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62" r:id="rId5"/>
    <p:sldId id="263" r:id="rId6"/>
    <p:sldId id="266" r:id="rId7"/>
    <p:sldId id="264" r:id="rId8"/>
    <p:sldId id="265" r:id="rId9"/>
    <p:sldId id="260" r:id="rId10"/>
    <p:sldId id="261" r:id="rId11"/>
    <p:sldId id="267" r:id="rId12"/>
    <p:sldId id="268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DBEA"/>
    <a:srgbClr val="FF99CC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6D4F8-34FD-498E-871D-C21B2B46F5BE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pt-BR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1464C-6B86-4430-8B9D-427A5C466D6C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26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750B-2DBF-4139-8C26-70C95E22D14B}" type="datetime1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59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1507-BA37-4C7E-A9D7-8D31A9F698C9}" type="datetime1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14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7C89-8079-4214-A604-F8B53E195884}" type="datetime1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448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00686-E481-464C-A1F9-DF45EA574287}" type="datetime1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8805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863F-067F-4CEE-A7EF-46065284376F}" type="datetime1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0600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A974-08BE-4C24-8832-AC76B898C1E2}" type="datetime1">
              <a:rPr lang="pt-BR" smtClean="0"/>
              <a:t>28/10/2020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8524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05FD-0A09-47E5-82EF-B3365C271F8A}" type="datetime1">
              <a:rPr lang="pt-BR" smtClean="0"/>
              <a:t>28/10/2020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35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D2B3-81EE-4082-815A-DED72D3CA38F}" type="datetime1">
              <a:rPr lang="pt-BR" smtClean="0"/>
              <a:t>28/10/2020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5548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170A-0A54-4167-B3E1-DE023FE3FD65}" type="datetime1">
              <a:rPr lang="pt-BR" smtClean="0"/>
              <a:t>28/10/2020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994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F5EF-2B7E-429C-936F-6C99E8363EB4}" type="datetime1">
              <a:rPr lang="pt-BR" smtClean="0"/>
              <a:t>28/10/2020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872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B7C7-FFDB-46F1-93F2-1EFEC16B45E8}" type="datetime1">
              <a:rPr lang="pt-BR" smtClean="0"/>
              <a:t>28/10/2020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245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1822A-E8CE-4ABA-BF2C-C6AACDD73911}" type="datetime1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34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6208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1437542" y="0"/>
            <a:ext cx="7772400" cy="1151792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LNIE II</a:t>
            </a:r>
            <a:endParaRPr lang="pt-BR" sz="3600" b="1" dirty="0">
              <a:solidFill>
                <a:schemeClr val="bg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22031" y="5065714"/>
            <a:ext cx="6858000" cy="1655762"/>
          </a:xfrm>
        </p:spPr>
        <p:txBody>
          <a:bodyPr/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Alexander Yao </a:t>
            </a:r>
            <a:r>
              <a:rPr lang="de-DE" dirty="0" err="1" smtClean="0">
                <a:solidFill>
                  <a:schemeClr val="bg1"/>
                </a:solidFill>
              </a:rPr>
              <a:t>Cobbinah</a:t>
            </a:r>
            <a:endParaRPr lang="de-DE" dirty="0" smtClean="0">
              <a:solidFill>
                <a:schemeClr val="bg1"/>
              </a:solidFill>
            </a:endParaRPr>
          </a:p>
          <a:p>
            <a:pPr algn="l"/>
            <a:r>
              <a:rPr lang="de-DE" dirty="0" smtClean="0">
                <a:solidFill>
                  <a:schemeClr val="bg1"/>
                </a:solidFill>
              </a:rPr>
              <a:t>DL/USP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49470" y="1767256"/>
            <a:ext cx="2540976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/>
              <a:t>Aula </a:t>
            </a:r>
            <a:r>
              <a:rPr lang="de-DE" b="1" dirty="0"/>
              <a:t>7</a:t>
            </a:r>
            <a:r>
              <a:rPr lang="de-DE" b="1" dirty="0" smtClean="0"/>
              <a:t> </a:t>
            </a:r>
            <a:r>
              <a:rPr lang="de-DE" b="1" dirty="0" smtClean="0"/>
              <a:t>– </a:t>
            </a:r>
            <a:r>
              <a:rPr lang="de-DE" b="1" dirty="0" err="1" smtClean="0"/>
              <a:t>Gubeeher</a:t>
            </a:r>
            <a:r>
              <a:rPr lang="de-DE" b="1" dirty="0" smtClean="0"/>
              <a:t> TAM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>29.10.2020</a:t>
            </a:r>
            <a:endParaRPr lang="pt-BR" b="1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F8F8-3ED1-42DA-9F56-0FEEA76DFC4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42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817460"/>
              </p:ext>
            </p:extLst>
          </p:nvPr>
        </p:nvGraphicFramePr>
        <p:xfrm>
          <a:off x="1159815" y="365122"/>
          <a:ext cx="7272008" cy="61411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6213">
                  <a:extLst>
                    <a:ext uri="{9D8B030D-6E8A-4147-A177-3AD203B41FA5}">
                      <a16:colId xmlns:a16="http://schemas.microsoft.com/office/drawing/2014/main" val="3389911544"/>
                    </a:ext>
                  </a:extLst>
                </a:gridCol>
                <a:gridCol w="1710712">
                  <a:extLst>
                    <a:ext uri="{9D8B030D-6E8A-4147-A177-3AD203B41FA5}">
                      <a16:colId xmlns:a16="http://schemas.microsoft.com/office/drawing/2014/main" val="770461926"/>
                    </a:ext>
                  </a:extLst>
                </a:gridCol>
                <a:gridCol w="1681116">
                  <a:extLst>
                    <a:ext uri="{9D8B030D-6E8A-4147-A177-3AD203B41FA5}">
                      <a16:colId xmlns:a16="http://schemas.microsoft.com/office/drawing/2014/main" val="4150768935"/>
                    </a:ext>
                  </a:extLst>
                </a:gridCol>
                <a:gridCol w="2793967">
                  <a:extLst>
                    <a:ext uri="{9D8B030D-6E8A-4147-A177-3AD203B41FA5}">
                      <a16:colId xmlns:a16="http://schemas.microsoft.com/office/drawing/2014/main" val="3791075969"/>
                    </a:ext>
                  </a:extLst>
                </a:gridCol>
              </a:tblGrid>
              <a:tr h="292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Stem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Gloss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Derived stem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Gloss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2290592"/>
                  </a:ext>
                </a:extLst>
              </a:tr>
              <a:tr h="292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i="1" dirty="0" err="1">
                          <a:solidFill>
                            <a:schemeClr val="tx1"/>
                          </a:solidFill>
                          <a:effectLst/>
                        </a:rPr>
                        <a:t>ñóóp</a:t>
                      </a:r>
                      <a:endParaRPr lang="pt-BR" sz="1600" b="0" i="1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‘hide (tr.)’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</a:rPr>
                        <a:t>ñoop</a:t>
                      </a:r>
                      <a:r>
                        <a:rPr lang="en-GB" sz="1600" i="1" dirty="0">
                          <a:effectLst/>
                        </a:rPr>
                        <a:t>-a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‘hide (oneself)’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778519"/>
                  </a:ext>
                </a:extLst>
              </a:tr>
              <a:tr h="5848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i="1" dirty="0" err="1">
                          <a:solidFill>
                            <a:schemeClr val="tx1"/>
                          </a:solidFill>
                          <a:effectLst/>
                        </a:rPr>
                        <a:t>yiñ</a:t>
                      </a:r>
                      <a:endParaRPr lang="pt-BR" sz="1600" b="0" i="1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‘shave (tr.)’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</a:rPr>
                        <a:t>yiñ</a:t>
                      </a:r>
                      <a:r>
                        <a:rPr lang="en-GB" sz="1600" i="1" dirty="0">
                          <a:effectLst/>
                        </a:rPr>
                        <a:t>-a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a) ‘shave (oneself)’</a:t>
                      </a:r>
                      <a:endParaRPr lang="pt-BR" sz="16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b) ‘get shaved’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418801"/>
                  </a:ext>
                </a:extLst>
              </a:tr>
              <a:tr h="292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i="1" dirty="0" err="1">
                          <a:solidFill>
                            <a:schemeClr val="tx1"/>
                          </a:solidFill>
                          <a:effectLst/>
                        </a:rPr>
                        <a:t>niig</a:t>
                      </a:r>
                      <a:endParaRPr lang="pt-BR" sz="1600" b="0" i="1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‘look at’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</a:rPr>
                        <a:t>niig-ay</a:t>
                      </a:r>
                      <a:endParaRPr lang="pt-BR" sz="1600" i="1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‘look at each other’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789075"/>
                  </a:ext>
                </a:extLst>
              </a:tr>
              <a:tr h="292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i="1">
                          <a:solidFill>
                            <a:schemeClr val="tx1"/>
                          </a:solidFill>
                          <a:effectLst/>
                        </a:rPr>
                        <a:t>dëëk</a:t>
                      </a:r>
                      <a:endParaRPr lang="pt-BR" sz="1600" b="0" i="1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‘go’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</a:rPr>
                        <a:t>dëëk</a:t>
                      </a:r>
                      <a:r>
                        <a:rPr lang="en-GB" sz="1600" i="1" dirty="0">
                          <a:effectLst/>
                        </a:rPr>
                        <a:t>-ay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‘go together’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10824"/>
                  </a:ext>
                </a:extLst>
              </a:tr>
              <a:tr h="292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i="1" dirty="0" err="1">
                          <a:solidFill>
                            <a:schemeClr val="tx1"/>
                          </a:solidFill>
                          <a:effectLst/>
                        </a:rPr>
                        <a:t>dëëk</a:t>
                      </a:r>
                      <a:endParaRPr lang="pt-BR" sz="1600" b="0" i="1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‘go’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</a:rPr>
                        <a:t>dëëk-ëla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‘stroll around’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161358"/>
                  </a:ext>
                </a:extLst>
              </a:tr>
              <a:tr h="292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i="1">
                          <a:solidFill>
                            <a:schemeClr val="tx1"/>
                          </a:solidFill>
                          <a:effectLst/>
                        </a:rPr>
                        <a:t>ñooc</a:t>
                      </a:r>
                      <a:endParaRPr lang="pt-BR" sz="1600" b="0" i="1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‘wash’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</a:rPr>
                        <a:t>ñooc-ëla</a:t>
                      </a:r>
                      <a:endParaRPr lang="pt-BR" sz="1600" i="1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‘wash listlessly’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524644"/>
                  </a:ext>
                </a:extLst>
              </a:tr>
              <a:tr h="292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i="1">
                          <a:solidFill>
                            <a:schemeClr val="tx1"/>
                          </a:solidFill>
                          <a:effectLst/>
                        </a:rPr>
                        <a:t>fur</a:t>
                      </a:r>
                      <a:endParaRPr lang="pt-BR" sz="1600" b="0" i="1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‘leave’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fur-um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‘go out from’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380328"/>
                  </a:ext>
                </a:extLst>
              </a:tr>
              <a:tr h="5848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i="1" dirty="0" err="1">
                          <a:solidFill>
                            <a:schemeClr val="tx1"/>
                          </a:solidFill>
                          <a:effectLst/>
                        </a:rPr>
                        <a:t>yaax</a:t>
                      </a:r>
                      <a:endParaRPr lang="pt-BR" sz="1600" b="0" i="1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‘eat’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</a:rPr>
                        <a:t>yaax</a:t>
                      </a:r>
                      <a:r>
                        <a:rPr lang="en-GB" sz="1600" i="1" dirty="0">
                          <a:effectLst/>
                        </a:rPr>
                        <a:t>-um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a) ‘eat with (instrument)’</a:t>
                      </a:r>
                      <a:endParaRPr lang="pt-BR" sz="16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b) ‘eat with (side dish)’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45323"/>
                  </a:ext>
                </a:extLst>
              </a:tr>
              <a:tr h="292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i="1">
                          <a:solidFill>
                            <a:schemeClr val="tx1"/>
                          </a:solidFill>
                          <a:effectLst/>
                        </a:rPr>
                        <a:t>fóób</a:t>
                      </a:r>
                      <a:endParaRPr lang="pt-BR" sz="1600" b="0" i="1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‘cover (blanket)’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</a:rPr>
                        <a:t>fóób-ul</a:t>
                      </a:r>
                      <a:endParaRPr lang="pt-BR" sz="1600" i="1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‘uncover’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040354"/>
                  </a:ext>
                </a:extLst>
              </a:tr>
              <a:tr h="292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i="1" dirty="0" err="1">
                          <a:solidFill>
                            <a:schemeClr val="tx1"/>
                          </a:solidFill>
                          <a:effectLst/>
                        </a:rPr>
                        <a:t>rax</a:t>
                      </a:r>
                      <a:r>
                        <a:rPr lang="en-GB" sz="1600" b="0" i="1" dirty="0">
                          <a:solidFill>
                            <a:schemeClr val="tx1"/>
                          </a:solidFill>
                          <a:effectLst/>
                        </a:rPr>
                        <a:t>-un</a:t>
                      </a:r>
                      <a:endParaRPr lang="pt-BR" sz="1600" b="0" i="1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‘lock’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</a:rPr>
                        <a:t>rax-ul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‘unlock’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828600"/>
                  </a:ext>
                </a:extLst>
              </a:tr>
              <a:tr h="292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i="1" dirty="0" err="1">
                          <a:solidFill>
                            <a:schemeClr val="tx1"/>
                          </a:solidFill>
                          <a:effectLst/>
                        </a:rPr>
                        <a:t>lód</a:t>
                      </a:r>
                      <a:endParaRPr lang="pt-BR" sz="1600" b="0" i="1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‘build’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</a:rPr>
                        <a:t>lód-ur</a:t>
                      </a:r>
                      <a:endParaRPr lang="pt-BR" sz="1600" i="1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‘build for’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064360"/>
                  </a:ext>
                </a:extLst>
              </a:tr>
              <a:tr h="292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i="1" dirty="0" err="1">
                          <a:solidFill>
                            <a:schemeClr val="tx1"/>
                          </a:solidFill>
                          <a:effectLst/>
                        </a:rPr>
                        <a:t>tib</a:t>
                      </a:r>
                      <a:endParaRPr lang="pt-BR" sz="1600" b="0" i="1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‘search’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</a:rPr>
                        <a:t>tib-ur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‘search for’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098691"/>
                  </a:ext>
                </a:extLst>
              </a:tr>
              <a:tr h="292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i="1">
                          <a:solidFill>
                            <a:schemeClr val="tx1"/>
                          </a:solidFill>
                          <a:effectLst/>
                        </a:rPr>
                        <a:t>ceŋ</a:t>
                      </a:r>
                      <a:endParaRPr lang="pt-BR" sz="1600" b="0" i="1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‘get up’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</a:rPr>
                        <a:t>ceŋ-intiin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‘get up early’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278912"/>
                  </a:ext>
                </a:extLst>
              </a:tr>
              <a:tr h="292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i="1" dirty="0" err="1">
                          <a:solidFill>
                            <a:schemeClr val="tx1"/>
                          </a:solidFill>
                          <a:effectLst/>
                        </a:rPr>
                        <a:t>toox-ul</a:t>
                      </a:r>
                      <a:endParaRPr lang="pt-BR" sz="1600" b="0" i="1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‘cut’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</a:rPr>
                        <a:t>toox-ël-ahiin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‘cut into pieces’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272631"/>
                  </a:ext>
                </a:extLst>
              </a:tr>
              <a:tr h="292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i="1" dirty="0" err="1">
                          <a:solidFill>
                            <a:schemeClr val="tx1"/>
                          </a:solidFill>
                          <a:effectLst/>
                        </a:rPr>
                        <a:t>babb</a:t>
                      </a:r>
                      <a:endParaRPr lang="pt-BR" sz="1600" b="0" i="1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‘be same’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</a:rPr>
                        <a:t>babb-ël-ahiin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‘mix together’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36823"/>
                  </a:ext>
                </a:extLst>
              </a:tr>
              <a:tr h="292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i="1" dirty="0" err="1">
                          <a:solidFill>
                            <a:schemeClr val="tx1"/>
                          </a:solidFill>
                          <a:effectLst/>
                        </a:rPr>
                        <a:t>xuc</a:t>
                      </a:r>
                      <a:endParaRPr lang="pt-BR" sz="1600" b="0" i="1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‘descend’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</a:rPr>
                        <a:t>xuc-ot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‘descend towards speaker’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415910"/>
                  </a:ext>
                </a:extLst>
              </a:tr>
              <a:tr h="5848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i="1" dirty="0" err="1">
                          <a:solidFill>
                            <a:schemeClr val="tx1"/>
                          </a:solidFill>
                          <a:effectLst/>
                        </a:rPr>
                        <a:t>nen</a:t>
                      </a:r>
                      <a:endParaRPr lang="pt-BR" sz="1600" b="0" i="1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‘fall’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</a:rPr>
                        <a:t>nen</a:t>
                      </a:r>
                      <a:r>
                        <a:rPr lang="en-GB" sz="1600" i="1" dirty="0">
                          <a:effectLst/>
                        </a:rPr>
                        <a:t>-et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‘fall down (if speaker is down)’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506093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445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Voz</a:t>
            </a:r>
            <a:r>
              <a:rPr lang="de-DE" dirty="0" smtClean="0"/>
              <a:t> </a:t>
            </a:r>
            <a:r>
              <a:rPr lang="de-DE" dirty="0" err="1" smtClean="0"/>
              <a:t>passiva</a:t>
            </a:r>
            <a:endParaRPr lang="pt-B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11</a:t>
            </a:fld>
            <a:endParaRPr lang="pt-BR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582441"/>
              </p:ext>
            </p:extLst>
          </p:nvPr>
        </p:nvGraphicFramePr>
        <p:xfrm>
          <a:off x="364533" y="2098755"/>
          <a:ext cx="3678001" cy="9753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678001">
                  <a:extLst>
                    <a:ext uri="{9D8B030D-6E8A-4147-A177-3AD203B41FA5}">
                      <a16:colId xmlns:a16="http://schemas.microsoft.com/office/drawing/2014/main" val="15924887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28600" lvl="0" indent="-228600"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          a-</a:t>
                      </a:r>
                      <a:r>
                        <a:rPr lang="en-GB" sz="1600" dirty="0" err="1" smtClean="0">
                          <a:effectLst/>
                        </a:rPr>
                        <a:t>naax</a:t>
                      </a:r>
                      <a:r>
                        <a:rPr lang="en-GB" sz="1600" dirty="0" smtClean="0">
                          <a:effectLst/>
                        </a:rPr>
                        <a:t>-</a:t>
                      </a:r>
                      <a:r>
                        <a:rPr lang="en-GB" sz="1600" dirty="0" err="1" smtClean="0">
                          <a:effectLst/>
                        </a:rPr>
                        <a:t>em</a:t>
                      </a:r>
                      <a:r>
                        <a:rPr lang="pt-BR" sz="1600" i="1" baseline="0" dirty="0" smtClean="0">
                          <a:effectLst/>
                          <a:latin typeface="Charis SIL" panose="02000500060000020004" pitchFamily="2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en-GB" sz="1600" dirty="0" err="1" smtClean="0">
                          <a:effectLst/>
                        </a:rPr>
                        <a:t>gu-tuma</a:t>
                      </a:r>
                      <a:endParaRPr lang="pt-BR" sz="16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8045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 lvl="0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3-tell-</a:t>
                      </a:r>
                      <a:r>
                        <a:rPr lang="en-GB" sz="1600" cap="small" dirty="0" smtClean="0">
                          <a:effectLst/>
                        </a:rPr>
                        <a:t>1sg.obj.perf</a:t>
                      </a:r>
                      <a:r>
                        <a:rPr lang="pt-BR" sz="1600" cap="none" baseline="0" dirty="0" smtClean="0">
                          <a:effectLst/>
                          <a:latin typeface="Charis SIL" panose="02000500060000020004" pitchFamily="2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GB" sz="1600" cap="small" dirty="0" smtClean="0">
                          <a:effectLst/>
                        </a:rPr>
                        <a:t>cl</a:t>
                      </a:r>
                      <a:r>
                        <a:rPr lang="en-GB" sz="1600" dirty="0" smtClean="0">
                          <a:effectLst/>
                        </a:rPr>
                        <a:t>.gu-story</a:t>
                      </a:r>
                      <a:endParaRPr lang="pt-BR" sz="16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3900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 lvl="0" algn="l"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‘S/he told me a story.’</a:t>
                      </a:r>
                      <a:endParaRPr lang="pt-BR" sz="16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52733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 lvl="0" algn="l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LM, </a:t>
                      </a:r>
                      <a:r>
                        <a:rPr lang="en-GB" sz="1600" dirty="0" err="1">
                          <a:effectLst/>
                        </a:rPr>
                        <a:t>valency</a:t>
                      </a:r>
                      <a:r>
                        <a:rPr lang="en-GB" sz="1600" dirty="0">
                          <a:effectLst/>
                        </a:rPr>
                        <a:t> questionnaire</a:t>
                      </a:r>
                      <a:endParaRPr lang="pt-BR" sz="16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1732651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504253"/>
              </p:ext>
            </p:extLst>
          </p:nvPr>
        </p:nvGraphicFramePr>
        <p:xfrm>
          <a:off x="5280115" y="2115265"/>
          <a:ext cx="2881679" cy="9753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881679">
                  <a:extLst>
                    <a:ext uri="{9D8B030D-6E8A-4147-A177-3AD203B41FA5}">
                      <a16:colId xmlns:a16="http://schemas.microsoft.com/office/drawing/2014/main" val="32438533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28600" indent="-22860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          </a:t>
                      </a:r>
                      <a:r>
                        <a:rPr lang="en-GB" sz="1600" dirty="0" err="1" smtClean="0">
                          <a:effectLst/>
                        </a:rPr>
                        <a:t>gu-tuma</a:t>
                      </a:r>
                      <a:r>
                        <a:rPr lang="pt-BR" sz="1600" i="1" baseline="0" dirty="0" smtClean="0">
                          <a:effectLst/>
                          <a:latin typeface="Charis SIL" panose="02000500060000020004" pitchFamily="2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GB" sz="1600" dirty="0" smtClean="0">
                          <a:effectLst/>
                        </a:rPr>
                        <a:t>a-</a:t>
                      </a:r>
                      <a:r>
                        <a:rPr lang="en-GB" sz="1600" dirty="0" err="1" smtClean="0">
                          <a:effectLst/>
                        </a:rPr>
                        <a:t>naax</a:t>
                      </a:r>
                      <a:r>
                        <a:rPr lang="en-GB" sz="1600" dirty="0" smtClean="0">
                          <a:effectLst/>
                        </a:rPr>
                        <a:t>-a</a:t>
                      </a:r>
                      <a:endParaRPr lang="pt-BR" sz="16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8122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cap="small" dirty="0" smtClean="0">
                          <a:effectLst/>
                        </a:rPr>
                        <a:t>cl</a:t>
                      </a:r>
                      <a:r>
                        <a:rPr lang="en-GB" sz="1600" dirty="0" smtClean="0">
                          <a:effectLst/>
                        </a:rPr>
                        <a:t>.gu-story</a:t>
                      </a:r>
                      <a:r>
                        <a:rPr lang="pt-BR" sz="1600" baseline="0" dirty="0" smtClean="0">
                          <a:effectLst/>
                          <a:latin typeface="Charis SIL" panose="02000500060000020004" pitchFamily="2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GB" sz="1600" dirty="0" smtClean="0">
                          <a:effectLst/>
                        </a:rPr>
                        <a:t>3-tell-</a:t>
                      </a:r>
                      <a:r>
                        <a:rPr lang="en-GB" sz="1600" cap="small" dirty="0" smtClean="0">
                          <a:effectLst/>
                        </a:rPr>
                        <a:t>pass</a:t>
                      </a:r>
                      <a:endParaRPr lang="pt-BR" sz="16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1722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‘The/a story has been told.’</a:t>
                      </a:r>
                      <a:endParaRPr lang="pt-BR" sz="160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049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LM, </a:t>
                      </a:r>
                      <a:r>
                        <a:rPr lang="en-GB" sz="1600" dirty="0" err="1">
                          <a:effectLst/>
                        </a:rPr>
                        <a:t>valency</a:t>
                      </a:r>
                      <a:r>
                        <a:rPr lang="en-GB" sz="1600" dirty="0">
                          <a:effectLst/>
                        </a:rPr>
                        <a:t> questionnaire</a:t>
                      </a:r>
                      <a:endParaRPr lang="pt-BR" sz="16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1156230"/>
                  </a:ext>
                </a:extLst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512795"/>
              </p:ext>
            </p:extLst>
          </p:nvPr>
        </p:nvGraphicFramePr>
        <p:xfrm>
          <a:off x="364533" y="4087835"/>
          <a:ext cx="6040257" cy="9753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040257">
                  <a:extLst>
                    <a:ext uri="{9D8B030D-6E8A-4147-A177-3AD203B41FA5}">
                      <a16:colId xmlns:a16="http://schemas.microsoft.com/office/drawing/2014/main" val="8859248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28600" indent="-22860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        </a:t>
                      </a:r>
                      <a:r>
                        <a:rPr lang="en-US" sz="1600" dirty="0" err="1" smtClean="0">
                          <a:effectLst/>
                        </a:rPr>
                        <a:t>muŋkoonam</a:t>
                      </a:r>
                      <a:r>
                        <a:rPr lang="pt-BR" sz="1600" i="1" baseline="0" dirty="0" smtClean="0">
                          <a:effectLst/>
                          <a:latin typeface="Charis SIL" panose="02000500060000020004" pitchFamily="2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600" dirty="0" smtClean="0">
                          <a:effectLst/>
                        </a:rPr>
                        <a:t>a-</a:t>
                      </a:r>
                      <a:r>
                        <a:rPr lang="en-US" sz="1600" dirty="0" err="1" smtClean="0">
                          <a:effectLst/>
                        </a:rPr>
                        <a:t>laac</a:t>
                      </a:r>
                      <a:r>
                        <a:rPr lang="en-US" sz="1600" dirty="0" smtClean="0">
                          <a:effectLst/>
                        </a:rPr>
                        <a:t>-a</a:t>
                      </a:r>
                      <a:endParaRPr lang="pt-BR" sz="16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4173902"/>
                  </a:ext>
                </a:extLst>
              </a:tr>
              <a:tr h="46990">
                <a:tc>
                  <a:txBody>
                    <a:bodyPr/>
                    <a:lstStyle/>
                    <a:p>
                      <a:pPr marL="43180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inside</a:t>
                      </a:r>
                      <a:r>
                        <a:rPr lang="pt-BR" sz="1600" baseline="0" dirty="0" smtClean="0">
                          <a:effectLst/>
                          <a:latin typeface="Charis SIL" panose="02000500060000020004" pitchFamily="2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en-US" sz="1600" dirty="0" smtClean="0">
                          <a:effectLst/>
                        </a:rPr>
                        <a:t>3-shout-</a:t>
                      </a:r>
                      <a:r>
                        <a:rPr lang="en-US" sz="1600" cap="small" dirty="0" smtClean="0">
                          <a:effectLst/>
                        </a:rPr>
                        <a:t>pass</a:t>
                      </a:r>
                      <a:endParaRPr lang="pt-BR" sz="16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1702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‘There is shouting going on inside. [lit.: Inside it is shouted.]’</a:t>
                      </a:r>
                      <a:endParaRPr lang="pt-BR" sz="16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3924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LM, </a:t>
                      </a:r>
                      <a:r>
                        <a:rPr lang="en-US" sz="1600" dirty="0" err="1">
                          <a:effectLst/>
                        </a:rPr>
                        <a:t>valency</a:t>
                      </a:r>
                      <a:r>
                        <a:rPr lang="en-US" sz="1600" dirty="0">
                          <a:effectLst/>
                        </a:rPr>
                        <a:t> questionnaire</a:t>
                      </a:r>
                      <a:endParaRPr lang="pt-BR" sz="16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1882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82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z="1600" smtClean="0"/>
              <a:t>12</a:t>
            </a:fld>
            <a:endParaRPr lang="pt-BR" sz="160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6861"/>
              </p:ext>
            </p:extLst>
          </p:nvPr>
        </p:nvGraphicFramePr>
        <p:xfrm>
          <a:off x="753189" y="1118280"/>
          <a:ext cx="3694641" cy="9753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694641">
                  <a:extLst>
                    <a:ext uri="{9D8B030D-6E8A-4147-A177-3AD203B41FA5}">
                      <a16:colId xmlns:a16="http://schemas.microsoft.com/office/drawing/2014/main" val="38494880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28600" indent="-228600"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effectLst/>
                        </a:rPr>
                        <a:t>          </a:t>
                      </a:r>
                      <a:r>
                        <a:rPr lang="en-GB" sz="1600" i="1" dirty="0" err="1" smtClean="0">
                          <a:effectLst/>
                        </a:rPr>
                        <a:t>gu-bol</a:t>
                      </a:r>
                      <a:r>
                        <a:rPr lang="de-DE" sz="1600" i="1" dirty="0" smtClean="0">
                          <a:effectLst/>
                        </a:rPr>
                        <a:t>               </a:t>
                      </a:r>
                      <a:r>
                        <a:rPr lang="en-GB" sz="1600" i="1" dirty="0" smtClean="0">
                          <a:effectLst/>
                        </a:rPr>
                        <a:t>a-</a:t>
                      </a:r>
                      <a:r>
                        <a:rPr lang="en-GB" sz="1600" i="1" dirty="0" err="1" smtClean="0">
                          <a:effectLst/>
                        </a:rPr>
                        <a:t>ñooc</a:t>
                      </a:r>
                      <a:r>
                        <a:rPr lang="en-GB" sz="1600" i="1" dirty="0" smtClean="0">
                          <a:effectLst/>
                        </a:rPr>
                        <a:t>-a</a:t>
                      </a:r>
                      <a:endParaRPr lang="pt-BR" sz="1600" b="1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1636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cap="small" dirty="0" smtClean="0">
                          <a:effectLst/>
                        </a:rPr>
                        <a:t>cl</a:t>
                      </a:r>
                      <a:r>
                        <a:rPr lang="en-GB" sz="1600" dirty="0" smtClean="0">
                          <a:effectLst/>
                        </a:rPr>
                        <a:t>.gu-bowl</a:t>
                      </a:r>
                      <a:r>
                        <a:rPr lang="de-DE" sz="1600" dirty="0" smtClean="0">
                          <a:effectLst/>
                        </a:rPr>
                        <a:t>        </a:t>
                      </a:r>
                      <a:r>
                        <a:rPr lang="en-GB" sz="1600" dirty="0" smtClean="0">
                          <a:effectLst/>
                        </a:rPr>
                        <a:t>3-wash-</a:t>
                      </a:r>
                      <a:r>
                        <a:rPr lang="en-GB" sz="1600" cap="small" dirty="0" smtClean="0">
                          <a:effectLst/>
                        </a:rPr>
                        <a:t>pass</a:t>
                      </a:r>
                      <a:endParaRPr lang="pt-BR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00495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 algn="l"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‘The bowl has been washed’</a:t>
                      </a:r>
                      <a:endParaRPr lang="pt-BR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27504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 algn="l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LM, DJI280212AC8</a:t>
                      </a:r>
                      <a:endParaRPr lang="pt-BR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5716708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12274"/>
              </p:ext>
            </p:extLst>
          </p:nvPr>
        </p:nvGraphicFramePr>
        <p:xfrm>
          <a:off x="4535737" y="1118280"/>
          <a:ext cx="3642629" cy="9753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642629">
                  <a:extLst>
                    <a:ext uri="{9D8B030D-6E8A-4147-A177-3AD203B41FA5}">
                      <a16:colId xmlns:a16="http://schemas.microsoft.com/office/drawing/2014/main" val="23981906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28600" indent="-22860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effectLst/>
                        </a:rPr>
                        <a:t>         </a:t>
                      </a:r>
                      <a:r>
                        <a:rPr lang="en-GB" sz="1600" i="1" dirty="0" err="1" smtClean="0">
                          <a:effectLst/>
                        </a:rPr>
                        <a:t>gu-bol</a:t>
                      </a:r>
                      <a:r>
                        <a:rPr lang="de-DE" sz="1600" i="1" dirty="0" smtClean="0">
                          <a:effectLst/>
                        </a:rPr>
                        <a:t>      </a:t>
                      </a:r>
                      <a:r>
                        <a:rPr lang="en-GB" sz="1600" i="1" dirty="0" err="1" smtClean="0">
                          <a:effectLst/>
                        </a:rPr>
                        <a:t>ñooc</a:t>
                      </a:r>
                      <a:r>
                        <a:rPr lang="en-GB" sz="1600" i="1" dirty="0" smtClean="0">
                          <a:effectLst/>
                        </a:rPr>
                        <a:t>-</a:t>
                      </a:r>
                      <a:r>
                        <a:rPr lang="en-GB" sz="1600" i="1" dirty="0" err="1" smtClean="0">
                          <a:effectLst/>
                        </a:rPr>
                        <a:t>ër</a:t>
                      </a:r>
                      <a:r>
                        <a:rPr lang="en-GB" sz="1600" i="1" dirty="0" smtClean="0">
                          <a:effectLst/>
                        </a:rPr>
                        <a:t>-a</a:t>
                      </a:r>
                      <a:endParaRPr lang="pt-BR" sz="16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9001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cap="small" dirty="0" smtClean="0">
                          <a:effectLst/>
                        </a:rPr>
                        <a:t>cl.</a:t>
                      </a:r>
                      <a:r>
                        <a:rPr lang="en-GB" sz="1600" dirty="0" smtClean="0">
                          <a:effectLst/>
                        </a:rPr>
                        <a:t>gu</a:t>
                      </a:r>
                      <a:r>
                        <a:rPr lang="en-GB" sz="1600" cap="small" dirty="0" smtClean="0">
                          <a:effectLst/>
                        </a:rPr>
                        <a:t>-</a:t>
                      </a:r>
                      <a:r>
                        <a:rPr lang="en-GB" sz="1600" dirty="0" smtClean="0">
                          <a:effectLst/>
                        </a:rPr>
                        <a:t>bowl</a:t>
                      </a:r>
                      <a:r>
                        <a:rPr lang="de-DE" sz="1600" dirty="0" smtClean="0">
                          <a:effectLst/>
                        </a:rPr>
                        <a:t> </a:t>
                      </a:r>
                      <a:r>
                        <a:rPr lang="en-GB" sz="1600" dirty="0" smtClean="0">
                          <a:effectLst/>
                        </a:rPr>
                        <a:t>wash</a:t>
                      </a:r>
                      <a:r>
                        <a:rPr lang="en-GB" sz="1600" cap="small" dirty="0" smtClean="0">
                          <a:effectLst/>
                        </a:rPr>
                        <a:t>-</a:t>
                      </a:r>
                      <a:r>
                        <a:rPr lang="en-GB" sz="1600" cap="small" dirty="0" err="1" smtClean="0">
                          <a:effectLst/>
                        </a:rPr>
                        <a:t>neg</a:t>
                      </a:r>
                      <a:r>
                        <a:rPr lang="en-GB" sz="1600" cap="small" dirty="0" smtClean="0">
                          <a:effectLst/>
                        </a:rPr>
                        <a:t>-pass</a:t>
                      </a:r>
                      <a:endParaRPr lang="pt-BR" sz="16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69067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‘The bowl has not been washed’</a:t>
                      </a:r>
                      <a:endParaRPr lang="pt-BR" sz="160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1262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LM, DJI280212AC8</a:t>
                      </a:r>
                      <a:endParaRPr lang="pt-BR" sz="16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004728"/>
                  </a:ext>
                </a:extLst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028436"/>
              </p:ext>
            </p:extLst>
          </p:nvPr>
        </p:nvGraphicFramePr>
        <p:xfrm>
          <a:off x="753189" y="4026982"/>
          <a:ext cx="3991462" cy="12192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991462">
                  <a:extLst>
                    <a:ext uri="{9D8B030D-6E8A-4147-A177-3AD203B41FA5}">
                      <a16:colId xmlns:a16="http://schemas.microsoft.com/office/drawing/2014/main" val="13430302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28600" indent="-22860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effectLst/>
                        </a:rPr>
                        <a:t>         </a:t>
                      </a:r>
                      <a:r>
                        <a:rPr lang="en-GB" sz="1600" i="1" dirty="0" smtClean="0">
                          <a:effectLst/>
                        </a:rPr>
                        <a:t>a-</a:t>
                      </a:r>
                      <a:r>
                        <a:rPr lang="en-GB" sz="1600" i="1" dirty="0" err="1" smtClean="0">
                          <a:effectLst/>
                        </a:rPr>
                        <a:t>ñooc</a:t>
                      </a:r>
                      <a:r>
                        <a:rPr lang="en-GB" sz="1600" i="1" dirty="0" smtClean="0">
                          <a:effectLst/>
                        </a:rPr>
                        <a:t>-a-</a:t>
                      </a:r>
                      <a:r>
                        <a:rPr lang="en-GB" sz="1600" i="1" dirty="0" err="1" smtClean="0">
                          <a:effectLst/>
                        </a:rPr>
                        <a:t>i</a:t>
                      </a:r>
                      <a:endParaRPr lang="pt-BR" sz="16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8461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cap="small" dirty="0">
                          <a:effectLst/>
                        </a:rPr>
                        <a:t>3-</a:t>
                      </a:r>
                      <a:r>
                        <a:rPr lang="en-GB" sz="1600" dirty="0">
                          <a:effectLst/>
                        </a:rPr>
                        <a:t>wash</a:t>
                      </a:r>
                      <a:r>
                        <a:rPr lang="en-GB" sz="1600" cap="small" dirty="0">
                          <a:effectLst/>
                        </a:rPr>
                        <a:t>-refl-perf</a:t>
                      </a:r>
                      <a:endParaRPr lang="pt-BR" sz="16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7474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‘S/he has washed[his/her body].’</a:t>
                      </a:r>
                      <a:endParaRPr lang="pt-BR" sz="16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7624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*‘S/he was washed.’</a:t>
                      </a:r>
                      <a:endParaRPr lang="pt-BR" sz="16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945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LM, DJI280212AC8</a:t>
                      </a:r>
                      <a:endParaRPr lang="pt-BR" sz="16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5402625"/>
                  </a:ext>
                </a:extLst>
              </a:tr>
            </a:tbl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224069"/>
              </p:ext>
            </p:extLst>
          </p:nvPr>
        </p:nvGraphicFramePr>
        <p:xfrm>
          <a:off x="4744651" y="4026982"/>
          <a:ext cx="3948019" cy="12192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948019">
                  <a:extLst>
                    <a:ext uri="{9D8B030D-6E8A-4147-A177-3AD203B41FA5}">
                      <a16:colId xmlns:a16="http://schemas.microsoft.com/office/drawing/2014/main" val="31489355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28600" indent="-22860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effectLst/>
                        </a:rPr>
                        <a:t>          </a:t>
                      </a:r>
                      <a:r>
                        <a:rPr lang="en-GB" sz="1600" i="1" dirty="0" err="1" smtClean="0">
                          <a:effectLst/>
                        </a:rPr>
                        <a:t>ñooc</a:t>
                      </a:r>
                      <a:r>
                        <a:rPr lang="en-GB" sz="1600" i="1" dirty="0" smtClean="0">
                          <a:effectLst/>
                        </a:rPr>
                        <a:t>-a-r-</a:t>
                      </a:r>
                      <a:r>
                        <a:rPr lang="en-GB" sz="1600" i="1" dirty="0" err="1" smtClean="0">
                          <a:effectLst/>
                        </a:rPr>
                        <a:t>aŋ</a:t>
                      </a:r>
                      <a:endParaRPr lang="pt-BR" sz="1600" i="1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73106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wash</a:t>
                      </a:r>
                      <a:r>
                        <a:rPr lang="en-GB" sz="1600" cap="small">
                          <a:effectLst/>
                        </a:rPr>
                        <a:t>-refl-neg-3sg.subj</a:t>
                      </a:r>
                      <a:endParaRPr lang="pt-BR" sz="160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51741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‘S/he has not washed his/her body</a:t>
                      </a:r>
                      <a:endParaRPr lang="pt-BR" sz="16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62595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*‘S/he has not been washed.’</a:t>
                      </a:r>
                      <a:endParaRPr lang="pt-BR" sz="160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7419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31800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LM, DJI280212AC8</a:t>
                      </a:r>
                      <a:endParaRPr lang="pt-BR" sz="1600" dirty="0">
                        <a:effectLst/>
                        <a:latin typeface="Charis SIL" panose="0200050006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3557594"/>
                  </a:ext>
                </a:extLst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924109" y="2690979"/>
            <a:ext cx="382054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err="1" smtClean="0"/>
              <a:t>passivo</a:t>
            </a:r>
            <a:r>
              <a:rPr lang="de-DE" dirty="0" smtClean="0"/>
              <a:t> </a:t>
            </a:r>
            <a:r>
              <a:rPr lang="de-DE" dirty="0" err="1" smtClean="0"/>
              <a:t>não</a:t>
            </a:r>
            <a:r>
              <a:rPr lang="de-DE" dirty="0" smtClean="0"/>
              <a:t> </a:t>
            </a:r>
            <a:r>
              <a:rPr lang="de-DE" dirty="0" err="1" smtClean="0"/>
              <a:t>combina</a:t>
            </a:r>
            <a:r>
              <a:rPr lang="de-DE" dirty="0" smtClean="0"/>
              <a:t> </a:t>
            </a:r>
            <a:r>
              <a:rPr lang="de-DE" dirty="0" err="1" smtClean="0"/>
              <a:t>com</a:t>
            </a:r>
            <a:r>
              <a:rPr lang="de-DE" dirty="0" smtClean="0"/>
              <a:t> </a:t>
            </a:r>
            <a:r>
              <a:rPr lang="de-DE" dirty="0" err="1" smtClean="0"/>
              <a:t>perfectivo</a:t>
            </a:r>
            <a:endParaRPr lang="pt-BR" dirty="0"/>
          </a:p>
        </p:txBody>
      </p:sp>
      <p:sp>
        <p:nvSpPr>
          <p:cNvPr id="10" name="Textfeld 9"/>
          <p:cNvSpPr txBox="1"/>
          <p:nvPr/>
        </p:nvSpPr>
        <p:spPr>
          <a:xfrm>
            <a:off x="4977960" y="2651789"/>
            <a:ext cx="33528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err="1" smtClean="0"/>
              <a:t>negação</a:t>
            </a:r>
            <a:r>
              <a:rPr lang="de-DE" dirty="0" smtClean="0"/>
              <a:t>: </a:t>
            </a:r>
            <a:r>
              <a:rPr lang="de-DE" dirty="0" err="1" smtClean="0"/>
              <a:t>Neg</a:t>
            </a:r>
            <a:r>
              <a:rPr lang="de-DE" dirty="0" smtClean="0"/>
              <a:t> + Pass</a:t>
            </a:r>
            <a:endParaRPr lang="pt-BR" dirty="0"/>
          </a:p>
        </p:txBody>
      </p:sp>
      <p:sp>
        <p:nvSpPr>
          <p:cNvPr id="11" name="Textfeld 10"/>
          <p:cNvSpPr txBox="1"/>
          <p:nvPr/>
        </p:nvSpPr>
        <p:spPr>
          <a:xfrm>
            <a:off x="945879" y="5682380"/>
            <a:ext cx="33528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err="1" smtClean="0"/>
              <a:t>Reflexivo</a:t>
            </a:r>
            <a:r>
              <a:rPr lang="de-DE" dirty="0" smtClean="0"/>
              <a:t> </a:t>
            </a:r>
            <a:r>
              <a:rPr lang="de-DE" dirty="0" err="1" smtClean="0"/>
              <a:t>combina</a:t>
            </a:r>
            <a:r>
              <a:rPr lang="de-DE" dirty="0" smtClean="0"/>
              <a:t> </a:t>
            </a:r>
            <a:r>
              <a:rPr lang="de-DE" dirty="0" err="1" smtClean="0"/>
              <a:t>com</a:t>
            </a:r>
            <a:r>
              <a:rPr lang="de-DE" dirty="0" smtClean="0"/>
              <a:t> </a:t>
            </a:r>
            <a:r>
              <a:rPr lang="de-DE" dirty="0" err="1" smtClean="0"/>
              <a:t>perfectivo</a:t>
            </a:r>
            <a:endParaRPr lang="pt-BR" dirty="0"/>
          </a:p>
        </p:txBody>
      </p:sp>
      <p:sp>
        <p:nvSpPr>
          <p:cNvPr id="12" name="Textfeld 11"/>
          <p:cNvSpPr txBox="1"/>
          <p:nvPr/>
        </p:nvSpPr>
        <p:spPr>
          <a:xfrm>
            <a:off x="4999730" y="5643190"/>
            <a:ext cx="33528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err="1" smtClean="0"/>
              <a:t>negação</a:t>
            </a:r>
            <a:r>
              <a:rPr lang="de-DE" dirty="0" smtClean="0"/>
              <a:t>: </a:t>
            </a:r>
            <a:r>
              <a:rPr lang="de-DE" dirty="0" err="1" smtClean="0"/>
              <a:t>Refl</a:t>
            </a:r>
            <a:r>
              <a:rPr lang="de-DE" dirty="0" smtClean="0"/>
              <a:t> + </a:t>
            </a:r>
            <a:r>
              <a:rPr lang="de-DE" dirty="0" err="1" smtClean="0"/>
              <a:t>Neg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027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2</a:t>
            </a:fld>
            <a:endParaRPr lang="pt-BR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954105"/>
              </p:ext>
            </p:extLst>
          </p:nvPr>
        </p:nvGraphicFramePr>
        <p:xfrm>
          <a:off x="1534258" y="5056742"/>
          <a:ext cx="6042728" cy="671407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492360">
                  <a:extLst>
                    <a:ext uri="{9D8B030D-6E8A-4147-A177-3AD203B41FA5}">
                      <a16:colId xmlns:a16="http://schemas.microsoft.com/office/drawing/2014/main" val="729612198"/>
                    </a:ext>
                  </a:extLst>
                </a:gridCol>
                <a:gridCol w="1299197">
                  <a:extLst>
                    <a:ext uri="{9D8B030D-6E8A-4147-A177-3AD203B41FA5}">
                      <a16:colId xmlns:a16="http://schemas.microsoft.com/office/drawing/2014/main" val="2069752257"/>
                    </a:ext>
                  </a:extLst>
                </a:gridCol>
                <a:gridCol w="1445272">
                  <a:extLst>
                    <a:ext uri="{9D8B030D-6E8A-4147-A177-3AD203B41FA5}">
                      <a16:colId xmlns:a16="http://schemas.microsoft.com/office/drawing/2014/main" val="3871780526"/>
                    </a:ext>
                  </a:extLst>
                </a:gridCol>
                <a:gridCol w="1805899">
                  <a:extLst>
                    <a:ext uri="{9D8B030D-6E8A-4147-A177-3AD203B41FA5}">
                      <a16:colId xmlns:a16="http://schemas.microsoft.com/office/drawing/2014/main" val="3784468872"/>
                    </a:ext>
                  </a:extLst>
                </a:gridCol>
              </a:tblGrid>
              <a:tr h="38343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Trivalent constructions</a:t>
                      </a:r>
                      <a:endParaRPr lang="pt-BR" sz="1400" b="0" dirty="0">
                        <a:solidFill>
                          <a:srgbClr val="FF0000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i-nëër-o       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1-give-</a:t>
                      </a:r>
                      <a:r>
                        <a:rPr lang="pt-BR" sz="1400" cap="small" dirty="0">
                          <a:effectLst/>
                        </a:rPr>
                        <a:t>2sg.obj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 err="1" smtClean="0">
                          <a:effectLst/>
                        </a:rPr>
                        <a:t>dërëm-ëŋ</a:t>
                      </a:r>
                      <a:endParaRPr lang="pt-BR" sz="14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money-</a:t>
                      </a:r>
                      <a:r>
                        <a:rPr lang="en-GB" sz="1400" cap="small" dirty="0" err="1" smtClean="0">
                          <a:effectLst/>
                        </a:rPr>
                        <a:t>pl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400" dirty="0">
                          <a:effectLst/>
                        </a:rPr>
                        <a:t>inëër-em-em</a:t>
                      </a:r>
                      <a:endParaRPr lang="pt-BR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1-give-</a:t>
                      </a:r>
                      <a:r>
                        <a:rPr lang="pt-BR" sz="1400" cap="small" dirty="0">
                          <a:effectLst/>
                        </a:rPr>
                        <a:t>3sg.obj</a:t>
                      </a:r>
                      <a:r>
                        <a:rPr lang="pt-BR" sz="1400" dirty="0">
                          <a:effectLst/>
                        </a:rPr>
                        <a:t>-</a:t>
                      </a:r>
                      <a:r>
                        <a:rPr lang="pt-BR" sz="1400" cap="small" dirty="0">
                          <a:effectLst/>
                        </a:rPr>
                        <a:t>3sg.obj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extLst>
                  <a:ext uri="{0D108BD9-81ED-4DB2-BD59-A6C34878D82A}">
                    <a16:rowId xmlns:a16="http://schemas.microsoft.com/office/drawing/2014/main" val="4115501783"/>
                  </a:ext>
                </a:extLst>
              </a:tr>
              <a:tr h="24468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‘I give you money.’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‘I gave her to her.’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extLst>
                  <a:ext uri="{0D108BD9-81ED-4DB2-BD59-A6C34878D82A}">
                    <a16:rowId xmlns:a16="http://schemas.microsoft.com/office/drawing/2014/main" val="3426358615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766271"/>
              </p:ext>
            </p:extLst>
          </p:nvPr>
        </p:nvGraphicFramePr>
        <p:xfrm>
          <a:off x="1534258" y="1684843"/>
          <a:ext cx="6042728" cy="6400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492360">
                  <a:extLst>
                    <a:ext uri="{9D8B030D-6E8A-4147-A177-3AD203B41FA5}">
                      <a16:colId xmlns:a16="http://schemas.microsoft.com/office/drawing/2014/main" val="742271617"/>
                    </a:ext>
                  </a:extLst>
                </a:gridCol>
                <a:gridCol w="497112">
                  <a:extLst>
                    <a:ext uri="{9D8B030D-6E8A-4147-A177-3AD203B41FA5}">
                      <a16:colId xmlns:a16="http://schemas.microsoft.com/office/drawing/2014/main" val="203283268"/>
                    </a:ext>
                  </a:extLst>
                </a:gridCol>
                <a:gridCol w="4053256">
                  <a:extLst>
                    <a:ext uri="{9D8B030D-6E8A-4147-A177-3AD203B41FA5}">
                      <a16:colId xmlns:a16="http://schemas.microsoft.com/office/drawing/2014/main" val="3363186963"/>
                    </a:ext>
                  </a:extLst>
                </a:gridCol>
              </a:tblGrid>
              <a:tr h="367837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Monovalent constructions</a:t>
                      </a:r>
                      <a:endParaRPr lang="pt-BR" sz="1400" b="0" dirty="0">
                        <a:solidFill>
                          <a:srgbClr val="FF0000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Alex </a:t>
                      </a:r>
                      <a:endParaRPr lang="pt-BR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Alex 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a-</a:t>
                      </a:r>
                      <a:r>
                        <a:rPr lang="en-GB" sz="1400" dirty="0" err="1">
                          <a:effectLst/>
                        </a:rPr>
                        <a:t>ceem</a:t>
                      </a: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dirty="0" err="1">
                          <a:effectLst/>
                        </a:rPr>
                        <a:t>i</a:t>
                      </a:r>
                      <a:endParaRPr lang="pt-BR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3-sleep-</a:t>
                      </a:r>
                      <a:r>
                        <a:rPr lang="en-GB" sz="1400" cap="small" dirty="0">
                          <a:effectLst/>
                        </a:rPr>
                        <a:t>perf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extLst>
                  <a:ext uri="{0D108BD9-81ED-4DB2-BD59-A6C34878D82A}">
                    <a16:rowId xmlns:a16="http://schemas.microsoft.com/office/drawing/2014/main" val="1264665990"/>
                  </a:ext>
                </a:extLst>
              </a:tr>
              <a:tr h="1952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‘Alex sleeps/slept’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705761"/>
                  </a:ext>
                </a:extLst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732149"/>
              </p:ext>
            </p:extLst>
          </p:nvPr>
        </p:nvGraphicFramePr>
        <p:xfrm>
          <a:off x="1534259" y="2871911"/>
          <a:ext cx="6042728" cy="14935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492360">
                  <a:extLst>
                    <a:ext uri="{9D8B030D-6E8A-4147-A177-3AD203B41FA5}">
                      <a16:colId xmlns:a16="http://schemas.microsoft.com/office/drawing/2014/main" val="2884769690"/>
                    </a:ext>
                  </a:extLst>
                </a:gridCol>
                <a:gridCol w="497112">
                  <a:extLst>
                    <a:ext uri="{9D8B030D-6E8A-4147-A177-3AD203B41FA5}">
                      <a16:colId xmlns:a16="http://schemas.microsoft.com/office/drawing/2014/main" val="867318116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793944349"/>
                    </a:ext>
                  </a:extLst>
                </a:gridCol>
                <a:gridCol w="503146">
                  <a:extLst>
                    <a:ext uri="{9D8B030D-6E8A-4147-A177-3AD203B41FA5}">
                      <a16:colId xmlns:a16="http://schemas.microsoft.com/office/drawing/2014/main" val="3286127137"/>
                    </a:ext>
                  </a:extLst>
                </a:gridCol>
                <a:gridCol w="1374934">
                  <a:extLst>
                    <a:ext uri="{9D8B030D-6E8A-4147-A177-3AD203B41FA5}">
                      <a16:colId xmlns:a16="http://schemas.microsoft.com/office/drawing/2014/main" val="3359180570"/>
                    </a:ext>
                  </a:extLst>
                </a:gridCol>
                <a:gridCol w="1805899">
                  <a:extLst>
                    <a:ext uri="{9D8B030D-6E8A-4147-A177-3AD203B41FA5}">
                      <a16:colId xmlns:a16="http://schemas.microsoft.com/office/drawing/2014/main" val="2136315650"/>
                    </a:ext>
                  </a:extLst>
                </a:gridCol>
              </a:tblGrid>
              <a:tr h="426227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Bivalent construction</a:t>
                      </a:r>
                      <a:endParaRPr lang="pt-BR" sz="1400" b="0" dirty="0">
                        <a:solidFill>
                          <a:srgbClr val="FF0000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Alex </a:t>
                      </a:r>
                      <a:endParaRPr lang="pt-BR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Alex 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a-</a:t>
                      </a:r>
                      <a:r>
                        <a:rPr lang="en-GB" sz="1400" dirty="0" err="1">
                          <a:effectLst/>
                        </a:rPr>
                        <a:t>wuul</a:t>
                      </a: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dirty="0" err="1">
                          <a:effectLst/>
                        </a:rPr>
                        <a:t>i</a:t>
                      </a:r>
                      <a:endParaRPr lang="pt-BR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3-see-</a:t>
                      </a:r>
                      <a:r>
                        <a:rPr lang="en-GB" sz="1400" cap="small" dirty="0">
                          <a:effectLst/>
                        </a:rPr>
                        <a:t>perf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Asaña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endParaRPr lang="pt-BR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Asaña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a-wuul-em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3-see-</a:t>
                      </a:r>
                      <a:r>
                        <a:rPr lang="pt-BR" sz="1400" cap="small" dirty="0">
                          <a:effectLst/>
                        </a:rPr>
                        <a:t>3sg.obj.perf</a:t>
                      </a:r>
                      <a:r>
                        <a:rPr lang="pt-BR" sz="1400" cap="small" baseline="-25000" dirty="0">
                          <a:effectLst/>
                        </a:rPr>
                        <a:t>anim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extLst>
                  <a:ext uri="{0D108BD9-81ED-4DB2-BD59-A6C34878D82A}">
                    <a16:rowId xmlns:a16="http://schemas.microsoft.com/office/drawing/2014/main" val="3829863560"/>
                  </a:ext>
                </a:extLst>
              </a:tr>
              <a:tr h="22371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‘Alex saw </a:t>
                      </a:r>
                      <a:r>
                        <a:rPr lang="en-GB" sz="1400" dirty="0" err="1">
                          <a:effectLst/>
                        </a:rPr>
                        <a:t>Asaña</a:t>
                      </a:r>
                      <a:r>
                        <a:rPr lang="en-GB" sz="1400" dirty="0">
                          <a:effectLst/>
                        </a:rPr>
                        <a:t>.’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‘He saw her</a:t>
                      </a:r>
                      <a:r>
                        <a:rPr lang="en-GB" sz="1400" dirty="0" smtClean="0">
                          <a:effectLst/>
                        </a:rPr>
                        <a:t>.’</a:t>
                      </a:r>
                      <a:endParaRPr lang="pt-BR" sz="14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extLst>
                  <a:ext uri="{0D108BD9-81ED-4DB2-BD59-A6C34878D82A}">
                    <a16:rowId xmlns:a16="http://schemas.microsoft.com/office/drawing/2014/main" val="3465574788"/>
                  </a:ext>
                </a:extLst>
              </a:tr>
              <a:tr h="374163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Alex </a:t>
                      </a:r>
                      <a:endParaRPr lang="pt-BR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Alex 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a-</a:t>
                      </a:r>
                      <a:r>
                        <a:rPr lang="en-GB" sz="1400" dirty="0" err="1">
                          <a:effectLst/>
                        </a:rPr>
                        <a:t>wuul</a:t>
                      </a: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dirty="0" err="1">
                          <a:effectLst/>
                        </a:rPr>
                        <a:t>i</a:t>
                      </a:r>
                      <a:endParaRPr lang="pt-BR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3-see-</a:t>
                      </a:r>
                      <a:r>
                        <a:rPr lang="en-GB" sz="1400" cap="small" dirty="0">
                          <a:effectLst/>
                        </a:rPr>
                        <a:t>perf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koloŋ</a:t>
                      </a:r>
                      <a:endParaRPr lang="pt-BR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well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a-</a:t>
                      </a:r>
                      <a:r>
                        <a:rPr lang="en-GB" sz="1400" dirty="0" err="1">
                          <a:effectLst/>
                        </a:rPr>
                        <a:t>wuul</a:t>
                      </a: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dirty="0" err="1">
                          <a:effectLst/>
                        </a:rPr>
                        <a:t>i</a:t>
                      </a:r>
                      <a:r>
                        <a:rPr lang="en-GB" sz="1400" dirty="0">
                          <a:effectLst/>
                        </a:rPr>
                        <a:t> [</a:t>
                      </a:r>
                      <a:r>
                        <a:rPr lang="de-DE" sz="1400" dirty="0">
                          <a:effectLst/>
                        </a:rPr>
                        <a:t>ø]</a:t>
                      </a:r>
                      <a:endParaRPr lang="pt-BR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3-see-</a:t>
                      </a:r>
                      <a:r>
                        <a:rPr lang="en-GB" sz="1400" cap="small" dirty="0">
                          <a:effectLst/>
                        </a:rPr>
                        <a:t>perf</a:t>
                      </a:r>
                      <a:r>
                        <a:rPr lang="en-GB" sz="1400" dirty="0">
                          <a:effectLst/>
                        </a:rPr>
                        <a:t> [</a:t>
                      </a:r>
                      <a:r>
                        <a:rPr lang="de-DE" sz="1400" dirty="0">
                          <a:effectLst/>
                        </a:rPr>
                        <a:t>ø]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extLst>
                  <a:ext uri="{0D108BD9-81ED-4DB2-BD59-A6C34878D82A}">
                    <a16:rowId xmlns:a16="http://schemas.microsoft.com/office/drawing/2014/main" val="3458400753"/>
                  </a:ext>
                </a:extLst>
              </a:tr>
              <a:tr h="1489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‘Alex saw the well.’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‘He saw [it].’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/>
                </a:tc>
                <a:extLst>
                  <a:ext uri="{0D108BD9-81ED-4DB2-BD59-A6C34878D82A}">
                    <a16:rowId xmlns:a16="http://schemas.microsoft.com/office/drawing/2014/main" val="3151311561"/>
                  </a:ext>
                </a:extLst>
              </a:tr>
            </a:tbl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080652"/>
              </p:ext>
            </p:extLst>
          </p:nvPr>
        </p:nvGraphicFramePr>
        <p:xfrm>
          <a:off x="1525465" y="1075446"/>
          <a:ext cx="6042728" cy="288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2360">
                  <a:extLst>
                    <a:ext uri="{9D8B030D-6E8A-4147-A177-3AD203B41FA5}">
                      <a16:colId xmlns:a16="http://schemas.microsoft.com/office/drawing/2014/main" val="3412289446"/>
                    </a:ext>
                  </a:extLst>
                </a:gridCol>
                <a:gridCol w="497112">
                  <a:extLst>
                    <a:ext uri="{9D8B030D-6E8A-4147-A177-3AD203B41FA5}">
                      <a16:colId xmlns:a16="http://schemas.microsoft.com/office/drawing/2014/main" val="911244218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3227515547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1521899925"/>
                    </a:ext>
                  </a:extLst>
                </a:gridCol>
                <a:gridCol w="1535180">
                  <a:extLst>
                    <a:ext uri="{9D8B030D-6E8A-4147-A177-3AD203B41FA5}">
                      <a16:colId xmlns:a16="http://schemas.microsoft.com/office/drawing/2014/main" val="1773486801"/>
                    </a:ext>
                  </a:extLst>
                </a:gridCol>
                <a:gridCol w="1805899">
                  <a:extLst>
                    <a:ext uri="{9D8B030D-6E8A-4147-A177-3AD203B41FA5}">
                      <a16:colId xmlns:a16="http://schemas.microsoft.com/office/drawing/2014/main" val="26269884"/>
                    </a:ext>
                  </a:extLst>
                </a:gridCol>
              </a:tblGrid>
              <a:tr h="2887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solidFill>
                            <a:srgbClr val="FF0000"/>
                          </a:solidFill>
                          <a:effectLst/>
                        </a:rPr>
                        <a:t>Valency</a:t>
                      </a:r>
                      <a:endParaRPr lang="pt-BR" sz="3600" b="1" dirty="0">
                        <a:solidFill>
                          <a:srgbClr val="FF0000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Object is noun phrase</a:t>
                      </a:r>
                      <a:endParaRPr lang="pt-BR" sz="1600" b="1" dirty="0">
                        <a:solidFill>
                          <a:srgbClr val="FF0000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Object is affix</a:t>
                      </a:r>
                      <a:endParaRPr lang="pt-BR" sz="1600" b="1" dirty="0">
                        <a:solidFill>
                          <a:srgbClr val="FF0000"/>
                        </a:solidFill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080" marR="580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128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59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 </a:t>
            </a:r>
            <a:r>
              <a:rPr lang="de-DE" dirty="0" err="1" smtClean="0"/>
              <a:t>sistema</a:t>
            </a:r>
            <a:r>
              <a:rPr lang="de-DE" dirty="0" smtClean="0"/>
              <a:t> pronominal</a:t>
            </a:r>
            <a:endParaRPr lang="pt-B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3</a:t>
            </a:fld>
            <a:endParaRPr lang="pt-BR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20673"/>
              </p:ext>
            </p:extLst>
          </p:nvPr>
        </p:nvGraphicFramePr>
        <p:xfrm>
          <a:off x="138237" y="2165146"/>
          <a:ext cx="6319713" cy="3301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8344">
                  <a:extLst>
                    <a:ext uri="{9D8B030D-6E8A-4147-A177-3AD203B41FA5}">
                      <a16:colId xmlns:a16="http://schemas.microsoft.com/office/drawing/2014/main" val="3507929825"/>
                    </a:ext>
                  </a:extLst>
                </a:gridCol>
                <a:gridCol w="1587465">
                  <a:extLst>
                    <a:ext uri="{9D8B030D-6E8A-4147-A177-3AD203B41FA5}">
                      <a16:colId xmlns:a16="http://schemas.microsoft.com/office/drawing/2014/main" val="158249704"/>
                    </a:ext>
                  </a:extLst>
                </a:gridCol>
                <a:gridCol w="1342842">
                  <a:extLst>
                    <a:ext uri="{9D8B030D-6E8A-4147-A177-3AD203B41FA5}">
                      <a16:colId xmlns:a16="http://schemas.microsoft.com/office/drawing/2014/main" val="3759600413"/>
                    </a:ext>
                  </a:extLst>
                </a:gridCol>
                <a:gridCol w="1220531">
                  <a:extLst>
                    <a:ext uri="{9D8B030D-6E8A-4147-A177-3AD203B41FA5}">
                      <a16:colId xmlns:a16="http://schemas.microsoft.com/office/drawing/2014/main" val="2725066963"/>
                    </a:ext>
                  </a:extLst>
                </a:gridCol>
                <a:gridCol w="1220531">
                  <a:extLst>
                    <a:ext uri="{9D8B030D-6E8A-4147-A177-3AD203B41FA5}">
                      <a16:colId xmlns:a16="http://schemas.microsoft.com/office/drawing/2014/main" val="2355116947"/>
                    </a:ext>
                  </a:extLst>
                </a:gridCol>
              </a:tblGrid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Persona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Free pronoun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Subject </a:t>
                      </a:r>
                      <a:r>
                        <a:rPr lang="de-DE" sz="1600" dirty="0" err="1" smtClean="0">
                          <a:effectLst/>
                        </a:rPr>
                        <a:t>prefix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r>
                        <a:rPr lang="de-DE" sz="16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6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suffix</a:t>
                      </a:r>
                      <a:endParaRPr lang="pt-BR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Object affix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4911175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1sg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me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</a:rPr>
                        <a:t>i-</a:t>
                      </a:r>
                      <a:endParaRPr lang="pt-BR" sz="1600" i="1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</a:rPr>
                        <a:t>-</a:t>
                      </a:r>
                      <a:r>
                        <a:rPr lang="de-DE" sz="1600" i="1" dirty="0" smtClean="0">
                          <a:effectLst/>
                        </a:rPr>
                        <a:t>i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</a:t>
                      </a:r>
                      <a:r>
                        <a:rPr lang="en-GB" sz="1600" i="1" dirty="0" err="1">
                          <a:effectLst/>
                        </a:rPr>
                        <a:t>Vm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6763920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2sg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fi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</a:rPr>
                        <a:t>u-</a:t>
                      </a:r>
                      <a:endParaRPr lang="pt-BR" sz="1600" i="1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-o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-o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0600416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3sg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i="1" dirty="0" smtClean="0">
                          <a:effectLst/>
                        </a:rPr>
                        <a:t>u</a:t>
                      </a:r>
                      <a:r>
                        <a:rPr lang="en-GB" sz="1600" i="1" dirty="0" smtClean="0">
                          <a:effectLst/>
                        </a:rPr>
                        <a:t>-</a:t>
                      </a:r>
                      <a:r>
                        <a:rPr lang="en-GB" sz="1600" i="1" dirty="0" err="1" smtClean="0">
                          <a:effectLst/>
                        </a:rPr>
                        <a:t>mër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>
                          <a:effectLst/>
                        </a:rPr>
                        <a:t>a-</a:t>
                      </a:r>
                      <a:endParaRPr lang="pt-BR" sz="1600" i="1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</a:rPr>
                        <a:t>-</a:t>
                      </a:r>
                      <a:r>
                        <a:rPr lang="de-DE" sz="1600" i="1" dirty="0" err="1" smtClean="0">
                          <a:effectLst/>
                        </a:rPr>
                        <a:t>Vŋ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</a:t>
                      </a:r>
                      <a:r>
                        <a:rPr lang="en-GB" sz="1600" i="1" dirty="0" err="1">
                          <a:effectLst/>
                        </a:rPr>
                        <a:t>Vm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7401019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1pl.incl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</a:rPr>
                        <a:t>mino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err="1" smtClean="0">
                          <a:effectLst/>
                        </a:rPr>
                        <a:t>i</a:t>
                      </a:r>
                      <a:r>
                        <a:rPr lang="de-DE" sz="1600" i="1" dirty="0" smtClean="0">
                          <a:effectLst/>
                        </a:rPr>
                        <a:t>n</a:t>
                      </a:r>
                      <a:r>
                        <a:rPr lang="en-GB" sz="1600" i="1" dirty="0" smtClean="0">
                          <a:effectLst/>
                        </a:rPr>
                        <a:t>- </a:t>
                      </a:r>
                      <a:r>
                        <a:rPr lang="en-GB" sz="1600" i="1" dirty="0">
                          <a:effectLst/>
                        </a:rPr>
                        <a:t>-o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</a:rPr>
                        <a:t>-</a:t>
                      </a:r>
                      <a:r>
                        <a:rPr lang="de-DE" sz="1600" i="1" dirty="0" smtClean="0">
                          <a:effectLst/>
                        </a:rPr>
                        <a:t>e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</a:t>
                      </a:r>
                      <a:r>
                        <a:rPr lang="en-GB" sz="1600" i="1" dirty="0" err="1">
                          <a:effectLst/>
                        </a:rPr>
                        <a:t>mino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9971471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1pl.excl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min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</a:rPr>
                        <a:t>i</a:t>
                      </a:r>
                      <a:r>
                        <a:rPr lang="en-GB" sz="1600" i="1" dirty="0">
                          <a:effectLst/>
                        </a:rPr>
                        <a:t>- -min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-min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-min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6748591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2pl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</a:rPr>
                        <a:t>iŋkaan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u- -</a:t>
                      </a:r>
                      <a:r>
                        <a:rPr lang="en-GB" sz="1600" i="1" dirty="0" err="1">
                          <a:effectLst/>
                        </a:rPr>
                        <a:t>Vŋ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</a:rPr>
                        <a:t>-</a:t>
                      </a:r>
                      <a:r>
                        <a:rPr lang="de-DE" sz="1600" i="1" dirty="0" err="1" smtClean="0">
                          <a:effectLst/>
                        </a:rPr>
                        <a:t>oŋ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</a:t>
                      </a:r>
                      <a:r>
                        <a:rPr lang="en-GB" sz="1600" i="1" dirty="0" err="1">
                          <a:effectLst/>
                        </a:rPr>
                        <a:t>Vːnuŋ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8205141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3pl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i="1" dirty="0" smtClean="0">
                          <a:effectLst/>
                        </a:rPr>
                        <a:t>i</a:t>
                      </a:r>
                      <a:r>
                        <a:rPr lang="fr-FR" sz="1600" i="1" dirty="0" smtClean="0">
                          <a:effectLst/>
                        </a:rPr>
                        <a:t>-</a:t>
                      </a:r>
                      <a:r>
                        <a:rPr lang="fr-FR" sz="1600" i="1" dirty="0" err="1" smtClean="0">
                          <a:effectLst/>
                        </a:rPr>
                        <a:t>mër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</a:rPr>
                        <a:t>a</a:t>
                      </a:r>
                      <a:r>
                        <a:rPr lang="de-DE" sz="1600" i="1" dirty="0" smtClean="0">
                          <a:effectLst/>
                        </a:rPr>
                        <a:t>n</a:t>
                      </a:r>
                      <a:r>
                        <a:rPr lang="en-GB" sz="1600" i="1" dirty="0" smtClean="0">
                          <a:effectLst/>
                        </a:rPr>
                        <a:t>-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</a:rPr>
                        <a:t>-</a:t>
                      </a:r>
                      <a:r>
                        <a:rPr lang="de-DE" sz="1600" i="1" dirty="0" err="1" smtClean="0">
                          <a:effectLst/>
                        </a:rPr>
                        <a:t>VŋVŋ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</a:t>
                      </a:r>
                      <a:r>
                        <a:rPr lang="en-GB" sz="1600" i="1" dirty="0" err="1">
                          <a:effectLst/>
                        </a:rPr>
                        <a:t>eeneŋ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5785815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692400" y="3330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532186" y="1881554"/>
            <a:ext cx="1441939" cy="39565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237133"/>
              </p:ext>
            </p:extLst>
          </p:nvPr>
        </p:nvGraphicFramePr>
        <p:xfrm>
          <a:off x="6541870" y="2165146"/>
          <a:ext cx="1182267" cy="3215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2267">
                  <a:extLst>
                    <a:ext uri="{9D8B030D-6E8A-4147-A177-3AD203B41FA5}">
                      <a16:colId xmlns:a16="http://schemas.microsoft.com/office/drawing/2014/main" val="1340383810"/>
                    </a:ext>
                  </a:extLst>
                </a:gridCol>
              </a:tblGrid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Affirmarivo</a:t>
                      </a:r>
                      <a:endParaRPr lang="pt-BR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3472416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i- </a:t>
                      </a: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ceem</a:t>
                      </a:r>
                      <a:endParaRPr lang="pt-BR" sz="16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2723337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u-</a:t>
                      </a: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ceem</a:t>
                      </a:r>
                      <a:endParaRPr lang="pt-BR" sz="16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5597031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a-</a:t>
                      </a: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ceem</a:t>
                      </a:r>
                      <a:endParaRPr lang="pt-BR" sz="16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4527916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in- </a:t>
                      </a: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ceem</a:t>
                      </a: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o</a:t>
                      </a:r>
                      <a:endParaRPr lang="pt-BR" sz="16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0254309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i-</a:t>
                      </a: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ceem</a:t>
                      </a: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-min</a:t>
                      </a:r>
                      <a:endParaRPr lang="pt-BR" sz="16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0703208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u-</a:t>
                      </a: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ceem</a:t>
                      </a: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eŋ</a:t>
                      </a:r>
                      <a:endParaRPr lang="pt-BR" sz="16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716428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an-</a:t>
                      </a: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ceem</a:t>
                      </a:r>
                      <a:endParaRPr lang="pt-BR" sz="16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4914825"/>
                  </a:ext>
                </a:extLst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55046"/>
              </p:ext>
            </p:extLst>
          </p:nvPr>
        </p:nvGraphicFramePr>
        <p:xfrm>
          <a:off x="7784515" y="2159284"/>
          <a:ext cx="1359485" cy="3215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9485">
                  <a:extLst>
                    <a:ext uri="{9D8B030D-6E8A-4147-A177-3AD203B41FA5}">
                      <a16:colId xmlns:a16="http://schemas.microsoft.com/office/drawing/2014/main" val="1340383810"/>
                    </a:ext>
                  </a:extLst>
                </a:gridCol>
              </a:tblGrid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Perf. </a:t>
                      </a:r>
                      <a:r>
                        <a:rPr lang="de-DE" sz="16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Neg</a:t>
                      </a:r>
                      <a:endParaRPr lang="pt-BR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3472416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ceem</a:t>
                      </a: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-i</a:t>
                      </a:r>
                      <a:endParaRPr lang="pt-BR" sz="16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2723337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ceem</a:t>
                      </a: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-ur-o</a:t>
                      </a:r>
                      <a:endParaRPr lang="pt-BR" sz="16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5597031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ceem</a:t>
                      </a: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-er-</a:t>
                      </a: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eŋ</a:t>
                      </a:r>
                      <a:endParaRPr lang="pt-BR" sz="16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4527916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ceem</a:t>
                      </a: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-r-e</a:t>
                      </a:r>
                      <a:endParaRPr lang="pt-BR" sz="16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0254309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ceem</a:t>
                      </a: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-i-min</a:t>
                      </a:r>
                      <a:endParaRPr lang="pt-BR" sz="16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0703208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ceem</a:t>
                      </a: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-ur-</a:t>
                      </a: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oŋ</a:t>
                      </a:r>
                      <a:endParaRPr lang="pt-BR" sz="16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716428"/>
                  </a:ext>
                </a:extLst>
              </a:tr>
              <a:tr h="401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ceem</a:t>
                      </a:r>
                      <a:r>
                        <a:rPr lang="de-DE" sz="1600" i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-e-</a:t>
                      </a:r>
                      <a:r>
                        <a:rPr lang="de-DE" sz="1600" i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reŋeŋ</a:t>
                      </a:r>
                      <a:endParaRPr lang="pt-BR" sz="16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4914825"/>
                  </a:ext>
                </a:extLst>
              </a:tr>
            </a:tbl>
          </a:graphicData>
        </a:graphic>
      </p:graphicFrame>
      <p:sp>
        <p:nvSpPr>
          <p:cNvPr id="12" name="Rechteck 11"/>
          <p:cNvSpPr/>
          <p:nvPr/>
        </p:nvSpPr>
        <p:spPr>
          <a:xfrm>
            <a:off x="4000500" y="1890346"/>
            <a:ext cx="1266092" cy="394774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28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TAM - </a:t>
            </a:r>
            <a:r>
              <a:rPr lang="de-DE" dirty="0" err="1" smtClean="0"/>
              <a:t>Gub</a:t>
            </a:r>
            <a:r>
              <a:rPr lang="de-DE" i="1" dirty="0" err="1" smtClean="0"/>
              <a:t>ëeher</a:t>
            </a:r>
            <a:endParaRPr lang="pt-B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4</a:t>
            </a:fld>
            <a:endParaRPr lang="pt-BR"/>
          </a:p>
        </p:txBody>
      </p:sp>
      <p:sp>
        <p:nvSpPr>
          <p:cNvPr id="5" name="Textfeld 4"/>
          <p:cNvSpPr txBox="1"/>
          <p:nvPr/>
        </p:nvSpPr>
        <p:spPr>
          <a:xfrm>
            <a:off x="2549769" y="1617784"/>
            <a:ext cx="1803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 smtClean="0"/>
              <a:t>perfectivo</a:t>
            </a:r>
            <a:endParaRPr lang="pt-BR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4926622" y="1617784"/>
            <a:ext cx="3241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 smtClean="0"/>
              <a:t>subjunctivo</a:t>
            </a:r>
            <a:r>
              <a:rPr lang="de-DE" sz="2000" dirty="0" smtClean="0"/>
              <a:t>/</a:t>
            </a:r>
            <a:r>
              <a:rPr lang="de-DE" sz="2000" dirty="0" err="1" smtClean="0"/>
              <a:t>narrativo</a:t>
            </a:r>
            <a:endParaRPr lang="pt-BR" sz="2000" dirty="0"/>
          </a:p>
        </p:txBody>
      </p:sp>
      <p:sp>
        <p:nvSpPr>
          <p:cNvPr id="7" name="Textfeld 6"/>
          <p:cNvSpPr txBox="1"/>
          <p:nvPr/>
        </p:nvSpPr>
        <p:spPr>
          <a:xfrm>
            <a:off x="2664069" y="2470639"/>
            <a:ext cx="4917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B0F0"/>
                </a:solidFill>
              </a:rPr>
              <a:t>-i</a:t>
            </a:r>
            <a:endParaRPr lang="pt-BR" sz="2000" b="1" dirty="0">
              <a:solidFill>
                <a:srgbClr val="00B0F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181599" y="2453082"/>
            <a:ext cx="925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>
                <a:solidFill>
                  <a:srgbClr val="00B0F0"/>
                </a:solidFill>
              </a:rPr>
              <a:t>zero</a:t>
            </a:r>
            <a:endParaRPr lang="pt-BR" sz="2000" b="1" dirty="0">
              <a:solidFill>
                <a:srgbClr val="00B0F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09954" y="3323493"/>
            <a:ext cx="2054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/>
              <a:t>verbo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dinámico</a:t>
            </a:r>
            <a:endParaRPr lang="pt-BR" sz="20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539263" y="4654063"/>
            <a:ext cx="2054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/>
              <a:t>verbo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estativo</a:t>
            </a:r>
            <a:endParaRPr lang="pt-BR" sz="20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2517531" y="3317633"/>
            <a:ext cx="20544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 smtClean="0"/>
              <a:t>i      -</a:t>
            </a:r>
            <a:r>
              <a:rPr lang="de-DE" sz="2000" i="1" dirty="0" err="1" smtClean="0"/>
              <a:t>dëëk</a:t>
            </a:r>
            <a:r>
              <a:rPr lang="de-DE" sz="2000" i="1" dirty="0" smtClean="0"/>
              <a:t> -i</a:t>
            </a:r>
          </a:p>
          <a:p>
            <a:r>
              <a:rPr lang="de-DE" sz="2000" dirty="0" smtClean="0"/>
              <a:t>1Sg - </a:t>
            </a:r>
            <a:r>
              <a:rPr lang="de-DE" sz="2000" dirty="0" err="1" smtClean="0"/>
              <a:t>ir</a:t>
            </a:r>
            <a:r>
              <a:rPr lang="de-DE" sz="2000" dirty="0" smtClean="0"/>
              <a:t>      -</a:t>
            </a:r>
            <a:r>
              <a:rPr lang="de-DE" sz="2000" dirty="0" err="1" smtClean="0"/>
              <a:t>Perf</a:t>
            </a:r>
            <a:endParaRPr lang="de-DE" sz="2000" dirty="0" smtClean="0"/>
          </a:p>
          <a:p>
            <a:r>
              <a:rPr lang="de-DE" sz="2000" dirty="0" smtClean="0"/>
              <a:t>'</a:t>
            </a:r>
            <a:r>
              <a:rPr lang="de-DE" sz="2000" dirty="0" err="1" smtClean="0"/>
              <a:t>fui</a:t>
            </a:r>
            <a:r>
              <a:rPr lang="de-DE" sz="2000" dirty="0" smtClean="0"/>
              <a:t>'</a:t>
            </a:r>
            <a:endParaRPr lang="pt-BR" sz="2000" dirty="0"/>
          </a:p>
        </p:txBody>
      </p:sp>
      <p:sp>
        <p:nvSpPr>
          <p:cNvPr id="12" name="Textfeld 11"/>
          <p:cNvSpPr txBox="1"/>
          <p:nvPr/>
        </p:nvSpPr>
        <p:spPr>
          <a:xfrm>
            <a:off x="5114189" y="3294186"/>
            <a:ext cx="20544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 smtClean="0"/>
              <a:t>i      - </a:t>
            </a:r>
            <a:r>
              <a:rPr lang="de-DE" sz="2000" i="1" dirty="0" err="1" smtClean="0"/>
              <a:t>dëëk</a:t>
            </a:r>
            <a:endParaRPr lang="de-DE" sz="2000" i="1" dirty="0" smtClean="0"/>
          </a:p>
          <a:p>
            <a:r>
              <a:rPr lang="de-DE" sz="2000" dirty="0" smtClean="0"/>
              <a:t>1Sg  - </a:t>
            </a:r>
            <a:r>
              <a:rPr lang="de-DE" sz="2000" dirty="0" err="1" smtClean="0"/>
              <a:t>ir</a:t>
            </a:r>
            <a:r>
              <a:rPr lang="de-DE" sz="2000" dirty="0" smtClean="0"/>
              <a:t>      </a:t>
            </a:r>
          </a:p>
          <a:p>
            <a:r>
              <a:rPr lang="de-DE" sz="2000" dirty="0" smtClean="0"/>
              <a:t>'</a:t>
            </a:r>
            <a:r>
              <a:rPr lang="de-DE" sz="2000" dirty="0" err="1" smtClean="0"/>
              <a:t>eu</a:t>
            </a:r>
            <a:r>
              <a:rPr lang="de-DE" sz="2000" dirty="0" smtClean="0"/>
              <a:t> </a:t>
            </a:r>
            <a:r>
              <a:rPr lang="de-DE" sz="2000" dirty="0" err="1" smtClean="0"/>
              <a:t>vá</a:t>
            </a:r>
            <a:r>
              <a:rPr lang="de-DE" sz="2000" dirty="0" smtClean="0"/>
              <a:t>/</a:t>
            </a:r>
            <a:r>
              <a:rPr lang="de-DE" sz="2000" dirty="0" err="1" smtClean="0"/>
              <a:t>vou</a:t>
            </a:r>
            <a:r>
              <a:rPr lang="de-DE" sz="2000" dirty="0" smtClean="0"/>
              <a:t>'</a:t>
            </a:r>
            <a:endParaRPr lang="pt-BR" sz="2000" dirty="0"/>
          </a:p>
        </p:txBody>
      </p:sp>
      <p:sp>
        <p:nvSpPr>
          <p:cNvPr id="13" name="Textfeld 12"/>
          <p:cNvSpPr txBox="1"/>
          <p:nvPr/>
        </p:nvSpPr>
        <p:spPr>
          <a:xfrm>
            <a:off x="2564423" y="4665789"/>
            <a:ext cx="2728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 smtClean="0"/>
              <a:t>a      - </a:t>
            </a:r>
            <a:r>
              <a:rPr lang="de-DE" sz="2000" i="1" dirty="0" err="1" smtClean="0"/>
              <a:t>ceen</a:t>
            </a:r>
            <a:r>
              <a:rPr lang="de-DE" sz="2000" i="1" dirty="0" smtClean="0"/>
              <a:t> -i</a:t>
            </a:r>
          </a:p>
          <a:p>
            <a:r>
              <a:rPr lang="de-DE" sz="2000" dirty="0" smtClean="0"/>
              <a:t>3Sg   - </a:t>
            </a:r>
            <a:r>
              <a:rPr lang="de-DE" sz="2000" dirty="0" err="1" smtClean="0"/>
              <a:t>vermelho</a:t>
            </a:r>
            <a:r>
              <a:rPr lang="de-DE" sz="2000" dirty="0" smtClean="0"/>
              <a:t> -</a:t>
            </a:r>
            <a:r>
              <a:rPr lang="de-DE" sz="2000" dirty="0" err="1" smtClean="0"/>
              <a:t>Perf</a:t>
            </a:r>
            <a:endParaRPr lang="de-DE" sz="2000" dirty="0" smtClean="0"/>
          </a:p>
          <a:p>
            <a:r>
              <a:rPr lang="de-DE" sz="2000" dirty="0" smtClean="0"/>
              <a:t>'e̒ </a:t>
            </a:r>
            <a:r>
              <a:rPr lang="de-DE" sz="2000" dirty="0" err="1" smtClean="0"/>
              <a:t>vermelho</a:t>
            </a:r>
            <a:r>
              <a:rPr lang="de-DE" sz="2000" dirty="0" smtClean="0"/>
              <a:t>'</a:t>
            </a:r>
            <a:endParaRPr lang="pt-BR" sz="2000" dirty="0"/>
          </a:p>
        </p:txBody>
      </p:sp>
      <p:sp>
        <p:nvSpPr>
          <p:cNvPr id="14" name="Textfeld 13"/>
          <p:cNvSpPr txBox="1"/>
          <p:nvPr/>
        </p:nvSpPr>
        <p:spPr>
          <a:xfrm>
            <a:off x="5152291" y="4633551"/>
            <a:ext cx="36390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 smtClean="0"/>
              <a:t>a      - </a:t>
            </a:r>
            <a:r>
              <a:rPr lang="de-DE" sz="2000" i="1" dirty="0" err="1" smtClean="0"/>
              <a:t>ceen</a:t>
            </a:r>
            <a:r>
              <a:rPr lang="de-DE" sz="2000" i="1" dirty="0" smtClean="0"/>
              <a:t> </a:t>
            </a:r>
          </a:p>
          <a:p>
            <a:r>
              <a:rPr lang="de-DE" sz="2000" dirty="0" smtClean="0"/>
              <a:t>3Sg   - </a:t>
            </a:r>
            <a:r>
              <a:rPr lang="de-DE" sz="2000" dirty="0" err="1" smtClean="0"/>
              <a:t>vermelho</a:t>
            </a:r>
            <a:endParaRPr lang="de-DE" sz="2000" dirty="0" smtClean="0"/>
          </a:p>
          <a:p>
            <a:r>
              <a:rPr lang="de-DE" sz="2000" dirty="0" smtClean="0"/>
              <a:t>‚e̒ </a:t>
            </a:r>
            <a:r>
              <a:rPr lang="de-DE" sz="2000" dirty="0" err="1" smtClean="0"/>
              <a:t>vermelho</a:t>
            </a:r>
            <a:r>
              <a:rPr lang="de-DE" sz="2000" dirty="0" smtClean="0"/>
              <a:t>/</a:t>
            </a:r>
            <a:r>
              <a:rPr lang="de-DE" sz="2000" dirty="0" err="1" smtClean="0"/>
              <a:t>seja</a:t>
            </a:r>
            <a:r>
              <a:rPr lang="de-DE" sz="2000" dirty="0" smtClean="0"/>
              <a:t> </a:t>
            </a:r>
            <a:r>
              <a:rPr lang="de-DE" sz="2000" dirty="0" err="1" smtClean="0"/>
              <a:t>vermelho</a:t>
            </a:r>
            <a:r>
              <a:rPr lang="de-DE" sz="2000" dirty="0" smtClean="0"/>
              <a:t>'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62450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5</a:t>
            </a:fld>
            <a:endParaRPr lang="pt-BR"/>
          </a:p>
        </p:txBody>
      </p:sp>
      <p:sp>
        <p:nvSpPr>
          <p:cNvPr id="5" name="Textfeld 4"/>
          <p:cNvSpPr txBox="1"/>
          <p:nvPr/>
        </p:nvSpPr>
        <p:spPr>
          <a:xfrm>
            <a:off x="2746130" y="3025440"/>
            <a:ext cx="20544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 smtClean="0"/>
              <a:t>i       </a:t>
            </a:r>
            <a:r>
              <a:rPr lang="de-DE" sz="2000" i="1" dirty="0" err="1" smtClean="0"/>
              <a:t>bai</a:t>
            </a:r>
            <a:endParaRPr lang="de-DE" sz="2000" i="1" dirty="0" smtClean="0"/>
          </a:p>
          <a:p>
            <a:r>
              <a:rPr lang="de-DE" sz="2000" dirty="0" smtClean="0"/>
              <a:t>3Sg </a:t>
            </a:r>
            <a:r>
              <a:rPr lang="de-DE" sz="2000" dirty="0" err="1" smtClean="0"/>
              <a:t>ir</a:t>
            </a:r>
            <a:r>
              <a:rPr lang="de-DE" sz="2000" dirty="0" smtClean="0"/>
              <a:t>      </a:t>
            </a:r>
          </a:p>
          <a:p>
            <a:r>
              <a:rPr lang="de-DE" sz="2000" dirty="0" smtClean="0"/>
              <a:t>‚</a:t>
            </a:r>
            <a:r>
              <a:rPr lang="de-DE" sz="2000" dirty="0" err="1" smtClean="0"/>
              <a:t>ele</a:t>
            </a:r>
            <a:r>
              <a:rPr lang="de-DE" sz="2000" dirty="0" smtClean="0"/>
              <a:t>/a </a:t>
            </a:r>
            <a:r>
              <a:rPr lang="de-DE" sz="2000" dirty="0" err="1" smtClean="0"/>
              <a:t>foi</a:t>
            </a:r>
            <a:r>
              <a:rPr lang="de-DE" sz="2000" dirty="0" smtClean="0"/>
              <a:t>'</a:t>
            </a:r>
            <a:endParaRPr lang="pt-BR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6513" y="2958035"/>
            <a:ext cx="20544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 smtClean="0"/>
              <a:t>i      na      </a:t>
            </a:r>
            <a:r>
              <a:rPr lang="de-DE" sz="2000" i="1" dirty="0" err="1" smtClean="0"/>
              <a:t>bai</a:t>
            </a:r>
            <a:endParaRPr lang="de-DE" sz="2000" i="1" dirty="0" smtClean="0"/>
          </a:p>
          <a:p>
            <a:r>
              <a:rPr lang="de-DE" sz="2000" dirty="0" smtClean="0"/>
              <a:t>3Sg </a:t>
            </a:r>
            <a:r>
              <a:rPr lang="de-DE" sz="2000" dirty="0" err="1" smtClean="0"/>
              <a:t>Pres</a:t>
            </a:r>
            <a:r>
              <a:rPr lang="de-DE" sz="2000" dirty="0" smtClean="0"/>
              <a:t>  </a:t>
            </a:r>
            <a:r>
              <a:rPr lang="de-DE" sz="2000" dirty="0" err="1" smtClean="0"/>
              <a:t>ir</a:t>
            </a:r>
            <a:r>
              <a:rPr lang="de-DE" sz="2000" dirty="0" smtClean="0"/>
              <a:t>      </a:t>
            </a:r>
          </a:p>
          <a:p>
            <a:r>
              <a:rPr lang="de-DE" sz="2000" dirty="0" smtClean="0"/>
              <a:t>‚</a:t>
            </a:r>
            <a:r>
              <a:rPr lang="de-DE" sz="2000" dirty="0" err="1" smtClean="0"/>
              <a:t>ele</a:t>
            </a:r>
            <a:r>
              <a:rPr lang="de-DE" sz="2000" dirty="0" smtClean="0"/>
              <a:t>/a </a:t>
            </a:r>
            <a:r>
              <a:rPr lang="de-DE" sz="2000" dirty="0" err="1" smtClean="0"/>
              <a:t>vai</a:t>
            </a:r>
            <a:r>
              <a:rPr lang="de-DE" sz="2000" dirty="0" smtClean="0"/>
              <a:t>/</a:t>
            </a:r>
            <a:r>
              <a:rPr lang="de-DE" sz="2000" dirty="0" err="1" smtClean="0"/>
              <a:t>irá</a:t>
            </a:r>
            <a:r>
              <a:rPr lang="de-DE" sz="2000" dirty="0" smtClean="0"/>
              <a:t>'</a:t>
            </a:r>
            <a:endParaRPr lang="pt-BR" sz="2000" dirty="0"/>
          </a:p>
        </p:txBody>
      </p:sp>
      <p:sp>
        <p:nvSpPr>
          <p:cNvPr id="7" name="Textfeld 6"/>
          <p:cNvSpPr txBox="1"/>
          <p:nvPr/>
        </p:nvSpPr>
        <p:spPr>
          <a:xfrm>
            <a:off x="2678722" y="4637363"/>
            <a:ext cx="23065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 smtClean="0"/>
              <a:t>i       </a:t>
            </a:r>
            <a:r>
              <a:rPr lang="de-DE" sz="2000" i="1" dirty="0" err="1" smtClean="0"/>
              <a:t>burmeju</a:t>
            </a:r>
            <a:endParaRPr lang="de-DE" sz="2000" i="1" dirty="0" smtClean="0"/>
          </a:p>
          <a:p>
            <a:r>
              <a:rPr lang="de-DE" sz="2000" dirty="0" smtClean="0"/>
              <a:t>3Sg  </a:t>
            </a:r>
            <a:r>
              <a:rPr lang="de-DE" sz="2000" dirty="0" err="1" smtClean="0"/>
              <a:t>vermelho</a:t>
            </a:r>
            <a:r>
              <a:rPr lang="de-DE" sz="2000" dirty="0" smtClean="0"/>
              <a:t>     </a:t>
            </a:r>
          </a:p>
          <a:p>
            <a:r>
              <a:rPr lang="de-DE" sz="2000" dirty="0" smtClean="0"/>
              <a:t>‚</a:t>
            </a:r>
            <a:r>
              <a:rPr lang="de-DE" sz="2000" dirty="0" err="1" smtClean="0"/>
              <a:t>ele</a:t>
            </a:r>
            <a:r>
              <a:rPr lang="de-DE" sz="2000" dirty="0" smtClean="0"/>
              <a:t>/a e̒ </a:t>
            </a:r>
            <a:r>
              <a:rPr lang="de-DE" sz="2000" dirty="0" err="1" smtClean="0"/>
              <a:t>vermelho</a:t>
            </a:r>
            <a:r>
              <a:rPr lang="de-DE" sz="2000" dirty="0" smtClean="0"/>
              <a:t>'</a:t>
            </a:r>
            <a:endParaRPr lang="pt-BR" sz="2000" dirty="0"/>
          </a:p>
        </p:txBody>
      </p:sp>
      <p:sp>
        <p:nvSpPr>
          <p:cNvPr id="8" name="Textfeld 7"/>
          <p:cNvSpPr txBox="1"/>
          <p:nvPr/>
        </p:nvSpPr>
        <p:spPr>
          <a:xfrm>
            <a:off x="6119442" y="4587540"/>
            <a:ext cx="26464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 smtClean="0"/>
              <a:t>i       na     </a:t>
            </a:r>
            <a:r>
              <a:rPr lang="de-DE" sz="2000" i="1" dirty="0" err="1" smtClean="0"/>
              <a:t>burmeju</a:t>
            </a:r>
            <a:endParaRPr lang="de-DE" sz="2000" i="1" dirty="0" smtClean="0"/>
          </a:p>
          <a:p>
            <a:r>
              <a:rPr lang="de-DE" sz="2000" dirty="0" smtClean="0"/>
              <a:t>3Sg  </a:t>
            </a:r>
            <a:r>
              <a:rPr lang="de-DE" sz="2000" dirty="0" err="1" smtClean="0"/>
              <a:t>Pres</a:t>
            </a:r>
            <a:r>
              <a:rPr lang="de-DE" sz="2000" dirty="0" smtClean="0"/>
              <a:t>   </a:t>
            </a:r>
            <a:r>
              <a:rPr lang="de-DE" sz="2000" dirty="0" err="1" smtClean="0"/>
              <a:t>vermelho</a:t>
            </a:r>
            <a:r>
              <a:rPr lang="de-DE" sz="2000" dirty="0" smtClean="0"/>
              <a:t>     </a:t>
            </a:r>
          </a:p>
          <a:p>
            <a:r>
              <a:rPr lang="de-DE" sz="2000" dirty="0" smtClean="0"/>
              <a:t>‚</a:t>
            </a:r>
            <a:r>
              <a:rPr lang="de-DE" sz="2000" dirty="0" err="1" smtClean="0"/>
              <a:t>ele</a:t>
            </a:r>
            <a:r>
              <a:rPr lang="de-DE" sz="2000" dirty="0" smtClean="0"/>
              <a:t>/a </a:t>
            </a:r>
            <a:r>
              <a:rPr lang="de-DE" sz="2000" dirty="0" err="1" smtClean="0"/>
              <a:t>será</a:t>
            </a:r>
            <a:r>
              <a:rPr lang="de-DE" sz="2000" dirty="0" smtClean="0"/>
              <a:t> </a:t>
            </a:r>
            <a:r>
              <a:rPr lang="de-DE" sz="2000" dirty="0" err="1" smtClean="0"/>
              <a:t>vermelho</a:t>
            </a:r>
            <a:r>
              <a:rPr lang="de-DE" sz="2000" dirty="0" smtClean="0"/>
              <a:t>/</a:t>
            </a:r>
          </a:p>
          <a:p>
            <a:r>
              <a:rPr lang="de-DE" sz="2000" dirty="0" err="1" smtClean="0"/>
              <a:t>deve</a:t>
            </a:r>
            <a:r>
              <a:rPr lang="de-DE" sz="2000" dirty="0" smtClean="0"/>
              <a:t> </a:t>
            </a:r>
            <a:r>
              <a:rPr lang="de-DE" sz="2000" dirty="0" err="1" smtClean="0"/>
              <a:t>ser</a:t>
            </a:r>
            <a:r>
              <a:rPr lang="de-DE" sz="2000" dirty="0" smtClean="0"/>
              <a:t> </a:t>
            </a:r>
            <a:r>
              <a:rPr lang="de-DE" sz="2000" dirty="0" err="1" smtClean="0"/>
              <a:t>vermelho</a:t>
            </a:r>
            <a:r>
              <a:rPr lang="de-DE" sz="2000" dirty="0" smtClean="0"/>
              <a:t>'</a:t>
            </a:r>
            <a:endParaRPr lang="pt-BR" sz="2000" dirty="0"/>
          </a:p>
        </p:txBody>
      </p:sp>
      <p:sp>
        <p:nvSpPr>
          <p:cNvPr id="9" name="Textfeld 8"/>
          <p:cNvSpPr txBox="1"/>
          <p:nvPr/>
        </p:nvSpPr>
        <p:spPr>
          <a:xfrm>
            <a:off x="2655276" y="1362807"/>
            <a:ext cx="1803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 smtClean="0"/>
              <a:t>perfectivo</a:t>
            </a:r>
            <a:endParaRPr lang="pt-BR" sz="2000" dirty="0"/>
          </a:p>
        </p:txBody>
      </p:sp>
      <p:sp>
        <p:nvSpPr>
          <p:cNvPr id="10" name="Textfeld 9"/>
          <p:cNvSpPr txBox="1"/>
          <p:nvPr/>
        </p:nvSpPr>
        <p:spPr>
          <a:xfrm>
            <a:off x="6116513" y="1352623"/>
            <a:ext cx="1664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 smtClean="0"/>
              <a:t>imperfectivo</a:t>
            </a:r>
            <a:endParaRPr lang="pt-BR" sz="2000" dirty="0"/>
          </a:p>
        </p:txBody>
      </p:sp>
      <p:sp>
        <p:nvSpPr>
          <p:cNvPr id="11" name="Textfeld 10"/>
          <p:cNvSpPr txBox="1"/>
          <p:nvPr/>
        </p:nvSpPr>
        <p:spPr>
          <a:xfrm>
            <a:off x="2769576" y="2215662"/>
            <a:ext cx="879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>
                <a:solidFill>
                  <a:srgbClr val="00B0F0"/>
                </a:solidFill>
              </a:rPr>
              <a:t>zero</a:t>
            </a:r>
            <a:endParaRPr lang="pt-BR" sz="2000" b="1" dirty="0">
              <a:solidFill>
                <a:srgbClr val="00B0F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116513" y="2215662"/>
            <a:ext cx="1805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B0F0"/>
                </a:solidFill>
              </a:rPr>
              <a:t>na</a:t>
            </a:r>
            <a:endParaRPr lang="pt-BR" sz="2000" b="1" dirty="0">
              <a:solidFill>
                <a:srgbClr val="00B0F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05558" y="354596"/>
            <a:ext cx="4510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/>
              <a:t>Compare</a:t>
            </a:r>
            <a:r>
              <a:rPr lang="de-DE" sz="2400" dirty="0" smtClean="0"/>
              <a:t>: </a:t>
            </a:r>
            <a:r>
              <a:rPr lang="de-DE" sz="2400" dirty="0" err="1" smtClean="0"/>
              <a:t>Kriolu</a:t>
            </a:r>
            <a:r>
              <a:rPr lang="de-DE" sz="2400" dirty="0" smtClean="0"/>
              <a:t> </a:t>
            </a:r>
            <a:r>
              <a:rPr lang="de-DE" sz="2400" dirty="0" err="1" smtClean="0"/>
              <a:t>Guineense</a:t>
            </a:r>
            <a:endParaRPr lang="pt-BR" sz="2400" dirty="0"/>
          </a:p>
        </p:txBody>
      </p:sp>
      <p:sp>
        <p:nvSpPr>
          <p:cNvPr id="14" name="Textfeld 13"/>
          <p:cNvSpPr txBox="1"/>
          <p:nvPr/>
        </p:nvSpPr>
        <p:spPr>
          <a:xfrm>
            <a:off x="509954" y="3323493"/>
            <a:ext cx="2054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/>
              <a:t>verbo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dinámico</a:t>
            </a:r>
            <a:endParaRPr lang="pt-BR" sz="2000" b="1" dirty="0"/>
          </a:p>
        </p:txBody>
      </p:sp>
      <p:sp>
        <p:nvSpPr>
          <p:cNvPr id="15" name="Textfeld 14"/>
          <p:cNvSpPr txBox="1"/>
          <p:nvPr/>
        </p:nvSpPr>
        <p:spPr>
          <a:xfrm>
            <a:off x="539263" y="4654063"/>
            <a:ext cx="2054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/>
              <a:t>verbo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estativo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79757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outras</a:t>
            </a:r>
            <a:r>
              <a:rPr lang="de-DE" dirty="0" smtClean="0"/>
              <a:t> </a:t>
            </a:r>
            <a:r>
              <a:rPr lang="de-DE" dirty="0" err="1" smtClean="0"/>
              <a:t>línguas</a:t>
            </a:r>
            <a:endParaRPr lang="pt-BR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6</a:t>
            </a:fld>
            <a:endParaRPr lang="pt-BR"/>
          </a:p>
        </p:txBody>
      </p:sp>
      <p:sp>
        <p:nvSpPr>
          <p:cNvPr id="5" name="Textfeld 4"/>
          <p:cNvSpPr txBox="1"/>
          <p:nvPr/>
        </p:nvSpPr>
        <p:spPr>
          <a:xfrm>
            <a:off x="1274886" y="2461846"/>
            <a:ext cx="203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 smtClean="0"/>
              <a:t>Bambara</a:t>
            </a:r>
            <a:endParaRPr lang="pt-BR" sz="24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1321779" y="4073769"/>
            <a:ext cx="815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BP</a:t>
            </a:r>
            <a:endParaRPr lang="pt-BR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2998179" y="4073769"/>
            <a:ext cx="3113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/>
              <a:t>gostei</a:t>
            </a:r>
            <a:r>
              <a:rPr lang="de-DE" sz="2400" dirty="0" smtClean="0"/>
              <a:t>, </a:t>
            </a:r>
            <a:r>
              <a:rPr lang="de-DE" sz="2400" dirty="0" err="1" smtClean="0"/>
              <a:t>adorei</a:t>
            </a:r>
            <a:r>
              <a:rPr lang="de-DE" sz="2400" dirty="0" smtClean="0"/>
              <a:t>, </a:t>
            </a:r>
            <a:r>
              <a:rPr lang="de-DE" sz="2400" dirty="0" err="1" smtClean="0"/>
              <a:t>curti</a:t>
            </a:r>
            <a:endParaRPr lang="pt-BR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2998179" y="2558563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i="1" dirty="0" smtClean="0"/>
              <a:t>n     y‘     a     </a:t>
            </a:r>
            <a:r>
              <a:rPr lang="de-DE" sz="2400" i="1" dirty="0" err="1" smtClean="0"/>
              <a:t>dɔn</a:t>
            </a:r>
            <a:endParaRPr lang="de-DE" sz="2400" i="1" dirty="0" smtClean="0"/>
          </a:p>
          <a:p>
            <a:r>
              <a:rPr lang="de-DE" sz="2400" dirty="0" smtClean="0"/>
              <a:t>1Sg </a:t>
            </a:r>
            <a:r>
              <a:rPr lang="de-DE" sz="2400" dirty="0" err="1" smtClean="0"/>
              <a:t>Perf</a:t>
            </a:r>
            <a:r>
              <a:rPr lang="de-DE" sz="2400" dirty="0" smtClean="0"/>
              <a:t> 3Sg </a:t>
            </a:r>
            <a:r>
              <a:rPr lang="de-DE" sz="2400" dirty="0" err="1" smtClean="0"/>
              <a:t>conhecer</a:t>
            </a:r>
            <a:endParaRPr lang="de-DE" sz="2400" dirty="0" smtClean="0"/>
          </a:p>
          <a:p>
            <a:r>
              <a:rPr lang="de-DE" sz="2400" dirty="0" smtClean="0"/>
              <a:t>'</a:t>
            </a:r>
            <a:r>
              <a:rPr lang="de-DE" sz="2400" dirty="0" err="1" smtClean="0"/>
              <a:t>Eu</a:t>
            </a:r>
            <a:r>
              <a:rPr lang="de-DE" sz="2400" dirty="0" smtClean="0"/>
              <a:t> o/a </a:t>
            </a:r>
            <a:r>
              <a:rPr lang="de-DE" sz="2400" dirty="0" err="1" smtClean="0"/>
              <a:t>conheço</a:t>
            </a:r>
            <a:r>
              <a:rPr lang="de-DE" sz="2400" dirty="0" smtClean="0"/>
              <a:t>‚ (* </a:t>
            </a:r>
            <a:r>
              <a:rPr lang="de-DE" sz="2400" dirty="0" err="1" smtClean="0"/>
              <a:t>eu</a:t>
            </a:r>
            <a:r>
              <a:rPr lang="de-DE" sz="2400" dirty="0" smtClean="0"/>
              <a:t> o/a </a:t>
            </a:r>
            <a:r>
              <a:rPr lang="de-DE" sz="2400" dirty="0" err="1" smtClean="0"/>
              <a:t>conheci</a:t>
            </a:r>
            <a:r>
              <a:rPr lang="de-DE" sz="2400" dirty="0" smtClean="0"/>
              <a:t>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05144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7</a:t>
            </a:fld>
            <a:endParaRPr lang="pt-BR"/>
          </a:p>
        </p:txBody>
      </p:sp>
      <p:sp>
        <p:nvSpPr>
          <p:cNvPr id="6" name="Textfeld 5"/>
          <p:cNvSpPr txBox="1"/>
          <p:nvPr/>
        </p:nvSpPr>
        <p:spPr>
          <a:xfrm>
            <a:off x="1565032" y="2206870"/>
            <a:ext cx="2699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B0F0"/>
                </a:solidFill>
              </a:rPr>
              <a:t>i    -</a:t>
            </a:r>
            <a:r>
              <a:rPr lang="de-DE" sz="2000" b="1" dirty="0" err="1" smtClean="0">
                <a:solidFill>
                  <a:srgbClr val="00B0F0"/>
                </a:solidFill>
              </a:rPr>
              <a:t>ñoŋ</a:t>
            </a:r>
            <a:r>
              <a:rPr lang="de-DE" sz="2000" b="1" dirty="0" smtClean="0">
                <a:solidFill>
                  <a:srgbClr val="00B0F0"/>
                </a:solidFill>
              </a:rPr>
              <a:t>   - i        </a:t>
            </a:r>
          </a:p>
          <a:p>
            <a:r>
              <a:rPr lang="de-DE" dirty="0" smtClean="0"/>
              <a:t>1Sg-pegar – </a:t>
            </a:r>
            <a:r>
              <a:rPr lang="de-DE" dirty="0" err="1" smtClean="0"/>
              <a:t>Perf</a:t>
            </a:r>
            <a:r>
              <a:rPr lang="de-DE" dirty="0" smtClean="0"/>
              <a:t> </a:t>
            </a:r>
          </a:p>
          <a:p>
            <a:r>
              <a:rPr lang="de-DE" dirty="0" smtClean="0"/>
              <a:t>'</a:t>
            </a:r>
            <a:r>
              <a:rPr lang="de-DE" dirty="0" err="1" smtClean="0"/>
              <a:t>Peguei</a:t>
            </a:r>
            <a:r>
              <a:rPr lang="de-DE" dirty="0" smtClean="0"/>
              <a:t>'</a:t>
            </a:r>
            <a:endParaRPr lang="pt-BR" dirty="0"/>
          </a:p>
        </p:txBody>
      </p:sp>
      <p:sp>
        <p:nvSpPr>
          <p:cNvPr id="7" name="Textfeld 6"/>
          <p:cNvSpPr txBox="1"/>
          <p:nvPr/>
        </p:nvSpPr>
        <p:spPr>
          <a:xfrm>
            <a:off x="5260732" y="2206869"/>
            <a:ext cx="2699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B0F0"/>
                </a:solidFill>
              </a:rPr>
              <a:t>i    -</a:t>
            </a:r>
            <a:r>
              <a:rPr lang="de-DE" sz="2000" b="1" dirty="0" err="1" smtClean="0">
                <a:solidFill>
                  <a:srgbClr val="00B0F0"/>
                </a:solidFill>
              </a:rPr>
              <a:t>ñoŋ</a:t>
            </a:r>
            <a:r>
              <a:rPr lang="de-DE" sz="2000" b="1" dirty="0" smtClean="0">
                <a:solidFill>
                  <a:srgbClr val="00B0F0"/>
                </a:solidFill>
              </a:rPr>
              <a:t>   - </a:t>
            </a:r>
            <a:r>
              <a:rPr lang="de-DE" sz="2000" b="1" dirty="0" err="1" smtClean="0">
                <a:solidFill>
                  <a:srgbClr val="00B0F0"/>
                </a:solidFill>
              </a:rPr>
              <a:t>ot</a:t>
            </a:r>
            <a:endParaRPr lang="de-DE" sz="2000" b="1" dirty="0" smtClean="0">
              <a:solidFill>
                <a:srgbClr val="00B0F0"/>
              </a:solidFill>
            </a:endParaRPr>
          </a:p>
          <a:p>
            <a:r>
              <a:rPr lang="de-DE" dirty="0" smtClean="0"/>
              <a:t>1Sg-pegar - </a:t>
            </a:r>
            <a:r>
              <a:rPr lang="de-DE" dirty="0" err="1" smtClean="0"/>
              <a:t>Past</a:t>
            </a:r>
            <a:endParaRPr lang="de-DE" dirty="0" smtClean="0"/>
          </a:p>
          <a:p>
            <a:r>
              <a:rPr lang="de-DE" dirty="0" smtClean="0"/>
              <a:t>'</a:t>
            </a:r>
            <a:r>
              <a:rPr lang="de-DE" dirty="0" err="1" smtClean="0"/>
              <a:t>eu</a:t>
            </a:r>
            <a:r>
              <a:rPr lang="de-DE" dirty="0" smtClean="0"/>
              <a:t> </a:t>
            </a:r>
            <a:r>
              <a:rPr lang="de-DE" dirty="0" err="1" smtClean="0"/>
              <a:t>pegara</a:t>
            </a:r>
            <a:r>
              <a:rPr lang="de-DE" dirty="0" smtClean="0"/>
              <a:t>'</a:t>
            </a:r>
            <a:endParaRPr lang="pt-BR" dirty="0"/>
          </a:p>
        </p:txBody>
      </p:sp>
      <p:sp>
        <p:nvSpPr>
          <p:cNvPr id="8" name="Textfeld 7"/>
          <p:cNvSpPr txBox="1"/>
          <p:nvPr/>
        </p:nvSpPr>
        <p:spPr>
          <a:xfrm>
            <a:off x="1565032" y="3580684"/>
            <a:ext cx="2699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>
                <a:solidFill>
                  <a:srgbClr val="00B0F0"/>
                </a:solidFill>
              </a:rPr>
              <a:t>ñoŋ</a:t>
            </a:r>
            <a:r>
              <a:rPr lang="de-DE" sz="2000" b="1" dirty="0" smtClean="0">
                <a:solidFill>
                  <a:srgbClr val="00B0F0"/>
                </a:solidFill>
              </a:rPr>
              <a:t>   -  </a:t>
            </a:r>
            <a:r>
              <a:rPr lang="de-DE" sz="2000" b="1" dirty="0" err="1" smtClean="0">
                <a:solidFill>
                  <a:srgbClr val="00B0F0"/>
                </a:solidFill>
              </a:rPr>
              <a:t>ir</a:t>
            </a:r>
            <a:r>
              <a:rPr lang="de-DE" sz="2000" b="1" dirty="0" smtClean="0">
                <a:solidFill>
                  <a:srgbClr val="00B0F0"/>
                </a:solidFill>
              </a:rPr>
              <a:t>            - i</a:t>
            </a:r>
          </a:p>
          <a:p>
            <a:r>
              <a:rPr lang="de-DE" dirty="0" err="1" smtClean="0"/>
              <a:t>pegar</a:t>
            </a:r>
            <a:r>
              <a:rPr lang="de-DE" dirty="0" smtClean="0"/>
              <a:t>  - </a:t>
            </a:r>
            <a:r>
              <a:rPr lang="de-DE" dirty="0" err="1" smtClean="0"/>
              <a:t>Perf:Neg</a:t>
            </a:r>
            <a:r>
              <a:rPr lang="de-DE" dirty="0" smtClean="0"/>
              <a:t>  -  1Sg</a:t>
            </a:r>
          </a:p>
          <a:p>
            <a:r>
              <a:rPr lang="de-DE" dirty="0" smtClean="0"/>
              <a:t>'</a:t>
            </a:r>
            <a:r>
              <a:rPr lang="de-DE" dirty="0" err="1" smtClean="0"/>
              <a:t>não</a:t>
            </a:r>
            <a:r>
              <a:rPr lang="de-DE" dirty="0" smtClean="0"/>
              <a:t> </a:t>
            </a:r>
            <a:r>
              <a:rPr lang="de-DE" dirty="0" err="1" smtClean="0"/>
              <a:t>peguei</a:t>
            </a:r>
            <a:r>
              <a:rPr lang="de-DE" dirty="0" smtClean="0"/>
              <a:t>'</a:t>
            </a:r>
            <a:endParaRPr lang="pt-BR" dirty="0"/>
          </a:p>
        </p:txBody>
      </p:sp>
      <p:sp>
        <p:nvSpPr>
          <p:cNvPr id="9" name="Textfeld 8"/>
          <p:cNvSpPr txBox="1"/>
          <p:nvPr/>
        </p:nvSpPr>
        <p:spPr>
          <a:xfrm>
            <a:off x="1620717" y="4928838"/>
            <a:ext cx="2699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>
                <a:solidFill>
                  <a:srgbClr val="00B0F0"/>
                </a:solidFill>
              </a:rPr>
              <a:t>ñoŋ</a:t>
            </a:r>
            <a:r>
              <a:rPr lang="de-DE" sz="2000" b="1" dirty="0" smtClean="0">
                <a:solidFill>
                  <a:srgbClr val="00B0F0"/>
                </a:solidFill>
              </a:rPr>
              <a:t>   -  </a:t>
            </a:r>
            <a:r>
              <a:rPr lang="de-DE" sz="2000" b="1" dirty="0" err="1" smtClean="0">
                <a:solidFill>
                  <a:srgbClr val="00B0F0"/>
                </a:solidFill>
              </a:rPr>
              <a:t>ur</a:t>
            </a:r>
            <a:r>
              <a:rPr lang="de-DE" sz="2000" b="1" dirty="0" smtClean="0">
                <a:solidFill>
                  <a:srgbClr val="00B0F0"/>
                </a:solidFill>
              </a:rPr>
              <a:t>            - o</a:t>
            </a:r>
          </a:p>
          <a:p>
            <a:r>
              <a:rPr lang="de-DE" dirty="0" err="1" smtClean="0"/>
              <a:t>pegar</a:t>
            </a:r>
            <a:r>
              <a:rPr lang="de-DE" dirty="0" smtClean="0"/>
              <a:t>  - </a:t>
            </a:r>
            <a:r>
              <a:rPr lang="de-DE" dirty="0" err="1" smtClean="0"/>
              <a:t>Perf:Neg</a:t>
            </a:r>
            <a:r>
              <a:rPr lang="de-DE" dirty="0" smtClean="0"/>
              <a:t>  -  2Sg</a:t>
            </a:r>
          </a:p>
          <a:p>
            <a:r>
              <a:rPr lang="de-DE" dirty="0" smtClean="0"/>
              <a:t>‚</a:t>
            </a:r>
            <a:r>
              <a:rPr lang="de-DE" dirty="0" err="1" smtClean="0"/>
              <a:t>Você</a:t>
            </a:r>
            <a:r>
              <a:rPr lang="de-DE" dirty="0" smtClean="0"/>
              <a:t> </a:t>
            </a:r>
            <a:r>
              <a:rPr lang="de-DE" dirty="0" err="1" smtClean="0"/>
              <a:t>não</a:t>
            </a:r>
            <a:r>
              <a:rPr lang="de-DE" dirty="0" smtClean="0"/>
              <a:t> </a:t>
            </a:r>
            <a:r>
              <a:rPr lang="de-DE" dirty="0" err="1" smtClean="0"/>
              <a:t>pegou</a:t>
            </a:r>
            <a:r>
              <a:rPr lang="de-DE" dirty="0" smtClean="0"/>
              <a:t>'</a:t>
            </a:r>
            <a:endParaRPr lang="pt-BR" dirty="0"/>
          </a:p>
        </p:txBody>
      </p:sp>
      <p:sp>
        <p:nvSpPr>
          <p:cNvPr id="10" name="Textfeld 9"/>
          <p:cNvSpPr txBox="1"/>
          <p:nvPr/>
        </p:nvSpPr>
        <p:spPr>
          <a:xfrm>
            <a:off x="5424854" y="1219268"/>
            <a:ext cx="1424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 smtClean="0">
                <a:solidFill>
                  <a:schemeClr val="accent1">
                    <a:lumMod val="50000"/>
                  </a:schemeClr>
                </a:solidFill>
              </a:rPr>
              <a:t>Past</a:t>
            </a:r>
            <a:r>
              <a:rPr lang="de-DE" sz="2400" b="1" dirty="0" smtClean="0">
                <a:solidFill>
                  <a:schemeClr val="accent1">
                    <a:lumMod val="50000"/>
                  </a:schemeClr>
                </a:solidFill>
              </a:rPr>
              <a:t> -</a:t>
            </a:r>
            <a:r>
              <a:rPr lang="de-DE" sz="2400" b="1" dirty="0" err="1" smtClean="0">
                <a:solidFill>
                  <a:schemeClr val="accent1">
                    <a:lumMod val="50000"/>
                  </a:schemeClr>
                </a:solidFill>
              </a:rPr>
              <a:t>ot</a:t>
            </a:r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638303" y="1274953"/>
            <a:ext cx="1869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 smtClean="0">
                <a:solidFill>
                  <a:schemeClr val="accent1">
                    <a:lumMod val="50000"/>
                  </a:schemeClr>
                </a:solidFill>
              </a:rPr>
              <a:t>Perfectivo</a:t>
            </a:r>
            <a:r>
              <a:rPr lang="de-DE" sz="2400" b="1" dirty="0" smtClean="0">
                <a:solidFill>
                  <a:schemeClr val="accent1">
                    <a:lumMod val="50000"/>
                  </a:schemeClr>
                </a:solidFill>
              </a:rPr>
              <a:t> -i</a:t>
            </a:r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251938" y="3522071"/>
            <a:ext cx="33908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>
                <a:solidFill>
                  <a:srgbClr val="00B0F0"/>
                </a:solidFill>
              </a:rPr>
              <a:t>ñoŋ</a:t>
            </a:r>
            <a:r>
              <a:rPr lang="de-DE" sz="2000" b="1" dirty="0" smtClean="0">
                <a:solidFill>
                  <a:srgbClr val="00B0F0"/>
                </a:solidFill>
              </a:rPr>
              <a:t>   -  </a:t>
            </a:r>
            <a:r>
              <a:rPr lang="de-DE" sz="2000" b="1" dirty="0" err="1" smtClean="0">
                <a:solidFill>
                  <a:srgbClr val="00B0F0"/>
                </a:solidFill>
              </a:rPr>
              <a:t>ir</a:t>
            </a:r>
            <a:r>
              <a:rPr lang="de-DE" sz="2000" b="1" dirty="0" smtClean="0">
                <a:solidFill>
                  <a:srgbClr val="00B0F0"/>
                </a:solidFill>
              </a:rPr>
              <a:t>            - i          -</a:t>
            </a:r>
            <a:r>
              <a:rPr lang="de-DE" sz="2000" b="1" dirty="0" err="1" smtClean="0">
                <a:solidFill>
                  <a:srgbClr val="00B0F0"/>
                </a:solidFill>
              </a:rPr>
              <a:t>ot</a:t>
            </a:r>
            <a:endParaRPr lang="de-DE" sz="2000" b="1" dirty="0" smtClean="0">
              <a:solidFill>
                <a:srgbClr val="00B0F0"/>
              </a:solidFill>
            </a:endParaRPr>
          </a:p>
          <a:p>
            <a:r>
              <a:rPr lang="de-DE" dirty="0" err="1" smtClean="0"/>
              <a:t>pegar</a:t>
            </a:r>
            <a:r>
              <a:rPr lang="de-DE" dirty="0" smtClean="0"/>
              <a:t>  - </a:t>
            </a:r>
            <a:r>
              <a:rPr lang="de-DE" dirty="0" err="1" smtClean="0"/>
              <a:t>Perf:Neg</a:t>
            </a:r>
            <a:r>
              <a:rPr lang="de-DE" dirty="0" smtClean="0"/>
              <a:t> -  1Sg     </a:t>
            </a:r>
            <a:r>
              <a:rPr lang="de-DE" dirty="0" err="1" smtClean="0"/>
              <a:t>Past</a:t>
            </a:r>
            <a:endParaRPr lang="de-DE" dirty="0" smtClean="0"/>
          </a:p>
          <a:p>
            <a:r>
              <a:rPr lang="de-DE" dirty="0" smtClean="0"/>
              <a:t>'</a:t>
            </a:r>
            <a:r>
              <a:rPr lang="de-DE" dirty="0" err="1" smtClean="0"/>
              <a:t>eu</a:t>
            </a:r>
            <a:r>
              <a:rPr lang="de-DE" dirty="0" smtClean="0"/>
              <a:t> </a:t>
            </a:r>
            <a:r>
              <a:rPr lang="de-DE" dirty="0" err="1" smtClean="0"/>
              <a:t>não</a:t>
            </a:r>
            <a:r>
              <a:rPr lang="de-DE" dirty="0" smtClean="0"/>
              <a:t> </a:t>
            </a:r>
            <a:r>
              <a:rPr lang="de-DE" dirty="0" err="1" smtClean="0"/>
              <a:t>pegara</a:t>
            </a:r>
            <a:r>
              <a:rPr lang="de-DE" dirty="0" smtClean="0"/>
              <a:t>'</a:t>
            </a:r>
            <a:endParaRPr lang="pt-BR" dirty="0"/>
          </a:p>
        </p:txBody>
      </p:sp>
      <p:sp>
        <p:nvSpPr>
          <p:cNvPr id="13" name="Textfeld 12"/>
          <p:cNvSpPr txBox="1"/>
          <p:nvPr/>
        </p:nvSpPr>
        <p:spPr>
          <a:xfrm>
            <a:off x="5307623" y="4870225"/>
            <a:ext cx="34758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>
                <a:solidFill>
                  <a:srgbClr val="00B0F0"/>
                </a:solidFill>
              </a:rPr>
              <a:t>ñoŋ</a:t>
            </a:r>
            <a:r>
              <a:rPr lang="de-DE" sz="2000" b="1" dirty="0" smtClean="0">
                <a:solidFill>
                  <a:srgbClr val="00B0F0"/>
                </a:solidFill>
              </a:rPr>
              <a:t>   -  </a:t>
            </a:r>
            <a:r>
              <a:rPr lang="de-DE" sz="2000" b="1" dirty="0" err="1" smtClean="0">
                <a:solidFill>
                  <a:srgbClr val="00B0F0"/>
                </a:solidFill>
              </a:rPr>
              <a:t>ur</a:t>
            </a:r>
            <a:r>
              <a:rPr lang="de-DE" sz="2000" b="1" dirty="0" smtClean="0">
                <a:solidFill>
                  <a:srgbClr val="00B0F0"/>
                </a:solidFill>
              </a:rPr>
              <a:t>            - o       -</a:t>
            </a:r>
            <a:r>
              <a:rPr lang="de-DE" sz="2000" b="1" dirty="0" err="1" smtClean="0">
                <a:solidFill>
                  <a:srgbClr val="00B0F0"/>
                </a:solidFill>
              </a:rPr>
              <a:t>ot</a:t>
            </a:r>
            <a:endParaRPr lang="de-DE" sz="2000" b="1" dirty="0" smtClean="0">
              <a:solidFill>
                <a:srgbClr val="00B0F0"/>
              </a:solidFill>
            </a:endParaRPr>
          </a:p>
          <a:p>
            <a:r>
              <a:rPr lang="de-DE" dirty="0" err="1" smtClean="0"/>
              <a:t>pegar</a:t>
            </a:r>
            <a:r>
              <a:rPr lang="de-DE" dirty="0" smtClean="0"/>
              <a:t>  - </a:t>
            </a:r>
            <a:r>
              <a:rPr lang="de-DE" dirty="0" err="1" smtClean="0"/>
              <a:t>Perf:Neg</a:t>
            </a:r>
            <a:r>
              <a:rPr lang="de-DE" dirty="0" smtClean="0"/>
              <a:t>  -  2Sg    -</a:t>
            </a:r>
            <a:r>
              <a:rPr lang="de-DE" dirty="0" err="1" smtClean="0"/>
              <a:t>Past</a:t>
            </a:r>
            <a:endParaRPr lang="de-DE" dirty="0" smtClean="0"/>
          </a:p>
          <a:p>
            <a:r>
              <a:rPr lang="de-DE" dirty="0" smtClean="0"/>
              <a:t>‚</a:t>
            </a:r>
            <a:r>
              <a:rPr lang="de-DE" dirty="0" err="1" smtClean="0"/>
              <a:t>Você</a:t>
            </a:r>
            <a:r>
              <a:rPr lang="de-DE" dirty="0" smtClean="0"/>
              <a:t> </a:t>
            </a:r>
            <a:r>
              <a:rPr lang="de-DE" dirty="0" err="1" smtClean="0"/>
              <a:t>não</a:t>
            </a:r>
            <a:r>
              <a:rPr lang="de-DE" dirty="0" smtClean="0"/>
              <a:t> </a:t>
            </a:r>
            <a:r>
              <a:rPr lang="de-DE" dirty="0" err="1" smtClean="0"/>
              <a:t>pegara</a:t>
            </a:r>
            <a:r>
              <a:rPr lang="de-DE" dirty="0" smtClean="0"/>
              <a:t>'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583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8</a:t>
            </a:fld>
            <a:endParaRPr lang="pt-BR"/>
          </a:p>
        </p:txBody>
      </p:sp>
      <p:sp>
        <p:nvSpPr>
          <p:cNvPr id="5" name="Textfeld 4"/>
          <p:cNvSpPr txBox="1"/>
          <p:nvPr/>
        </p:nvSpPr>
        <p:spPr>
          <a:xfrm>
            <a:off x="1565032" y="1582615"/>
            <a:ext cx="2699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B0F0"/>
                </a:solidFill>
              </a:rPr>
              <a:t>a    -</a:t>
            </a:r>
            <a:r>
              <a:rPr lang="de-DE" sz="2000" b="1" dirty="0" err="1" smtClean="0">
                <a:solidFill>
                  <a:srgbClr val="00B0F0"/>
                </a:solidFill>
              </a:rPr>
              <a:t>ceen</a:t>
            </a:r>
            <a:r>
              <a:rPr lang="de-DE" sz="2000" b="1" dirty="0" smtClean="0">
                <a:solidFill>
                  <a:srgbClr val="00B0F0"/>
                </a:solidFill>
              </a:rPr>
              <a:t>       - i        </a:t>
            </a:r>
          </a:p>
          <a:p>
            <a:r>
              <a:rPr lang="de-DE" dirty="0" smtClean="0"/>
              <a:t>3Sg-vermelho – </a:t>
            </a:r>
            <a:r>
              <a:rPr lang="de-DE" dirty="0" err="1" smtClean="0"/>
              <a:t>Perf</a:t>
            </a:r>
            <a:r>
              <a:rPr lang="de-DE" dirty="0" smtClean="0"/>
              <a:t> </a:t>
            </a:r>
          </a:p>
          <a:p>
            <a:r>
              <a:rPr lang="de-DE" dirty="0" smtClean="0"/>
              <a:t>'</a:t>
            </a:r>
            <a:r>
              <a:rPr lang="de-DE" dirty="0" err="1" smtClean="0"/>
              <a:t>elx</a:t>
            </a:r>
            <a:r>
              <a:rPr lang="de-DE" dirty="0" smtClean="0"/>
              <a:t> e̒ </a:t>
            </a:r>
            <a:r>
              <a:rPr lang="de-DE" dirty="0" err="1" smtClean="0"/>
              <a:t>vermelhx</a:t>
            </a:r>
            <a:r>
              <a:rPr lang="de-DE" dirty="0" smtClean="0"/>
              <a:t>'</a:t>
            </a:r>
            <a:endParaRPr lang="pt-BR" dirty="0"/>
          </a:p>
        </p:txBody>
      </p:sp>
      <p:sp>
        <p:nvSpPr>
          <p:cNvPr id="6" name="Textfeld 5"/>
          <p:cNvSpPr txBox="1"/>
          <p:nvPr/>
        </p:nvSpPr>
        <p:spPr>
          <a:xfrm>
            <a:off x="5331070" y="1582614"/>
            <a:ext cx="2699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B0F0"/>
                </a:solidFill>
              </a:rPr>
              <a:t>a    -</a:t>
            </a:r>
            <a:r>
              <a:rPr lang="de-DE" sz="2000" b="1" dirty="0" err="1" smtClean="0">
                <a:solidFill>
                  <a:srgbClr val="00B0F0"/>
                </a:solidFill>
              </a:rPr>
              <a:t>ceen</a:t>
            </a:r>
            <a:r>
              <a:rPr lang="de-DE" sz="2000" b="1" dirty="0" smtClean="0">
                <a:solidFill>
                  <a:srgbClr val="00B0F0"/>
                </a:solidFill>
              </a:rPr>
              <a:t>       - </a:t>
            </a:r>
            <a:r>
              <a:rPr lang="de-DE" sz="2000" b="1" dirty="0" err="1" smtClean="0">
                <a:solidFill>
                  <a:srgbClr val="00B0F0"/>
                </a:solidFill>
              </a:rPr>
              <a:t>ot</a:t>
            </a:r>
            <a:r>
              <a:rPr lang="de-DE" sz="2000" b="1" dirty="0" smtClean="0">
                <a:solidFill>
                  <a:srgbClr val="00B0F0"/>
                </a:solidFill>
              </a:rPr>
              <a:t>       </a:t>
            </a:r>
          </a:p>
          <a:p>
            <a:r>
              <a:rPr lang="de-DE" dirty="0" smtClean="0"/>
              <a:t>3Sg-vermelho – </a:t>
            </a:r>
            <a:r>
              <a:rPr lang="de-DE" dirty="0" err="1" smtClean="0"/>
              <a:t>Past</a:t>
            </a:r>
            <a:r>
              <a:rPr lang="de-DE" dirty="0" smtClean="0"/>
              <a:t> </a:t>
            </a:r>
          </a:p>
          <a:p>
            <a:r>
              <a:rPr lang="de-DE" dirty="0" smtClean="0"/>
              <a:t>'</a:t>
            </a:r>
            <a:r>
              <a:rPr lang="de-DE" dirty="0" err="1" smtClean="0"/>
              <a:t>elx</a:t>
            </a:r>
            <a:r>
              <a:rPr lang="de-DE" dirty="0" smtClean="0"/>
              <a:t> </a:t>
            </a:r>
            <a:r>
              <a:rPr lang="de-DE" dirty="0" err="1" smtClean="0"/>
              <a:t>foi</a:t>
            </a:r>
            <a:r>
              <a:rPr lang="de-DE" dirty="0" smtClean="0"/>
              <a:t> </a:t>
            </a:r>
            <a:r>
              <a:rPr lang="de-DE" dirty="0" err="1" smtClean="0"/>
              <a:t>vermelhx</a:t>
            </a:r>
            <a:r>
              <a:rPr lang="de-DE" dirty="0" smtClean="0"/>
              <a:t>'</a:t>
            </a:r>
            <a:endParaRPr lang="pt-BR" dirty="0"/>
          </a:p>
        </p:txBody>
      </p:sp>
      <p:sp>
        <p:nvSpPr>
          <p:cNvPr id="7" name="Textfeld 6"/>
          <p:cNvSpPr txBox="1"/>
          <p:nvPr/>
        </p:nvSpPr>
        <p:spPr>
          <a:xfrm>
            <a:off x="1565032" y="3052903"/>
            <a:ext cx="2699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B0F0"/>
                </a:solidFill>
              </a:rPr>
              <a:t>a     -</a:t>
            </a:r>
            <a:r>
              <a:rPr lang="de-DE" sz="2000" b="1" dirty="0" err="1" smtClean="0">
                <a:solidFill>
                  <a:srgbClr val="00B0F0"/>
                </a:solidFill>
              </a:rPr>
              <a:t>dox</a:t>
            </a:r>
            <a:r>
              <a:rPr lang="de-DE" sz="2000" b="1" dirty="0" smtClean="0">
                <a:solidFill>
                  <a:srgbClr val="00B0F0"/>
                </a:solidFill>
              </a:rPr>
              <a:t>     - i        </a:t>
            </a:r>
          </a:p>
          <a:p>
            <a:r>
              <a:rPr lang="de-DE" dirty="0" smtClean="0"/>
              <a:t>3Sg  -curto   - </a:t>
            </a:r>
            <a:r>
              <a:rPr lang="de-DE" dirty="0" err="1" smtClean="0"/>
              <a:t>Perf</a:t>
            </a:r>
            <a:r>
              <a:rPr lang="de-DE" dirty="0" smtClean="0"/>
              <a:t> </a:t>
            </a:r>
          </a:p>
          <a:p>
            <a:r>
              <a:rPr lang="de-DE" dirty="0" smtClean="0"/>
              <a:t>'</a:t>
            </a:r>
            <a:r>
              <a:rPr lang="de-DE" dirty="0" err="1" smtClean="0"/>
              <a:t>elx</a:t>
            </a:r>
            <a:r>
              <a:rPr lang="de-DE" dirty="0" smtClean="0"/>
              <a:t> e̒ </a:t>
            </a:r>
            <a:r>
              <a:rPr lang="de-DE" dirty="0" err="1" smtClean="0"/>
              <a:t>curtx</a:t>
            </a:r>
            <a:r>
              <a:rPr lang="de-DE" dirty="0" smtClean="0"/>
              <a:t>'</a:t>
            </a:r>
            <a:endParaRPr lang="pt-BR" dirty="0"/>
          </a:p>
        </p:txBody>
      </p:sp>
      <p:sp>
        <p:nvSpPr>
          <p:cNvPr id="8" name="Textfeld 7"/>
          <p:cNvSpPr txBox="1"/>
          <p:nvPr/>
        </p:nvSpPr>
        <p:spPr>
          <a:xfrm>
            <a:off x="5360379" y="2872154"/>
            <a:ext cx="2699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B0F0"/>
                </a:solidFill>
              </a:rPr>
              <a:t>a     -</a:t>
            </a:r>
            <a:r>
              <a:rPr lang="de-DE" sz="2000" b="1" dirty="0" err="1" smtClean="0">
                <a:solidFill>
                  <a:srgbClr val="00B0F0"/>
                </a:solidFill>
              </a:rPr>
              <a:t>dox</a:t>
            </a:r>
            <a:r>
              <a:rPr lang="de-DE" sz="2000" b="1" dirty="0" smtClean="0">
                <a:solidFill>
                  <a:srgbClr val="00B0F0"/>
                </a:solidFill>
              </a:rPr>
              <a:t>     - </a:t>
            </a:r>
            <a:r>
              <a:rPr lang="de-DE" sz="2000" b="1" dirty="0" err="1" smtClean="0">
                <a:solidFill>
                  <a:srgbClr val="00B0F0"/>
                </a:solidFill>
              </a:rPr>
              <a:t>ot</a:t>
            </a:r>
            <a:r>
              <a:rPr lang="de-DE" sz="2000" b="1" dirty="0" smtClean="0">
                <a:solidFill>
                  <a:srgbClr val="00B0F0"/>
                </a:solidFill>
              </a:rPr>
              <a:t>        </a:t>
            </a:r>
          </a:p>
          <a:p>
            <a:r>
              <a:rPr lang="de-DE" dirty="0" smtClean="0"/>
              <a:t>3Sg  -curto   - </a:t>
            </a:r>
            <a:r>
              <a:rPr lang="de-DE" dirty="0" err="1" smtClean="0"/>
              <a:t>Past</a:t>
            </a:r>
            <a:r>
              <a:rPr lang="de-DE" dirty="0" smtClean="0"/>
              <a:t> </a:t>
            </a:r>
          </a:p>
          <a:p>
            <a:r>
              <a:rPr lang="de-DE" dirty="0" smtClean="0"/>
              <a:t>'</a:t>
            </a:r>
            <a:r>
              <a:rPr lang="de-DE" dirty="0" err="1" smtClean="0"/>
              <a:t>elx</a:t>
            </a:r>
            <a:r>
              <a:rPr lang="de-DE" dirty="0"/>
              <a:t> </a:t>
            </a:r>
            <a:r>
              <a:rPr lang="de-DE" dirty="0" err="1" smtClean="0"/>
              <a:t>foi</a:t>
            </a:r>
            <a:r>
              <a:rPr lang="de-DE" dirty="0" smtClean="0"/>
              <a:t>̒ </a:t>
            </a:r>
            <a:r>
              <a:rPr lang="de-DE" dirty="0" err="1" smtClean="0"/>
              <a:t>curtx</a:t>
            </a:r>
            <a:r>
              <a:rPr lang="de-DE" dirty="0" smtClean="0"/>
              <a:t>'</a:t>
            </a:r>
            <a:endParaRPr lang="pt-BR" dirty="0"/>
          </a:p>
        </p:txBody>
      </p:sp>
      <p:sp>
        <p:nvSpPr>
          <p:cNvPr id="9" name="Textfeld 8"/>
          <p:cNvSpPr txBox="1"/>
          <p:nvPr/>
        </p:nvSpPr>
        <p:spPr>
          <a:xfrm>
            <a:off x="1603131" y="4576904"/>
            <a:ext cx="2699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B0F0"/>
                </a:solidFill>
              </a:rPr>
              <a:t>a     - </a:t>
            </a:r>
            <a:r>
              <a:rPr lang="de-DE" sz="2000" b="1" dirty="0" err="1" smtClean="0">
                <a:solidFill>
                  <a:srgbClr val="00B0F0"/>
                </a:solidFill>
              </a:rPr>
              <a:t>muutini</a:t>
            </a:r>
            <a:r>
              <a:rPr lang="de-DE" sz="2000" b="1" dirty="0" smtClean="0">
                <a:solidFill>
                  <a:srgbClr val="00B0F0"/>
                </a:solidFill>
              </a:rPr>
              <a:t>    - i        </a:t>
            </a:r>
          </a:p>
          <a:p>
            <a:r>
              <a:rPr lang="de-DE" dirty="0" smtClean="0"/>
              <a:t>3Sg  -</a:t>
            </a:r>
            <a:r>
              <a:rPr lang="de-DE" dirty="0" err="1" smtClean="0"/>
              <a:t>escuro</a:t>
            </a:r>
            <a:r>
              <a:rPr lang="de-DE" dirty="0" smtClean="0"/>
              <a:t>         - </a:t>
            </a:r>
            <a:r>
              <a:rPr lang="de-DE" dirty="0" err="1" smtClean="0"/>
              <a:t>Perf</a:t>
            </a:r>
            <a:r>
              <a:rPr lang="de-DE" dirty="0" smtClean="0"/>
              <a:t> </a:t>
            </a:r>
          </a:p>
          <a:p>
            <a:r>
              <a:rPr lang="de-DE" dirty="0" smtClean="0"/>
              <a:t>'</a:t>
            </a:r>
            <a:r>
              <a:rPr lang="de-DE" dirty="0" err="1" smtClean="0"/>
              <a:t>elx</a:t>
            </a:r>
            <a:r>
              <a:rPr lang="de-DE" dirty="0" smtClean="0"/>
              <a:t> e̒ </a:t>
            </a:r>
            <a:r>
              <a:rPr lang="de-DE" dirty="0" err="1" smtClean="0"/>
              <a:t>escuro</a:t>
            </a:r>
            <a:r>
              <a:rPr lang="de-DE" dirty="0" smtClean="0"/>
              <a:t>'</a:t>
            </a:r>
            <a:endParaRPr lang="pt-BR" dirty="0"/>
          </a:p>
        </p:txBody>
      </p:sp>
      <p:sp>
        <p:nvSpPr>
          <p:cNvPr id="10" name="Textfeld 9"/>
          <p:cNvSpPr txBox="1"/>
          <p:nvPr/>
        </p:nvSpPr>
        <p:spPr>
          <a:xfrm>
            <a:off x="5386751" y="4571043"/>
            <a:ext cx="2699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B0F0"/>
                </a:solidFill>
              </a:rPr>
              <a:t>a     - </a:t>
            </a:r>
            <a:r>
              <a:rPr lang="de-DE" sz="2000" b="1" dirty="0" err="1" smtClean="0">
                <a:solidFill>
                  <a:srgbClr val="00B0F0"/>
                </a:solidFill>
              </a:rPr>
              <a:t>muutin</a:t>
            </a:r>
            <a:r>
              <a:rPr lang="de-DE" sz="2000" b="1" dirty="0" smtClean="0">
                <a:solidFill>
                  <a:srgbClr val="00B0F0"/>
                </a:solidFill>
              </a:rPr>
              <a:t>    - </a:t>
            </a:r>
            <a:r>
              <a:rPr lang="de-DE" sz="2000" b="1" dirty="0" err="1" smtClean="0">
                <a:solidFill>
                  <a:srgbClr val="00B0F0"/>
                </a:solidFill>
              </a:rPr>
              <a:t>ot</a:t>
            </a:r>
            <a:r>
              <a:rPr lang="de-DE" sz="2000" b="1" dirty="0" smtClean="0">
                <a:solidFill>
                  <a:srgbClr val="00B0F0"/>
                </a:solidFill>
              </a:rPr>
              <a:t>        </a:t>
            </a:r>
          </a:p>
          <a:p>
            <a:r>
              <a:rPr lang="de-DE" dirty="0" smtClean="0"/>
              <a:t>3Sg  -</a:t>
            </a:r>
            <a:r>
              <a:rPr lang="de-DE" dirty="0" err="1" smtClean="0"/>
              <a:t>escuro</a:t>
            </a:r>
            <a:r>
              <a:rPr lang="de-DE" dirty="0" smtClean="0"/>
              <a:t>        - </a:t>
            </a:r>
            <a:r>
              <a:rPr lang="de-DE" dirty="0" err="1" smtClean="0"/>
              <a:t>Past</a:t>
            </a:r>
            <a:r>
              <a:rPr lang="de-DE" dirty="0" smtClean="0"/>
              <a:t> </a:t>
            </a:r>
          </a:p>
          <a:p>
            <a:r>
              <a:rPr lang="de-DE" dirty="0" smtClean="0"/>
              <a:t>'</a:t>
            </a:r>
            <a:r>
              <a:rPr lang="de-DE" dirty="0" err="1" smtClean="0"/>
              <a:t>elx</a:t>
            </a:r>
            <a:r>
              <a:rPr lang="de-DE" dirty="0" smtClean="0"/>
              <a:t> </a:t>
            </a:r>
            <a:r>
              <a:rPr lang="de-DE" dirty="0" err="1" smtClean="0"/>
              <a:t>foi</a:t>
            </a:r>
            <a:r>
              <a:rPr lang="de-DE" dirty="0" smtClean="0"/>
              <a:t> </a:t>
            </a:r>
            <a:r>
              <a:rPr lang="de-DE" dirty="0" err="1" smtClean="0"/>
              <a:t>escuro</a:t>
            </a:r>
            <a:r>
              <a:rPr lang="de-DE" dirty="0" smtClean="0"/>
              <a:t>'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287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extensões</a:t>
            </a:r>
            <a:r>
              <a:rPr lang="de-DE" dirty="0" smtClean="0"/>
              <a:t> </a:t>
            </a:r>
            <a:r>
              <a:rPr lang="de-DE" dirty="0" err="1" smtClean="0"/>
              <a:t>verbais</a:t>
            </a:r>
            <a:endParaRPr lang="pt-BR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268367"/>
              </p:ext>
            </p:extLst>
          </p:nvPr>
        </p:nvGraphicFramePr>
        <p:xfrm>
          <a:off x="1597635" y="1429835"/>
          <a:ext cx="5005388" cy="4926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9273">
                  <a:extLst>
                    <a:ext uri="{9D8B030D-6E8A-4147-A177-3AD203B41FA5}">
                      <a16:colId xmlns:a16="http://schemas.microsoft.com/office/drawing/2014/main" val="3809585569"/>
                    </a:ext>
                  </a:extLst>
                </a:gridCol>
                <a:gridCol w="2855037">
                  <a:extLst>
                    <a:ext uri="{9D8B030D-6E8A-4147-A177-3AD203B41FA5}">
                      <a16:colId xmlns:a16="http://schemas.microsoft.com/office/drawing/2014/main" val="1100238123"/>
                    </a:ext>
                  </a:extLst>
                </a:gridCol>
                <a:gridCol w="1001078">
                  <a:extLst>
                    <a:ext uri="{9D8B030D-6E8A-4147-A177-3AD203B41FA5}">
                      <a16:colId xmlns:a16="http://schemas.microsoft.com/office/drawing/2014/main" val="918160806"/>
                    </a:ext>
                  </a:extLst>
                </a:gridCol>
              </a:tblGrid>
              <a:tr h="3518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Form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Functions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Gloss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6944953"/>
                  </a:ext>
                </a:extLst>
              </a:tr>
              <a:tr h="3518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-a(h)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passive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pass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0756604"/>
                  </a:ext>
                </a:extLst>
              </a:tr>
              <a:tr h="3518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-a(h)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reflexive/middle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refl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1899966"/>
                  </a:ext>
                </a:extLst>
              </a:tr>
              <a:tr h="3518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-ay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reciprocal, comitative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rec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3033841"/>
                  </a:ext>
                </a:extLst>
              </a:tr>
              <a:tr h="3518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</a:t>
                      </a:r>
                      <a:r>
                        <a:rPr lang="en-GB" sz="1600" i="1" dirty="0" err="1">
                          <a:effectLst/>
                        </a:rPr>
                        <a:t>ëla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distributive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distr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4590838"/>
                  </a:ext>
                </a:extLst>
              </a:tr>
              <a:tr h="3518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</a:t>
                      </a:r>
                      <a:r>
                        <a:rPr lang="en-GB" sz="1600" i="1" dirty="0" err="1" smtClean="0">
                          <a:effectLst/>
                        </a:rPr>
                        <a:t>una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causative, applicative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caus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934631"/>
                  </a:ext>
                </a:extLst>
              </a:tr>
              <a:tr h="3518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</a:t>
                      </a:r>
                      <a:r>
                        <a:rPr lang="en-GB" sz="1600" i="1" dirty="0" err="1">
                          <a:effectLst/>
                        </a:rPr>
                        <a:t>liin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causative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caus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1399212"/>
                  </a:ext>
                </a:extLst>
              </a:tr>
              <a:tr h="3518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</a:t>
                      </a:r>
                      <a:r>
                        <a:rPr lang="en-GB" sz="1600" i="1" dirty="0" err="1">
                          <a:effectLst/>
                        </a:rPr>
                        <a:t>ul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reversive, repetitive, 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rev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1216407"/>
                  </a:ext>
                </a:extLst>
              </a:tr>
              <a:tr h="3518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</a:t>
                      </a:r>
                      <a:r>
                        <a:rPr lang="en-GB" sz="1600" i="1" dirty="0" err="1">
                          <a:effectLst/>
                        </a:rPr>
                        <a:t>intiin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anticipatory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antcp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243080"/>
                  </a:ext>
                </a:extLst>
              </a:tr>
              <a:tr h="3518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-um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applicative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appl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4010197"/>
                  </a:ext>
                </a:extLst>
              </a:tr>
              <a:tr h="3518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</a:t>
                      </a:r>
                      <a:r>
                        <a:rPr lang="en-GB" sz="1600" i="1" dirty="0" err="1">
                          <a:effectLst/>
                        </a:rPr>
                        <a:t>ur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benefactive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ben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3807660"/>
                  </a:ext>
                </a:extLst>
              </a:tr>
              <a:tr h="7037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</a:t>
                      </a:r>
                      <a:r>
                        <a:rPr lang="en-GB" sz="1600" i="1" dirty="0" err="1">
                          <a:effectLst/>
                        </a:rPr>
                        <a:t>ahiin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pluractional (repeated action on one or several  objects)  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>
                          <a:effectLst/>
                        </a:rPr>
                        <a:t>der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3173980"/>
                  </a:ext>
                </a:extLst>
              </a:tr>
              <a:tr h="3518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-</a:t>
                      </a:r>
                      <a:r>
                        <a:rPr lang="en-GB" sz="1600" i="1" dirty="0" err="1">
                          <a:effectLst/>
                        </a:rPr>
                        <a:t>ot</a:t>
                      </a:r>
                      <a:endParaRPr lang="pt-BR" sz="1600" i="1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venitive</a:t>
                      </a:r>
                      <a:endParaRPr lang="pt-BR" sz="160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cap="small" dirty="0" err="1">
                          <a:effectLst/>
                        </a:rPr>
                        <a:t>ven</a:t>
                      </a:r>
                      <a:endParaRPr lang="pt-BR" sz="1600" dirty="0">
                        <a:effectLst/>
                        <a:latin typeface="Doulos SIL" panose="0200050007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5054944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44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934</Words>
  <Application>Microsoft Office PowerPoint</Application>
  <PresentationFormat>Bildschirmpräsentation (4:3)</PresentationFormat>
  <Paragraphs>347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Charis SIL</vt:lpstr>
      <vt:lpstr>Doulos SIL</vt:lpstr>
      <vt:lpstr>Times New Roman</vt:lpstr>
      <vt:lpstr>Office</vt:lpstr>
      <vt:lpstr>LNIE II</vt:lpstr>
      <vt:lpstr>PowerPoint-Präsentation</vt:lpstr>
      <vt:lpstr>O sistema pronominal</vt:lpstr>
      <vt:lpstr>TAM - Gubëeher</vt:lpstr>
      <vt:lpstr>PowerPoint-Präsentation</vt:lpstr>
      <vt:lpstr>outras línguas</vt:lpstr>
      <vt:lpstr>PowerPoint-Präsentation</vt:lpstr>
      <vt:lpstr>PowerPoint-Präsentation</vt:lpstr>
      <vt:lpstr>extensões verbais</vt:lpstr>
      <vt:lpstr>PowerPoint-Präsentation</vt:lpstr>
      <vt:lpstr>Voz passiva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LNIE II</dc:title>
  <dc:creator>anon.</dc:creator>
  <cp:lastModifiedBy>anon.</cp:lastModifiedBy>
  <cp:revision>133</cp:revision>
  <dcterms:created xsi:type="dcterms:W3CDTF">2020-09-20T12:05:55Z</dcterms:created>
  <dcterms:modified xsi:type="dcterms:W3CDTF">2020-10-30T03:16:15Z</dcterms:modified>
</cp:coreProperties>
</file>