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8" r:id="rId3"/>
    <p:sldId id="293" r:id="rId4"/>
    <p:sldId id="300" r:id="rId5"/>
    <p:sldId id="308" r:id="rId6"/>
    <p:sldId id="317" r:id="rId7"/>
    <p:sldId id="305" r:id="rId8"/>
    <p:sldId id="313" r:id="rId9"/>
    <p:sldId id="314" r:id="rId10"/>
    <p:sldId id="311" r:id="rId11"/>
    <p:sldId id="315" r:id="rId12"/>
    <p:sldId id="319" r:id="rId13"/>
    <p:sldId id="303" r:id="rId14"/>
    <p:sldId id="304" r:id="rId15"/>
    <p:sldId id="306" r:id="rId16"/>
    <p:sldId id="297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259" autoAdjust="0"/>
  </p:normalViewPr>
  <p:slideViewPr>
    <p:cSldViewPr snapToGrid="0">
      <p:cViewPr varScale="1">
        <p:scale>
          <a:sx n="65" d="100"/>
          <a:sy n="6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15F34-3EA7-43E1-8CF4-B53C84410B3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AA65F-9B00-4B59-B8CA-3478987AD7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1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7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9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2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0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7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4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4F9C-4C19-4C7E-966A-358155B1A0B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CE39-D50E-4ED2-B8D3-C210E7A8EB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9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8916" y="29483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altLang="pt-BR" sz="7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da Tributação</a:t>
            </a:r>
            <a:br>
              <a:rPr lang="pt-BR" altLang="pt-BR" sz="7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da Tributação Ótima</a:t>
            </a:r>
            <a: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3831" y="5012627"/>
            <a:ext cx="9144000" cy="1655762"/>
          </a:xfrm>
        </p:spPr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Luís</a:t>
            </a:r>
            <a:r>
              <a:rPr lang="en-US" dirty="0" smtClean="0"/>
              <a:t> Eduardo </a:t>
            </a:r>
            <a:r>
              <a:rPr lang="en-US" dirty="0" err="1" smtClean="0"/>
              <a:t>Schoueri</a:t>
            </a:r>
            <a:endParaRPr lang="en-US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0001956" y="6345075"/>
            <a:ext cx="1887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2017/2º </a:t>
            </a:r>
            <a:r>
              <a:rPr lang="en-US" i="1" dirty="0" err="1" smtClean="0"/>
              <a:t>Semestre</a:t>
            </a:r>
            <a:endParaRPr lang="en-US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3" y="331555"/>
            <a:ext cx="1568273" cy="156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Eficiência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Comparando dois sistemas tributários, um é mais eficiente que o outro se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arrecada mais 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com menor custo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aos 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contribuintes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Quais são os custos dos tributos para os contribuintes?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Pagamento do tributo em si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Peso morto </a:t>
            </a: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efeito </a:t>
            </a:r>
            <a:r>
              <a:rPr lang="ja-JP" altLang="pt-BR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“</a:t>
            </a:r>
            <a:r>
              <a:rPr lang="pt-BR" altLang="ja-JP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indireto</a:t>
            </a:r>
            <a:r>
              <a:rPr lang="ja-JP" altLang="pt-BR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”</a:t>
            </a:r>
            <a:r>
              <a:rPr lang="pt-BR" altLang="ja-JP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 distorção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Custos de conformidade (</a:t>
            </a:r>
            <a:r>
              <a:rPr lang="pt-BR" altLang="pt-BR" sz="2800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compliance</a:t>
            </a:r>
            <a:r>
              <a:rPr lang="pt-BR" altLang="pt-BR" sz="2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altLang="pt-BR" sz="2800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costs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Seta em curva para a direita 2"/>
          <p:cNvSpPr/>
          <p:nvPr/>
        </p:nvSpPr>
        <p:spPr>
          <a:xfrm>
            <a:off x="439993" y="4704736"/>
            <a:ext cx="796413" cy="12804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42104" y="5523569"/>
            <a:ext cx="7312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Custo</a:t>
            </a:r>
            <a:r>
              <a:rPr lang="en-US" sz="2400" b="1" dirty="0" smtClean="0">
                <a:solidFill>
                  <a:srgbClr val="FF0000"/>
                </a:solidFill>
              </a:rPr>
              <a:t> para </a:t>
            </a:r>
            <a:r>
              <a:rPr lang="en-US" sz="2400" b="1" dirty="0" err="1" smtClean="0">
                <a:solidFill>
                  <a:srgbClr val="FF0000"/>
                </a:solidFill>
              </a:rPr>
              <a:t>pagar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tributo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supera</a:t>
            </a:r>
            <a:r>
              <a:rPr lang="en-US" sz="2400" b="1" dirty="0" smtClean="0">
                <a:solidFill>
                  <a:srgbClr val="FF0000"/>
                </a:solidFill>
              </a:rPr>
              <a:t> o </a:t>
            </a:r>
            <a:r>
              <a:rPr lang="en-US" sz="2400" b="1" dirty="0" err="1" smtClean="0">
                <a:solidFill>
                  <a:srgbClr val="FF0000"/>
                </a:solidFill>
              </a:rPr>
              <a:t>custo</a:t>
            </a:r>
            <a:r>
              <a:rPr lang="en-US" sz="2400" b="1" dirty="0" smtClean="0">
                <a:solidFill>
                  <a:srgbClr val="FF0000"/>
                </a:solidFill>
              </a:rPr>
              <a:t> do </a:t>
            </a:r>
            <a:r>
              <a:rPr lang="en-US" sz="2400" b="1" dirty="0" err="1" smtClean="0">
                <a:solidFill>
                  <a:srgbClr val="FF0000"/>
                </a:solidFill>
              </a:rPr>
              <a:t>tributo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em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si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8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363" y="1790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Funções dos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33750" y="208854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3035300" y="2246312"/>
            <a:ext cx="6121400" cy="18573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825498" y="1820655"/>
            <a:ext cx="35099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FUNÇÃO ARRECADAÇÃO</a:t>
            </a:r>
            <a:endParaRPr lang="pt-BR" altLang="pt-BR" dirty="0">
              <a:latin typeface="Times New Roman" panose="02020603050405020304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826458" y="4475088"/>
            <a:ext cx="335915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FUNÇÃO ALOCATIVA</a:t>
            </a:r>
            <a:endParaRPr lang="pt-BR" altLang="pt-BR" sz="320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t-BR" altLang="pt-BR" dirty="0">
              <a:latin typeface="Times New Roman" panose="02020603050405020304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8293097" y="1717140"/>
            <a:ext cx="335915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FUNÇÃO DISTRIBUTIVA</a:t>
            </a:r>
            <a:endParaRPr lang="pt-BR" altLang="pt-BR" sz="320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t-BR" altLang="pt-BR" dirty="0">
              <a:latin typeface="Times New Roman" panose="02020603050405020304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032335" y="4456175"/>
            <a:ext cx="388067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FUNÇÃO  ESTABILIZADORA</a:t>
            </a:r>
            <a:endParaRPr lang="pt-BR" altLang="pt-BR" sz="320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t-BR" altLang="pt-BR" dirty="0">
              <a:latin typeface="Times New Roman" panose="02020603050405020304" pitchFamily="18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340980" y="5056500"/>
            <a:ext cx="5767992" cy="1139223"/>
            <a:chOff x="545432" y="5309937"/>
            <a:chExt cx="5767992" cy="1139223"/>
          </a:xfrm>
        </p:grpSpPr>
        <p:sp>
          <p:nvSpPr>
            <p:cNvPr id="4" name="Seta em curva para a direita 3"/>
            <p:cNvSpPr/>
            <p:nvPr/>
          </p:nvSpPr>
          <p:spPr>
            <a:xfrm>
              <a:off x="545432" y="5309937"/>
              <a:ext cx="577515" cy="1129942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1799303" y="5987495"/>
              <a:ext cx="45141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INDUÇÃO DE COMPORTAMENTOS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Nuvem 5"/>
          <p:cNvSpPr/>
          <p:nvPr/>
        </p:nvSpPr>
        <p:spPr>
          <a:xfrm>
            <a:off x="1132267" y="5559561"/>
            <a:ext cx="5439288" cy="105565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987" y="2458148"/>
            <a:ext cx="2653061" cy="264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3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" grpId="0"/>
      <p:bldP spid="17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Funções dos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tributação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traz</a:t>
            </a:r>
            <a:r>
              <a:rPr lang="en-US" dirty="0" smtClean="0"/>
              <a:t> </a:t>
            </a:r>
            <a:r>
              <a:rPr lang="en-US" dirty="0" err="1" smtClean="0"/>
              <a:t>efeitos</a:t>
            </a:r>
            <a:r>
              <a:rPr lang="en-US" dirty="0" smtClean="0"/>
              <a:t> </a:t>
            </a:r>
            <a:r>
              <a:rPr lang="en-US" dirty="0" err="1" smtClean="0"/>
              <a:t>efeitos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Redistribuição</a:t>
            </a:r>
            <a:r>
              <a:rPr lang="en-US" dirty="0" smtClean="0"/>
              <a:t> da Renda (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distributiva</a:t>
            </a:r>
            <a:r>
              <a:rPr lang="en-US" dirty="0" smtClean="0"/>
              <a:t>);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Indução</a:t>
            </a:r>
            <a:r>
              <a:rPr lang="en-US" dirty="0" smtClean="0"/>
              <a:t> de </a:t>
            </a:r>
            <a:r>
              <a:rPr lang="en-US" dirty="0" err="1" smtClean="0"/>
              <a:t>comportamentos</a:t>
            </a:r>
            <a:r>
              <a:rPr lang="en-US" dirty="0" smtClean="0"/>
              <a:t> (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alocativa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Condições</a:t>
            </a:r>
            <a:r>
              <a:rPr lang="en-US" dirty="0" smtClean="0"/>
              <a:t> </a:t>
            </a:r>
            <a:r>
              <a:rPr lang="en-US" dirty="0" err="1" smtClean="0"/>
              <a:t>ideais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endParaRPr lang="en-US" dirty="0" smtClean="0"/>
          </a:p>
        </p:txBody>
      </p:sp>
      <p:sp>
        <p:nvSpPr>
          <p:cNvPr id="4" name="Seta em curva para a direita 3"/>
          <p:cNvSpPr/>
          <p:nvPr/>
        </p:nvSpPr>
        <p:spPr>
          <a:xfrm>
            <a:off x="1559642" y="4001294"/>
            <a:ext cx="739877" cy="10471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Multiplicar 4"/>
          <p:cNvSpPr/>
          <p:nvPr/>
        </p:nvSpPr>
        <p:spPr>
          <a:xfrm>
            <a:off x="3020961" y="3893574"/>
            <a:ext cx="2064774" cy="1917291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eta em curva para a direita 5"/>
          <p:cNvSpPr/>
          <p:nvPr/>
        </p:nvSpPr>
        <p:spPr>
          <a:xfrm>
            <a:off x="5085735" y="5154182"/>
            <a:ext cx="882445" cy="12536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096000" y="5946130"/>
            <a:ext cx="2917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FALHAS DE MERCADO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479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3035300" y="2246312"/>
            <a:ext cx="6121400" cy="18573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284959" y="365125"/>
            <a:ext cx="11807433" cy="5448461"/>
            <a:chOff x="-1492251" y="1949036"/>
            <a:chExt cx="12153903" cy="4023142"/>
          </a:xfrm>
        </p:grpSpPr>
        <p:sp>
          <p:nvSpPr>
            <p:cNvPr id="17" name="WordArt 3"/>
            <p:cNvSpPr>
              <a:spLocks noChangeArrowheads="1" noChangeShapeType="1" noTextEdit="1"/>
            </p:cNvSpPr>
            <p:nvPr/>
          </p:nvSpPr>
          <p:spPr bwMode="auto">
            <a:xfrm>
              <a:off x="630817" y="1949036"/>
              <a:ext cx="8401050" cy="9715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pt-BR" sz="3200" b="1" kern="10" dirty="0">
                  <a:ln w="25400">
                    <a:solidFill>
                      <a:schemeClr val="accent2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effectLst>
                    <a:outerShdw dist="35921" dir="2700000" algn="ctr" rotWithShape="0">
                      <a:srgbClr val="990000">
                        <a:alpha val="74997"/>
                      </a:srgbClr>
                    </a:outerShdw>
                  </a:effectLst>
                  <a:cs typeface="Arial" panose="020B0604020202020204" pitchFamily="34" charset="0"/>
                </a:rPr>
                <a:t>4 Princípios de um Sistema Tributário Ótimo</a:t>
              </a:r>
              <a:endParaRPr lang="en-US" sz="3200" b="1" kern="10" dirty="0">
                <a:ln w="254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cs typeface="Arial" panose="020B0604020202020204" pitchFamily="34" charset="0"/>
              </a:endParaRPr>
            </a:p>
          </p:txBody>
        </p:sp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3881438" y="4232275"/>
              <a:ext cx="1287462" cy="79375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3881438" y="4019550"/>
              <a:ext cx="1287462" cy="100647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pt-BR" sz="2400" b="1" dirty="0">
                  <a:latin typeface="Times New Roman" charset="0"/>
                  <a:ea typeface="ＭＳ Ｐゴシック" charset="0"/>
                </a:rPr>
                <a:t>S.T.O.</a:t>
              </a:r>
              <a:endParaRPr lang="pt-BR" sz="2400" dirty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417513" y="2663825"/>
              <a:ext cx="2159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0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2pPr>
              <a:lvl3pPr>
                <a:defRPr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3pPr>
              <a:lvl4pPr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4pPr>
              <a:lvl5pPr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endParaRPr lang="en-US" b="0" smtClean="0">
                <a:solidFill>
                  <a:schemeClr val="tx1"/>
                </a:solidFill>
                <a:latin typeface="Times New Roman" charset="0"/>
              </a:endParaRPr>
            </a:p>
          </p:txBody>
        </p:sp>
        <p:grpSp>
          <p:nvGrpSpPr>
            <p:cNvPr id="24" name="Group 16"/>
            <p:cNvGrpSpPr>
              <a:grpSpLocks/>
            </p:cNvGrpSpPr>
            <p:nvPr/>
          </p:nvGrpSpPr>
          <p:grpSpPr bwMode="auto">
            <a:xfrm>
              <a:off x="-1357313" y="3562351"/>
              <a:ext cx="5238751" cy="1373188"/>
              <a:chOff x="-855" y="2244"/>
              <a:chExt cx="3300" cy="865"/>
            </a:xfrm>
          </p:grpSpPr>
          <p:sp>
            <p:nvSpPr>
              <p:cNvPr id="34" name="Line 6"/>
              <p:cNvSpPr>
                <a:spLocks noChangeShapeType="1"/>
              </p:cNvSpPr>
              <p:nvPr/>
            </p:nvSpPr>
            <p:spPr bwMode="auto">
              <a:xfrm flipH="1" flipV="1">
                <a:off x="1012" y="2529"/>
                <a:ext cx="1433" cy="3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" name="Text Box 12"/>
              <p:cNvSpPr txBox="1">
                <a:spLocks noChangeArrowheads="1"/>
              </p:cNvSpPr>
              <p:nvPr/>
            </p:nvSpPr>
            <p:spPr bwMode="auto">
              <a:xfrm>
                <a:off x="-855" y="2244"/>
                <a:ext cx="1744" cy="8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pt-BR" sz="2800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  <a:ea typeface="+mn-ea"/>
                  </a:rPr>
                  <a:t>CAPACIDADE DE PAGAMENTO</a:t>
                </a:r>
                <a:endParaRPr lang="pt-BR" sz="2400" dirty="0">
                  <a:latin typeface="Times New Roman" panose="02020603050405020304" pitchFamily="18" charset="0"/>
                  <a:ea typeface="+mn-ea"/>
                </a:endParaRPr>
              </a:p>
            </p:txBody>
          </p:sp>
        </p:grpSp>
        <p:grpSp>
          <p:nvGrpSpPr>
            <p:cNvPr id="25" name="Group 17"/>
            <p:cNvGrpSpPr>
              <a:grpSpLocks/>
            </p:cNvGrpSpPr>
            <p:nvPr/>
          </p:nvGrpSpPr>
          <p:grpSpPr bwMode="auto">
            <a:xfrm>
              <a:off x="5168901" y="3616327"/>
              <a:ext cx="5395914" cy="946150"/>
              <a:chOff x="3256" y="2278"/>
              <a:chExt cx="3399" cy="596"/>
            </a:xfrm>
          </p:grpSpPr>
          <p:sp>
            <p:nvSpPr>
              <p:cNvPr id="32" name="Line 7"/>
              <p:cNvSpPr>
                <a:spLocks noChangeShapeType="1"/>
              </p:cNvSpPr>
              <p:nvPr/>
            </p:nvSpPr>
            <p:spPr bwMode="auto">
              <a:xfrm flipV="1">
                <a:off x="3256" y="2514"/>
                <a:ext cx="1324" cy="18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" name="Text Box 13"/>
              <p:cNvSpPr txBox="1">
                <a:spLocks noChangeArrowheads="1"/>
              </p:cNvSpPr>
              <p:nvPr/>
            </p:nvSpPr>
            <p:spPr bwMode="auto">
              <a:xfrm>
                <a:off x="4911" y="2278"/>
                <a:ext cx="174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pt-BR" sz="2800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  <a:ea typeface="+mn-ea"/>
                  </a:rPr>
                  <a:t>TRIBUTO CERTO</a:t>
                </a:r>
                <a:endParaRPr lang="pt-BR" sz="2400" dirty="0">
                  <a:latin typeface="Times New Roman" panose="02020603050405020304" pitchFamily="18" charset="0"/>
                  <a:ea typeface="+mn-ea"/>
                </a:endParaRPr>
              </a:p>
            </p:txBody>
          </p:sp>
        </p:grpSp>
        <p:grpSp>
          <p:nvGrpSpPr>
            <p:cNvPr id="26" name="Group 19"/>
            <p:cNvGrpSpPr>
              <a:grpSpLocks/>
            </p:cNvGrpSpPr>
            <p:nvPr/>
          </p:nvGrpSpPr>
          <p:grpSpPr bwMode="auto">
            <a:xfrm>
              <a:off x="5260976" y="4824419"/>
              <a:ext cx="5400676" cy="958852"/>
              <a:chOff x="3314" y="3039"/>
              <a:chExt cx="3402" cy="604"/>
            </a:xfrm>
          </p:grpSpPr>
          <p:sp>
            <p:nvSpPr>
              <p:cNvPr id="30" name="Line 10"/>
              <p:cNvSpPr>
                <a:spLocks noChangeShapeType="1"/>
              </p:cNvSpPr>
              <p:nvPr/>
            </p:nvSpPr>
            <p:spPr bwMode="auto">
              <a:xfrm rot="599834" flipV="1">
                <a:off x="3314" y="3039"/>
                <a:ext cx="1254" cy="177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" name="Text Box 14"/>
              <p:cNvSpPr txBox="1">
                <a:spLocks noChangeArrowheads="1"/>
              </p:cNvSpPr>
              <p:nvPr/>
            </p:nvSpPr>
            <p:spPr bwMode="auto">
              <a:xfrm>
                <a:off x="4723" y="3099"/>
                <a:ext cx="1993" cy="5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pt-BR" altLang="pt-BR" sz="2800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ARRECADAÇÃO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pt-BR" altLang="pt-BR" sz="2800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CONVENIENTE</a:t>
                </a:r>
                <a:endParaRPr lang="pt-BR" altLang="pt-BR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7" name="Group 18"/>
            <p:cNvGrpSpPr>
              <a:grpSpLocks/>
            </p:cNvGrpSpPr>
            <p:nvPr/>
          </p:nvGrpSpPr>
          <p:grpSpPr bwMode="auto">
            <a:xfrm>
              <a:off x="-1492251" y="4935540"/>
              <a:ext cx="5238751" cy="1036638"/>
              <a:chOff x="-940" y="3109"/>
              <a:chExt cx="3300" cy="653"/>
            </a:xfrm>
          </p:grpSpPr>
          <p:sp>
            <p:nvSpPr>
              <p:cNvPr id="28" name="Line 8"/>
              <p:cNvSpPr>
                <a:spLocks noChangeShapeType="1"/>
              </p:cNvSpPr>
              <p:nvPr/>
            </p:nvSpPr>
            <p:spPr bwMode="auto">
              <a:xfrm flipH="1" flipV="1">
                <a:off x="1012" y="3109"/>
                <a:ext cx="1348" cy="9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" name="Text Box 15"/>
              <p:cNvSpPr txBox="1">
                <a:spLocks noChangeArrowheads="1"/>
              </p:cNvSpPr>
              <p:nvPr/>
            </p:nvSpPr>
            <p:spPr bwMode="auto">
              <a:xfrm>
                <a:off x="-940" y="3118"/>
                <a:ext cx="1913" cy="6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pt-BR" altLang="pt-BR" sz="2800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</a:rPr>
                  <a:t>ARRECADAÇÃO COM O MENOR CUSTO</a:t>
                </a:r>
                <a:endParaRPr lang="pt-BR" altLang="pt-BR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" name="CaixaDeTexto 3"/>
          <p:cNvSpPr txBox="1"/>
          <p:nvPr/>
        </p:nvSpPr>
        <p:spPr>
          <a:xfrm>
            <a:off x="4715621" y="6416029"/>
            <a:ext cx="744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Fonte: Adam Smith – </a:t>
            </a:r>
            <a:r>
              <a:rPr lang="en-US" sz="2400" dirty="0" err="1" smtClean="0"/>
              <a:t>Riqueza</a:t>
            </a:r>
            <a:r>
              <a:rPr lang="en-US" sz="2400" dirty="0" smtClean="0"/>
              <a:t> das </a:t>
            </a:r>
            <a:r>
              <a:rPr lang="en-US" sz="2400" dirty="0" err="1" smtClean="0"/>
              <a:t>Nações</a:t>
            </a:r>
            <a:r>
              <a:rPr lang="en-US" sz="2400" dirty="0" smtClean="0"/>
              <a:t> (</a:t>
            </a:r>
            <a:r>
              <a:rPr lang="en-US" sz="2400" dirty="0" err="1" smtClean="0"/>
              <a:t>Livro</a:t>
            </a:r>
            <a:r>
              <a:rPr lang="en-US" sz="2400" dirty="0" smtClean="0"/>
              <a:t> 5º, Cap. II)</a:t>
            </a:r>
            <a:endParaRPr lang="en-US" sz="2400" dirty="0"/>
          </a:p>
        </p:txBody>
      </p:sp>
      <p:sp>
        <p:nvSpPr>
          <p:cNvPr id="5" name="Retângulo 4"/>
          <p:cNvSpPr/>
          <p:nvPr/>
        </p:nvSpPr>
        <p:spPr>
          <a:xfrm>
            <a:off x="290945" y="2424545"/>
            <a:ext cx="2814781" cy="1669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tângulo 52"/>
          <p:cNvSpPr/>
          <p:nvPr/>
        </p:nvSpPr>
        <p:spPr>
          <a:xfrm>
            <a:off x="313053" y="4264973"/>
            <a:ext cx="2814781" cy="1669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tângulo 53"/>
          <p:cNvSpPr/>
          <p:nvPr/>
        </p:nvSpPr>
        <p:spPr>
          <a:xfrm>
            <a:off x="9086274" y="2254730"/>
            <a:ext cx="3006118" cy="1669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tângulo 54"/>
          <p:cNvSpPr/>
          <p:nvPr/>
        </p:nvSpPr>
        <p:spPr>
          <a:xfrm>
            <a:off x="9118673" y="4143920"/>
            <a:ext cx="2973719" cy="16696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Stiglitz: As 5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desejáveis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um Sistema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tributário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ótimo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3035300" y="2246312"/>
            <a:ext cx="6121400" cy="18573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98912" y="4840985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NEUTRALIDADE</a:t>
            </a:r>
            <a:endParaRPr lang="en-US" sz="4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975100" y="3174999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SIMPLICIDADE</a:t>
            </a:r>
            <a:endParaRPr lang="en-US" sz="4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975100" y="4056061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FLEXIBILIDADE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178628" y="2246312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RESPONSABILIDADE POLÍTICA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417003" y="5674492"/>
            <a:ext cx="10335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EQUIDADE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7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Musgrave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  <p:grpSp>
        <p:nvGrpSpPr>
          <p:cNvPr id="9" name="Grupo 8"/>
          <p:cNvGrpSpPr/>
          <p:nvPr/>
        </p:nvGrpSpPr>
        <p:grpSpPr>
          <a:xfrm>
            <a:off x="1482436" y="1825625"/>
            <a:ext cx="9421091" cy="4821381"/>
            <a:chOff x="125413" y="1554163"/>
            <a:chExt cx="8867775" cy="4722812"/>
          </a:xfrm>
        </p:grpSpPr>
        <p:sp>
          <p:nvSpPr>
            <p:cNvPr id="14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25413" y="1554163"/>
              <a:ext cx="8867775" cy="6477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05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Minimizar</a:t>
              </a:r>
              <a:r>
                <a:rPr lang="en-US" sz="105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 “</a:t>
              </a:r>
              <a:r>
                <a:rPr lang="en-US" sz="105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excessos</a:t>
              </a:r>
              <a:r>
                <a:rPr lang="en-US" sz="105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 de </a:t>
              </a:r>
              <a:r>
                <a:rPr lang="en-US" sz="105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gravames</a:t>
              </a:r>
              <a:r>
                <a:rPr lang="en-US" sz="1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Arial Black" panose="020B0A04020102020204" pitchFamily="34" charset="0"/>
                </a:rPr>
                <a:t>”</a:t>
              </a:r>
            </a:p>
          </p:txBody>
        </p:sp>
        <p:grpSp>
          <p:nvGrpSpPr>
            <p:cNvPr id="15" name="Group 6"/>
            <p:cNvGrpSpPr>
              <a:grpSpLocks/>
            </p:cNvGrpSpPr>
            <p:nvPr/>
          </p:nvGrpSpPr>
          <p:grpSpPr bwMode="auto">
            <a:xfrm>
              <a:off x="1236663" y="2416175"/>
              <a:ext cx="7162800" cy="1271588"/>
              <a:chOff x="779" y="1522"/>
              <a:chExt cx="4512" cy="801"/>
            </a:xfrm>
          </p:grpSpPr>
          <p:sp>
            <p:nvSpPr>
              <p:cNvPr id="20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779" y="1522"/>
                <a:ext cx="4512" cy="3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050" kern="10" dirty="0" err="1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Impostos</a:t>
                </a:r>
                <a:r>
                  <a:rPr lang="en-US" sz="1050" kern="10" dirty="0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:  </a:t>
                </a:r>
                <a:r>
                  <a:rPr lang="en-US" sz="1050" kern="10" dirty="0" err="1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correção</a:t>
                </a:r>
                <a:r>
                  <a:rPr lang="en-US" sz="1050" kern="10" dirty="0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 de </a:t>
                </a:r>
                <a:r>
                  <a:rPr lang="en-US" sz="1050" kern="10" dirty="0" err="1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ineficiências</a:t>
                </a:r>
                <a:r>
                  <a:rPr lang="en-US" sz="1050" kern="10" dirty="0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 </a:t>
                </a:r>
              </a:p>
            </p:txBody>
          </p:sp>
          <p:sp>
            <p:nvSpPr>
              <p:cNvPr id="21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192" y="1915"/>
                <a:ext cx="2550" cy="40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200" kern="10" dirty="0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do </a:t>
                </a:r>
                <a:r>
                  <a:rPr lang="en-US" sz="1200" kern="10" dirty="0" err="1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setor</a:t>
                </a:r>
                <a:r>
                  <a:rPr lang="en-US" sz="1200" kern="10" dirty="0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en-US" sz="1200" kern="10" dirty="0" err="1">
                    <a:ln w="9525">
                      <a:solidFill>
                        <a:srgbClr val="FF6600"/>
                      </a:solidFill>
                      <a:round/>
                      <a:headEnd/>
                      <a:tailEnd/>
                    </a:ln>
                    <a:solidFill>
                      <a:srgbClr val="FF6600"/>
                    </a:solidFill>
                    <a:latin typeface="Arial Black" panose="020B0A04020102020204" pitchFamily="34" charset="0"/>
                  </a:rPr>
                  <a:t>privado</a:t>
                </a:r>
                <a:endParaRPr lang="en-US" sz="1200" kern="10" dirty="0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 Black" panose="020B0A04020102020204" pitchFamily="34" charset="0"/>
                </a:endParaRPr>
              </a:p>
            </p:txBody>
          </p:sp>
        </p:grpSp>
        <p:grpSp>
          <p:nvGrpSpPr>
            <p:cNvPr id="16" name="Group 9"/>
            <p:cNvGrpSpPr>
              <a:grpSpLocks/>
            </p:cNvGrpSpPr>
            <p:nvPr/>
          </p:nvGrpSpPr>
          <p:grpSpPr bwMode="auto">
            <a:xfrm>
              <a:off x="492125" y="3687763"/>
              <a:ext cx="7907338" cy="1603375"/>
              <a:chOff x="310" y="2323"/>
              <a:chExt cx="4981" cy="1010"/>
            </a:xfrm>
          </p:grpSpPr>
          <p:sp>
            <p:nvSpPr>
              <p:cNvPr id="18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0" y="2323"/>
                <a:ext cx="3714" cy="40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900" kern="10" dirty="0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solidFill>
                      <a:schemeClr val="hlink"/>
                    </a:solidFill>
                    <a:latin typeface="Arial Black" panose="020B0A04020102020204" pitchFamily="34" charset="0"/>
                  </a:rPr>
                  <a:t>POLÍTICA TRIBUTÁRIA</a:t>
                </a:r>
                <a:r>
                  <a:rPr lang="en-US" sz="1100" kern="10" dirty="0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solidFill>
                      <a:schemeClr val="hlink"/>
                    </a:solidFill>
                    <a:latin typeface="Arial Black" panose="020B0A04020102020204" pitchFamily="34" charset="0"/>
                  </a:rPr>
                  <a:t>:</a:t>
                </a:r>
              </a:p>
            </p:txBody>
          </p:sp>
          <p:sp>
            <p:nvSpPr>
              <p:cNvPr id="19" name="WordArt 8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1" y="2731"/>
                <a:ext cx="4440" cy="60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000" kern="10" dirty="0" err="1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solidFill>
                      <a:schemeClr val="hlink"/>
                    </a:solidFill>
                    <a:latin typeface="Arial Black" panose="020B0A04020102020204" pitchFamily="34" charset="0"/>
                  </a:rPr>
                  <a:t>estabilização</a:t>
                </a:r>
                <a:r>
                  <a:rPr lang="en-US" sz="1000" kern="10" dirty="0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solidFill>
                      <a:schemeClr val="hlink"/>
                    </a:solidFill>
                    <a:latin typeface="Arial Black" panose="020B0A04020102020204" pitchFamily="34" charset="0"/>
                  </a:rPr>
                  <a:t> e </a:t>
                </a:r>
                <a:r>
                  <a:rPr lang="en-US" sz="1000" kern="10" dirty="0" err="1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solidFill>
                      <a:schemeClr val="hlink"/>
                    </a:solidFill>
                    <a:latin typeface="Arial Black" panose="020B0A04020102020204" pitchFamily="34" charset="0"/>
                  </a:rPr>
                  <a:t>crescimento</a:t>
                </a:r>
                <a:endParaRPr lang="en-US" sz="1000" kern="10" dirty="0">
                  <a:ln w="952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chemeClr val="hlink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5413" y="5629275"/>
              <a:ext cx="8867775" cy="6477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050" kern="10" dirty="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00CCFF"/>
                  </a:solidFill>
                  <a:latin typeface="Arial Black" panose="020B0A04020102020204" pitchFamily="34" charset="0"/>
                </a:rPr>
                <a:t>BAIXOS CUSTOS ADMINISTRATIVOS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012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92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FIM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MUITO OBRIGADO!</a:t>
            </a:r>
            <a:endParaRPr lang="en-US" sz="4000" b="1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schoueri@lacazmartins.com.br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486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Warm up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retomando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aula anterior…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alt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altLang="pt-BR" sz="4100" dirty="0">
                <a:latin typeface="Arial" panose="020B0604020202020204" pitchFamily="34" charset="0"/>
                <a:cs typeface="Arial" panose="020B0604020202020204" pitchFamily="34" charset="0"/>
              </a:rPr>
              <a:t>inclusão de um tributo em uma economia de mercado competitivo altera o equilíbrio </a:t>
            </a:r>
            <a:r>
              <a:rPr lang="pt-BR" alt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inicial;</a:t>
            </a:r>
          </a:p>
          <a:p>
            <a:pPr algn="just"/>
            <a:endParaRPr lang="pt-BR" altLang="pt-BR" sz="4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100" dirty="0">
                <a:latin typeface="Arial" panose="020B0604020202020204" pitchFamily="34" charset="0"/>
                <a:cs typeface="Arial" panose="020B0604020202020204" pitchFamily="34" charset="0"/>
              </a:rPr>
              <a:t>A incidência tributária pode ser estabelecida sobre virtualmente qualquer tipo de fenômeno</a:t>
            </a:r>
            <a:r>
              <a:rPr lang="pt-BR" alt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pt-BR" altLang="pt-BR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Cabe ao legislador optar pela base que será objeto da tributação</a:t>
            </a:r>
            <a:r>
              <a:rPr lang="pt-BR" alt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ta em curva para a direita 5"/>
          <p:cNvSpPr/>
          <p:nvPr/>
        </p:nvSpPr>
        <p:spPr>
          <a:xfrm>
            <a:off x="160422" y="4892842"/>
            <a:ext cx="677778" cy="15587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716228" y="5823020"/>
            <a:ext cx="6759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alt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da Tributação Ótima</a:t>
            </a:r>
            <a:endParaRPr lang="pt-BR" altLang="pt-B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451" y="-190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Teoria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Ótima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55032"/>
            <a:ext cx="12192000" cy="50219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Tributos não </a:t>
            </a:r>
            <a:r>
              <a:rPr lang="pt-BR" alt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distorcivos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independem do comportamento dos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indivíduos</a:t>
            </a:r>
            <a:endParaRPr lang="pt-BR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2336725" y="2268538"/>
            <a:ext cx="7639051" cy="2946400"/>
            <a:chOff x="489" y="1881"/>
            <a:chExt cx="4812" cy="1856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300" y="2389"/>
              <a:ext cx="1100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003366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rgbClr val="003366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X</a:t>
              </a:r>
              <a:endParaRPr lang="pt-BR" altLang="pt-BR" b="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489" y="1889"/>
              <a:ext cx="1421" cy="1807"/>
              <a:chOff x="489" y="1889"/>
              <a:chExt cx="1421" cy="1807"/>
            </a:xfrm>
          </p:grpSpPr>
          <p:graphicFrame>
            <p:nvGraphicFramePr>
              <p:cNvPr id="12" name="Object 6"/>
              <p:cNvGraphicFramePr>
                <a:graphicFrameLocks noChangeAspect="1"/>
              </p:cNvGraphicFramePr>
              <p:nvPr/>
            </p:nvGraphicFramePr>
            <p:xfrm>
              <a:off x="489" y="1889"/>
              <a:ext cx="1421" cy="15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84" name="Clip" r:id="rId3" imgW="2255822" imgH="2485176" progId="MS_ClipArt_Gallery.5">
                      <p:embed/>
                    </p:oleObj>
                  </mc:Choice>
                  <mc:Fallback>
                    <p:oleObj name="Clip" r:id="rId3" imgW="2255822" imgH="2485176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9" y="1889"/>
                            <a:ext cx="1421" cy="156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621" y="3446"/>
                <a:ext cx="116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pt-BR" altLang="pt-BR" sz="2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EQÜIDADE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3739" y="1881"/>
              <a:ext cx="1562" cy="1856"/>
              <a:chOff x="3739" y="1881"/>
              <a:chExt cx="1562" cy="1856"/>
            </a:xfrm>
          </p:grpSpPr>
          <p:graphicFrame>
            <p:nvGraphicFramePr>
              <p:cNvPr id="10" name="Object 8"/>
              <p:cNvGraphicFramePr>
                <a:graphicFrameLocks noChangeAspect="1"/>
              </p:cNvGraphicFramePr>
              <p:nvPr/>
            </p:nvGraphicFramePr>
            <p:xfrm>
              <a:off x="3739" y="1881"/>
              <a:ext cx="1562" cy="15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85" name="Clip" r:id="rId5" imgW="3464459" imgH="3468986" progId="MS_ClipArt_Gallery.5">
                      <p:embed/>
                    </p:oleObj>
                  </mc:Choice>
                  <mc:Fallback>
                    <p:oleObj name="Clip" r:id="rId5" imgW="3464459" imgH="3468986" progId="MS_ClipArt_Gallery.5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39" y="1881"/>
                            <a:ext cx="1562" cy="156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3759" y="3487"/>
                <a:ext cx="116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pt-BR" altLang="pt-BR" sz="2000">
                    <a:solidFill>
                      <a:schemeClr val="tx1"/>
                    </a:solidFill>
                    <a:latin typeface="Arial" panose="020B0604020202020204" pitchFamily="34" charset="0"/>
                  </a:rPr>
                  <a:t>EFICIÊNCIA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4" name="Seta em curva para a esquerda 3"/>
          <p:cNvSpPr/>
          <p:nvPr/>
        </p:nvSpPr>
        <p:spPr>
          <a:xfrm>
            <a:off x="11049814" y="3304883"/>
            <a:ext cx="1089843" cy="2872079"/>
          </a:xfrm>
          <a:prstGeom prst="curved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45162" y="5676553"/>
            <a:ext cx="10904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Ótima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equilíbrio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esses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dois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off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6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3125" y="1492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Teoria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Ótima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6448926" y="2541873"/>
            <a:ext cx="5499100" cy="3488490"/>
            <a:chOff x="1428750" y="1851025"/>
            <a:chExt cx="6121400" cy="4065588"/>
          </a:xfrm>
        </p:grpSpPr>
        <p:sp>
          <p:nvSpPr>
            <p:cNvPr id="12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428750" y="1851025"/>
              <a:ext cx="6121400" cy="1857375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36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Outras</a:t>
              </a:r>
              <a:r>
                <a:rPr lang="en-US" sz="36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 </a:t>
              </a:r>
              <a:r>
                <a:rPr lang="en-US" sz="36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fórmulas</a:t>
              </a:r>
              <a:endPara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entury" panose="02040604050505020304" pitchFamily="18" charset="0"/>
              </a:endParaRPr>
            </a:p>
          </p:txBody>
        </p:sp>
        <p:grpSp>
          <p:nvGrpSpPr>
            <p:cNvPr id="13" name="Group 4"/>
            <p:cNvGrpSpPr>
              <a:grpSpLocks/>
            </p:cNvGrpSpPr>
            <p:nvPr/>
          </p:nvGrpSpPr>
          <p:grpSpPr bwMode="auto">
            <a:xfrm>
              <a:off x="1800225" y="2433638"/>
              <a:ext cx="5715000" cy="3482975"/>
              <a:chOff x="1134" y="1533"/>
              <a:chExt cx="3600" cy="2194"/>
            </a:xfrm>
          </p:grpSpPr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2833" y="1533"/>
                <a:ext cx="0" cy="1222"/>
              </a:xfrm>
              <a:prstGeom prst="line">
                <a:avLst/>
              </a:prstGeom>
              <a:noFill/>
              <a:ln w="889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" name="Text Box 6"/>
              <p:cNvSpPr txBox="1">
                <a:spLocks noChangeArrowheads="1"/>
              </p:cNvSpPr>
              <p:nvPr/>
            </p:nvSpPr>
            <p:spPr bwMode="auto">
              <a:xfrm>
                <a:off x="1134" y="2978"/>
                <a:ext cx="3600" cy="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1pPr>
                <a:lvl2pPr>
                  <a:defRPr sz="20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2pPr>
                <a:lvl3pPr>
                  <a:defRPr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3pPr>
                <a:lvl4pPr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4pPr>
                <a:lvl5pPr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pt-BR" sz="6000" b="0" dirty="0" err="1" smtClean="0">
                    <a:solidFill>
                      <a:srgbClr val="FF0000"/>
                    </a:solidFill>
                    <a:latin typeface="Times New Roman" charset="0"/>
                  </a:rPr>
                  <a:t>Distorcivas</a:t>
                </a:r>
                <a:endParaRPr lang="pt-BR" sz="6000" b="0" dirty="0" smtClean="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</p:grpSp>
      <p:cxnSp>
        <p:nvCxnSpPr>
          <p:cNvPr id="6" name="Conector reto 5"/>
          <p:cNvCxnSpPr/>
          <p:nvPr/>
        </p:nvCxnSpPr>
        <p:spPr>
          <a:xfrm>
            <a:off x="5823285" y="1780543"/>
            <a:ext cx="0" cy="4710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o 15"/>
          <p:cNvGrpSpPr/>
          <p:nvPr/>
        </p:nvGrpSpPr>
        <p:grpSpPr>
          <a:xfrm>
            <a:off x="526161" y="2518989"/>
            <a:ext cx="4563980" cy="3511374"/>
            <a:chOff x="1428750" y="1851025"/>
            <a:chExt cx="6121400" cy="4065588"/>
          </a:xfrm>
        </p:grpSpPr>
        <p:sp>
          <p:nvSpPr>
            <p:cNvPr id="17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428750" y="1851025"/>
              <a:ext cx="6121400" cy="1857375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44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Tributação</a:t>
              </a:r>
              <a:r>
                <a:rPr lang="en-US" sz="44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 </a:t>
              </a:r>
              <a:r>
                <a:rPr lang="en-US" sz="44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Century" panose="02040604050505020304" pitchFamily="18" charset="0"/>
                </a:rPr>
                <a:t>ótima</a:t>
              </a:r>
              <a:endParaRPr lang="en-US" sz="4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entury" panose="02040604050505020304" pitchFamily="18" charset="0"/>
              </a:endParaRPr>
            </a:p>
          </p:txBody>
        </p:sp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1800225" y="2433638"/>
              <a:ext cx="5715000" cy="3482975"/>
              <a:chOff x="1134" y="1533"/>
              <a:chExt cx="3600" cy="2194"/>
            </a:xfrm>
          </p:grpSpPr>
          <p:sp>
            <p:nvSpPr>
              <p:cNvPr id="19" name="Line 4"/>
              <p:cNvSpPr>
                <a:spLocks noChangeShapeType="1"/>
              </p:cNvSpPr>
              <p:nvPr/>
            </p:nvSpPr>
            <p:spPr bwMode="auto">
              <a:xfrm>
                <a:off x="2833" y="1533"/>
                <a:ext cx="0" cy="1222"/>
              </a:xfrm>
              <a:prstGeom prst="line">
                <a:avLst/>
              </a:prstGeom>
              <a:noFill/>
              <a:ln w="889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" name="Text Box 5"/>
              <p:cNvSpPr txBox="1">
                <a:spLocks noChangeArrowheads="1"/>
              </p:cNvSpPr>
              <p:nvPr/>
            </p:nvSpPr>
            <p:spPr bwMode="auto">
              <a:xfrm>
                <a:off x="1134" y="2978"/>
                <a:ext cx="3600" cy="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pt-BR" altLang="pt-BR" sz="6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Não-factível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92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Ideal para 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8181" y="1534905"/>
            <a:ext cx="10515600" cy="4351338"/>
          </a:xfrm>
        </p:spPr>
        <p:txBody>
          <a:bodyPr/>
          <a:lstStyle/>
          <a:p>
            <a:r>
              <a:rPr lang="en-US" dirty="0" smtClean="0"/>
              <a:t>Lump-sum Tax (</a:t>
            </a:r>
            <a:r>
              <a:rPr lang="en-US" i="1" dirty="0" err="1" smtClean="0"/>
              <a:t>tributo</a:t>
            </a:r>
            <a:r>
              <a:rPr lang="en-US" i="1" dirty="0" smtClean="0"/>
              <a:t> per capita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6" name="Grupo 5"/>
          <p:cNvGrpSpPr/>
          <p:nvPr/>
        </p:nvGrpSpPr>
        <p:grpSpPr>
          <a:xfrm>
            <a:off x="1576387" y="2403883"/>
            <a:ext cx="9251899" cy="4207450"/>
            <a:chOff x="43656" y="1458913"/>
            <a:chExt cx="9251899" cy="4207450"/>
          </a:xfrm>
        </p:grpSpPr>
        <p:sp>
          <p:nvSpPr>
            <p:cNvPr id="7" name="CaixaDeTexto 6"/>
            <p:cNvSpPr txBox="1">
              <a:spLocks noChangeArrowheads="1"/>
            </p:cNvSpPr>
            <p:nvPr/>
          </p:nvSpPr>
          <p:spPr bwMode="auto">
            <a:xfrm>
              <a:off x="43656" y="3430431"/>
              <a:ext cx="46847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pt-BR" altLang="pt-BR" sz="3200" dirty="0">
                  <a:solidFill>
                    <a:srgbClr val="339966"/>
                  </a:solidFill>
                </a:rPr>
                <a:t>CRITÉRIO UNIFORME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3656" y="1458913"/>
              <a:ext cx="9251899" cy="4207450"/>
              <a:chOff x="43656" y="1458913"/>
              <a:chExt cx="9251899" cy="4207450"/>
            </a:xfrm>
          </p:grpSpPr>
          <p:sp>
            <p:nvSpPr>
              <p:cNvPr id="9" name="CaixaDeTexto 8"/>
              <p:cNvSpPr txBox="1">
                <a:spLocks noChangeArrowheads="1"/>
              </p:cNvSpPr>
              <p:nvPr/>
            </p:nvSpPr>
            <p:spPr bwMode="auto">
              <a:xfrm>
                <a:off x="657225" y="4243388"/>
                <a:ext cx="3457575" cy="584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pt-BR" altLang="pt-BR" sz="3200" dirty="0">
                    <a:solidFill>
                      <a:srgbClr val="339966"/>
                    </a:solidFill>
                  </a:rPr>
                  <a:t>SIMPLICIDADE</a:t>
                </a:r>
              </a:p>
            </p:txBody>
          </p:sp>
          <p:sp>
            <p:nvSpPr>
              <p:cNvPr id="10" name="CaixaDeTexto 9"/>
              <p:cNvSpPr txBox="1">
                <a:spLocks noChangeArrowheads="1"/>
              </p:cNvSpPr>
              <p:nvPr/>
            </p:nvSpPr>
            <p:spPr bwMode="auto">
              <a:xfrm>
                <a:off x="43656" y="5081588"/>
                <a:ext cx="4455703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pt-BR" altLang="ja-JP" sz="3200" dirty="0" smtClean="0">
                    <a:solidFill>
                      <a:srgbClr val="339966"/>
                    </a:solidFill>
                  </a:rPr>
                  <a:t>IGUALDADE FORMAL</a:t>
                </a:r>
                <a:endParaRPr lang="pt-BR" altLang="pt-BR" sz="3200" dirty="0">
                  <a:solidFill>
                    <a:srgbClr val="339966"/>
                  </a:solidFill>
                </a:endParaRPr>
              </a:p>
            </p:txBody>
          </p:sp>
          <p:sp>
            <p:nvSpPr>
              <p:cNvPr id="11" name="CaixaDeTexto 10"/>
              <p:cNvSpPr txBox="1">
                <a:spLocks noChangeArrowheads="1"/>
              </p:cNvSpPr>
              <p:nvPr/>
            </p:nvSpPr>
            <p:spPr bwMode="auto">
              <a:xfrm>
                <a:off x="4881563" y="4224338"/>
                <a:ext cx="3876675" cy="584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pt-BR" altLang="pt-BR" sz="3200" dirty="0">
                    <a:solidFill>
                      <a:srgbClr val="FF0000"/>
                    </a:solidFill>
                  </a:rPr>
                  <a:t>JUSTIÇA </a:t>
                </a:r>
                <a:r>
                  <a:rPr lang="pt-BR" altLang="pt-BR" sz="3200" dirty="0" smtClean="0">
                    <a:solidFill>
                      <a:srgbClr val="FF0000"/>
                    </a:solidFill>
                  </a:rPr>
                  <a:t>SOCIAL</a:t>
                </a:r>
                <a:endParaRPr lang="pt-BR" altLang="pt-BR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CaixaDeTexto 11"/>
              <p:cNvSpPr txBox="1">
                <a:spLocks noChangeArrowheads="1"/>
              </p:cNvSpPr>
              <p:nvPr/>
            </p:nvSpPr>
            <p:spPr bwMode="auto">
              <a:xfrm>
                <a:off x="4612430" y="5076825"/>
                <a:ext cx="4683125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pt-BR" altLang="pt-BR" sz="3200" dirty="0" smtClean="0">
                    <a:solidFill>
                      <a:srgbClr val="FF0000"/>
                    </a:solidFill>
                  </a:rPr>
                  <a:t>IGUALDADE MATERIAL</a:t>
                </a:r>
                <a:endParaRPr lang="pt-BR" altLang="pt-BR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CaixaDeTexto 13"/>
              <p:cNvSpPr txBox="1">
                <a:spLocks noChangeArrowheads="1"/>
              </p:cNvSpPr>
              <p:nvPr/>
            </p:nvSpPr>
            <p:spPr bwMode="auto">
              <a:xfrm>
                <a:off x="4612430" y="3416760"/>
                <a:ext cx="4683125" cy="584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pt-BR" altLang="pt-BR" sz="3200" dirty="0">
                    <a:solidFill>
                      <a:srgbClr val="FF0000"/>
                    </a:solidFill>
                  </a:rPr>
                  <a:t>DISCRICIONARIDADE</a:t>
                </a:r>
              </a:p>
            </p:txBody>
          </p:sp>
          <p:pic>
            <p:nvPicPr>
              <p:cNvPr id="15" name="Imagem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34088" y="1458913"/>
                <a:ext cx="1520825" cy="1841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Imagem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6875" y="1458913"/>
                <a:ext cx="1495425" cy="1841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1028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3481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Ideal para 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•"/>
            </a:pPr>
            <a:r>
              <a:rPr lang="pt-BR" altLang="pt-BR" dirty="0"/>
              <a:t>PROPRIEDADE? </a:t>
            </a:r>
            <a:endParaRPr lang="pt-BR" altLang="pt-BR" dirty="0" smtClean="0"/>
          </a:p>
          <a:p>
            <a:pPr>
              <a:buFontTx/>
              <a:buChar char="•"/>
            </a:pPr>
            <a:endParaRPr lang="pt-BR" altLang="pt-BR" dirty="0"/>
          </a:p>
          <a:p>
            <a:pPr>
              <a:buFontTx/>
              <a:buChar char="•"/>
            </a:pPr>
            <a:r>
              <a:rPr lang="pt-BR" altLang="pt-BR" dirty="0"/>
              <a:t>RENDA? </a:t>
            </a:r>
            <a:endParaRPr lang="pt-BR" altLang="pt-BR" dirty="0" smtClean="0"/>
          </a:p>
          <a:p>
            <a:pPr>
              <a:buFontTx/>
              <a:buChar char="•"/>
            </a:pPr>
            <a:endParaRPr lang="pt-BR" altLang="pt-BR" dirty="0"/>
          </a:p>
          <a:p>
            <a:pPr>
              <a:buFontTx/>
              <a:buChar char="•"/>
            </a:pPr>
            <a:r>
              <a:rPr lang="pt-BR" altLang="pt-BR" dirty="0"/>
              <a:t>CONSUMO? </a:t>
            </a:r>
            <a:endParaRPr lang="pt-BR" altLang="pt-BR" dirty="0" smtClean="0"/>
          </a:p>
          <a:p>
            <a:pPr>
              <a:buFontTx/>
              <a:buChar char="•"/>
            </a:pPr>
            <a:endParaRPr lang="pt-BR" altLang="pt-BR" dirty="0"/>
          </a:p>
          <a:p>
            <a:pPr>
              <a:buFontTx/>
              <a:buChar char="•"/>
            </a:pPr>
            <a:r>
              <a:rPr lang="pt-BR" altLang="pt-BR" i="1" dirty="0"/>
              <a:t>PER CAPITA</a:t>
            </a:r>
            <a:r>
              <a:rPr lang="pt-BR" altLang="pt-BR" i="1" dirty="0" smtClean="0"/>
              <a:t>?</a:t>
            </a:r>
          </a:p>
          <a:p>
            <a:pPr>
              <a:buFontTx/>
              <a:buChar char="•"/>
            </a:pPr>
            <a:endParaRPr lang="pt-BR" altLang="pt-BR" i="1" dirty="0"/>
          </a:p>
          <a:p>
            <a:pPr>
              <a:buFontTx/>
              <a:buChar char="•"/>
            </a:pPr>
            <a:r>
              <a:rPr lang="pt-BR" altLang="pt-BR" i="1" dirty="0" smtClean="0"/>
              <a:t>A </a:t>
            </a:r>
            <a:r>
              <a:rPr lang="pt-BR" altLang="pt-BR" i="1" dirty="0"/>
              <a:t>MISTURA DE TODAS ELAS</a:t>
            </a:r>
            <a:r>
              <a:rPr lang="pt-BR" altLang="pt-BR" i="1" dirty="0" smtClean="0"/>
              <a:t>?</a:t>
            </a:r>
          </a:p>
          <a:p>
            <a:pPr>
              <a:buFontTx/>
              <a:buChar char="•"/>
            </a:pPr>
            <a:endParaRPr lang="pt-BR" altLang="pt-BR" i="1" dirty="0"/>
          </a:p>
          <a:p>
            <a:pPr>
              <a:buFontTx/>
              <a:buChar char="•"/>
            </a:pPr>
            <a:r>
              <a:rPr lang="pt-BR" altLang="pt-BR" i="1" dirty="0" smtClean="0"/>
              <a:t>QUAL </a:t>
            </a:r>
            <a:r>
              <a:rPr lang="pt-BR" altLang="pt-BR" i="1" dirty="0"/>
              <a:t>O LIMITE?</a:t>
            </a:r>
            <a:endParaRPr lang="pt-BR" altLang="pt-BR" dirty="0"/>
          </a:p>
          <a:p>
            <a:endParaRPr lang="en-US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535324" y="2758787"/>
            <a:ext cx="5686425" cy="18780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Don</a:t>
            </a:r>
            <a:r>
              <a:rPr lang="ja-JP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’</a:t>
            </a:r>
            <a:r>
              <a:rPr lang="pt-BR" altLang="ja-JP" sz="3200" i="1" dirty="0">
                <a:solidFill>
                  <a:schemeClr val="bg1"/>
                </a:solidFill>
                <a:latin typeface="Tahoma" panose="020B0604030504040204" pitchFamily="34" charset="0"/>
              </a:rPr>
              <a:t>t </a:t>
            </a:r>
            <a:r>
              <a:rPr lang="pt-BR" altLang="ja-JP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tax</a:t>
            </a:r>
            <a:r>
              <a:rPr lang="pt-BR" altLang="ja-JP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ja-JP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you</a:t>
            </a:r>
            <a:r>
              <a:rPr lang="pt-BR" altLang="ja-JP" sz="3200" i="1" dirty="0">
                <a:solidFill>
                  <a:schemeClr val="bg1"/>
                </a:solidFill>
                <a:latin typeface="Tahoma" panose="020B0604030504040204" pitchFamily="34" charset="0"/>
              </a:rPr>
              <a:t>!</a:t>
            </a:r>
          </a:p>
          <a:p>
            <a:pPr algn="ctr" eaLnBrk="1" hangingPunct="1"/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Don</a:t>
            </a:r>
            <a:r>
              <a:rPr lang="ja-JP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’</a:t>
            </a:r>
            <a:r>
              <a:rPr lang="pt-BR" altLang="ja-JP" sz="3200" i="1" dirty="0">
                <a:solidFill>
                  <a:schemeClr val="bg1"/>
                </a:solidFill>
                <a:latin typeface="Tahoma" panose="020B0604030504040204" pitchFamily="34" charset="0"/>
              </a:rPr>
              <a:t>t </a:t>
            </a:r>
            <a:r>
              <a:rPr lang="pt-BR" altLang="ja-JP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tax</a:t>
            </a:r>
            <a:r>
              <a:rPr lang="pt-BR" altLang="ja-JP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me!</a:t>
            </a:r>
          </a:p>
          <a:p>
            <a:pPr algn="ctr" eaLnBrk="1" hangingPunct="1"/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Tax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that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fella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behind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the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3200" i="1" dirty="0" err="1">
                <a:solidFill>
                  <a:schemeClr val="bg1"/>
                </a:solidFill>
                <a:latin typeface="Tahoma" panose="020B0604030504040204" pitchFamily="34" charset="0"/>
              </a:rPr>
              <a:t>tree</a:t>
            </a:r>
            <a:r>
              <a:rPr lang="pt-BR" altLang="pt-BR" sz="3200" i="1" dirty="0">
                <a:solidFill>
                  <a:schemeClr val="bg1"/>
                </a:solidFill>
                <a:latin typeface="Tahoma" panose="020B0604030504040204" pitchFamily="34" charset="0"/>
              </a:rPr>
              <a:t>!</a:t>
            </a:r>
          </a:p>
          <a:p>
            <a:pPr algn="ctr" eaLnBrk="1" hangingPunct="1"/>
            <a:r>
              <a:rPr lang="pt-BR" altLang="pt-BR" sz="2000" i="1" dirty="0">
                <a:solidFill>
                  <a:schemeClr val="bg1"/>
                </a:solidFill>
                <a:latin typeface="Tahoma" panose="020B0604030504040204" pitchFamily="34" charset="0"/>
              </a:rPr>
              <a:t>(Russel </a:t>
            </a:r>
            <a:r>
              <a:rPr lang="pt-BR" altLang="pt-BR" sz="2000" i="1" dirty="0" err="1">
                <a:solidFill>
                  <a:schemeClr val="bg1"/>
                </a:solidFill>
                <a:latin typeface="Tahoma" panose="020B0604030504040204" pitchFamily="34" charset="0"/>
              </a:rPr>
              <a:t>Long</a:t>
            </a:r>
            <a:r>
              <a:rPr lang="pt-BR" altLang="pt-BR" sz="2000" i="1" dirty="0">
                <a:solidFill>
                  <a:schemeClr val="bg1"/>
                </a:solidFill>
                <a:latin typeface="Tahoma" panose="020B0604030504040204" pitchFamily="34" charset="0"/>
              </a:rPr>
              <a:t> – Senador Americano)</a:t>
            </a:r>
          </a:p>
        </p:txBody>
      </p:sp>
    </p:spTree>
    <p:extLst>
      <p:ext uri="{BB962C8B-B14F-4D97-AF65-F5344CB8AC3E}">
        <p14:creationId xmlns:p14="http://schemas.microsoft.com/office/powerpoint/2010/main" val="5636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Quem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é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Onerado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  <p:grpSp>
        <p:nvGrpSpPr>
          <p:cNvPr id="5" name="Grupo 4"/>
          <p:cNvGrpSpPr/>
          <p:nvPr/>
        </p:nvGrpSpPr>
        <p:grpSpPr>
          <a:xfrm>
            <a:off x="951779" y="2214563"/>
            <a:ext cx="10530175" cy="4089400"/>
            <a:chOff x="951779" y="2214563"/>
            <a:chExt cx="10530175" cy="4089400"/>
          </a:xfrm>
        </p:grpSpPr>
        <p:sp>
          <p:nvSpPr>
            <p:cNvPr id="12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035300" y="2246312"/>
              <a:ext cx="6121400" cy="1857375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endPara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entury" panose="02040604050505020304" pitchFamily="18" charset="0"/>
              </a:endParaRPr>
            </a:p>
          </p:txBody>
        </p:sp>
        <p:pic>
          <p:nvPicPr>
            <p:cNvPr id="10" name="Imagem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1779" y="2246312"/>
              <a:ext cx="3649662" cy="2111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agem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1954" y="2214563"/>
              <a:ext cx="3810000" cy="2143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019300" y="5341938"/>
              <a:ext cx="8153400" cy="9620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pt-BR" sz="5400" kern="10" dirty="0">
                  <a:ln w="952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rgbClr val="008080"/>
                  </a:solidFill>
                  <a:latin typeface="Arial Black" panose="020B0A04020102020204" pitchFamily="34" charset="0"/>
                </a:rPr>
                <a:t>O RICO OU O POBRE?</a:t>
              </a:r>
              <a:endParaRPr lang="en-US" sz="5400" kern="10" dirty="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818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8644" y="0"/>
            <a:ext cx="10498394" cy="129248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Equidade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46314" y="1525179"/>
            <a:ext cx="10515600" cy="4351338"/>
          </a:xfrm>
        </p:spPr>
        <p:txBody>
          <a:bodyPr>
            <a:noAutofit/>
          </a:bodyPr>
          <a:lstStyle/>
          <a:p>
            <a:r>
              <a:rPr lang="pt-BR" alt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DISTRIBUIÇÃO DO ÔNUS TRIBUTÁRIO</a:t>
            </a:r>
            <a:r>
              <a:rPr lang="pt-BR" altLang="pt-B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pt-BR" altLang="pt-BR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Critério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dos Benefícios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quem obtém mais benefícios, deve pagar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mais</a:t>
            </a:r>
          </a:p>
          <a:p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Critério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 Capacidade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paga mais quem pode mais  igualdade do </a:t>
            </a:r>
            <a:r>
              <a:rPr lang="ja-JP" altLang="pt-B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“</a:t>
            </a:r>
            <a:r>
              <a:rPr lang="pt-BR" altLang="ja-JP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sacrifício</a:t>
            </a:r>
            <a:r>
              <a:rPr lang="ja-JP" altLang="pt-B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”</a:t>
            </a:r>
            <a:endParaRPr lang="pt-BR" altLang="ja-JP" sz="24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pt-BR" altLang="ja-JP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Critério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Vertical...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Proporcionalidade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Progressividade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altLang="pt-BR" dirty="0" err="1">
                <a:latin typeface="Arial" panose="020B0604020202020204" pitchFamily="34" charset="0"/>
                <a:cs typeface="Arial" panose="020B0604020202020204" pitchFamily="34" charset="0"/>
              </a:rPr>
              <a:t>Regressividade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0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Proporcionalidade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Progressividade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Regressividade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27" y="2039167"/>
            <a:ext cx="11641345" cy="301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2688092" y="5405166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pt-BR" altLang="pt-BR" sz="2800" b="1" dirty="0"/>
              <a:t>Qual sistema traduz maior equidade</a:t>
            </a:r>
            <a:r>
              <a:rPr lang="pt-BR" altLang="pt-BR" sz="2800" b="1" dirty="0" smtClean="0"/>
              <a:t>?</a:t>
            </a:r>
            <a:endParaRPr lang="pt-BR" altLang="pt-BR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0" y="6052058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equidade, como a beleza, está nos olhos do expectador. </a:t>
            </a:r>
            <a:r>
              <a:rPr lang="pt-BR" alt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Mankiw</a:t>
            </a:r>
            <a:r>
              <a:rPr lang="pt-BR" alt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394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450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8" baseType="lpstr">
      <vt:lpstr>ＭＳ Ｐゴシック</vt:lpstr>
      <vt:lpstr>ＭＳ Ｐゴシック</vt:lpstr>
      <vt:lpstr>Arial</vt:lpstr>
      <vt:lpstr>Arial Black</vt:lpstr>
      <vt:lpstr>Calibri</vt:lpstr>
      <vt:lpstr>Calibri Light</vt:lpstr>
      <vt:lpstr>Century</vt:lpstr>
      <vt:lpstr>Tahoma</vt:lpstr>
      <vt:lpstr>Times New Roman</vt:lpstr>
      <vt:lpstr>Wingdings</vt:lpstr>
      <vt:lpstr>Tema do Office</vt:lpstr>
      <vt:lpstr>Clip</vt:lpstr>
      <vt:lpstr>Teoria da Tributação  Teoria da Tributação Ótima </vt:lpstr>
      <vt:lpstr>Warm up: retomando a aula anterior…</vt:lpstr>
      <vt:lpstr>Teoria da Tributação Ótima</vt:lpstr>
      <vt:lpstr>Teoria da Tributação Ótima</vt:lpstr>
      <vt:lpstr>Qual a Base Ideal para a Tributação?</vt:lpstr>
      <vt:lpstr>Qual a Base Ideal para a Tributação?</vt:lpstr>
      <vt:lpstr>Quem é mais Onerado…</vt:lpstr>
      <vt:lpstr>Equidade</vt:lpstr>
      <vt:lpstr>Proporcionalidade, Progressividade e Regressividade</vt:lpstr>
      <vt:lpstr>Eficiência</vt:lpstr>
      <vt:lpstr>Funções dos Tributos</vt:lpstr>
      <vt:lpstr>Funções dos Tributos</vt:lpstr>
      <vt:lpstr>Apresentação do PowerPoint</vt:lpstr>
      <vt:lpstr>Stiglitz: As 5 características desejáveis em um Sistema tributário ótimo</vt:lpstr>
      <vt:lpstr>Requisitos de Musgrave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da Tributação Introdução</dc:title>
  <dc:creator>Michel H Neto</dc:creator>
  <cp:lastModifiedBy>Michel H Neto</cp:lastModifiedBy>
  <cp:revision>38</cp:revision>
  <dcterms:created xsi:type="dcterms:W3CDTF">2017-08-01T19:08:47Z</dcterms:created>
  <dcterms:modified xsi:type="dcterms:W3CDTF">2017-08-08T23:05:53Z</dcterms:modified>
</cp:coreProperties>
</file>