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  <p:sldMasterId id="2147483663" r:id="rId2"/>
    <p:sldMasterId id="2147483664" r:id="rId3"/>
  </p:sldMasterIdLst>
  <p:notesMasterIdLst>
    <p:notesMasterId r:id="rId5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</p:sldIdLst>
  <p:sldSz cx="12192000" cy="6858000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mbria" panose="02040503050406030204" pitchFamily="18" charset="0"/>
      <p:regular r:id="rId64"/>
      <p:bold r:id="rId65"/>
      <p:italic r:id="rId66"/>
      <p:boldItalic r:id="rId67"/>
    </p:embeddedFont>
    <p:embeddedFont>
      <p:font typeface="Georgia" panose="02040502050405020303" pitchFamily="18" charset="0"/>
      <p:regular r:id="rId68"/>
      <p:bold r:id="rId69"/>
      <p:italic r:id="rId70"/>
      <p:boldItalic r:id="rId71"/>
    </p:embeddedFont>
    <p:embeddedFont>
      <p:font typeface="Century Schoolbook" panose="02040604050505020304" pitchFamily="18" charset="0"/>
      <p:regular r:id="rId72"/>
      <p:bold r:id="rId73"/>
      <p:italic r:id="rId74"/>
      <p:boldItalic r:id="rId75"/>
    </p:embeddedFont>
    <p:embeddedFont>
      <p:font typeface="Verdana" panose="020B0604030504040204" pitchFamily="34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6" Type="http://schemas.openxmlformats.org/officeDocument/2006/relationships/font" Target="fonts/font17.fntdata"/><Relationship Id="rId7" Type="http://schemas.openxmlformats.org/officeDocument/2006/relationships/slide" Target="slides/slide4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2.xml"/><Relationship Id="rId61" Type="http://schemas.openxmlformats.org/officeDocument/2006/relationships/font" Target="fonts/font2.fntdata"/><Relationship Id="rId82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3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pt-BR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pt-BR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286" name="Shape 2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pt-BR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pt-BR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pt-BR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pt-BR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pt-BR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28" name="Shape 3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35" name="Shape 3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44" name="Shape 3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67" name="Shape 36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74" name="Shape 37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81" name="Shape 3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02" name="Shape 4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09" name="Shape 4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16" name="Shape 4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23" name="Shape 4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30" name="Shape 4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40" name="Shape 44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47" name="Shape 4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54" name="Shape 45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61" name="Shape 4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68" name="Shape 46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75" name="Shape 47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82" name="Shape 48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pt-BR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89" name="Shape 4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496" name="Shape 4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503" name="Shape 50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510" name="Shape 5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517" name="Shape 5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524" name="Shape 5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531" name="Shape 5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 tese defendida pela autora é a de que há uma espécie de "complô" da indústria de marketing a serviço das corporações americanas para ganhar, a qualquer custo, os corações e mentes dos pequenos consumidores do país, através da propaganda dirigida maciça, veiculada pelos canais de tv.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pt-BR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0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2"/>
          </p:nvPr>
        </p:nvSpPr>
        <p:spPr>
          <a:xfrm>
            <a:off x="2389716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2389716" y="5367337"/>
            <a:ext cx="7315200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e texto vertical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7"/>
            <a:ext cx="4525963" cy="1097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e texto verticai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 rot="5400000">
            <a:off x="7285037" y="1828801"/>
            <a:ext cx="5851525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bg>
      <p:bgPr>
        <a:solidFill>
          <a:srgbClr val="343437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1261871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1"/>
              </a:buClr>
              <a:buFont typeface="Century Schoolbook"/>
              <a:buNone/>
              <a:defRPr sz="72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ubTitle" idx="1"/>
          </p:nvPr>
        </p:nvSpPr>
        <p:spPr>
          <a:xfrm>
            <a:off x="1261871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rgbClr val="BFBFB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2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2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 rot="-5400000">
            <a:off x="10797541" y="998536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 b="0">
                <a:solidFill>
                  <a:srgbClr val="7F7F7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 rot="-5400000">
            <a:off x="9959340" y="4046537"/>
            <a:ext cx="3581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11292839" y="6172200"/>
            <a:ext cx="914400" cy="593724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3600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‹nº›</a:t>
            </a:fld>
            <a:endParaRPr lang="pt-BR" sz="3600">
              <a:solidFill>
                <a:srgbClr val="A5A5A5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bg>
      <p:bgPr>
        <a:solidFill>
          <a:srgbClr val="343437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1261870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entury Schoolbook"/>
              <a:buNone/>
              <a:defRPr sz="72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>
            <a:off x="1261870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rgbClr val="BFBFB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2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2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11292839" y="6172200"/>
            <a:ext cx="914400" cy="593723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Century Schoolbook"/>
              <a:buNone/>
            </a:pPr>
            <a:fld id="{00000000-1234-1234-1234-123412341234}" type="slidenum">
              <a:rPr lang="pt-BR"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‹nº›</a:t>
            </a:fld>
            <a:endParaRPr lang="pt-BR" sz="3600" b="0" i="0" u="none" strike="noStrike" cap="none">
              <a:solidFill>
                <a:srgbClr val="A5A5A5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Shape 25"/>
          <p:cNvCxnSpPr/>
          <p:nvPr/>
        </p:nvCxnSpPr>
        <p:spPr>
          <a:xfrm>
            <a:off x="0" y="980728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6" name="Shape 26"/>
          <p:cNvCxnSpPr/>
          <p:nvPr/>
        </p:nvCxnSpPr>
        <p:spPr>
          <a:xfrm>
            <a:off x="1295466" y="6309319"/>
            <a:ext cx="960106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09600" y="1535112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766732" y="273051"/>
            <a:ext cx="6815666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11292839" y="0"/>
            <a:ext cx="914400" cy="6858000"/>
          </a:xfrm>
          <a:prstGeom prst="rect">
            <a:avLst/>
          </a:prstGeom>
          <a:solidFill>
            <a:srgbClr val="A7A1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1261871" y="365760"/>
            <a:ext cx="969264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entury Schoolbook"/>
              <a:buNone/>
              <a:defRPr sz="4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261871" y="1828800"/>
            <a:ext cx="8595359" cy="43513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91440" algn="l" rtl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-889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731520" marR="0" lvl="2" indent="-9651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005839" marR="0" lvl="3" indent="-10413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280160" marR="0" lvl="4" indent="-9906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600000" marR="0" lvl="5" indent="-1522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1899999" marR="0" lvl="6" indent="-14739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00000" marR="0" lvl="7" indent="-142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00000" marR="0" lvl="8" indent="-15049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 rot="-5400000">
            <a:off x="10797541" y="998536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 b="0">
                <a:solidFill>
                  <a:srgbClr val="F6F5F4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 rot="-5400000">
            <a:off x="9959340" y="4046537"/>
            <a:ext cx="3581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rgbClr val="F6F5F4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11292839" y="6172200"/>
            <a:ext cx="914400" cy="593724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3600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‹nº›</a:t>
            </a:fld>
            <a:endParaRPr lang="pt-BR" sz="3600">
              <a:solidFill>
                <a:srgbClr val="E6E4D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1261870" y="365760"/>
            <a:ext cx="969264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entury Schoolbook"/>
              <a:buNone/>
              <a:defRPr sz="4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1261870" y="1828800"/>
            <a:ext cx="8595359" cy="43513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2541" algn="l" rtl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127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731520" marR="0" lvl="2" indent="-761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005839" marR="0" lvl="3" indent="-15238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280160" marR="0" lvl="4" indent="-1016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600000" marR="0" lvl="5" indent="-633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1899999" marR="0" lvl="6" indent="-58498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00000" marR="0" lvl="7" indent="-537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00000" marR="0" lvl="8" indent="-6159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11292839" y="6172200"/>
            <a:ext cx="914400" cy="593723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E4DF"/>
              </a:buClr>
              <a:buSzPct val="25000"/>
              <a:buFont typeface="Century Schoolbook"/>
              <a:buNone/>
            </a:pPr>
            <a:fld id="{00000000-1234-1234-1234-123412341234}" type="slidenum">
              <a:rPr lang="pt-BR"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‹nº›</a:t>
            </a:fld>
            <a:endParaRPr lang="pt-BR" sz="3600" b="0" i="0" u="none" strike="noStrike" cap="none">
              <a:solidFill>
                <a:srgbClr val="E6E4D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_GrCKQmIab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j57F3HALxj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hyperlink" Target="http://youtube.com/v/VLAwW05hwGA" TargetMode="Externa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hyperlink" Target="http://youtube.com/v/l7Do-x4aNcc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RlGi2vwNuQ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ioemensagem.com.br/home/comunicacao/2017/02/06/os-principais-comerciais-do-super-bowl-2017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mundo.com.br/video-game-e-jogos/94722-confira-10-games-lucrativos-2015-pc-consoles-no-mobile.ht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U9wy5il7iU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h57iuIRk3M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youtube.com/watch?v=OgBLy-o6X6A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png"/><Relationship Id="rId7" Type="http://schemas.openxmlformats.org/officeDocument/2006/relationships/hyperlink" Target="http://youtube.com/v/zMFqTzH_dn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hyperlink" Target="http://youtube.com/v/VXs27hxy0dg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sBWu7ibZDV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/>
          <p:nvPr/>
        </p:nvSpPr>
        <p:spPr>
          <a:xfrm>
            <a:off x="0" y="0"/>
            <a:ext cx="6456039" cy="6858000"/>
          </a:xfrm>
          <a:prstGeom prst="rect">
            <a:avLst/>
          </a:prstGeom>
          <a:solidFill>
            <a:srgbClr val="205867">
              <a:alpha val="84705"/>
            </a:srgbClr>
          </a:solidFill>
          <a:ln w="25400" cap="flat" cmpd="sng">
            <a:solidFill>
              <a:srgbClr val="20586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191343" y="404663"/>
            <a:ext cx="6696744" cy="60631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34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SOCIOLOGIA DO CONSUMO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1">
              <a:solidFill>
                <a:srgbClr val="BFBFB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2800" b="1">
                <a:solidFill>
                  <a:srgbClr val="BFBFBF"/>
                </a:solidFill>
                <a:latin typeface="Cambria"/>
                <a:ea typeface="Cambria"/>
                <a:cs typeface="Cambria"/>
                <a:sym typeface="Cambria"/>
              </a:rPr>
              <a:t>PAINEL 2: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4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32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NASCIDOS PARA COMPRAR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24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                            INFÂNCIA E CONSUMO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                                    SCHOR, Juliet, SP, gente, 2009.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rgbClr val="BFBFB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2000" b="1">
                <a:solidFill>
                  <a:srgbClr val="BFBFBF"/>
                </a:solidFill>
                <a:latin typeface="Cambria"/>
                <a:ea typeface="Cambria"/>
                <a:cs typeface="Cambria"/>
                <a:sym typeface="Cambria"/>
              </a:rPr>
              <a:t>Docente: Prof. Drª Valquíria Padilha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1229101" y="1143275"/>
            <a:ext cx="9733800" cy="269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None/>
            </a:pPr>
            <a:endParaRPr sz="3000" u="sng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ctr" rtl="0">
              <a:spcBef>
                <a:spcPts val="0"/>
              </a:spcBef>
              <a:buNone/>
            </a:pPr>
            <a:r>
              <a:rPr lang="pt-BR" sz="3000" u="sng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 CULPA É DOS PAIS? - O poder do importuno.</a:t>
            </a:r>
          </a:p>
          <a:p>
            <a:pPr marR="0" lvl="0" algn="just" rtl="0">
              <a:spcBef>
                <a:spcPts val="0"/>
              </a:spcBef>
              <a:buNone/>
            </a:pPr>
            <a:endParaRPr sz="2400" u="sng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spcBef>
                <a:spcPts val="0"/>
              </a:spcBef>
              <a:buNone/>
            </a:pPr>
            <a:r>
              <a:rPr lang="pt-BR" sz="2400" u="sng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</a:t>
            </a:r>
          </a:p>
          <a:p>
            <a:pPr lvl="0" algn="just" rtl="0">
              <a:spcBef>
                <a:spcPts val="0"/>
              </a:spcBef>
              <a:buNone/>
            </a:pPr>
            <a:endParaRPr sz="2400" u="sng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u="sng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94" name="Shape 194" descr="E se fosse com você? Como dizer não para seu filho quando ele faz aquela carinha fofa? Resistir significa muito para a educação e saúde física e psicológica do seu pequeno. Estaremos sempre por aqui com dicas, conversas e incentivos para vocês, pais. Saiba mais em http://www.obesidadeinfantilnao.com.br. #EuDigoNão #ObesidadeInfantil #ObesidadeInfantilNão #Obesidade #Amil #Crianças #Filhos #Alimentação #Saúde" title="Amil - Um futuro melhor pro seu filho? Saiba dizer não.">
            <a:hlinkClick r:id="rId3"/>
          </p:cNvPr>
          <p:cNvSpPr/>
          <p:nvPr/>
        </p:nvSpPr>
        <p:spPr>
          <a:xfrm>
            <a:off x="3026100" y="2424975"/>
            <a:ext cx="5693399" cy="42700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1229101" y="1335725"/>
            <a:ext cx="9733800" cy="269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None/>
            </a:pPr>
            <a:endParaRPr sz="25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7350" algn="just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❖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CONDENSAÇÃO DA FAIXA ETÁRIA: crianças são bombardeadas diariamente com anúncios inapropriados, sempre com o intuito de gerar mais lucro</a:t>
            </a:r>
          </a:p>
          <a:p>
            <a:pPr marR="0" lvl="0" algn="just" rtl="0">
              <a:spcBef>
                <a:spcPts val="0"/>
              </a:spcBef>
              <a:buNone/>
            </a:pPr>
            <a:endParaRPr sz="25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7350" algn="just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❖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BRINQUEDORIZAÇÃO: objetos de consumo comuns são transformados em brinquedos para atrair o público infantil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450" y="4525349"/>
            <a:ext cx="3193075" cy="17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2249" y="4320212"/>
            <a:ext cx="2033948" cy="218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7594" y="4320212"/>
            <a:ext cx="3881081" cy="2183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1" name="Shape 211"/>
          <p:cNvSpPr txBox="1"/>
          <p:nvPr/>
        </p:nvSpPr>
        <p:spPr>
          <a:xfrm>
            <a:off x="1229100" y="1115149"/>
            <a:ext cx="9733800" cy="124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419100" algn="just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❖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Há formas indiretas de promoção:</a:t>
            </a: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42900" algn="l" rtl="0">
              <a:spcBef>
                <a:spcPts val="0"/>
              </a:spcBef>
              <a:buClr>
                <a:schemeClr val="lt1"/>
              </a:buClr>
              <a:buFont typeface="Century Schoolbook"/>
              <a:buChar char="❖"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100" y="2872799"/>
            <a:ext cx="2257425" cy="20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8625" y="2872800"/>
            <a:ext cx="2944849" cy="20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4525" y="2872800"/>
            <a:ext cx="3271774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840325" y="5039725"/>
            <a:ext cx="10667400" cy="124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MERCHANDISING       ADVERGAMMING               BOCA A  BOCA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1229100" y="1115149"/>
            <a:ext cx="9733800" cy="20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Antes o marketing busca conciliar pais e filhos, influenciando o desejo da compra em ambos</a:t>
            </a:r>
          </a:p>
          <a:p>
            <a:pPr marR="0" lvl="0" algn="just" rtl="0"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Atualmente cria-se conexões diretas com as crianças, isolando os pais</a:t>
            </a: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23" name="Shape 223" descr=" " title="Filme Comercial de Danoninho (Clássico)">
            <a:hlinkClick r:id="rId3"/>
          </p:cNvPr>
          <p:cNvSpPr/>
          <p:nvPr/>
        </p:nvSpPr>
        <p:spPr>
          <a:xfrm>
            <a:off x="1229100" y="3677050"/>
            <a:ext cx="3538557" cy="265392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Shape 224" descr="Danoninho Leite Fermentado sabor Baunilha é o novo lançamento da Danone.   Além de contar com cálcio e vitamina D, ele é isento de adoçantes e com lactobacilos Cansei.  Uma deliciosa companhia pra qualquer hora do dia.   Siga Danoninho no Twitter: http://twitter.com/danoninho_br" title="Danoninho Leite Fermentado - Comercial">
            <a:hlinkClick r:id="rId5"/>
          </p:cNvPr>
          <p:cNvSpPr/>
          <p:nvPr/>
        </p:nvSpPr>
        <p:spPr>
          <a:xfrm>
            <a:off x="7965625" y="3612862"/>
            <a:ext cx="3709725" cy="2782299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1229100" y="1335725"/>
            <a:ext cx="9733800" cy="329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Patologia social promovida por mensagens materialistas e excludentes dos anúncios</a:t>
            </a:r>
          </a:p>
          <a:p>
            <a:pPr marR="0" lvl="0" algn="just" rtl="0"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Crianças cada vez mais </a:t>
            </a:r>
          </a:p>
          <a:p>
            <a:pPr marR="0" lvl="0" algn="just" rtl="0"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apresentando doenças como </a:t>
            </a:r>
          </a:p>
          <a:p>
            <a:pPr marR="0" lvl="0" algn="just" rtl="0"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ansiedade, hiperativismo, </a:t>
            </a:r>
          </a:p>
          <a:p>
            <a:pPr marR="0" lvl="0" algn="just" rtl="0"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baixa auto estima, obesidade</a:t>
            </a:r>
          </a:p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232" name="Shape 232" descr="ima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5950" y="4306550"/>
            <a:ext cx="2995874" cy="232144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 descr="Aprenda como emagrecer com saúde, comendo bem O Dr.Rocha Ensina!  http://goo.gl/tb94vL Como Aprenda Viver magra http://goo.gl/YZA39V Criança obesa, infância perdida, bulling, dor e sofrimento e a culpa é de quem?" title="Criança obesa infancia perdida bulling dor e sofrimento">
            <a:hlinkClick r:id="rId4"/>
          </p:cNvPr>
          <p:cNvSpPr/>
          <p:nvPr/>
        </p:nvSpPr>
        <p:spPr>
          <a:xfrm>
            <a:off x="6615249" y="2550700"/>
            <a:ext cx="5436374" cy="4077299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1229100" y="1335725"/>
            <a:ext cx="9733800" cy="329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Juggernaut - comercialização da infância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Marketing viral - deseja “converter a criança em um usuário”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Conferências que ensina participantes a criarem estratégias específicas para cada “grupo”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Gastos com estratégia de marketing para crianças: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1122950" y="5021175"/>
            <a:ext cx="3048000" cy="138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3600"/>
              <a:t>100 milhões </a:t>
            </a:r>
          </a:p>
          <a:p>
            <a:pPr lvl="0" algn="ctr">
              <a:spcBef>
                <a:spcPts val="0"/>
              </a:spcBef>
              <a:buNone/>
            </a:pPr>
            <a:r>
              <a:rPr lang="pt-BR" sz="3000"/>
              <a:t>1983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7339267" y="5021175"/>
            <a:ext cx="3048000" cy="138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3600"/>
              <a:t>15 bilhões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3000"/>
              <a:t>2004</a:t>
            </a:r>
          </a:p>
        </p:txBody>
      </p:sp>
      <p:sp>
        <p:nvSpPr>
          <p:cNvPr id="243" name="Shape 243"/>
          <p:cNvSpPr/>
          <p:nvPr/>
        </p:nvSpPr>
        <p:spPr>
          <a:xfrm>
            <a:off x="4672275" y="5193625"/>
            <a:ext cx="2426400" cy="121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0" name="Shape 250"/>
          <p:cNvSpPr txBox="1"/>
          <p:nvPr/>
        </p:nvSpPr>
        <p:spPr>
          <a:xfrm>
            <a:off x="1229100" y="1335725"/>
            <a:ext cx="9733800" cy="329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As corporações infiltram-se nas atividades e instituições associadas à infância, sem nenhuma resistência</a:t>
            </a:r>
          </a:p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251" name="Shape 251" descr="ronald_mcdonald-em-escola-870x32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9062" y="3516624"/>
            <a:ext cx="8233873" cy="302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1229100" y="1335724"/>
            <a:ext cx="9733800" cy="504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●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Quanto mais os jovens compram, mais relevância sua preferência adquire nas decisões de compra dos pais (mercado de influência). Esse poder de persuasão explica o fato de a Nickelodeon ter como seus anunciantes a montadora Ford e a rede de varejo Target</a:t>
            </a:r>
          </a:p>
          <a:p>
            <a:pPr marL="457200" lvl="0" indent="-4191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●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Pais cada vez mais flexíveis e com sentimento de culpa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5" name="Shape 265"/>
          <p:cNvSpPr txBox="1"/>
          <p:nvPr/>
        </p:nvSpPr>
        <p:spPr>
          <a:xfrm>
            <a:off x="1229100" y="1335724"/>
            <a:ext cx="9733800" cy="504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Poder do mercado exercido por um pequeno número de megacorporações responsáveis pela venda da maioria dos itens adquiridos pelos jovens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266" name="Shape 266" descr="disney-store00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2850" y="3003900"/>
            <a:ext cx="4946299" cy="37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5350" y="2306050"/>
            <a:ext cx="2410224" cy="447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900" y="2915637"/>
            <a:ext cx="3831250" cy="425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/>
        </p:nvSpPr>
        <p:spPr>
          <a:xfrm>
            <a:off x="839416" y="260646"/>
            <a:ext cx="10009112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57"/>
              </a:buClr>
              <a:buSzPct val="25000"/>
              <a:buFont typeface="Cambria"/>
              <a:buNone/>
            </a:pPr>
            <a:r>
              <a:rPr lang="pt-BR" sz="5400" b="0" i="0" u="none" strike="noStrike" cap="none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i="0" u="sng" strike="noStrike" cap="none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1229100" y="1335724"/>
            <a:ext cx="9733800" cy="5040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 partir da década de 90, o marketing alterou sua presença para além dos televisores das salas de estar e a ampliou para parques, eventos, bibliotecas e  escolas públicas;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Com o objetivo de abranger ainda mais o impacto do marketing em crianças e adolescentes e também conhecer melhor esse público com investimentos menores, as consultorias de marketing descobriram sua maior oportunidade, as escolas públicas do sistema de ensino norte americano. 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2135559" y="260647"/>
            <a:ext cx="6984776" cy="78483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GRUPO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ALINE ZACARIOTTO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CAROLINA JUNQUEIRA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EDILSON MARONESI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ELVIS MARK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RENAN VANZELA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839416" y="260646"/>
            <a:ext cx="10009112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8D9A"/>
              </a:buClr>
              <a:buSzPct val="25000"/>
              <a:buFont typeface="Cambria"/>
              <a:buNone/>
            </a:pPr>
            <a:r>
              <a:rPr lang="pt-BR" sz="5400" b="1" i="0" u="sng" strike="noStrike" cap="none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</p:txBody>
      </p:sp>
      <p:sp>
        <p:nvSpPr>
          <p:cNvPr id="282" name="Shape 282"/>
          <p:cNvSpPr txBox="1"/>
          <p:nvPr/>
        </p:nvSpPr>
        <p:spPr>
          <a:xfrm>
            <a:off x="1229100" y="1335724"/>
            <a:ext cx="9733800" cy="5040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Uma das iniciativas que ficou mais famosa e que em determinado momento chegou a atingir cerca de 30% das escolas americanas foi o “Channel One”, um canal que era transmitido nas salas de aula com conteúdos curriculares que continham por trás opiniões, conceitos e padrões de consumo, além de propagandas que eram transmitidas obrigatoriamente em 20% do tempo total. 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Schoolbook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Link : </a:t>
            </a:r>
            <a:r>
              <a:rPr lang="pt-BR" sz="2400" b="0" i="0" u="sng" strike="noStrike" cap="none">
                <a:solidFill>
                  <a:schemeClr val="hlink"/>
                </a:solidFill>
                <a:latin typeface="Century Schoolbook"/>
                <a:ea typeface="Century Schoolbook"/>
                <a:cs typeface="Century Schoolbook"/>
                <a:sym typeface="Century Schoolbook"/>
                <a:hlinkClick r:id="rId3"/>
              </a:rPr>
              <a:t>https://www.youtube.com/watch?v=PRlGi2vwNuQ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Schoolbook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3429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/>
        </p:nvSpPr>
        <p:spPr>
          <a:xfrm>
            <a:off x="839416" y="260646"/>
            <a:ext cx="10009112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8D9A"/>
              </a:buClr>
              <a:buSzPct val="25000"/>
              <a:buFont typeface="Cambria"/>
              <a:buNone/>
            </a:pPr>
            <a:r>
              <a:rPr lang="pt-BR" sz="5400" b="1" i="0" u="sng" strike="noStrike" cap="none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1229100" y="1335724"/>
            <a:ext cx="9733800" cy="5040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Alguns anos após a introdução do “Channel One” nas escolas, pesquisadores procuraram entender o impacto nos alunos e chegaram a conclusões alarmantes. Alunos que tinham o canal como parte de sua grade curricular tendiam a fazer afirmações como: 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Schoolbook"/>
              <a:buNone/>
            </a:pPr>
            <a:r>
              <a:rPr lang="pt-BR" sz="2200" b="0" i="1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“Um belo carro é mais importante que a escola”;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Schoolbook"/>
              <a:buNone/>
            </a:pPr>
            <a:r>
              <a:rPr lang="pt-BR" sz="2200" b="0" i="1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“ Etiquetas de marca fazem a diferença”;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Schoolbook"/>
              <a:buNone/>
            </a:pPr>
            <a:r>
              <a:rPr lang="pt-BR" sz="2200" b="0" i="1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“Pessoas ricas são mais felizes que pessoas pobres”.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Ainda, esses mesmos estudantes afirmaram que os produtos anunciados pelo canal tinham mais qualidade que os outros similares.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839416" y="260646"/>
            <a:ext cx="10009112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8D9A"/>
              </a:buClr>
              <a:buSzPct val="25000"/>
              <a:buFont typeface="Cambria"/>
              <a:buNone/>
            </a:pPr>
            <a:r>
              <a:rPr lang="pt-BR" sz="4400" b="1" i="0" u="sng" strike="noStrike" cap="none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1229100" y="1335724"/>
            <a:ext cx="9733800" cy="5040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Tendo como exemplo a iniciativa do Channel One e percebendo a dificuldade do sistema de ensino em manter materiais didáticos atualizados e que refletissem a realidade cotidiana, em um contexto de frequentes cortes de custo, as empresas começaram a criar materiais e oferecer para a utilização das escolas. 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 partir disso, o nível de interferência passou a ser ainda mais ativo, gerando diversos protestos de organizações e associações de pais e alunos.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/>
        </p:nvSpPr>
        <p:spPr>
          <a:xfrm>
            <a:off x="839416" y="260646"/>
            <a:ext cx="10009112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8D9A"/>
              </a:buClr>
              <a:buSzPct val="25000"/>
              <a:buFont typeface="Cambria"/>
              <a:buNone/>
            </a:pPr>
            <a:r>
              <a:rPr lang="pt-BR" sz="4400" b="1" i="0" u="sng" strike="noStrike" cap="none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1229100" y="1335724"/>
            <a:ext cx="9733800" cy="5040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Uma pesquisa realizada pelo “Consumers Union” mostrou que 80% desse material continha conceitos preconceituosos, propagandas diretas e evidentes e impropriedades e incorreções, muitas vezes mais de um desses itens juntos. 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Schoolbook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Ex: Indústria de Energia vs Educação Ambiental (Caso Exxon).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/>
        </p:nvSpPr>
        <p:spPr>
          <a:xfrm>
            <a:off x="839416" y="260646"/>
            <a:ext cx="10009112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8D9A"/>
              </a:buClr>
              <a:buSzPct val="25000"/>
              <a:buFont typeface="Cambria"/>
              <a:buNone/>
            </a:pPr>
            <a:r>
              <a:rPr lang="pt-BR" sz="4400" b="1" i="0" u="sng" strike="noStrike" cap="none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1229100" y="1335724"/>
            <a:ext cx="9733800" cy="5040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Schoolbook"/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Surgimento de novas práticas de pesquisa, cada vez mais exploratórias e invasivas: 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Etnografia: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- Caso de “Mary Prescott”.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 Criança como especialista: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2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- Caso “Levi Strauss”.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/>
        </p:nvSpPr>
        <p:spPr>
          <a:xfrm>
            <a:off x="839416" y="260646"/>
            <a:ext cx="10009112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8D9A"/>
              </a:buClr>
              <a:buSzPct val="25000"/>
              <a:buFont typeface="Cambria"/>
              <a:buNone/>
            </a:pPr>
            <a:r>
              <a:rPr lang="pt-BR" sz="4000" b="1" i="0" u="sng" strike="noStrike" cap="none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1229100" y="1335724"/>
            <a:ext cx="9733800" cy="5040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30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Invasão de privacidade;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30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Exposição infantil;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30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Trabalho infantil;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pt-BR" sz="30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Disseminação de conceitos equivocados</a:t>
            </a:r>
            <a:r>
              <a:rPr lang="pt-BR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4" name="Shape 324"/>
          <p:cNvSpPr txBox="1"/>
          <p:nvPr/>
        </p:nvSpPr>
        <p:spPr>
          <a:xfrm>
            <a:off x="1229100" y="1335725"/>
            <a:ext cx="9733800" cy="5341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1000" algn="l" rtl="0"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Alimentos (como salgadinhos e fast-food) e bebidas (como refrigerantes) estão no centro da cultura do consumo infantil. Esse segmento do mercado infantil é denominado “Big Food”.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A “brinquedorização” é mais prevalente na alimentação do que em qualquer outro setor. 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Uma pesquisa apontou que 20% dos anúncios de restaurantes de fast-food faziam referência a algum brinquedo.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</a:p>
          <a:p>
            <a:pPr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1322275" y="758250"/>
            <a:ext cx="9733800" cy="5341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Em outra pesquisa, feita em 1999, constatou-se que:</a:t>
            </a:r>
          </a:p>
          <a:p>
            <a:pPr marL="914400" lvl="1" indent="-3810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➢"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63% dos anúncios nas manhãs de sábado em redes de televisão infantis eram de alimentos (em um total de 353 anúncios);</a:t>
            </a:r>
          </a:p>
          <a:p>
            <a:pPr marL="914400" lvl="1" indent="-3810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➢"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Ao analisar 25 anos de anúncios das manhãs de sábado, percebeu-se que não haviam anúncios de frutas ou vegetais, com exceção de alguns serviços públicos.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1322275" y="224850"/>
            <a:ext cx="9733800" cy="377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Além da televisão, anúncios impressos, filmes e internet apresentaram padrão similar quanto aos junk foods;</a:t>
            </a:r>
          </a:p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Existem jogos online para manter crianças interagindo com logotipos de marca por longos períodos. Muitos desses jogos possuem links para os fabricantes de junk foods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339" name="Shape 339" descr="download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6949" y="4178200"/>
            <a:ext cx="3599737" cy="239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 descr="download (3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5750" y="4149650"/>
            <a:ext cx="4752150" cy="239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7" name="Shape 347"/>
          <p:cNvSpPr txBox="1"/>
          <p:nvPr/>
        </p:nvSpPr>
        <p:spPr>
          <a:xfrm>
            <a:off x="1229100" y="649924"/>
            <a:ext cx="9733800" cy="278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7350" algn="l" rtl="0"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Em 2002, a obesidade infantil atingiu níveis alarmantes nos Estados Unidos</a:t>
            </a:r>
          </a:p>
          <a:p>
            <a:pPr marL="914400" marR="0" lvl="1" indent="-387350" algn="l" rtl="0">
              <a:spcBef>
                <a:spcPts val="0"/>
              </a:spcBef>
              <a:buSzPct val="100000"/>
              <a:buFont typeface="Century Schoolbook"/>
              <a:buChar char="➢"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⅓ das crianças entre 2 e 5 anos (de famílias de baixa e média renda) apresentavam sobrepeso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348" name="Shape 348" descr="download (4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9648" y="3677048"/>
            <a:ext cx="4610624" cy="299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 descr="download (5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1125" y="3391725"/>
            <a:ext cx="3931774" cy="3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/>
        </p:nvSpPr>
        <p:spPr>
          <a:xfrm>
            <a:off x="1847527" y="389147"/>
            <a:ext cx="864096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AGENDA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1847525" y="1455452"/>
            <a:ext cx="8424900" cy="399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61950" algn="l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▪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Apresentação autora</a:t>
            </a:r>
          </a:p>
          <a:p>
            <a:pPr marL="285750" marR="0" lvl="0" indent="-361950" algn="l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▪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Tese do livro</a:t>
            </a:r>
          </a:p>
          <a:p>
            <a:pPr marL="285750" marR="0" lvl="0" indent="-361950" algn="l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▪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Argumentos de sustentação da tese</a:t>
            </a:r>
          </a:p>
          <a:p>
            <a:pPr marL="285750" marR="0" lvl="0" indent="-361950" algn="l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▪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Diálogo com outros autores</a:t>
            </a:r>
          </a:p>
          <a:p>
            <a:pPr marL="285750" marR="0" lvl="0" indent="-361950" algn="l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▪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Conclusões do livro</a:t>
            </a:r>
          </a:p>
          <a:p>
            <a:pPr marL="285750" marR="0" lvl="0" indent="-361950" algn="l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▪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Pontos fortes e fracos</a:t>
            </a:r>
          </a:p>
          <a:p>
            <a:pPr marL="285750" marR="0" lvl="0" indent="-361950" algn="l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▪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Opinião do grupo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6" name="Shape 356"/>
          <p:cNvSpPr txBox="1"/>
          <p:nvPr/>
        </p:nvSpPr>
        <p:spPr>
          <a:xfrm>
            <a:off x="1229100" y="878525"/>
            <a:ext cx="9733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entury Schoolbook"/>
              <a:buChar char="❖"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A autora afirma que os pais devem se manter atentos ao desenvolvimento do marketing infantil, pois os fabricantes de tabaco e bebida alcoólica estão anunciando para os jovens. Os jogos da NFL, da MLB e as competições automobilísticas, por exemplo, exibem ampla quantidade de anúncios de bebidas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Schoolbook"/>
              <a:buChar char="❖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Empresas pagaram cerca de US$ 5 milhões por 30 segundos de propaganda no Super Bowl de 2017. Grande parte dos anúncios são de carros, bebidas alcoólicas e junk foods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solidFill>
                <a:srgbClr val="0000F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 u="sng">
                <a:solidFill>
                  <a:srgbClr val="0000FF"/>
                </a:solidFill>
                <a:latin typeface="Century Schoolbook"/>
                <a:ea typeface="Century Schoolbook"/>
                <a:cs typeface="Century Schoolbook"/>
                <a:sym typeface="Century Schoolbook"/>
                <a:hlinkClick r:id="rId3"/>
              </a:rPr>
              <a:t>http://www.meioemensagem.com.br/home/comunicacao/2017/02/06/os-principais-comerciais-do-super-bowl-2017.html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1229100" y="1107125"/>
            <a:ext cx="9733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6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Outro ponto destacado pela autora é a exposição da violência nas mídias. Um estudo publicado em 2001 na revista Pediatrics revelou que:</a:t>
            </a:r>
          </a:p>
          <a:p>
            <a:pPr marL="914400" lvl="1" indent="-3937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➢"/>
            </a:pPr>
            <a:r>
              <a:rPr lang="pt-BR" sz="2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Mais da metade dos vídeos de músicas envolve violência;</a:t>
            </a:r>
          </a:p>
          <a:p>
            <a:pPr marL="914400" lvl="1" indent="-3937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➢"/>
            </a:pPr>
            <a:r>
              <a:rPr lang="pt-BR" sz="2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25% dos vídeos da MTV mostram violência;</a:t>
            </a:r>
          </a:p>
          <a:p>
            <a:pPr marL="914400" lvl="1" indent="-3937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➢"/>
            </a:pPr>
            <a:r>
              <a:rPr lang="pt-BR" sz="2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Indivíduos que se caracterizam como exemplos a serem seguidos são os agressores em 80% deles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0" name="Shape 370"/>
          <p:cNvSpPr txBox="1"/>
          <p:nvPr/>
        </p:nvSpPr>
        <p:spPr>
          <a:xfrm>
            <a:off x="1229100" y="649925"/>
            <a:ext cx="9733800" cy="584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5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Em 2002, os vídeo-games faturaram US$ 10,3 bilhões e os mais vendidos são os que apresentam lutas e violência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5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❖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Em um estudo mais recente, publicado pelo instituto SuperData, o mercado de games faturou US$ 61 bilhões em 2015. O domínio dos jogos que apresentam luta e violência é evidente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5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❖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Ranking dos jogos que mais faturaram</a:t>
            </a:r>
          </a:p>
          <a:p>
            <a:pPr marL="914400" lvl="1" indent="-381000" algn="just" rtl="0">
              <a:lnSpc>
                <a:spcPct val="115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Century Schoolbook"/>
              <a:buChar char="➢"/>
            </a:pPr>
            <a:r>
              <a:rPr lang="pt-BR" sz="2400" u="sng">
                <a:solidFill>
                  <a:srgbClr val="0000FF"/>
                </a:solidFill>
                <a:latin typeface="Century Schoolbook"/>
                <a:ea typeface="Century Schoolbook"/>
                <a:cs typeface="Century Schoolbook"/>
                <a:sym typeface="Century Schoolbook"/>
                <a:hlinkClick r:id="rId3"/>
              </a:rPr>
              <a:t>https://www.tecmundo.com.br/video-game-e-jogos/94722-confira-10-games-lucrativos-2015-pc-consoles-no-mobile.htm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7" name="Shape 377"/>
          <p:cNvSpPr txBox="1"/>
          <p:nvPr/>
        </p:nvSpPr>
        <p:spPr>
          <a:xfrm>
            <a:off x="1229100" y="1335725"/>
            <a:ext cx="9733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4191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3000">
                <a:latin typeface="Century Schoolbook"/>
                <a:ea typeface="Century Schoolbook"/>
                <a:cs typeface="Century Schoolbook"/>
                <a:sym typeface="Century Schoolbook"/>
              </a:rPr>
              <a:t>A autora citou um estudo realizado com estudantes em 2000, que concluiu que o tempo dedicado aos jogos está:</a:t>
            </a:r>
          </a:p>
          <a:p>
            <a:pPr marL="914400" lvl="1" indent="-419100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➢"/>
            </a:pPr>
            <a:r>
              <a:rPr lang="pt-BR" sz="3000">
                <a:latin typeface="Century Schoolbook"/>
                <a:ea typeface="Century Schoolbook"/>
                <a:cs typeface="Century Schoolbook"/>
                <a:sym typeface="Century Schoolbook"/>
              </a:rPr>
              <a:t>positivamente correlacionado com o comportamento agressivo;</a:t>
            </a:r>
          </a:p>
          <a:p>
            <a:pPr marL="914400" lvl="1" indent="-4191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➢"/>
            </a:pPr>
            <a:r>
              <a:rPr lang="pt-BR" sz="3000">
                <a:latin typeface="Century Schoolbook"/>
                <a:ea typeface="Century Schoolbook"/>
                <a:cs typeface="Century Schoolbook"/>
                <a:sym typeface="Century Schoolbook"/>
              </a:rPr>
              <a:t>negativamente correlacionado com resultados acadêmicos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4" name="Shape 384"/>
          <p:cNvSpPr txBox="1"/>
          <p:nvPr/>
        </p:nvSpPr>
        <p:spPr>
          <a:xfrm>
            <a:off x="1229100" y="954725"/>
            <a:ext cx="9733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7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40005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700">
                <a:latin typeface="Century Schoolbook"/>
                <a:ea typeface="Century Schoolbook"/>
                <a:cs typeface="Century Schoolbook"/>
                <a:sym typeface="Century Schoolbook"/>
              </a:rPr>
              <a:t>Para entender a “cultura do consumo”, a autora realizou uma pesquisa para relacionar a exposição à mídia, a propaganda e o envolvimento da criança em um “espaço de consumo”;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7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40005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700">
                <a:latin typeface="Century Schoolbook"/>
                <a:ea typeface="Century Schoolbook"/>
                <a:cs typeface="Century Schoolbook"/>
                <a:sym typeface="Century Schoolbook"/>
              </a:rPr>
              <a:t>O objetivo da pesquisa era testar a hipótese de que o envolvimento das crianças com a cultura do consumo possui efeitos concretos sobre seu bem-estar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1" name="Shape 391"/>
          <p:cNvSpPr txBox="1"/>
          <p:nvPr/>
        </p:nvSpPr>
        <p:spPr>
          <a:xfrm>
            <a:off x="1229100" y="700725"/>
            <a:ext cx="9733800" cy="584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❖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 pesquisa foi realizada da seguinte maneira:</a:t>
            </a:r>
          </a:p>
          <a:p>
            <a:pPr marL="914400" lvl="1" indent="-38735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➢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Crianças entre 10 e 13 anos nas cidades de Boston, Massachusetts e suas redondezas. Público escolhido por ser a pré-adolescência, alvo preferido dos marqueteiros;</a:t>
            </a:r>
          </a:p>
          <a:p>
            <a:pPr marL="914400" lvl="1" indent="-3873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➢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Questionário com 157 perguntas que abrange 5 áreas de interesse:</a:t>
            </a:r>
          </a:p>
          <a:p>
            <a:pPr marL="1371600" lvl="2" indent="-3873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■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Uso da mídia;</a:t>
            </a:r>
          </a:p>
          <a:p>
            <a:pPr marL="1371600" lvl="2" indent="-3873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■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Valores de consumo;</a:t>
            </a:r>
          </a:p>
          <a:p>
            <a:pPr marL="1371600" lvl="2" indent="-38735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■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Relacionamento com os pais;</a:t>
            </a:r>
          </a:p>
          <a:p>
            <a:pPr marL="1371600" lvl="2" indent="-38735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■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Variáveis demográficas;</a:t>
            </a:r>
          </a:p>
          <a:p>
            <a:pPr marL="1371600" lvl="2" indent="-38735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■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Medidas de bem-estar físico e mental.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8" name="Shape 398"/>
          <p:cNvSpPr txBox="1"/>
          <p:nvPr/>
        </p:nvSpPr>
        <p:spPr>
          <a:xfrm>
            <a:off x="1229100" y="467550"/>
            <a:ext cx="9733800" cy="640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entury Schoolbook"/>
              <a:buChar char="❖"/>
            </a:pPr>
            <a:r>
              <a:rPr lang="pt-BR" sz="27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Resultados da pesquisa:</a:t>
            </a: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7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914400" lvl="1" indent="-4000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➢"/>
            </a:pPr>
            <a:r>
              <a:rPr lang="pt-BR" sz="27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as crianças mais envolvidas na cultura do consumo eram mais deprimidas, mais ansiosas, tinham menor auto-estima e apresentavam mais queixas psicossomáticas (por exemplo: dor no estômago, aborrecimento, dor de cabeça).</a:t>
            </a: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7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5" name="Shape 405"/>
          <p:cNvSpPr txBox="1"/>
          <p:nvPr/>
        </p:nvSpPr>
        <p:spPr>
          <a:xfrm>
            <a:off x="1229100" y="726125"/>
            <a:ext cx="9733800" cy="563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914400" lvl="1" indent="-4191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➢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 maior intensidade do uso de mídias faz com que as crianças se tornem mais envolvidas com a cultura do consumo;</a:t>
            </a: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914400" lvl="1" indent="-4191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➢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Depressão e ansiedade não tornam as crianças mais propensas à assistir televisão;</a:t>
            </a: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914400" lvl="1" indent="-4191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➢"/>
            </a:pPr>
            <a:r>
              <a:rPr lang="pt-BR" sz="3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Maior envolvimento com o consumo resulta em uma pior relação com os pais</a:t>
            </a: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/>
          <p:nvPr/>
        </p:nvSpPr>
        <p:spPr>
          <a:xfrm>
            <a:off x="2135550" y="260648"/>
            <a:ext cx="69849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2" name="Shape 412"/>
          <p:cNvSpPr txBox="1"/>
          <p:nvPr/>
        </p:nvSpPr>
        <p:spPr>
          <a:xfrm>
            <a:off x="1229100" y="1335725"/>
            <a:ext cx="9733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r>
              <a:rPr lang="pt-BR" sz="2400" b="1">
                <a:latin typeface="Century Schoolbook"/>
                <a:ea typeface="Century Schoolbook"/>
                <a:cs typeface="Century Schoolbook"/>
                <a:sym typeface="Century Schoolbook"/>
              </a:rPr>
              <a:t>1970-</a:t>
            </a: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Melhor meios para atingir as crianças são anúncios de TV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 b="1">
                <a:latin typeface="Century Schoolbook"/>
                <a:ea typeface="Century Schoolbook"/>
                <a:cs typeface="Century Schoolbook"/>
                <a:sym typeface="Century Schoolbook"/>
              </a:rPr>
              <a:t>1974-</a:t>
            </a: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Comissão Federal de Comunicação reconhece vulnerabilidade infantil em relação aos comerciais: obriga separação de comercial x programa  e restringe tempo de propaganda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 b="1">
                <a:latin typeface="Century Schoolbook"/>
                <a:ea typeface="Century Schoolbook"/>
                <a:cs typeface="Century Schoolbook"/>
                <a:sym typeface="Century Schoolbook"/>
              </a:rPr>
              <a:t>1978-</a:t>
            </a: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 Comissão Federal de Comércio faz relatório: ‘’crianças com menos de 7 anos de idade não possuem habilidade cognitiva para avaliar adequadamente a propaganda dirigida a elas na TV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 b="1">
                <a:latin typeface="Century Schoolbook"/>
                <a:ea typeface="Century Schoolbook"/>
                <a:cs typeface="Century Schoolbook"/>
                <a:sym typeface="Century Schoolbook"/>
              </a:rPr>
              <a:t>1981-</a:t>
            </a: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Orgãos não querem enfrentar indústria da propaganda e voltam atrás nas decisões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 b="1">
                <a:latin typeface="Century Schoolbook"/>
                <a:ea typeface="Century Schoolbook"/>
                <a:cs typeface="Century Schoolbook"/>
                <a:sym typeface="Century Schoolbook"/>
              </a:rPr>
              <a:t>1995-</a:t>
            </a: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Oposição critica extenso conjunto de práticas comerciais Ralph NADERS funda ‘’ Alerta Comercial’’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 b="1">
                <a:latin typeface="Century Schoolbook"/>
                <a:ea typeface="Century Schoolbook"/>
                <a:cs typeface="Century Schoolbook"/>
                <a:sym typeface="Century Schoolbook"/>
              </a:rPr>
              <a:t>2000-</a:t>
            </a: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Hillary Clinton traz como propostas em sua candidatura fim do comércio em escolas, diz que as corporações veem crianças como unidades de negócio lucrativas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/>
        </p:nvSpPr>
        <p:spPr>
          <a:xfrm>
            <a:off x="2135550" y="260648"/>
            <a:ext cx="69849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1229100" y="1335725"/>
            <a:ext cx="9733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buNone/>
            </a:pPr>
            <a:r>
              <a:rPr lang="pt-BR" sz="2500" b="1">
                <a:latin typeface="Century Schoolbook"/>
                <a:ea typeface="Century Schoolbook"/>
                <a:cs typeface="Century Schoolbook"/>
                <a:sym typeface="Century Schoolbook"/>
              </a:rPr>
              <a:t>Mídia Benéfica? </a:t>
            </a:r>
          </a:p>
          <a:p>
            <a:pPr marR="0" lvl="0" algn="l" rtl="0">
              <a:spcBef>
                <a:spcPts val="0"/>
              </a:spcBef>
              <a:buNone/>
            </a:pPr>
            <a:endParaRPr sz="2500" b="1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500" b="1">
                <a:latin typeface="Century Schoolbook"/>
                <a:ea typeface="Century Schoolbook"/>
                <a:cs typeface="Century Schoolbook"/>
                <a:sym typeface="Century Schoolbook"/>
              </a:rPr>
              <a:t>2003</a:t>
            </a: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- Indústria monta sua linha de defesa </a:t>
            </a:r>
          </a:p>
          <a:p>
            <a:pPr marR="0" lvl="0" algn="l" rtl="0">
              <a:spcBef>
                <a:spcPts val="0"/>
              </a:spcBef>
              <a:buNone/>
            </a:pPr>
            <a:endParaRPr sz="25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5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500" u="sng">
                <a:latin typeface="Century Schoolbook"/>
                <a:ea typeface="Century Schoolbook"/>
                <a:cs typeface="Century Schoolbook"/>
                <a:sym typeface="Century Schoolbook"/>
              </a:rPr>
              <a:t>Argumentos:</a:t>
            </a: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</a:p>
          <a:p>
            <a:pPr marR="0" lvl="0" algn="l" rtl="0">
              <a:spcBef>
                <a:spcPts val="0"/>
              </a:spcBef>
              <a:buNone/>
            </a:pPr>
            <a:endParaRPr sz="25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7350" algn="l" rtl="0">
              <a:spcBef>
                <a:spcPts val="0"/>
              </a:spcBef>
              <a:buSzPct val="100000"/>
              <a:buFont typeface="Century Schoolbook"/>
              <a:buChar char="●"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1º Empodera crianças</a:t>
            </a:r>
          </a:p>
          <a:p>
            <a:pPr marR="0" lvl="0" algn="l" rtl="0">
              <a:spcBef>
                <a:spcPts val="0"/>
              </a:spcBef>
              <a:buNone/>
            </a:pPr>
            <a:endParaRPr sz="25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7350" algn="l" rtl="0">
              <a:spcBef>
                <a:spcPts val="0"/>
              </a:spcBef>
              <a:buSzPct val="100000"/>
              <a:buFont typeface="Century Schoolbook"/>
              <a:buChar char="●"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2º A propaganda infantil é necessária para a saúde econômica das empresas</a:t>
            </a:r>
          </a:p>
          <a:p>
            <a:pPr marR="0" lvl="0" algn="l" rtl="0">
              <a:spcBef>
                <a:spcPts val="0"/>
              </a:spcBef>
              <a:buNone/>
            </a:pPr>
            <a:endParaRPr sz="25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7350" algn="l" rtl="0">
              <a:spcBef>
                <a:spcPts val="0"/>
              </a:spcBef>
              <a:buSzPct val="100000"/>
              <a:buFont typeface="Century Schoolbook"/>
              <a:buChar char="●"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3º Os culpados são os pais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/>
        </p:nvSpPr>
        <p:spPr>
          <a:xfrm>
            <a:off x="1343471" y="332656"/>
            <a:ext cx="9288900" cy="212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 autora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8407" y="3933055"/>
            <a:ext cx="2019299" cy="26098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1343525" y="1784675"/>
            <a:ext cx="7920900" cy="455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algn="just">
              <a:spcBef>
                <a:spcPts val="0"/>
              </a:spcBef>
              <a:buSzPct val="100000"/>
              <a:buChar char="●"/>
            </a:pPr>
            <a:r>
              <a:rPr lang="pt-BR" sz="3000"/>
              <a:t>Juliet Schor</a:t>
            </a:r>
          </a:p>
          <a:p>
            <a:pPr marL="457200" lvl="0" indent="-419100" algn="just">
              <a:spcBef>
                <a:spcPts val="0"/>
              </a:spcBef>
              <a:buSzPct val="100000"/>
              <a:buChar char="●"/>
            </a:pPr>
            <a:r>
              <a:rPr lang="pt-BR" sz="3000"/>
              <a:t>Professora de sociologia no Boston College</a:t>
            </a:r>
          </a:p>
          <a:p>
            <a:pPr marL="457200" lvl="0" indent="-419100" algn="just">
              <a:spcBef>
                <a:spcPts val="0"/>
              </a:spcBef>
              <a:buSzPct val="100000"/>
              <a:buChar char="●"/>
            </a:pPr>
            <a:r>
              <a:rPr lang="pt-BR" sz="3000"/>
              <a:t>Principais temas de estudo são tempo de trabalho, consumismo e relação entre trabalho e família</a:t>
            </a:r>
          </a:p>
          <a:p>
            <a:pPr marL="457200" lvl="0" indent="-419100" algn="just">
              <a:spcBef>
                <a:spcPts val="0"/>
              </a:spcBef>
              <a:buSzPct val="100000"/>
              <a:buChar char="●"/>
            </a:pPr>
            <a:r>
              <a:rPr lang="pt-BR" sz="3000"/>
              <a:t>Primeiro livro publicado “The overworked american” (1992) se tornou um bestseller</a:t>
            </a:r>
          </a:p>
          <a:p>
            <a:pPr lvl="0">
              <a:spcBef>
                <a:spcPts val="0"/>
              </a:spcBef>
              <a:buNone/>
            </a:pPr>
            <a:endParaRPr sz="3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/>
        </p:nvSpPr>
        <p:spPr>
          <a:xfrm>
            <a:off x="2135550" y="260648"/>
            <a:ext cx="69849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1229100" y="1183325"/>
            <a:ext cx="9733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r>
              <a:rPr lang="pt-BR" sz="2400" b="1">
                <a:latin typeface="Century Schoolbook"/>
                <a:ea typeface="Century Schoolbook"/>
                <a:cs typeface="Century Schoolbook"/>
                <a:sym typeface="Century Schoolbook"/>
              </a:rPr>
              <a:t>Empoderamento?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Anúncios e Propagandas ajudam as crianças se sentirem poderosas. Necessitam de sentir independência e assenhorar-se dos ambientes para ter a IMPRESSÃO  que controlam seus pais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Gene Del Vecchio comenta que “As crianças têm muito pouco controle sobre o mundo em que vivem. Assim, é natural que gostem de assumir parcelas de controle sobre sua esfera existencial. O controle assinala a importante necessidade infantil de tornar-se independente”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 Ex: Operar brinquedos, escolha de produtos, observação de anúncios nos quais crianças triunfam sobre adultos. 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/>
          <p:nvPr/>
        </p:nvSpPr>
        <p:spPr>
          <a:xfrm>
            <a:off x="2135550" y="260648"/>
            <a:ext cx="69849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      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3" name="Shape 433"/>
          <p:cNvSpPr txBox="1"/>
          <p:nvPr/>
        </p:nvSpPr>
        <p:spPr>
          <a:xfrm>
            <a:off x="1229100" y="1292025"/>
            <a:ext cx="9733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r>
              <a:rPr lang="pt-BR" sz="2700" b="1">
                <a:latin typeface="Century Schoolbook"/>
                <a:ea typeface="Century Schoolbook"/>
                <a:cs typeface="Century Schoolbook"/>
                <a:sym typeface="Century Schoolbook"/>
              </a:rPr>
              <a:t>Empoderamento?</a:t>
            </a:r>
          </a:p>
          <a:p>
            <a:pPr marR="0" lvl="0" algn="l" rtl="0">
              <a:spcBef>
                <a:spcPts val="0"/>
              </a:spcBef>
              <a:buNone/>
            </a:pPr>
            <a:endParaRPr sz="27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700">
                <a:latin typeface="Century Schoolbook"/>
                <a:ea typeface="Century Schoolbook"/>
                <a:cs typeface="Century Schoolbook"/>
                <a:sym typeface="Century Schoolbook"/>
              </a:rPr>
              <a:t>Anúncios criam resultados psicológicos positivos?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525" y="2881625"/>
            <a:ext cx="2478700" cy="24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8245" y="5112950"/>
            <a:ext cx="3221400" cy="21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7334" y="2856624"/>
            <a:ext cx="3283216" cy="21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/>
          <p:nvPr/>
        </p:nvSpPr>
        <p:spPr>
          <a:xfrm>
            <a:off x="2135550" y="260648"/>
            <a:ext cx="69849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             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1229100" y="1335725"/>
            <a:ext cx="10525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Assim como já citado, o </a:t>
            </a:r>
            <a:r>
              <a:rPr lang="pt-BR" sz="2500" b="1">
                <a:latin typeface="Century Schoolbook"/>
                <a:ea typeface="Century Schoolbook"/>
                <a:cs typeface="Century Schoolbook"/>
                <a:sym typeface="Century Schoolbook"/>
              </a:rPr>
              <a:t>“empoderamento’’</a:t>
            </a: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 reforça a ideia de “antiadultismo’’</a:t>
            </a:r>
          </a:p>
          <a:p>
            <a:pPr marR="0" lvl="0" algn="l" rtl="0">
              <a:spcBef>
                <a:spcPts val="0"/>
              </a:spcBef>
              <a:buNone/>
            </a:pPr>
            <a:endParaRPr sz="25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Depois do “modelo do porteiro’’ surge o “poder de importunar’’</a:t>
            </a:r>
          </a:p>
          <a:p>
            <a:pPr marR="0" lvl="0" algn="l" rtl="0">
              <a:spcBef>
                <a:spcPts val="0"/>
              </a:spcBef>
              <a:buNone/>
            </a:pPr>
            <a:endParaRPr sz="25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Link: </a:t>
            </a:r>
            <a:r>
              <a:rPr lang="pt-BR" sz="2500" u="sng">
                <a:solidFill>
                  <a:schemeClr val="hlink"/>
                </a:solidFill>
                <a:latin typeface="Century Schoolbook"/>
                <a:ea typeface="Century Schoolbook"/>
                <a:cs typeface="Century Schoolbook"/>
                <a:sym typeface="Century Schoolbook"/>
                <a:hlinkClick r:id="rId3"/>
              </a:rPr>
              <a:t>https://www.youtube.com/watch?v=xU9wy5il7iU</a:t>
            </a: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</a:p>
          <a:p>
            <a:pPr marR="0" lvl="0" algn="l" rtl="0">
              <a:spcBef>
                <a:spcPts val="0"/>
              </a:spcBef>
              <a:buNone/>
            </a:pPr>
            <a:endParaRPr sz="25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Crê-se que crianças </a:t>
            </a:r>
            <a:r>
              <a:rPr lang="pt-BR" sz="2500" u="sng">
                <a:latin typeface="Century Schoolbook"/>
                <a:ea typeface="Century Schoolbook"/>
                <a:cs typeface="Century Schoolbook"/>
                <a:sym typeface="Century Schoolbook"/>
              </a:rPr>
              <a:t>não precisam de proteção</a:t>
            </a: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 no relacionamento com os marqueteiros, a exemplo temos a fala de </a:t>
            </a:r>
            <a:r>
              <a:rPr lang="pt-BR" sz="2500" u="sng">
                <a:latin typeface="Century Schoolbook"/>
                <a:ea typeface="Century Schoolbook"/>
                <a:cs typeface="Century Schoolbook"/>
                <a:sym typeface="Century Schoolbook"/>
              </a:rPr>
              <a:t>Wenny Tyrre(consultora de marcas)</a:t>
            </a: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 na qual ela comenta “As crianças estão muito mais sofisticadas do que os adultos imaginam, e seu nível de sofisticação cresce justamente nos mais novos. Existe uma grande quantidade de evidências de que as crianças estão cognitiva e fisicamente se desenvolvendo com mais rapidez’’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/>
        </p:nvSpPr>
        <p:spPr>
          <a:xfrm>
            <a:off x="1229100" y="1716725"/>
            <a:ext cx="9733800" cy="4023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Não há evidências que a sofisticação das crianças melhorou suas habilidades cognitivas em relação às propagandas </a:t>
            </a:r>
          </a:p>
          <a:p>
            <a:pPr marR="0" lvl="0" algn="l" rtl="0">
              <a:spcBef>
                <a:spcPts val="0"/>
              </a:spcBef>
              <a:buNone/>
            </a:pPr>
            <a:endParaRPr sz="25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Só há um estudo que comprova se habilidade de entender e processar criticamente evoluiu com o tempo: aumentou, mas correlações são baixas. Com mudanças de métodos, não é possível definir o quesito “entendimento’’</a:t>
            </a:r>
          </a:p>
          <a:p>
            <a:pPr marR="0" lvl="0" algn="l" rtl="0">
              <a:spcBef>
                <a:spcPts val="0"/>
              </a:spcBef>
              <a:buNone/>
            </a:pPr>
            <a:endParaRPr sz="25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500">
                <a:latin typeface="Century Schoolbook"/>
                <a:ea typeface="Century Schoolbook"/>
                <a:cs typeface="Century Schoolbook"/>
                <a:sym typeface="Century Schoolbook"/>
              </a:rPr>
              <a:t>Única comprovação é que habilidade das crianças para lidar com essa persuasão das mídias ainda é baixa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2135550" y="260648"/>
            <a:ext cx="69849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             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/>
          <p:nvPr/>
        </p:nvSpPr>
        <p:spPr>
          <a:xfrm>
            <a:off x="961375" y="1335725"/>
            <a:ext cx="108591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r>
              <a:rPr lang="pt-BR" sz="2400" b="1">
                <a:latin typeface="Century Schoolbook"/>
                <a:ea typeface="Century Schoolbook"/>
                <a:cs typeface="Century Schoolbook"/>
                <a:sym typeface="Century Schoolbook"/>
              </a:rPr>
              <a:t>Marketing infantil inevitável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Propagandas promovem competição entre marcas</a:t>
            </a:r>
            <a:b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b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Geração de novos produtos, que é falso, já que são criadas barreiras</a:t>
            </a:r>
          </a:p>
          <a:p>
            <a:pPr marR="0" lvl="0" algn="l" rtl="0">
              <a:spcBef>
                <a:spcPts val="0"/>
              </a:spcBef>
              <a:buNone/>
            </a:pPr>
            <a:b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A indústria também comenta que as propagandas geram demanda, ou seja, consequentemente mais empregos e movimenta a economia, o que não é verdade, já que  propagandas influenciam na escolha da marca e não na demanda do produto em si 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Autora expõe um caso de um marqueteiro que, apesar de lançar produtos nocivos à  saúde, ele alega estar sustentando seus funcionários, ou seja, o negócio continua aberto por isso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457" name="Shape 457"/>
          <p:cNvSpPr txBox="1"/>
          <p:nvPr/>
        </p:nvSpPr>
        <p:spPr>
          <a:xfrm>
            <a:off x="2135550" y="260648"/>
            <a:ext cx="69849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             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/>
          <p:nvPr/>
        </p:nvSpPr>
        <p:spPr>
          <a:xfrm>
            <a:off x="1229100" y="1335725"/>
            <a:ext cx="9733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É importante lançar coisas que não sejam prejudiciais para saúde das crianças</a:t>
            </a:r>
          </a:p>
          <a:p>
            <a:pPr lvl="0">
              <a:spcBef>
                <a:spcPts val="0"/>
              </a:spcBef>
              <a:buNone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Um estudo comprovou que crianças que assistiam mais à TV eram mais </a:t>
            </a:r>
            <a:r>
              <a:rPr lang="pt-BR" sz="24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crédulas</a:t>
            </a: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a certo tipos de informações do que aquelas que não tinham tanto acesso, sendo as últimas mais críticas sobre os conteúdos </a:t>
            </a:r>
          </a:p>
          <a:p>
            <a:pPr lvl="0">
              <a:spcBef>
                <a:spcPts val="0"/>
              </a:spcBef>
              <a:buNone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Para atitudes positivas, é importante ensinar como </a:t>
            </a:r>
            <a:r>
              <a:rPr lang="pt-BR" sz="24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administrar</a:t>
            </a: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bem seu dinheiro e veicular conteúdo de como se tornarem consumidores conscientes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As indústrias ao afirmarem que estão fazendo um bem às crianças, dizendo que as crianças que veem propagandas estão mais contentes, com melhor autoestima e mais empoderadas, devem </a:t>
            </a:r>
            <a:r>
              <a:rPr lang="pt-BR" sz="24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trazer provas</a:t>
            </a: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disso, pois os estudos comprovam o contrário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2135550" y="260648"/>
            <a:ext cx="69849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             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/>
        </p:nvSpPr>
        <p:spPr>
          <a:xfrm>
            <a:off x="1229100" y="1335725"/>
            <a:ext cx="105039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r>
              <a:rPr lang="pt-BR" sz="2400" b="1">
                <a:latin typeface="Century Schoolbook"/>
                <a:ea typeface="Century Schoolbook"/>
                <a:cs typeface="Century Schoolbook"/>
                <a:sym typeface="Century Schoolbook"/>
              </a:rPr>
              <a:t>Pais Culpados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Simplesmente dizer “não’’ ou desligar a TV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A indústria acusa até mesmo que os pais têm papel fundamental dos excessos causados pela cultura do consumo 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A autora, enquanto mãe e pesquisadora, concorda em partes com a afirmação, já que essa responsabilidade da criação dos filhos é, de fato, dos pais. No entanto, nos dias atuais, até por falta de tempo, acaba que cria-se o que a autora chama de </a:t>
            </a:r>
            <a:r>
              <a:rPr lang="pt-BR" sz="2400" b="1">
                <a:latin typeface="Century Schoolbook"/>
                <a:ea typeface="Century Schoolbook"/>
                <a:cs typeface="Century Schoolbook"/>
                <a:sym typeface="Century Schoolbook"/>
              </a:rPr>
              <a:t>triangulação</a:t>
            </a:r>
            <a:r>
              <a:rPr lang="pt-BR" sz="2400">
                <a:latin typeface="Century Schoolbook"/>
                <a:ea typeface="Century Schoolbook"/>
                <a:cs typeface="Century Schoolbook"/>
                <a:sym typeface="Century Schoolbook"/>
              </a:rPr>
              <a:t>, na qual a responsabilidade também está inserida no marketing que dissemina várias ideias e/ou estímulos. Por exemplo, até mesmo com o poder de importunar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2135550" y="260648"/>
            <a:ext cx="69849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             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/>
        </p:nvSpPr>
        <p:spPr>
          <a:xfrm>
            <a:off x="1229100" y="1335725"/>
            <a:ext cx="9733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Pesquisa realizada pela Center for a New American Dream investigou em quem a responsabilidade recai e foi possível identificar, por exemplo, que </a:t>
            </a:r>
            <a:r>
              <a:rPr lang="pt-BR" sz="26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87% dos pais acreditam que as propagandas tornem os filhos mais materialistas </a:t>
            </a:r>
          </a:p>
          <a:p>
            <a:pPr lvl="0">
              <a:spcBef>
                <a:spcPts val="0"/>
              </a:spcBef>
              <a:buNone/>
            </a:pPr>
            <a:endParaRPr sz="26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2307"/>
              <a:buFont typeface="Arial"/>
              <a:buNone/>
            </a:pPr>
            <a:r>
              <a:rPr lang="pt-BR" sz="2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As empresas se valem de artifícios de </a:t>
            </a:r>
            <a:r>
              <a:rPr lang="pt-BR" sz="2600" u="sng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‘’responsabilidade’’</a:t>
            </a:r>
            <a:r>
              <a:rPr lang="pt-BR" sz="2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, levando argumentos de nutricional verossímil, por exemplo, </a:t>
            </a:r>
            <a:r>
              <a:rPr lang="pt-BR" sz="26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‘’dê-lhes vitaminas, dê-lhes cálcio’’</a:t>
            </a:r>
            <a:r>
              <a:rPr lang="pt-BR" sz="2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entrando em um gap do papel que os pais deveriam assumir</a:t>
            </a:r>
          </a:p>
          <a:p>
            <a:pPr marR="0" lvl="0" algn="l" rtl="0">
              <a:spcBef>
                <a:spcPts val="0"/>
              </a:spcBef>
              <a:buNone/>
            </a:pPr>
            <a:endParaRPr sz="240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8" name="Shape 478"/>
          <p:cNvSpPr txBox="1"/>
          <p:nvPr/>
        </p:nvSpPr>
        <p:spPr>
          <a:xfrm>
            <a:off x="2135550" y="260648"/>
            <a:ext cx="69849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             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/>
        </p:nvSpPr>
        <p:spPr>
          <a:xfrm>
            <a:off x="839416" y="260646"/>
            <a:ext cx="100092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8D9A"/>
              </a:buClr>
              <a:buSzPct val="25000"/>
              <a:buFont typeface="Cambria"/>
              <a:buNone/>
            </a:pPr>
            <a:r>
              <a:rPr lang="pt-BR" sz="4000" b="1" i="0" u="sng" strike="noStrike" cap="none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Diálogo de Outros Autores com o Texto</a:t>
            </a:r>
          </a:p>
        </p:txBody>
      </p:sp>
      <p:sp>
        <p:nvSpPr>
          <p:cNvPr id="485" name="Shape 485"/>
          <p:cNvSpPr txBox="1"/>
          <p:nvPr/>
        </p:nvSpPr>
        <p:spPr>
          <a:xfrm>
            <a:off x="1229100" y="1335724"/>
            <a:ext cx="9733800" cy="504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Schoolbook"/>
              <a:buNone/>
            </a:pPr>
            <a:r>
              <a:rPr lang="pt-BR" sz="25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Fernanda Cintra de Paula – ESPM</a:t>
            </a:r>
          </a:p>
          <a:p>
            <a:pPr marL="457200" marR="0" lvl="0" indent="-463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Schoolbook"/>
              <a:buChar char="-"/>
            </a:pPr>
            <a:r>
              <a:rPr lang="pt-BR" sz="25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Participa do estudo sobre mídia, crianças e consumo de tecnologias da ESPM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Schoolbook"/>
              <a:buNone/>
            </a:pPr>
            <a:r>
              <a:rPr lang="pt-BR" sz="25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</a:t>
            </a:r>
            <a:r>
              <a:rPr lang="pt-BR" sz="2500" b="0" i="0" u="sng" strike="noStrike" cap="none">
                <a:solidFill>
                  <a:schemeClr val="hlink"/>
                </a:solidFill>
                <a:latin typeface="Century Schoolbook"/>
                <a:ea typeface="Century Schoolbook"/>
                <a:cs typeface="Century Schoolbook"/>
                <a:sym typeface="Century Schoolbook"/>
                <a:hlinkClick r:id="rId3"/>
              </a:rPr>
              <a:t>https://www.youtube.com/watch?v=_h57iuIRk3M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Schoolbook"/>
              <a:buNone/>
            </a:pPr>
            <a:r>
              <a:rPr lang="pt-BR" sz="25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Anna Lappe</a:t>
            </a:r>
          </a:p>
          <a:p>
            <a:pPr marL="457200" marR="0" lvl="0" indent="-463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Schoolbook"/>
              <a:buChar char="-"/>
            </a:pPr>
            <a:r>
              <a:rPr lang="pt-BR" sz="25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Escritora e educadora especializada em sistemas alimentícios e sustentáveis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Schoolbook"/>
              <a:buNone/>
            </a:pPr>
            <a:r>
              <a:rPr lang="pt-BR" sz="25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</a:t>
            </a:r>
            <a:r>
              <a:rPr lang="pt-BR" sz="2500" b="0" i="0" u="sng" strike="noStrike" cap="none">
                <a:solidFill>
                  <a:schemeClr val="hlink"/>
                </a:solidFill>
                <a:latin typeface="Century Schoolbook"/>
                <a:ea typeface="Century Schoolbook"/>
                <a:cs typeface="Century Schoolbook"/>
                <a:sym typeface="Century Schoolbook"/>
                <a:hlinkClick r:id="rId4"/>
              </a:rPr>
              <a:t>https://www.youtube.com/watch?v=OgBLy-o6X6A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/>
          <p:nvPr/>
        </p:nvSpPr>
        <p:spPr>
          <a:xfrm>
            <a:off x="848525" y="260650"/>
            <a:ext cx="95346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Conclusões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2" name="Shape 492"/>
          <p:cNvSpPr txBox="1"/>
          <p:nvPr/>
        </p:nvSpPr>
        <p:spPr>
          <a:xfrm>
            <a:off x="1229100" y="1335725"/>
            <a:ext cx="97338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700" u="sng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Laissez-faire</a:t>
            </a:r>
          </a:p>
          <a:p>
            <a:pPr lvl="0">
              <a:spcBef>
                <a:spcPts val="0"/>
              </a:spcBef>
              <a:buNone/>
            </a:pPr>
            <a:endParaRPr sz="2700" u="sng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endParaRPr sz="2700" u="sng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27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Dilema do Prisioneiro: Schor traz isso para demonstrar que as crianças fazem coisas que individualmente não fariam, mas pela pressão dos colegas os fazem. Então, os adultos admitem que a intervenção dos </a:t>
            </a:r>
            <a:r>
              <a:rPr lang="pt-BR" sz="27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pais e da escola</a:t>
            </a:r>
            <a:r>
              <a:rPr lang="pt-BR" sz="27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ocorrem no interesse das crianças . Nos mercados atuais o consumo tem sido tanto, que até as compras superficiais não estão mais sendo facultativas, exigindo-se, logo, uma intervenção regulatória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None/>
            </a:pPr>
            <a:endParaRPr sz="2400" u="sng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/>
        </p:nvSpPr>
        <p:spPr>
          <a:xfrm>
            <a:off x="1343471" y="332656"/>
            <a:ext cx="9288900" cy="212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 autora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8407" y="3933055"/>
            <a:ext cx="2019300" cy="26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1343525" y="1784675"/>
            <a:ext cx="7920900" cy="455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algn="just" rtl="0">
              <a:spcBef>
                <a:spcPts val="0"/>
              </a:spcBef>
              <a:buSzPct val="100000"/>
              <a:buChar char="●"/>
            </a:pPr>
            <a:r>
              <a:rPr lang="pt-BR" sz="3000"/>
              <a:t>“O americano trabalhador” - aumento das horas de trabalho e consequente aumento do luxo</a:t>
            </a:r>
          </a:p>
          <a:p>
            <a:pPr marL="457200" lvl="0" indent="-419100" algn="just" rtl="0">
              <a:spcBef>
                <a:spcPts val="0"/>
              </a:spcBef>
              <a:buSzPct val="100000"/>
              <a:buChar char="●"/>
            </a:pPr>
            <a:r>
              <a:rPr lang="pt-BR" sz="3000"/>
              <a:t>“O americano gastador” - famílias passam a gastar mais, poupar menos e se endividarem mais</a:t>
            </a:r>
          </a:p>
          <a:p>
            <a:pPr marL="457200" lvl="0" indent="-419100" algn="just" rtl="0">
              <a:spcBef>
                <a:spcPts val="0"/>
              </a:spcBef>
              <a:buSzPct val="100000"/>
              <a:buChar char="●"/>
            </a:pPr>
            <a:r>
              <a:rPr lang="pt-BR" sz="3000"/>
              <a:t>“Nascidos para comprar” - crianças e adolescentes expostos à cultura do consumismo</a:t>
            </a:r>
          </a:p>
          <a:p>
            <a:pPr lvl="0" rtl="0">
              <a:spcBef>
                <a:spcPts val="0"/>
              </a:spcBef>
              <a:buNone/>
            </a:pPr>
            <a:endParaRPr sz="30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/>
          <p:nvPr/>
        </p:nvSpPr>
        <p:spPr>
          <a:xfrm>
            <a:off x="848525" y="260650"/>
            <a:ext cx="95346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Conclusões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9" name="Shape 499"/>
          <p:cNvSpPr txBox="1"/>
          <p:nvPr/>
        </p:nvSpPr>
        <p:spPr>
          <a:xfrm>
            <a:off x="1229100" y="1945325"/>
            <a:ext cx="9733800" cy="331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7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Dilema do prisioneiro nas empresas: Violência, sexo e afins é tão grande que todas começam a veicular isso e estas ficam ultrapassadas. As empresas tentam sempre se valer de outras formas para se beneficiar “burlando’’ o sistema em uma ambiente menos burocrático e mais liberal</a:t>
            </a:r>
          </a:p>
          <a:p>
            <a:pPr lvl="0">
              <a:spcBef>
                <a:spcPts val="0"/>
              </a:spcBef>
              <a:buNone/>
            </a:pPr>
            <a:endParaRPr sz="27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27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Classificações criam “síndrome do fruto proibido’’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None/>
            </a:pPr>
            <a:endParaRPr sz="2400" u="sng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/>
          <p:nvPr/>
        </p:nvSpPr>
        <p:spPr>
          <a:xfrm>
            <a:off x="848525" y="108250"/>
            <a:ext cx="95346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Conclusões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6" name="Shape 506"/>
          <p:cNvSpPr txBox="1"/>
          <p:nvPr/>
        </p:nvSpPr>
        <p:spPr>
          <a:xfrm>
            <a:off x="655475" y="954725"/>
            <a:ext cx="112743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8100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●"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Criação de legislação federal que exigisse visibilidade para todos os produtos patrocinados e merchandising nas mídias. Crianças e pais deveriam ser avisaods que estão sendo alvo de propaganda (para crianças menores, a comunicação deveria ser verbal e não escrita)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100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●"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Empresas deveriam evidenciar e separar situações que são comparadas à vida real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Parents’ Bill of Rights (PBR) também traz várias sugestões (Ex: exposição de pesquisas feitas)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100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●"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Escolas livres de publicidade: espaço compulsório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100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●"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Cooperação social: mesmo que haja influenciadores, bane-se produtos. Ex: Cigarros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None/>
            </a:pPr>
            <a:endParaRPr sz="2400" u="sng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/>
          <p:nvPr/>
        </p:nvSpPr>
        <p:spPr>
          <a:xfrm>
            <a:off x="848525" y="260650"/>
            <a:ext cx="9534600" cy="16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Conclusões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3" name="Shape 513"/>
          <p:cNvSpPr txBox="1"/>
          <p:nvPr/>
        </p:nvSpPr>
        <p:spPr>
          <a:xfrm>
            <a:off x="1229100" y="1335725"/>
            <a:ext cx="10613400" cy="53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Desmercadorização dos alimentos, mídia e espaço público</a:t>
            </a:r>
          </a:p>
          <a:p>
            <a:pPr lvl="0">
              <a:spcBef>
                <a:spcPts val="0"/>
              </a:spcBef>
              <a:buNone/>
            </a:pPr>
            <a:endParaRPr sz="26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2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Desmercadorização dos Lares: Exemplo de Doxley</a:t>
            </a:r>
          </a:p>
          <a:p>
            <a:pPr lvl="0">
              <a:spcBef>
                <a:spcPts val="0"/>
              </a:spcBef>
              <a:buNone/>
            </a:pPr>
            <a:endParaRPr sz="26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2600" i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“A prevalência de produtos perigosos, potencialmente indutores de vícios, o imperativo de comprar e o crescimento das atitudes materialistas estão prejudicando as crianças. Se formos honestos e conscientes, devemos admitir que nós, adultos, também estamos sofrendo as mesmas influências. Isso significa que devemos lutar para construir um mundo mais saudável e afirmativo do ponto de vista humanístico. Reverter a infância comercialmente orientada é um excelente primeiro passo.’</a:t>
            </a:r>
            <a:r>
              <a:rPr lang="pt-BR" sz="2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’ Schor, Juliet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/>
          <p:nvPr/>
        </p:nvSpPr>
        <p:spPr>
          <a:xfrm>
            <a:off x="2135550" y="260648"/>
            <a:ext cx="6984900" cy="127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Pontos Fortes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0" name="Shape 520"/>
          <p:cNvSpPr txBox="1"/>
          <p:nvPr/>
        </p:nvSpPr>
        <p:spPr>
          <a:xfrm>
            <a:off x="1229100" y="1564324"/>
            <a:ext cx="9733800" cy="431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latin typeface="Century Schoolbook"/>
                <a:ea typeface="Century Schoolbook"/>
                <a:cs typeface="Century Schoolbook"/>
                <a:sym typeface="Century Schoolbook"/>
              </a:rPr>
              <a:t>Bastante exemplificação</a:t>
            </a: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latin typeface="Century Schoolbook"/>
                <a:ea typeface="Century Schoolbook"/>
                <a:cs typeface="Century Schoolbook"/>
                <a:sym typeface="Century Schoolbook"/>
              </a:rPr>
              <a:t>Rebate possíveis argumentos</a:t>
            </a: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latin typeface="Century Schoolbook"/>
                <a:ea typeface="Century Schoolbook"/>
                <a:cs typeface="Century Schoolbook"/>
                <a:sym typeface="Century Schoolbook"/>
              </a:rPr>
              <a:t>Embasamento teórico bastante rico (pesquisas e outros autores)</a:t>
            </a: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latin typeface="Century Schoolbook"/>
                <a:ea typeface="Century Schoolbook"/>
                <a:cs typeface="Century Schoolbook"/>
                <a:sym typeface="Century Schoolbook"/>
              </a:rPr>
              <a:t>Demonstração de realidade facilmente percebida</a:t>
            </a:r>
          </a:p>
          <a:p>
            <a:pPr lvl="0" algn="just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/>
          <p:nvPr/>
        </p:nvSpPr>
        <p:spPr>
          <a:xfrm>
            <a:off x="2135550" y="260648"/>
            <a:ext cx="6984900" cy="127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Pontos Fracos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7" name="Shape 527"/>
          <p:cNvSpPr txBox="1"/>
          <p:nvPr/>
        </p:nvSpPr>
        <p:spPr>
          <a:xfrm>
            <a:off x="1229100" y="1335725"/>
            <a:ext cx="9733800" cy="510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latin typeface="Century Schoolbook"/>
                <a:ea typeface="Century Schoolbook"/>
                <a:cs typeface="Century Schoolbook"/>
                <a:sym typeface="Century Schoolbook"/>
              </a:rPr>
              <a:t>Capítulos repetitivos</a:t>
            </a: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latin typeface="Century Schoolbook"/>
                <a:ea typeface="Century Schoolbook"/>
                <a:cs typeface="Century Schoolbook"/>
                <a:sym typeface="Century Schoolbook"/>
              </a:rPr>
              <a:t>Não possui dados globais</a:t>
            </a: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latin typeface="Century Schoolbook"/>
                <a:ea typeface="Century Schoolbook"/>
                <a:cs typeface="Century Schoolbook"/>
                <a:sym typeface="Century Schoolbook"/>
              </a:rPr>
              <a:t>Dados teoricamente antigos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Tema não abordado pela autora: seria possível para a economia norte americana escapar desse imperativo de consumo ou seriam esses marqueteiros uma peça essencial na engrenagem do capitalismo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36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 txBox="1"/>
          <p:nvPr/>
        </p:nvSpPr>
        <p:spPr>
          <a:xfrm>
            <a:off x="2135550" y="260648"/>
            <a:ext cx="6984900" cy="127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Opinião do Grupo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34" name="Shape 534"/>
          <p:cNvSpPr txBox="1"/>
          <p:nvPr/>
        </p:nvSpPr>
        <p:spPr>
          <a:xfrm>
            <a:off x="1229100" y="1488125"/>
            <a:ext cx="9733800" cy="4712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457200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latin typeface="Century Schoolbook"/>
                <a:ea typeface="Century Schoolbook"/>
                <a:cs typeface="Century Schoolbook"/>
                <a:sym typeface="Century Schoolbook"/>
              </a:rPr>
              <a:t>O livro está bastante fiel à realidade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latin typeface="Century Schoolbook"/>
                <a:ea typeface="Century Schoolbook"/>
                <a:cs typeface="Century Schoolbook"/>
                <a:sym typeface="Century Schoolbook"/>
              </a:rPr>
              <a:t>Algumas regulamentações e esforços para criação de novas são desconsideradas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latin typeface="Century Schoolbook"/>
                <a:ea typeface="Century Schoolbook"/>
                <a:cs typeface="Century Schoolbook"/>
                <a:sym typeface="Century Schoolbook"/>
              </a:rPr>
              <a:t>Esta exposição excessiva à publicidade tem impactos imensuráveis nas crianças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buSzPct val="100000"/>
              <a:buFont typeface="Century Schoolbook"/>
              <a:buChar char="➔"/>
            </a:pPr>
            <a:r>
              <a:rPr lang="pt-BR" sz="3600">
                <a:latin typeface="Century Schoolbook"/>
                <a:ea typeface="Century Schoolbook"/>
                <a:cs typeface="Century Schoolbook"/>
                <a:sym typeface="Century Schoolbook"/>
              </a:rPr>
              <a:t>O consumismo é um ciclo transmitido de pais para filhos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36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just" rtl="0">
              <a:spcBef>
                <a:spcPts val="0"/>
              </a:spcBef>
              <a:buNone/>
            </a:pPr>
            <a:endParaRPr sz="24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/>
        </p:nvSpPr>
        <p:spPr>
          <a:xfrm>
            <a:off x="2135559" y="260647"/>
            <a:ext cx="6984776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 tese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4800" b="1" u="sng">
              <a:solidFill>
                <a:srgbClr val="148D9A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1229100" y="917674"/>
            <a:ext cx="9733800" cy="2976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None/>
            </a:pPr>
            <a:endParaRPr sz="3600" b="1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spcBef>
                <a:spcPts val="0"/>
              </a:spcBef>
              <a:buNone/>
            </a:pPr>
            <a:endParaRPr sz="25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7350" algn="just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❖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Há uma espécie de "complô" da indústria de marketing a serviço das corporações americanas para ganhar, a qualquer custo, os corações e mentes dos pequenos consumidores do país, através da propaganda dirigida maciça, veiculada pelos canais de tv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55" name="Shape 155" descr="Imagem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325" y="4166100"/>
            <a:ext cx="7917345" cy="26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/>
        </p:nvSpPr>
        <p:spPr>
          <a:xfrm>
            <a:off x="1847527" y="389147"/>
            <a:ext cx="86409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Evolução</a:t>
            </a:r>
          </a:p>
        </p:txBody>
      </p:sp>
      <p:cxnSp>
        <p:nvCxnSpPr>
          <p:cNvPr id="161" name="Shape 161"/>
          <p:cNvCxnSpPr/>
          <p:nvPr/>
        </p:nvCxnSpPr>
        <p:spPr>
          <a:xfrm>
            <a:off x="373200" y="2861375"/>
            <a:ext cx="11352300" cy="156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2" name="Shape 162"/>
          <p:cNvSpPr txBox="1"/>
          <p:nvPr/>
        </p:nvSpPr>
        <p:spPr>
          <a:xfrm>
            <a:off x="466475" y="2037150"/>
            <a:ext cx="9719400" cy="7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3000"/>
              <a:t>    1950                    1980                     1990         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171025" y="3138175"/>
            <a:ext cx="2550300" cy="7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2400"/>
              <a:t>Anúncios menos ambiciosos, não distinguiam realidade da fantasia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3239250" y="3138175"/>
            <a:ext cx="2320200" cy="7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2400"/>
              <a:t>Novo segmento de mercado impulsionado pela expansão da mídia infantil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6077375" y="3138175"/>
            <a:ext cx="2755500" cy="7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2400"/>
              <a:t>Aumento do orçamento destinado à publicidade infantil. Contratação de psicólogos, antropólogos, etc.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8970000" y="2037150"/>
            <a:ext cx="2755500" cy="6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800" b="1"/>
              <a:t>MARKETING </a:t>
            </a:r>
          </a:p>
          <a:p>
            <a:pPr lvl="0" algn="ctr">
              <a:spcBef>
                <a:spcPts val="0"/>
              </a:spcBef>
              <a:buNone/>
            </a:pPr>
            <a:r>
              <a:rPr lang="pt-BR" sz="1800" b="1"/>
              <a:t>CONTEMPORÂNEO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9137800" y="3243925"/>
            <a:ext cx="2320200" cy="7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2400"/>
              <a:t>Marketing do COOL;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2400"/>
              <a:t>naturalização dos desejos de consumo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1229101" y="1183325"/>
            <a:ext cx="9733800" cy="269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1000" algn="just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❖"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MARKETING DO “COOL”: marketing direcionado à aceitação social. Remete ao poder, dinheiro, maioridades e forçar limites Glorificação do consumo</a:t>
            </a:r>
          </a:p>
          <a:p>
            <a:pPr marL="457200" marR="0" lvl="0" indent="-381000" algn="just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❖"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Antes: chicletes, balas</a:t>
            </a:r>
          </a:p>
          <a:p>
            <a:pPr marL="457200" marR="0" lvl="0" indent="-381000" algn="just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❖"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Atualmente: tênis, aparelhos, roupas.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2400" i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“Viver modestamente é viver como perdedor”</a:t>
            </a: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625" y="4027625"/>
            <a:ext cx="2525573" cy="252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847" y="4027624"/>
            <a:ext cx="3638540" cy="252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 descr="Sandália Colorxu da marca Grandene." title="Comercial X - Sandália Colorxu (1994)">
            <a:hlinkClick r:id="rId5"/>
          </p:cNvPr>
          <p:cNvSpPr/>
          <p:nvPr/>
        </p:nvSpPr>
        <p:spPr>
          <a:xfrm>
            <a:off x="9766049" y="5150474"/>
            <a:ext cx="1928300" cy="1446225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8" name="Shape 178" descr="Antigo comercial da Tesoura Mundial &quot;Eu tenho, você não Tem!&quot;  - 1992" title="Comercial antigo Eu tenho, Você não tem - 1992">
            <a:hlinkClick r:id="rId7"/>
          </p:cNvPr>
          <p:cNvSpPr/>
          <p:nvPr/>
        </p:nvSpPr>
        <p:spPr>
          <a:xfrm>
            <a:off x="9766051" y="3697275"/>
            <a:ext cx="1928290" cy="1446225"/>
          </a:xfrm>
          <a:prstGeom prst="rect">
            <a:avLst/>
          </a:prstGeom>
          <a:blipFill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/>
        </p:nvSpPr>
        <p:spPr>
          <a:xfrm>
            <a:off x="2135559" y="260647"/>
            <a:ext cx="6984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5400">
                <a:solidFill>
                  <a:srgbClr val="694A5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800" b="1" u="sng">
                <a:solidFill>
                  <a:srgbClr val="148D9A"/>
                </a:solidFill>
                <a:latin typeface="Cambria"/>
                <a:ea typeface="Cambria"/>
                <a:cs typeface="Cambria"/>
                <a:sym typeface="Cambria"/>
              </a:rPr>
              <a:t>Argumentos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5400">
              <a:solidFill>
                <a:srgbClr val="694A5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1229101" y="1335725"/>
            <a:ext cx="9733800" cy="269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87350" algn="just" rtl="0">
              <a:spcBef>
                <a:spcPts val="0"/>
              </a:spcBef>
              <a:buClr>
                <a:schemeClr val="dk1"/>
              </a:buClr>
              <a:buSzPct val="100000"/>
              <a:buFont typeface="Century Schoolbook"/>
              <a:buChar char="❖"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ANTI-ADULTISMO: o que os adultos gostam é ridículo, o que eles desprezam é prestigiado</a:t>
            </a:r>
          </a:p>
          <a:p>
            <a:pPr marR="0" lvl="0" algn="just" rtl="0">
              <a:spcBef>
                <a:spcPts val="0"/>
              </a:spcBef>
              <a:buNone/>
            </a:pPr>
            <a:endParaRPr sz="25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R="0" lvl="0" algn="just" rtl="0">
              <a:spcBef>
                <a:spcPts val="0"/>
              </a:spcBef>
              <a:buNone/>
            </a:pPr>
            <a:r>
              <a:rPr lang="pt-BR" sz="25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Contraste: crianças querem ser adultos X adultos são chatos e sem graça, professores nerds</a:t>
            </a:r>
          </a:p>
          <a:p>
            <a:pPr marR="0" lvl="0" algn="just" rtl="0">
              <a:spcBef>
                <a:spcPts val="0"/>
              </a:spcBef>
              <a:buNone/>
            </a:pPr>
            <a:r>
              <a:rPr lang="pt-BR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</a:t>
            </a:r>
          </a:p>
          <a:p>
            <a:pPr lvl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86" name="Shape 186" descr="Propaganda da Garoto, clássica, do cholate Baton. Feita nos anos 90 e q ficou bem popular" title="Garoto - Compre Baton!">
            <a:hlinkClick r:id="rId3"/>
          </p:cNvPr>
          <p:cNvSpPr/>
          <p:nvPr/>
        </p:nvSpPr>
        <p:spPr>
          <a:xfrm>
            <a:off x="4325382" y="4027625"/>
            <a:ext cx="3367432" cy="2525574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2958</Words>
  <Application>Microsoft Office PowerPoint</Application>
  <PresentationFormat>Widescreen</PresentationFormat>
  <Paragraphs>533</Paragraphs>
  <Slides>55</Slides>
  <Notes>55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55</vt:i4>
      </vt:variant>
    </vt:vector>
  </HeadingPairs>
  <TitlesOfParts>
    <vt:vector size="65" baseType="lpstr">
      <vt:lpstr>Calibri</vt:lpstr>
      <vt:lpstr>Cambria</vt:lpstr>
      <vt:lpstr>Georgia</vt:lpstr>
      <vt:lpstr>Century Schoolbook</vt:lpstr>
      <vt:lpstr>Verdana</vt:lpstr>
      <vt:lpstr>Noto Sans Symbols</vt:lpstr>
      <vt:lpstr>Arial</vt:lpstr>
      <vt:lpstr>Tema do Office</vt:lpstr>
      <vt:lpstr>View</vt:lpstr>
      <vt:lpstr>View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Valquiria Padilha</dc:creator>
  <cp:lastModifiedBy>Valquiria Padilha</cp:lastModifiedBy>
  <cp:revision>1</cp:revision>
  <dcterms:modified xsi:type="dcterms:W3CDTF">2017-04-24T23:49:27Z</dcterms:modified>
</cp:coreProperties>
</file>