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8" r:id="rId3"/>
    <p:sldId id="259" r:id="rId4"/>
    <p:sldId id="257" r:id="rId5"/>
    <p:sldId id="266" r:id="rId6"/>
    <p:sldId id="260" r:id="rId7"/>
    <p:sldId id="261" r:id="rId8"/>
    <p:sldId id="272" r:id="rId9"/>
    <p:sldId id="263" r:id="rId10"/>
    <p:sldId id="264" r:id="rId11"/>
    <p:sldId id="262" r:id="rId12"/>
    <p:sldId id="265" r:id="rId13"/>
    <p:sldId id="267" r:id="rId14"/>
    <p:sldId id="269" r:id="rId15"/>
    <p:sldId id="299" r:id="rId16"/>
    <p:sldId id="300" r:id="rId17"/>
    <p:sldId id="301" r:id="rId18"/>
    <p:sldId id="302" r:id="rId19"/>
    <p:sldId id="268" r:id="rId20"/>
    <p:sldId id="270" r:id="rId21"/>
    <p:sldId id="271" r:id="rId22"/>
    <p:sldId id="273" r:id="rId23"/>
    <p:sldId id="274" r:id="rId24"/>
    <p:sldId id="276" r:id="rId25"/>
    <p:sldId id="275" r:id="rId26"/>
    <p:sldId id="277" r:id="rId27"/>
    <p:sldId id="278" r:id="rId28"/>
    <p:sldId id="279" r:id="rId29"/>
    <p:sldId id="283" r:id="rId30"/>
    <p:sldId id="284" r:id="rId31"/>
    <p:sldId id="280" r:id="rId32"/>
    <p:sldId id="281" r:id="rId33"/>
    <p:sldId id="282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6" r:id="rId45"/>
    <p:sldId id="297" r:id="rId46"/>
    <p:sldId id="298" r:id="rId47"/>
    <p:sldId id="303" r:id="rId48"/>
    <p:sldId id="304" r:id="rId49"/>
    <p:sldId id="305" r:id="rId50"/>
    <p:sldId id="306" r:id="rId51"/>
    <p:sldId id="307" r:id="rId52"/>
    <p:sldId id="308" r:id="rId5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1D6E8D-6964-4F0F-9D24-67D68471CC8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0C73BEE-BD1C-4976-8519-D0BCEADA59D4}">
      <dgm:prSet/>
      <dgm:spPr/>
      <dgm:t>
        <a:bodyPr/>
        <a:lstStyle/>
        <a:p>
          <a:r>
            <a:rPr lang="pt-BR"/>
            <a:t>Extração de dados</a:t>
          </a:r>
          <a:endParaRPr lang="en-US"/>
        </a:p>
      </dgm:t>
    </dgm:pt>
    <dgm:pt modelId="{38289D58-2A56-4F97-8A7F-E4261C4E0130}" type="parTrans" cxnId="{3BA7C2E3-AE91-4C59-8515-C566CDEB49AD}">
      <dgm:prSet/>
      <dgm:spPr/>
      <dgm:t>
        <a:bodyPr/>
        <a:lstStyle/>
        <a:p>
          <a:endParaRPr lang="en-US"/>
        </a:p>
      </dgm:t>
    </dgm:pt>
    <dgm:pt modelId="{04D30575-931E-4D9C-AD9A-92E97BA2C933}" type="sibTrans" cxnId="{3BA7C2E3-AE91-4C59-8515-C566CDEB49AD}">
      <dgm:prSet/>
      <dgm:spPr/>
      <dgm:t>
        <a:bodyPr/>
        <a:lstStyle/>
        <a:p>
          <a:endParaRPr lang="en-US"/>
        </a:p>
      </dgm:t>
    </dgm:pt>
    <dgm:pt modelId="{49B57576-4F49-4761-9D95-B071DCF96555}">
      <dgm:prSet/>
      <dgm:spPr/>
      <dgm:t>
        <a:bodyPr/>
        <a:lstStyle/>
        <a:p>
          <a:r>
            <a:rPr lang="pt-BR"/>
            <a:t>Visualização de dados</a:t>
          </a:r>
          <a:endParaRPr lang="en-US"/>
        </a:p>
      </dgm:t>
    </dgm:pt>
    <dgm:pt modelId="{FE560B40-789E-4AA0-A01A-9C04BAB9FBFD}" type="parTrans" cxnId="{9E4DF190-C80C-435E-87B1-4F406C8BB424}">
      <dgm:prSet/>
      <dgm:spPr/>
      <dgm:t>
        <a:bodyPr/>
        <a:lstStyle/>
        <a:p>
          <a:endParaRPr lang="en-US"/>
        </a:p>
      </dgm:t>
    </dgm:pt>
    <dgm:pt modelId="{FEF72663-D61C-4873-BEC7-5BFAB2417F7B}" type="sibTrans" cxnId="{9E4DF190-C80C-435E-87B1-4F406C8BB424}">
      <dgm:prSet/>
      <dgm:spPr/>
      <dgm:t>
        <a:bodyPr/>
        <a:lstStyle/>
        <a:p>
          <a:endParaRPr lang="en-US"/>
        </a:p>
      </dgm:t>
    </dgm:pt>
    <dgm:pt modelId="{15684D44-FEAB-4D3B-9F15-249D4C4B7BCC}" type="pres">
      <dgm:prSet presAssocID="{731D6E8D-6964-4F0F-9D24-67D68471CC81}" presName="root" presStyleCnt="0">
        <dgm:presLayoutVars>
          <dgm:dir/>
          <dgm:resizeHandles val="exact"/>
        </dgm:presLayoutVars>
      </dgm:prSet>
      <dgm:spPr/>
    </dgm:pt>
    <dgm:pt modelId="{24737081-8BD5-4322-B1CB-D824C4B23F78}" type="pres">
      <dgm:prSet presAssocID="{A0C73BEE-BD1C-4976-8519-D0BCEADA59D4}" presName="compNode" presStyleCnt="0"/>
      <dgm:spPr/>
    </dgm:pt>
    <dgm:pt modelId="{DC481DB9-16BF-46DB-8D2A-0985D80C7F0F}" type="pres">
      <dgm:prSet presAssocID="{A0C73BEE-BD1C-4976-8519-D0BCEADA59D4}" presName="bgRect" presStyleLbl="bgShp" presStyleIdx="0" presStyleCnt="2"/>
      <dgm:spPr/>
    </dgm:pt>
    <dgm:pt modelId="{2456AF90-0656-4AC0-AFA0-90C01800024A}" type="pres">
      <dgm:prSet presAssocID="{A0C73BEE-BD1C-4976-8519-D0BCEADA59D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atísticas"/>
        </a:ext>
      </dgm:extLst>
    </dgm:pt>
    <dgm:pt modelId="{DCBE81EF-CD68-41F4-AB9C-BF22556C46F8}" type="pres">
      <dgm:prSet presAssocID="{A0C73BEE-BD1C-4976-8519-D0BCEADA59D4}" presName="spaceRect" presStyleCnt="0"/>
      <dgm:spPr/>
    </dgm:pt>
    <dgm:pt modelId="{EED22A95-05CA-4AF0-BC38-06147B843F52}" type="pres">
      <dgm:prSet presAssocID="{A0C73BEE-BD1C-4976-8519-D0BCEADA59D4}" presName="parTx" presStyleLbl="revTx" presStyleIdx="0" presStyleCnt="2">
        <dgm:presLayoutVars>
          <dgm:chMax val="0"/>
          <dgm:chPref val="0"/>
        </dgm:presLayoutVars>
      </dgm:prSet>
      <dgm:spPr/>
    </dgm:pt>
    <dgm:pt modelId="{207DF432-197B-4A5D-B908-644C246F862A}" type="pres">
      <dgm:prSet presAssocID="{04D30575-931E-4D9C-AD9A-92E97BA2C933}" presName="sibTrans" presStyleCnt="0"/>
      <dgm:spPr/>
    </dgm:pt>
    <dgm:pt modelId="{03F15489-9970-4DDE-931A-6C4753B37068}" type="pres">
      <dgm:prSet presAssocID="{49B57576-4F49-4761-9D95-B071DCF96555}" presName="compNode" presStyleCnt="0"/>
      <dgm:spPr/>
    </dgm:pt>
    <dgm:pt modelId="{8255B733-EF4F-43C8-BE5B-851F281432C2}" type="pres">
      <dgm:prSet presAssocID="{49B57576-4F49-4761-9D95-B071DCF96555}" presName="bgRect" presStyleLbl="bgShp" presStyleIdx="1" presStyleCnt="2"/>
      <dgm:spPr/>
    </dgm:pt>
    <dgm:pt modelId="{86191F7D-F81B-474A-8F2D-86373F3695D4}" type="pres">
      <dgm:prSet presAssocID="{49B57576-4F49-4761-9D95-B071DCF9655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lho"/>
        </a:ext>
      </dgm:extLst>
    </dgm:pt>
    <dgm:pt modelId="{A6862E31-CA76-4F4C-BE26-F5BEF9CE1A15}" type="pres">
      <dgm:prSet presAssocID="{49B57576-4F49-4761-9D95-B071DCF96555}" presName="spaceRect" presStyleCnt="0"/>
      <dgm:spPr/>
    </dgm:pt>
    <dgm:pt modelId="{A81294FA-024C-488F-B17A-0FC4502B1326}" type="pres">
      <dgm:prSet presAssocID="{49B57576-4F49-4761-9D95-B071DCF9655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2854403-AC3D-49C5-94CF-5B48ACD69045}" type="presOf" srcId="{49B57576-4F49-4761-9D95-B071DCF96555}" destId="{A81294FA-024C-488F-B17A-0FC4502B1326}" srcOrd="0" destOrd="0" presId="urn:microsoft.com/office/officeart/2018/2/layout/IconVerticalSolidList"/>
    <dgm:cxn modelId="{C2CE1F81-57AF-4FC8-B8CA-A270A9C42F0A}" type="presOf" srcId="{731D6E8D-6964-4F0F-9D24-67D68471CC81}" destId="{15684D44-FEAB-4D3B-9F15-249D4C4B7BCC}" srcOrd="0" destOrd="0" presId="urn:microsoft.com/office/officeart/2018/2/layout/IconVerticalSolidList"/>
    <dgm:cxn modelId="{9E4DF190-C80C-435E-87B1-4F406C8BB424}" srcId="{731D6E8D-6964-4F0F-9D24-67D68471CC81}" destId="{49B57576-4F49-4761-9D95-B071DCF96555}" srcOrd="1" destOrd="0" parTransId="{FE560B40-789E-4AA0-A01A-9C04BAB9FBFD}" sibTransId="{FEF72663-D61C-4873-BEC7-5BFAB2417F7B}"/>
    <dgm:cxn modelId="{2ACC41B1-D55F-4D1D-AAEB-2E877F6DAA34}" type="presOf" srcId="{A0C73BEE-BD1C-4976-8519-D0BCEADA59D4}" destId="{EED22A95-05CA-4AF0-BC38-06147B843F52}" srcOrd="0" destOrd="0" presId="urn:microsoft.com/office/officeart/2018/2/layout/IconVerticalSolidList"/>
    <dgm:cxn modelId="{3BA7C2E3-AE91-4C59-8515-C566CDEB49AD}" srcId="{731D6E8D-6964-4F0F-9D24-67D68471CC81}" destId="{A0C73BEE-BD1C-4976-8519-D0BCEADA59D4}" srcOrd="0" destOrd="0" parTransId="{38289D58-2A56-4F97-8A7F-E4261C4E0130}" sibTransId="{04D30575-931E-4D9C-AD9A-92E97BA2C933}"/>
    <dgm:cxn modelId="{3F6DDEB2-B32B-402A-BEF2-309614D8139E}" type="presParOf" srcId="{15684D44-FEAB-4D3B-9F15-249D4C4B7BCC}" destId="{24737081-8BD5-4322-B1CB-D824C4B23F78}" srcOrd="0" destOrd="0" presId="urn:microsoft.com/office/officeart/2018/2/layout/IconVerticalSolidList"/>
    <dgm:cxn modelId="{77677209-62EF-404B-8F61-C5C811523C2C}" type="presParOf" srcId="{24737081-8BD5-4322-B1CB-D824C4B23F78}" destId="{DC481DB9-16BF-46DB-8D2A-0985D80C7F0F}" srcOrd="0" destOrd="0" presId="urn:microsoft.com/office/officeart/2018/2/layout/IconVerticalSolidList"/>
    <dgm:cxn modelId="{626F6C65-9959-4F91-97B2-E92F23A0A232}" type="presParOf" srcId="{24737081-8BD5-4322-B1CB-D824C4B23F78}" destId="{2456AF90-0656-4AC0-AFA0-90C01800024A}" srcOrd="1" destOrd="0" presId="urn:microsoft.com/office/officeart/2018/2/layout/IconVerticalSolidList"/>
    <dgm:cxn modelId="{9A22C6CF-9812-452C-A33F-200EC07CD8E2}" type="presParOf" srcId="{24737081-8BD5-4322-B1CB-D824C4B23F78}" destId="{DCBE81EF-CD68-41F4-AB9C-BF22556C46F8}" srcOrd="2" destOrd="0" presId="urn:microsoft.com/office/officeart/2018/2/layout/IconVerticalSolidList"/>
    <dgm:cxn modelId="{CA6D5D1F-20DD-44F9-B191-8800DA463AE4}" type="presParOf" srcId="{24737081-8BD5-4322-B1CB-D824C4B23F78}" destId="{EED22A95-05CA-4AF0-BC38-06147B843F52}" srcOrd="3" destOrd="0" presId="urn:microsoft.com/office/officeart/2018/2/layout/IconVerticalSolidList"/>
    <dgm:cxn modelId="{ABA2C92A-F0DE-4D5F-8F7B-E11C875A45E3}" type="presParOf" srcId="{15684D44-FEAB-4D3B-9F15-249D4C4B7BCC}" destId="{207DF432-197B-4A5D-B908-644C246F862A}" srcOrd="1" destOrd="0" presId="urn:microsoft.com/office/officeart/2018/2/layout/IconVerticalSolidList"/>
    <dgm:cxn modelId="{092D8B24-6488-434D-8234-8530348E15E9}" type="presParOf" srcId="{15684D44-FEAB-4D3B-9F15-249D4C4B7BCC}" destId="{03F15489-9970-4DDE-931A-6C4753B37068}" srcOrd="2" destOrd="0" presId="urn:microsoft.com/office/officeart/2018/2/layout/IconVerticalSolidList"/>
    <dgm:cxn modelId="{2F70E38B-F5D8-4A1D-91EA-C06782183E7B}" type="presParOf" srcId="{03F15489-9970-4DDE-931A-6C4753B37068}" destId="{8255B733-EF4F-43C8-BE5B-851F281432C2}" srcOrd="0" destOrd="0" presId="urn:microsoft.com/office/officeart/2018/2/layout/IconVerticalSolidList"/>
    <dgm:cxn modelId="{89DBA6B7-DB15-40A4-9DD0-EC5AACB8A741}" type="presParOf" srcId="{03F15489-9970-4DDE-931A-6C4753B37068}" destId="{86191F7D-F81B-474A-8F2D-86373F3695D4}" srcOrd="1" destOrd="0" presId="urn:microsoft.com/office/officeart/2018/2/layout/IconVerticalSolidList"/>
    <dgm:cxn modelId="{0E92CBDB-E54B-4B7C-8017-9338A6D0F3D5}" type="presParOf" srcId="{03F15489-9970-4DDE-931A-6C4753B37068}" destId="{A6862E31-CA76-4F4C-BE26-F5BEF9CE1A15}" srcOrd="2" destOrd="0" presId="urn:microsoft.com/office/officeart/2018/2/layout/IconVerticalSolidList"/>
    <dgm:cxn modelId="{6B87B09D-46D4-4A95-90B4-C13C1BB78CC6}" type="presParOf" srcId="{03F15489-9970-4DDE-931A-6C4753B37068}" destId="{A81294FA-024C-488F-B17A-0FC4502B13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81DB9-16BF-46DB-8D2A-0985D80C7F0F}">
      <dsp:nvSpPr>
        <dsp:cNvPr id="0" name=""/>
        <dsp:cNvSpPr/>
      </dsp:nvSpPr>
      <dsp:spPr>
        <a:xfrm>
          <a:off x="0" y="867270"/>
          <a:ext cx="5980170" cy="16011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6AF90-0656-4AC0-AFA0-90C01800024A}">
      <dsp:nvSpPr>
        <dsp:cNvPr id="0" name=""/>
        <dsp:cNvSpPr/>
      </dsp:nvSpPr>
      <dsp:spPr>
        <a:xfrm>
          <a:off x="484337" y="1227521"/>
          <a:ext cx="880613" cy="8806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22A95-05CA-4AF0-BC38-06147B843F52}">
      <dsp:nvSpPr>
        <dsp:cNvPr id="0" name=""/>
        <dsp:cNvSpPr/>
      </dsp:nvSpPr>
      <dsp:spPr>
        <a:xfrm>
          <a:off x="1849287" y="867270"/>
          <a:ext cx="4130882" cy="1601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451" tIns="169451" rIns="169451" bIns="1694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Extração de dados</a:t>
          </a:r>
          <a:endParaRPr lang="en-US" sz="2500" kern="1200"/>
        </a:p>
      </dsp:txBody>
      <dsp:txXfrm>
        <a:off x="1849287" y="867270"/>
        <a:ext cx="4130882" cy="1601115"/>
      </dsp:txXfrm>
    </dsp:sp>
    <dsp:sp modelId="{8255B733-EF4F-43C8-BE5B-851F281432C2}">
      <dsp:nvSpPr>
        <dsp:cNvPr id="0" name=""/>
        <dsp:cNvSpPr/>
      </dsp:nvSpPr>
      <dsp:spPr>
        <a:xfrm>
          <a:off x="0" y="2868664"/>
          <a:ext cx="5980170" cy="16011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91F7D-F81B-474A-8F2D-86373F3695D4}">
      <dsp:nvSpPr>
        <dsp:cNvPr id="0" name=""/>
        <dsp:cNvSpPr/>
      </dsp:nvSpPr>
      <dsp:spPr>
        <a:xfrm>
          <a:off x="484337" y="3228915"/>
          <a:ext cx="880613" cy="8806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294FA-024C-488F-B17A-0FC4502B1326}">
      <dsp:nvSpPr>
        <dsp:cNvPr id="0" name=""/>
        <dsp:cNvSpPr/>
      </dsp:nvSpPr>
      <dsp:spPr>
        <a:xfrm>
          <a:off x="1849287" y="2868664"/>
          <a:ext cx="4130882" cy="1601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451" tIns="169451" rIns="169451" bIns="1694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Visualização de dados</a:t>
          </a:r>
          <a:endParaRPr lang="en-US" sz="2500" kern="1200"/>
        </a:p>
      </dsp:txBody>
      <dsp:txXfrm>
        <a:off x="1849287" y="2868664"/>
        <a:ext cx="4130882" cy="1601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11/29/2021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2176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8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3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6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4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3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9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0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2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7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11/29/2021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7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rasil.io/dataset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t.wikipedia.org/wiki/An%C3%A1lise_de_redes_sociai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zmina.com.br/projetos/monitora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rproject.org/download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vistas.usp.br/cadernosdecampo/issue/view/1157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4BEF5A-C45D-4455-ACCA-CFC33E684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743804"/>
            <a:ext cx="4102609" cy="3793482"/>
          </a:xfrm>
        </p:spPr>
        <p:txBody>
          <a:bodyPr anchor="ctr">
            <a:normAutofit/>
          </a:bodyPr>
          <a:lstStyle/>
          <a:p>
            <a:pPr algn="l"/>
            <a:r>
              <a:rPr lang="pt-BR" dirty="0"/>
              <a:t>CCA5968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0497D4-C37D-4C6A-B120-AAF3BD504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691564"/>
            <a:ext cx="4102609" cy="1422631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Métodos – Técnicas</a:t>
            </a:r>
            <a:br>
              <a:rPr lang="pt-BR" dirty="0"/>
            </a:br>
            <a:r>
              <a:rPr lang="pt-BR" dirty="0"/>
              <a:t>22 e 29/11</a:t>
            </a:r>
            <a:br>
              <a:rPr lang="pt-BR" dirty="0"/>
            </a:br>
            <a:r>
              <a:rPr lang="pt-BR" dirty="0"/>
              <a:t>Prof. Daniela</a:t>
            </a:r>
          </a:p>
        </p:txBody>
      </p:sp>
      <p:pic>
        <p:nvPicPr>
          <p:cNvPr id="33" name="Picture 3" descr="Uma rede de linhas e pontos ao fundo">
            <a:extLst>
              <a:ext uri="{FF2B5EF4-FFF2-40B4-BE49-F238E27FC236}">
                <a16:creationId xmlns:a16="http://schemas.microsoft.com/office/drawing/2014/main" id="{ACCF5937-F9D6-4DDC-B89F-702D233241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29" r="12437"/>
          <a:stretch/>
        </p:blipFill>
        <p:spPr>
          <a:xfrm>
            <a:off x="5349241" y="10"/>
            <a:ext cx="684275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94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8A8A3A-F2BA-4E91-962F-78A289886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08" b="13212"/>
          <a:stretch/>
        </p:blipFill>
        <p:spPr>
          <a:xfrm>
            <a:off x="0" y="1311965"/>
            <a:ext cx="12192000" cy="462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37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386C48E-1267-4C71-A2FF-3A72697C73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32" r="1923" b="7466"/>
          <a:stretch/>
        </p:blipFill>
        <p:spPr>
          <a:xfrm>
            <a:off x="234462" y="98475"/>
            <a:ext cx="11957538" cy="565521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E8AD9F5-A842-40BA-B60F-0AAB99F19C79}"/>
              </a:ext>
            </a:extLst>
          </p:cNvPr>
          <p:cNvSpPr txBox="1"/>
          <p:nvPr/>
        </p:nvSpPr>
        <p:spPr>
          <a:xfrm>
            <a:off x="1195754" y="6006905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https://brasil.io/datasets/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0150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EDC033-8DAA-4024-87F5-57430053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584A691-C497-4066-927B-46560195E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9A6F3B-F0D9-4CB0-B8A1-B84B57852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9DAD4E2-0F09-4990-8D99-9C1EAC554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1114"/>
          <a:stretch/>
        </p:blipFill>
        <p:spPr>
          <a:xfrm>
            <a:off x="761998" y="758089"/>
            <a:ext cx="10695298" cy="534743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1A094FF-E83C-4635-A512-3B3FBF8FA5B2}"/>
              </a:ext>
            </a:extLst>
          </p:cNvPr>
          <p:cNvSpPr txBox="1"/>
          <p:nvPr/>
        </p:nvSpPr>
        <p:spPr>
          <a:xfrm>
            <a:off x="942535" y="6231988"/>
            <a:ext cx="9636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API Root – “Home” da API em código. Em resumo, uma API comunica ao sistema quais dados você quer dele (se o sistema deixar que eles sejam recuperados).</a:t>
            </a:r>
          </a:p>
        </p:txBody>
      </p:sp>
    </p:spTree>
    <p:extLst>
      <p:ext uri="{BB962C8B-B14F-4D97-AF65-F5344CB8AC3E}">
        <p14:creationId xmlns:p14="http://schemas.microsoft.com/office/powerpoint/2010/main" val="2397203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23506-B8C8-436B-9EE9-8FA4CE18F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Visualização de dados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ADAAD4-9C3C-46D9-98DC-5CBB0AD88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Depois de coletados e organizados;</a:t>
            </a:r>
          </a:p>
          <a:p>
            <a:r>
              <a:rPr lang="pt-BR" dirty="0"/>
              <a:t>Dependendo de quais dados e como eles estão organizados, pode-se gerar certos tipos de visualização, como os grafos (comportamento de rede); </a:t>
            </a:r>
          </a:p>
          <a:p>
            <a:r>
              <a:rPr lang="pt-BR" dirty="0"/>
              <a:t>Gráficos</a:t>
            </a:r>
          </a:p>
          <a:p>
            <a:r>
              <a:rPr lang="pt-BR" dirty="0"/>
              <a:t>ARS: método específico – Sociologia (</a:t>
            </a:r>
            <a:r>
              <a:rPr lang="pt-BR" dirty="0">
                <a:hlinkClick r:id="rId2"/>
              </a:rPr>
              <a:t>https://pt.wikipedia.org/wiki/An%C3%A1lise_de_redes_sociais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3184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23506-B8C8-436B-9EE9-8FA4CE18F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Visualização de dados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ADAAD4-9C3C-46D9-98DC-5CBB0AD88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Gephi</a:t>
            </a:r>
            <a:endParaRPr lang="pt-BR" dirty="0"/>
          </a:p>
          <a:p>
            <a:r>
              <a:rPr lang="pt-BR" dirty="0" err="1"/>
              <a:t>NodeXL</a:t>
            </a:r>
            <a:endParaRPr lang="pt-BR" dirty="0"/>
          </a:p>
          <a:p>
            <a:r>
              <a:rPr lang="pt-BR" dirty="0" err="1"/>
              <a:t>Sentinel</a:t>
            </a:r>
            <a:r>
              <a:rPr lang="pt-BR" dirty="0"/>
              <a:t> </a:t>
            </a:r>
            <a:r>
              <a:rPr lang="pt-BR" dirty="0" err="1"/>
              <a:t>Visualizer</a:t>
            </a:r>
            <a:endParaRPr lang="pt-BR" dirty="0"/>
          </a:p>
          <a:p>
            <a:r>
              <a:rPr lang="pt-BR" dirty="0"/>
              <a:t>Data </a:t>
            </a:r>
            <a:r>
              <a:rPr lang="pt-BR" dirty="0" err="1"/>
              <a:t>Wrapper</a:t>
            </a:r>
            <a:r>
              <a:rPr lang="pt-BR" dirty="0"/>
              <a:t> - https://www.datawrapper.de/</a:t>
            </a:r>
          </a:p>
        </p:txBody>
      </p:sp>
    </p:spTree>
    <p:extLst>
      <p:ext uri="{BB962C8B-B14F-4D97-AF65-F5344CB8AC3E}">
        <p14:creationId xmlns:p14="http://schemas.microsoft.com/office/powerpoint/2010/main" val="3830782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3AE46-441C-49AF-ADA5-F2B762B0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Monitores de dados - </a:t>
            </a:r>
            <a:r>
              <a:rPr lang="pt-BR" dirty="0" err="1"/>
              <a:t>MonitorA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EE3FA2-2821-48A5-A93D-354CF3D73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02" r="1807" b="7671"/>
          <a:stretch/>
        </p:blipFill>
        <p:spPr>
          <a:xfrm>
            <a:off x="1955408" y="2302555"/>
            <a:ext cx="7737231" cy="387316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7AF32C8-6815-4520-A606-C11F0869E7BB}"/>
              </a:ext>
            </a:extLst>
          </p:cNvPr>
          <p:cNvSpPr txBox="1"/>
          <p:nvPr/>
        </p:nvSpPr>
        <p:spPr>
          <a:xfrm>
            <a:off x="900332" y="6331072"/>
            <a:ext cx="475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https://azmina.com.br/projetos/monitora/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0194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3AE46-441C-49AF-ADA5-F2B762B0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Monitor da violência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DED7111-0ECD-400F-B39F-F938C9BBE8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6" r="1692" b="5619"/>
          <a:stretch/>
        </p:blipFill>
        <p:spPr>
          <a:xfrm>
            <a:off x="2447777" y="2300497"/>
            <a:ext cx="7652825" cy="388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87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CE276B-0B93-4C78-A08A-FC34B55FD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44BC4D-DFA6-46C1-B30A-1439A5195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AAFF9B6-921A-4327-A96C-E2CAEC43E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42" r="-1" b="9514"/>
          <a:stretch/>
        </p:blipFill>
        <p:spPr>
          <a:xfrm>
            <a:off x="1235964" y="1229868"/>
            <a:ext cx="9720072" cy="43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6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CE276B-0B93-4C78-A08A-FC34B55FD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44BC4D-DFA6-46C1-B30A-1439A5195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66CBA48-4BED-4708-9A4B-5470A81DB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07" r="-1" b="10649"/>
          <a:stretch/>
        </p:blipFill>
        <p:spPr>
          <a:xfrm>
            <a:off x="1235964" y="1229868"/>
            <a:ext cx="9720072" cy="43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35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23506-B8C8-436B-9EE9-8FA4CE18F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Definição de coleta a partir da pergunta e objeto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ADAAD4-9C3C-46D9-98DC-5CBB0AD88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Você quer estudar uma plataforma específica?</a:t>
            </a:r>
          </a:p>
          <a:p>
            <a:r>
              <a:rPr lang="pt-BR" dirty="0"/>
              <a:t>Quer estudar comportamento social em uma rede específica?</a:t>
            </a:r>
          </a:p>
          <a:p>
            <a:r>
              <a:rPr lang="pt-BR" dirty="0"/>
              <a:t>Quer entender uma conversação?</a:t>
            </a:r>
          </a:p>
          <a:p>
            <a:r>
              <a:rPr lang="pt-BR" dirty="0"/>
              <a:t>Quer coletar dados para triangular com outras fontes? </a:t>
            </a:r>
          </a:p>
        </p:txBody>
      </p:sp>
    </p:spTree>
    <p:extLst>
      <p:ext uri="{BB962C8B-B14F-4D97-AF65-F5344CB8AC3E}">
        <p14:creationId xmlns:p14="http://schemas.microsoft.com/office/powerpoint/2010/main" val="252042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D7DA5DC-A649-4242-9CDD-232499A10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08" t="27682" r="16693" b="17933"/>
          <a:stretch/>
        </p:blipFill>
        <p:spPr>
          <a:xfrm>
            <a:off x="5852159" y="1167619"/>
            <a:ext cx="5120640" cy="372793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E069344-D752-41E8-A192-FDAC50EB8268}"/>
              </a:ext>
            </a:extLst>
          </p:cNvPr>
          <p:cNvSpPr txBox="1"/>
          <p:nvPr/>
        </p:nvSpPr>
        <p:spPr>
          <a:xfrm>
            <a:off x="6063175" y="5190978"/>
            <a:ext cx="5022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Desinformação, mídia social e Covid 19 no Brasil. (MIDIARS)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2DDDE23-B340-4B97-99E4-514C9922E4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46" t="17831" r="30539" b="6851"/>
          <a:stretch/>
        </p:blipFill>
        <p:spPr>
          <a:xfrm>
            <a:off x="703382" y="763170"/>
            <a:ext cx="5317589" cy="516284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D7D99AC-0C4E-406F-8FDB-C58668962065}"/>
              </a:ext>
            </a:extLst>
          </p:cNvPr>
          <p:cNvSpPr txBox="1"/>
          <p:nvPr/>
        </p:nvSpPr>
        <p:spPr>
          <a:xfrm>
            <a:off x="829994" y="6119446"/>
            <a:ext cx="512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Political</a:t>
            </a:r>
            <a:r>
              <a:rPr lang="pt-BR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discourses</a:t>
            </a:r>
            <a:r>
              <a:rPr lang="pt-BR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pt-BR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ideologies,and</a:t>
            </a:r>
            <a:r>
              <a:rPr lang="pt-BR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online </a:t>
            </a:r>
            <a:r>
              <a:rPr lang="pt-BR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coalitions</a:t>
            </a:r>
            <a:r>
              <a:rPr lang="pt-BR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</a:t>
            </a:r>
            <a:r>
              <a:rPr lang="pt-BR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pt-BR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Brazilian</a:t>
            </a:r>
            <a:r>
              <a:rPr lang="pt-BR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Congress </a:t>
            </a:r>
            <a:r>
              <a:rPr lang="pt-BR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pt-BR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Twitter </a:t>
            </a:r>
            <a:r>
              <a:rPr lang="pt-BR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during</a:t>
            </a:r>
            <a:r>
              <a:rPr lang="pt-BR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2019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930362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23506-B8C8-436B-9EE9-8FA4CE18F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Definição de coleta a partir da pergunta e objeto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ADAAD4-9C3C-46D9-98DC-5CBB0AD88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Quer entender a formação de uma rede específica? Qual seria a melhor “entrada” para isso? Hashtag? Comentários? Análise de caso?</a:t>
            </a:r>
          </a:p>
          <a:p>
            <a:r>
              <a:rPr lang="pt-BR" dirty="0" err="1"/>
              <a:t>Affordances</a:t>
            </a:r>
            <a:r>
              <a:rPr lang="pt-BR" dirty="0"/>
              <a:t> das plataformas</a:t>
            </a:r>
          </a:p>
          <a:p>
            <a:r>
              <a:rPr lang="pt-BR" dirty="0"/>
              <a:t>Normatividade do algoritmo</a:t>
            </a:r>
          </a:p>
          <a:p>
            <a:r>
              <a:rPr lang="pt-BR" dirty="0"/>
              <a:t>Análises qualitativas de texto / análise de conteúdo (</a:t>
            </a:r>
            <a:r>
              <a:rPr lang="pt-BR" dirty="0" err="1"/>
              <a:t>Iramuteq</a:t>
            </a:r>
            <a:r>
              <a:rPr lang="pt-BR" dirty="0"/>
              <a:t>, </a:t>
            </a:r>
            <a:r>
              <a:rPr lang="pt-BR" dirty="0" err="1"/>
              <a:t>Nvivo</a:t>
            </a:r>
            <a:r>
              <a:rPr lang="pt-BR" dirty="0"/>
              <a:t>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986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23506-B8C8-436B-9EE9-8FA4CE18F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Definição de coleta a partir da pergunta e objeto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ADAAD4-9C3C-46D9-98DC-5CBB0AD88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Métricas quantitativas: tratamento estatístico aos dados</a:t>
            </a:r>
          </a:p>
          <a:p>
            <a:r>
              <a:rPr lang="pt-BR" dirty="0"/>
              <a:t>Análise Qualitativa: análise de discurso, método ator-rede, </a:t>
            </a:r>
            <a:r>
              <a:rPr lang="pt-BR" dirty="0" err="1"/>
              <a:t>Grounded</a:t>
            </a:r>
            <a:r>
              <a:rPr lang="pt-BR" dirty="0"/>
              <a:t> </a:t>
            </a:r>
            <a:r>
              <a:rPr lang="pt-BR" dirty="0" err="1"/>
              <a:t>Theory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1781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123506-B8C8-436B-9EE9-8FA4CE18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43804"/>
            <a:ext cx="4102609" cy="37934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/>
              <a:t>Enquanto isso, no upside down</a:t>
            </a:r>
          </a:p>
        </p:txBody>
      </p:sp>
      <p:pic>
        <p:nvPicPr>
          <p:cNvPr id="7" name="Imagem 6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13621380-A30A-488A-9482-E3292327BD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4" r="18158" b="-1"/>
          <a:stretch/>
        </p:blipFill>
        <p:spPr>
          <a:xfrm>
            <a:off x="5349241" y="10"/>
            <a:ext cx="684275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45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AF5A1-4884-4FBA-B1BB-80A2939EA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867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5A8C16DA-E452-4500-B803-5D451BB09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57238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376F0F04-0D6A-4E58-B3E3-00EEBCA9A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67" y="2018253"/>
            <a:ext cx="4309533" cy="2811970"/>
          </a:xfrm>
          <a:prstGeom prst="rect">
            <a:avLst/>
          </a:prstGeom>
        </p:spPr>
      </p:pic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9B051C06-61D0-43B1-98B1-1490629B6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90" y="1401003"/>
            <a:ext cx="3722751" cy="40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44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45592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A41CEC-AD93-4D24-91EA-BDE380CC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3" y="1517903"/>
            <a:ext cx="3828185" cy="4578096"/>
          </a:xfrm>
        </p:spPr>
        <p:txBody>
          <a:bodyPr>
            <a:normAutofit/>
          </a:bodyPr>
          <a:lstStyle/>
          <a:p>
            <a:r>
              <a:rPr lang="pt-BR" dirty="0"/>
              <a:t>Qual internet estamos pesquisando?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77C0C8-822C-4DFF-8CEE-0CD8703BC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633" y="1517904"/>
            <a:ext cx="4843270" cy="4578096"/>
          </a:xfrm>
        </p:spPr>
        <p:txBody>
          <a:bodyPr>
            <a:normAutofit/>
          </a:bodyPr>
          <a:lstStyle/>
          <a:p>
            <a:r>
              <a:rPr lang="pt-BR" dirty="0"/>
              <a:t>A superfície é resultado de um desenho político-econômico conhecido atualmente como “neoliberalismo”;</a:t>
            </a:r>
          </a:p>
          <a:p>
            <a:r>
              <a:rPr lang="pt-BR" dirty="0"/>
              <a:t>O resultado da extração de dados na superfície diz respeito a esta visão de mundo, dominada pelas plataformas / big </a:t>
            </a:r>
            <a:r>
              <a:rPr lang="pt-BR" dirty="0" err="1"/>
              <a:t>techs</a:t>
            </a:r>
            <a:r>
              <a:rPr lang="pt-BR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97598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41CEC-AD93-4D24-91EA-BDE380CCE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Qual internet estamos pesquisando?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77C0C8-822C-4DFF-8CEE-0CD8703BC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Assim, esta visão imposta historicamente na conformação da internet como mais um instrumento técnico de domínio político-econômico-social-afetivo é uma limitação de qualquer pesquisa realizada na superfície.</a:t>
            </a:r>
          </a:p>
          <a:p>
            <a:r>
              <a:rPr lang="pt-BR" dirty="0"/>
              <a:t>Esta limitação depende do objeto da pesquisa.</a:t>
            </a:r>
          </a:p>
        </p:txBody>
      </p:sp>
    </p:spTree>
    <p:extLst>
      <p:ext uri="{BB962C8B-B14F-4D97-AF65-F5344CB8AC3E}">
        <p14:creationId xmlns:p14="http://schemas.microsoft.com/office/powerpoint/2010/main" val="1039239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AF5A1-4884-4FBA-B1BB-80A2939EA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867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8C16DA-E452-4500-B803-5D451BB09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57238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D52268F1-3F9A-4E11-9D6F-B0E119745C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65"/>
          <a:stretch/>
        </p:blipFill>
        <p:spPr>
          <a:xfrm>
            <a:off x="761999" y="743803"/>
            <a:ext cx="10668000" cy="5347435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A5711E27-8FF6-4C5B-9053-3D6EAB25FC8C}"/>
              </a:ext>
            </a:extLst>
          </p:cNvPr>
          <p:cNvCxnSpPr/>
          <p:nvPr/>
        </p:nvCxnSpPr>
        <p:spPr>
          <a:xfrm flipH="1">
            <a:off x="2743200" y="1881809"/>
            <a:ext cx="4532243" cy="225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58E8C536-D4B1-4667-A16D-625E733FCF9E}"/>
              </a:ext>
            </a:extLst>
          </p:cNvPr>
          <p:cNvSpPr txBox="1"/>
          <p:nvPr/>
        </p:nvSpPr>
        <p:spPr>
          <a:xfrm>
            <a:off x="4439478" y="4518991"/>
            <a:ext cx="604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Para baixar o TOR:</a:t>
            </a:r>
            <a:br>
              <a:rPr lang="pt-BR" dirty="0"/>
            </a:br>
            <a:r>
              <a:rPr lang="pt-BR" dirty="0">
                <a:hlinkClick r:id="rId3"/>
              </a:rPr>
              <a:t>https://www.torproject.org/download/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2859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CE41066-C391-41B1-8282-2CEBEC669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01" r="2559" b="6667"/>
          <a:stretch/>
        </p:blipFill>
        <p:spPr>
          <a:xfrm>
            <a:off x="155967" y="759656"/>
            <a:ext cx="11880065" cy="57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52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AF5A1-4884-4FBA-B1BB-80A2939EA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867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8C16DA-E452-4500-B803-5D451BB09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57238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FBAC650C-4FE3-491C-9AA6-CD78B3D1D0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2" b="14693"/>
          <a:stretch/>
        </p:blipFill>
        <p:spPr>
          <a:xfrm>
            <a:off x="761999" y="743803"/>
            <a:ext cx="10668000" cy="53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78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675AF5A1-4884-4FBA-B1BB-80A2939EA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867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8C16DA-E452-4500-B803-5D451BB09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57238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55C19C41-F8B3-47D5-B585-2AFAEE7403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26079"/>
          <a:stretch/>
        </p:blipFill>
        <p:spPr>
          <a:xfrm>
            <a:off x="761999" y="743803"/>
            <a:ext cx="10668000" cy="53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9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B6088DA-1A40-4EC3-8FAD-A9B50C784A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6" t="16804" r="30308" b="9314"/>
          <a:stretch/>
        </p:blipFill>
        <p:spPr>
          <a:xfrm>
            <a:off x="3277772" y="1055077"/>
            <a:ext cx="5345724" cy="506436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EEA28DF-2185-4E7F-9A11-F05C89D08C3B}"/>
              </a:ext>
            </a:extLst>
          </p:cNvPr>
          <p:cNvSpPr txBox="1"/>
          <p:nvPr/>
        </p:nvSpPr>
        <p:spPr>
          <a:xfrm>
            <a:off x="3530991" y="6119446"/>
            <a:ext cx="512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Political</a:t>
            </a:r>
            <a:r>
              <a:rPr lang="pt-BR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discourses</a:t>
            </a:r>
            <a:r>
              <a:rPr lang="pt-BR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pt-BR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ideologies,and</a:t>
            </a:r>
            <a:r>
              <a:rPr lang="pt-BR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online </a:t>
            </a:r>
            <a:r>
              <a:rPr lang="pt-BR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coalitions</a:t>
            </a:r>
            <a:r>
              <a:rPr lang="pt-BR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</a:t>
            </a:r>
            <a:r>
              <a:rPr lang="pt-BR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pt-BR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Brazilian</a:t>
            </a:r>
            <a:r>
              <a:rPr lang="pt-BR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Congress </a:t>
            </a:r>
            <a:r>
              <a:rPr lang="pt-BR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pt-BR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Twitter </a:t>
            </a:r>
            <a:r>
              <a:rPr lang="pt-BR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during</a:t>
            </a:r>
            <a:r>
              <a:rPr lang="pt-BR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2019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998402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CE276B-0B93-4C78-A08A-FC34B55FD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44BC4D-DFA6-46C1-B30A-1439A5195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95369BDF-FBDE-4188-9793-6CD73318F1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9" r="-1" b="21738"/>
          <a:stretch/>
        </p:blipFill>
        <p:spPr>
          <a:xfrm>
            <a:off x="1235964" y="1229868"/>
            <a:ext cx="9720072" cy="43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24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AF5A1-4884-4FBA-B1BB-80A2939EA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867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8C16DA-E452-4500-B803-5D451BB09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57238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 descr="Texto, Aplicativo&#10;&#10;Descrição gerada automaticamente">
            <a:extLst>
              <a:ext uri="{FF2B5EF4-FFF2-40B4-BE49-F238E27FC236}">
                <a16:creationId xmlns:a16="http://schemas.microsoft.com/office/drawing/2014/main" id="{219AA765-249B-4AB8-BBFC-AA09240B8F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8" b="16308"/>
          <a:stretch/>
        </p:blipFill>
        <p:spPr>
          <a:xfrm>
            <a:off x="761999" y="743803"/>
            <a:ext cx="10668000" cy="53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52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AF5A1-4884-4FBA-B1BB-80A2939EA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867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8C16DA-E452-4500-B803-5D451BB09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57238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F8D7B15B-561E-4B11-9509-E605958669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6" b="20839"/>
          <a:stretch/>
        </p:blipFill>
        <p:spPr>
          <a:xfrm>
            <a:off x="761999" y="743803"/>
            <a:ext cx="10668000" cy="53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AF5A1-4884-4FBA-B1BB-80A2939EA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867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8C16DA-E452-4500-B803-5D451BB09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57238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5AFEAA10-2302-4774-A0F3-D22738383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2" b="22234"/>
          <a:stretch/>
        </p:blipFill>
        <p:spPr>
          <a:xfrm>
            <a:off x="761999" y="743803"/>
            <a:ext cx="10668000" cy="53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83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AF5A1-4884-4FBA-B1BB-80A2939EA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867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8C16DA-E452-4500-B803-5D451BB09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57238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136CA417-6F80-4264-AFA0-51713103A8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6" b="12099"/>
          <a:stretch/>
        </p:blipFill>
        <p:spPr>
          <a:xfrm>
            <a:off x="761999" y="743803"/>
            <a:ext cx="10668000" cy="53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275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B458B418-23F9-44CB-B72E-D6FD37F3B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36" y="758952"/>
            <a:ext cx="7120128" cy="53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04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AF5A1-4884-4FBA-B1BB-80A2939EA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867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8C16DA-E452-4500-B803-5D451BB09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57238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 descr="Texto, Carta&#10;&#10;Descrição gerada automaticamente">
            <a:extLst>
              <a:ext uri="{FF2B5EF4-FFF2-40B4-BE49-F238E27FC236}">
                <a16:creationId xmlns:a16="http://schemas.microsoft.com/office/drawing/2014/main" id="{AB0A7B94-98D8-4B48-9A25-474EC830D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7"/>
          <a:stretch/>
        </p:blipFill>
        <p:spPr>
          <a:xfrm>
            <a:off x="761999" y="743803"/>
            <a:ext cx="10668000" cy="53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49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AF5A1-4884-4FBA-B1BB-80A2939EA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867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8C16DA-E452-4500-B803-5D451BB09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57238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m 4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A68F3BFF-A6D6-4DE0-A99C-479EFE0A3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9" b="27646"/>
          <a:stretch/>
        </p:blipFill>
        <p:spPr>
          <a:xfrm>
            <a:off x="761999" y="743803"/>
            <a:ext cx="10668000" cy="53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09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AF5A1-4884-4FBA-B1BB-80A2939EA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867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8C16DA-E452-4500-B803-5D451BB09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57238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B0DAB92B-48F9-4E7D-B809-3E8077EF62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5" b="22831"/>
          <a:stretch/>
        </p:blipFill>
        <p:spPr>
          <a:xfrm>
            <a:off x="761999" y="743803"/>
            <a:ext cx="10668000" cy="53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25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AF5A1-4884-4FBA-B1BB-80A2939EA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867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8C16DA-E452-4500-B803-5D451BB09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57238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8B778892-ED24-4C5C-BDE7-A81ECF590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8" b="18108"/>
          <a:stretch/>
        </p:blipFill>
        <p:spPr>
          <a:xfrm>
            <a:off x="761999" y="743803"/>
            <a:ext cx="10668000" cy="53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83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3C2082-E31D-4CA0-8F52-30A6552C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79915"/>
            <a:ext cx="3908996" cy="5337050"/>
          </a:xfrm>
        </p:spPr>
        <p:txBody>
          <a:bodyPr anchor="ctr">
            <a:normAutofit/>
          </a:bodyPr>
          <a:lstStyle/>
          <a:p>
            <a:r>
              <a:rPr lang="pt-BR" dirty="0"/>
              <a:t>Questões iniciais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8A3F365-F816-4E49-8EB0-735EA17858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433136"/>
              </p:ext>
            </p:extLst>
          </p:nvPr>
        </p:nvGraphicFramePr>
        <p:xfrm>
          <a:off x="5416298" y="758951"/>
          <a:ext cx="5980170" cy="5337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7265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AF5A1-4884-4FBA-B1BB-80A2939EA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867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8C16DA-E452-4500-B803-5D451BB09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57238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231D573C-68D8-443E-A839-B4C4BCED27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65"/>
          <a:stretch/>
        </p:blipFill>
        <p:spPr>
          <a:xfrm>
            <a:off x="761999" y="743803"/>
            <a:ext cx="10668000" cy="53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290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AF5A1-4884-4FBA-B1BB-80A2939EA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867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8C16DA-E452-4500-B803-5D451BB09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57238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597984A5-B40D-49CA-BB33-264DF0FDF7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" b="32448"/>
          <a:stretch/>
        </p:blipFill>
        <p:spPr>
          <a:xfrm>
            <a:off x="761999" y="743803"/>
            <a:ext cx="10668000" cy="53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286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70D0FF1C-AF4F-45A8-A7D2-6FF4FD551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2" b="103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909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AF5A1-4884-4FBA-B1BB-80A2939EA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867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8C16DA-E452-4500-B803-5D451BB09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57238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174950F2-230A-49DB-B582-A3774DBB98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3" b="24123"/>
          <a:stretch/>
        </p:blipFill>
        <p:spPr>
          <a:xfrm>
            <a:off x="761999" y="743803"/>
            <a:ext cx="10668000" cy="5347435"/>
          </a:xfrm>
          <a:prstGeom prst="rect">
            <a:avLst/>
          </a:prstGeom>
        </p:spPr>
      </p:pic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6C6489A9-5BEC-43D8-BC0E-EC8527E2B29E}"/>
              </a:ext>
            </a:extLst>
          </p:cNvPr>
          <p:cNvSpPr/>
          <p:nvPr/>
        </p:nvSpPr>
        <p:spPr>
          <a:xfrm>
            <a:off x="5444197" y="5162843"/>
            <a:ext cx="239151" cy="3938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5044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A945BE62-DECA-4C3E-8B25-28294E193C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Seta: para a Esquerda 3">
            <a:extLst>
              <a:ext uri="{FF2B5EF4-FFF2-40B4-BE49-F238E27FC236}">
                <a16:creationId xmlns:a16="http://schemas.microsoft.com/office/drawing/2014/main" id="{A6F32E8B-2BB0-4E02-B124-A37AFD0E899E}"/>
              </a:ext>
            </a:extLst>
          </p:cNvPr>
          <p:cNvSpPr/>
          <p:nvPr/>
        </p:nvSpPr>
        <p:spPr>
          <a:xfrm>
            <a:off x="7680960" y="0"/>
            <a:ext cx="1308295" cy="4783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0963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CE276B-0B93-4C78-A08A-FC34B55FD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44BC4D-DFA6-46C1-B30A-1439A5195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9E27651F-6006-4A95-9672-5C1BFC3CA0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6" r="-1" b="32761"/>
          <a:stretch/>
        </p:blipFill>
        <p:spPr>
          <a:xfrm>
            <a:off x="1235964" y="1229868"/>
            <a:ext cx="9720072" cy="43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58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AF5A1-4884-4FBA-B1BB-80A2939EA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867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8C16DA-E452-4500-B803-5D451BB09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57238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 descr="Tela de computador ligado&#10;&#10;Descrição gerada automaticamente">
            <a:extLst>
              <a:ext uri="{FF2B5EF4-FFF2-40B4-BE49-F238E27FC236}">
                <a16:creationId xmlns:a16="http://schemas.microsoft.com/office/drawing/2014/main" id="{E9EC5B0E-E7CC-4388-80EA-8F81F11629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8" b="18968"/>
          <a:stretch/>
        </p:blipFill>
        <p:spPr>
          <a:xfrm>
            <a:off x="761999" y="743803"/>
            <a:ext cx="10668000" cy="53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110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84039B-8CF9-47CD-8F02-B1DBD5E75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Pessoas em pé em frente a água&#10;&#10;Descrição gerada automaticamente">
            <a:extLst>
              <a:ext uri="{FF2B5EF4-FFF2-40B4-BE49-F238E27FC236}">
                <a16:creationId xmlns:a16="http://schemas.microsoft.com/office/drawing/2014/main" id="{16B4C709-0DAD-402F-B789-163942C522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D8C7A8-9E05-4465-8B1B-577C9F1DB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779221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6ECC5C-156E-4628-BA5C-66EFB0385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47059"/>
            <a:ext cx="5989320" cy="27629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Metaverso / Games </a:t>
            </a:r>
          </a:p>
        </p:txBody>
      </p:sp>
    </p:spTree>
    <p:extLst>
      <p:ext uri="{BB962C8B-B14F-4D97-AF65-F5344CB8AC3E}">
        <p14:creationId xmlns:p14="http://schemas.microsoft.com/office/powerpoint/2010/main" val="2483817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ntendo pessoa, no interior, monitor, mesa&#10;&#10;Descrição gerada automaticamente">
            <a:extLst>
              <a:ext uri="{FF2B5EF4-FFF2-40B4-BE49-F238E27FC236}">
                <a16:creationId xmlns:a16="http://schemas.microsoft.com/office/drawing/2014/main" id="{5558E1DD-EA4C-482B-8707-042589391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71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EC502BD-3766-4D83-94CC-391A4CD4E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Grupo de pessoas fantasiadas&#10;&#10;Descrição gerada automaticamente com confiança média">
            <a:extLst>
              <a:ext uri="{FF2B5EF4-FFF2-40B4-BE49-F238E27FC236}">
                <a16:creationId xmlns:a16="http://schemas.microsoft.com/office/drawing/2014/main" id="{B9DDAAE4-EA85-4722-9B95-0E95910A1E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" b="5370"/>
          <a:stretch/>
        </p:blipFill>
        <p:spPr>
          <a:xfrm>
            <a:off x="21" y="-207466"/>
            <a:ext cx="12191977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67CC89-052A-4B89-A1FF-972E522C6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EEA3C80-8F66-4595-8D7F-EF7B08C75DB7}"/>
              </a:ext>
            </a:extLst>
          </p:cNvPr>
          <p:cNvSpPr txBox="1"/>
          <p:nvPr/>
        </p:nvSpPr>
        <p:spPr>
          <a:xfrm>
            <a:off x="100819" y="4875514"/>
            <a:ext cx="10668000" cy="17750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spc="-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Fortnite / Minecraft</a:t>
            </a:r>
          </a:p>
        </p:txBody>
      </p:sp>
    </p:spTree>
    <p:extLst>
      <p:ext uri="{BB962C8B-B14F-4D97-AF65-F5344CB8AC3E}">
        <p14:creationId xmlns:p14="http://schemas.microsoft.com/office/powerpoint/2010/main" val="292944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AF5A1-4884-4FBA-B1BB-80A2939EA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867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8C16DA-E452-4500-B803-5D451BB09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57238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A9F88EA6-51C6-4235-BE9D-1018A168C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1" b="5566"/>
          <a:stretch/>
        </p:blipFill>
        <p:spPr>
          <a:xfrm>
            <a:off x="761999" y="743803"/>
            <a:ext cx="10668000" cy="53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428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4E500-37D6-48A7-96E0-92D0FE7D5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Etnografia digital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131CB3-0F2A-4B51-879A-F58CDDF74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Perambulações</a:t>
            </a:r>
          </a:p>
          <a:p>
            <a:r>
              <a:rPr lang="pt-BR" dirty="0"/>
              <a:t>Imersão </a:t>
            </a:r>
          </a:p>
          <a:p>
            <a:r>
              <a:rPr lang="pt-BR" dirty="0"/>
              <a:t>Acompanhamento</a:t>
            </a:r>
          </a:p>
          <a:p>
            <a:r>
              <a:rPr lang="pt-BR" dirty="0"/>
              <a:t>Pressuposto de tempo x velocidade das redes</a:t>
            </a:r>
          </a:p>
          <a:p>
            <a:r>
              <a:rPr lang="pt-BR" dirty="0"/>
              <a:t>Juliano </a:t>
            </a:r>
            <a:r>
              <a:rPr lang="pt-BR" dirty="0" err="1"/>
              <a:t>Spyer</a:t>
            </a:r>
            <a:r>
              <a:rPr lang="pt-BR" dirty="0"/>
              <a:t>: Povo de Deus: quem são os evangélicos e por que eles importam – 1 ano e meio de pesquisa</a:t>
            </a:r>
          </a:p>
        </p:txBody>
      </p:sp>
    </p:spTree>
    <p:extLst>
      <p:ext uri="{BB962C8B-B14F-4D97-AF65-F5344CB8AC3E}">
        <p14:creationId xmlns:p14="http://schemas.microsoft.com/office/powerpoint/2010/main" val="1577115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4E500-37D6-48A7-96E0-92D0FE7D5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Etnografia digital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131CB3-0F2A-4B51-879A-F58CDDF74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Ler os clássicos da Antropologia: </a:t>
            </a:r>
            <a:r>
              <a:rPr lang="pt-BR" dirty="0" err="1"/>
              <a:t>Loïc</a:t>
            </a:r>
            <a:r>
              <a:rPr lang="pt-BR" dirty="0"/>
              <a:t> </a:t>
            </a:r>
            <a:r>
              <a:rPr lang="pt-BR" dirty="0" err="1"/>
              <a:t>Wacquant</a:t>
            </a:r>
            <a:r>
              <a:rPr lang="pt-BR" dirty="0"/>
              <a:t> (Corpo e alma: notas etnográficas de um aprendiz de boxe);</a:t>
            </a:r>
          </a:p>
          <a:p>
            <a:r>
              <a:rPr lang="pt-BR" dirty="0"/>
              <a:t>Rosana Pinheiro Machado (https://www.borasaber.art.br/)</a:t>
            </a:r>
          </a:p>
          <a:p>
            <a:r>
              <a:rPr lang="pt-BR" dirty="0"/>
              <a:t>Referência na USP/FFLCH: Heloisa Buarque de Almeida. Dicas dela: </a:t>
            </a:r>
          </a:p>
        </p:txBody>
      </p:sp>
    </p:spTree>
    <p:extLst>
      <p:ext uri="{BB962C8B-B14F-4D97-AF65-F5344CB8AC3E}">
        <p14:creationId xmlns:p14="http://schemas.microsoft.com/office/powerpoint/2010/main" val="36086791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4E500-37D6-48A7-96E0-92D0FE7D5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Etnografia digital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131CB3-0F2A-4B51-879A-F58CDDF74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/>
              <a:t>Sobre etnografia do (ou através do) digital, veja o ultimo número da revista Cadernos de Campo, da USP, (tem sempre um dilema, é uma pesquisa SOBRE a internet, ou uma pesquisa feita através / </a:t>
            </a:r>
            <a:r>
              <a:rPr lang="pt-BR"/>
              <a:t>via  internet:</a:t>
            </a:r>
            <a:endParaRPr lang="pt-BR" dirty="0"/>
          </a:p>
          <a:p>
            <a:endParaRPr lang="pt-BR" dirty="0"/>
          </a:p>
          <a:p>
            <a:r>
              <a:rPr lang="pt-BR" dirty="0"/>
              <a:t>Aqui: </a:t>
            </a:r>
            <a:r>
              <a:rPr lang="pt-BR" dirty="0">
                <a:hlinkClick r:id="rId2"/>
              </a:rPr>
              <a:t>https://www.revistas.usp.br/cadernosdecampo/issue/view/11576</a:t>
            </a:r>
            <a:endParaRPr lang="pt-BR" dirty="0"/>
          </a:p>
          <a:p>
            <a:endParaRPr lang="pt-BR" dirty="0"/>
          </a:p>
          <a:p>
            <a:r>
              <a:rPr lang="pt-BR" dirty="0"/>
              <a:t>Neste dossiê tem várias coisas bacanas, mas principalmente leia a tradução do texto da C. </a:t>
            </a:r>
            <a:r>
              <a:rPr lang="pt-BR" dirty="0" err="1"/>
              <a:t>Hine</a:t>
            </a:r>
            <a:r>
              <a:rPr lang="pt-BR" dirty="0"/>
              <a:t> que é uma referência importante nesse campo de etnografia do digital.</a:t>
            </a:r>
          </a:p>
          <a:p>
            <a:endParaRPr lang="pt-BR" dirty="0"/>
          </a:p>
          <a:p>
            <a:r>
              <a:rPr lang="pt-BR" dirty="0"/>
              <a:t>O 1o capitulo da tese da Carolina Parreiras da Silva:  “</a:t>
            </a:r>
            <a:r>
              <a:rPr lang="pt-BR" dirty="0" err="1"/>
              <a:t>Altporn</a:t>
            </a:r>
            <a:r>
              <a:rPr lang="pt-BR" dirty="0"/>
              <a:t>, corpos, categorias, espaços e redes: um estudo etnográfico sobre pornografia online”.</a:t>
            </a:r>
          </a:p>
        </p:txBody>
      </p:sp>
    </p:spTree>
    <p:extLst>
      <p:ext uri="{BB962C8B-B14F-4D97-AF65-F5344CB8AC3E}">
        <p14:creationId xmlns:p14="http://schemas.microsoft.com/office/powerpoint/2010/main" val="408455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23506-B8C8-436B-9EE9-8FA4CE18F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Extração de dados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ADAAD4-9C3C-46D9-98DC-5CBB0AD88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Manualmente</a:t>
            </a:r>
          </a:p>
          <a:p>
            <a:r>
              <a:rPr lang="pt-BR" dirty="0"/>
              <a:t>De maneira automática (robôs; softwares)</a:t>
            </a:r>
          </a:p>
          <a:p>
            <a:r>
              <a:rPr lang="pt-BR" dirty="0"/>
              <a:t>API - </a:t>
            </a:r>
            <a:r>
              <a:rPr lang="pt-BR" dirty="0" err="1"/>
              <a:t>Application</a:t>
            </a:r>
            <a:r>
              <a:rPr lang="pt-BR" dirty="0"/>
              <a:t> </a:t>
            </a:r>
            <a:r>
              <a:rPr lang="pt-BR" dirty="0" err="1"/>
              <a:t>Programming</a:t>
            </a:r>
            <a:r>
              <a:rPr lang="pt-BR" dirty="0"/>
              <a:t> Interface / Interface de Programação de Aplicações</a:t>
            </a:r>
          </a:p>
          <a:p>
            <a:r>
              <a:rPr lang="pt-BR" dirty="0"/>
              <a:t>Ferramentas pagas ou gratuitas</a:t>
            </a:r>
          </a:p>
          <a:p>
            <a:r>
              <a:rPr lang="pt-BR" dirty="0"/>
              <a:t>Linguagens informáticas como R e </a:t>
            </a:r>
            <a:r>
              <a:rPr lang="pt-BR" dirty="0" err="1"/>
              <a:t>Phyton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351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23506-B8C8-436B-9EE9-8FA4CE18F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Extração de dados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ADAAD4-9C3C-46D9-98DC-5CBB0AD88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Limitações das plataformas</a:t>
            </a:r>
          </a:p>
          <a:p>
            <a:r>
              <a:rPr lang="pt-BR" dirty="0"/>
              <a:t>Google </a:t>
            </a:r>
            <a:r>
              <a:rPr lang="pt-BR" dirty="0" err="1"/>
              <a:t>Alert</a:t>
            </a:r>
            <a:endParaRPr lang="pt-BR" dirty="0"/>
          </a:p>
          <a:p>
            <a:r>
              <a:rPr lang="pt-BR" dirty="0"/>
              <a:t>Organização/limpeza de dados: Excel (tabelas dinâmicas) / Tableau  </a:t>
            </a:r>
          </a:p>
          <a:p>
            <a:r>
              <a:rPr lang="pt-BR" dirty="0"/>
              <a:t>Dados abertos / dados fechados</a:t>
            </a:r>
          </a:p>
          <a:p>
            <a:r>
              <a:rPr lang="pt-BR" dirty="0"/>
              <a:t>Dados e metadados</a:t>
            </a:r>
          </a:p>
          <a:p>
            <a:r>
              <a:rPr lang="pt-BR" dirty="0"/>
              <a:t>Dados a partir de observação etnográfica</a:t>
            </a:r>
          </a:p>
        </p:txBody>
      </p:sp>
    </p:spTree>
    <p:extLst>
      <p:ext uri="{BB962C8B-B14F-4D97-AF65-F5344CB8AC3E}">
        <p14:creationId xmlns:p14="http://schemas.microsoft.com/office/powerpoint/2010/main" val="77298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23506-B8C8-436B-9EE9-8FA4CE18F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Extração de dados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ADAAD4-9C3C-46D9-98DC-5CBB0AD88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Visão do mercado x visão acadêmica na coleta de dados</a:t>
            </a:r>
          </a:p>
          <a:p>
            <a:r>
              <a:rPr lang="pt-BR" dirty="0"/>
              <a:t>Visão computacional (busca de imagens) </a:t>
            </a:r>
          </a:p>
        </p:txBody>
      </p:sp>
    </p:spTree>
    <p:extLst>
      <p:ext uri="{BB962C8B-B14F-4D97-AF65-F5344CB8AC3E}">
        <p14:creationId xmlns:p14="http://schemas.microsoft.com/office/powerpoint/2010/main" val="4248236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0CA3215-BBC1-4DA6-A396-309E902B0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14" r="18885" b="16291"/>
          <a:stretch/>
        </p:blipFill>
        <p:spPr>
          <a:xfrm>
            <a:off x="1349247" y="1497496"/>
            <a:ext cx="9493505" cy="460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01980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DarkSeedLeftStep">
      <a:dk1>
        <a:srgbClr val="000000"/>
      </a:dk1>
      <a:lt1>
        <a:srgbClr val="FFFFFF"/>
      </a:lt1>
      <a:dk2>
        <a:srgbClr val="161734"/>
      </a:dk2>
      <a:lt2>
        <a:srgbClr val="F0F3F2"/>
      </a:lt2>
      <a:accent1>
        <a:srgbClr val="C34D79"/>
      </a:accent1>
      <a:accent2>
        <a:srgbClr val="B13B98"/>
      </a:accent2>
      <a:accent3>
        <a:srgbClr val="AB4DC3"/>
      </a:accent3>
      <a:accent4>
        <a:srgbClr val="673BB1"/>
      </a:accent4>
      <a:accent5>
        <a:srgbClr val="4D51C3"/>
      </a:accent5>
      <a:accent6>
        <a:srgbClr val="3B71B1"/>
      </a:accent6>
      <a:hlink>
        <a:srgbClr val="6455C6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8715</TotalTime>
  <Words>749</Words>
  <Application>Microsoft Office PowerPoint</Application>
  <PresentationFormat>Widescreen</PresentationFormat>
  <Paragraphs>80</Paragraphs>
  <Slides>52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6" baseType="lpstr">
      <vt:lpstr>Aharoni</vt:lpstr>
      <vt:lpstr>Arial</vt:lpstr>
      <vt:lpstr>Avenir Next LT Pro</vt:lpstr>
      <vt:lpstr>PrismaticVTI</vt:lpstr>
      <vt:lpstr>CCA5968 </vt:lpstr>
      <vt:lpstr>Apresentação do PowerPoint</vt:lpstr>
      <vt:lpstr>Apresentação do PowerPoint</vt:lpstr>
      <vt:lpstr>Questões iniciais</vt:lpstr>
      <vt:lpstr>Apresentação do PowerPoint</vt:lpstr>
      <vt:lpstr>Extração de dados</vt:lpstr>
      <vt:lpstr>Extração de dados</vt:lpstr>
      <vt:lpstr>Extração de dados</vt:lpstr>
      <vt:lpstr>Apresentação do PowerPoint</vt:lpstr>
      <vt:lpstr>Apresentação do PowerPoint</vt:lpstr>
      <vt:lpstr>Apresentação do PowerPoint</vt:lpstr>
      <vt:lpstr>Apresentação do PowerPoint</vt:lpstr>
      <vt:lpstr>Visualização de dados</vt:lpstr>
      <vt:lpstr>Visualização de dados</vt:lpstr>
      <vt:lpstr>Monitores de dados - MonitorA</vt:lpstr>
      <vt:lpstr>Monitor da violência</vt:lpstr>
      <vt:lpstr>Apresentação do PowerPoint</vt:lpstr>
      <vt:lpstr>Apresentação do PowerPoint</vt:lpstr>
      <vt:lpstr>Definição de coleta a partir da pergunta e objeto</vt:lpstr>
      <vt:lpstr>Definição de coleta a partir da pergunta e objeto</vt:lpstr>
      <vt:lpstr>Definição de coleta a partir da pergunta e objeto</vt:lpstr>
      <vt:lpstr>Enquanto isso, no upside down</vt:lpstr>
      <vt:lpstr>Apresentação do PowerPoint</vt:lpstr>
      <vt:lpstr>Qual internet estamos pesquisando?</vt:lpstr>
      <vt:lpstr>Qual internet estamos pesquisando?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Metaverso / Games </vt:lpstr>
      <vt:lpstr>Apresentação do PowerPoint</vt:lpstr>
      <vt:lpstr>Apresentação do PowerPoint</vt:lpstr>
      <vt:lpstr>Etnografia digital</vt:lpstr>
      <vt:lpstr>Etnografia digital</vt:lpstr>
      <vt:lpstr>Etnografia digital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Daniela Osvald Ramos</dc:creator>
  <cp:lastModifiedBy>Daniela Osvald Ramos</cp:lastModifiedBy>
  <cp:revision>75</cp:revision>
  <dcterms:created xsi:type="dcterms:W3CDTF">2021-11-09T23:35:20Z</dcterms:created>
  <dcterms:modified xsi:type="dcterms:W3CDTF">2021-11-29T16:21:02Z</dcterms:modified>
</cp:coreProperties>
</file>