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6"/>
  </p:notesMasterIdLst>
  <p:sldIdLst>
    <p:sldId id="25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6" r:id="rId14"/>
    <p:sldId id="285" r:id="rId15"/>
    <p:sldId id="261" r:id="rId16"/>
    <p:sldId id="262" r:id="rId17"/>
    <p:sldId id="263" r:id="rId18"/>
    <p:sldId id="265" r:id="rId19"/>
    <p:sldId id="266" r:id="rId20"/>
    <p:sldId id="260" r:id="rId21"/>
    <p:sldId id="267" r:id="rId22"/>
    <p:sldId id="257" r:id="rId23"/>
    <p:sldId id="258" r:id="rId24"/>
    <p:sldId id="259" r:id="rId25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38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eyla\Documents\MEUS%20DOCUMENTOS_PC_2011\ARTIGO_CSP\FIGURA%201_Percentual%20de%20Cobertura%20do%20NASF%20por%20regi&#245;es%20e%20Brasil_2008%20a%20201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Amostra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0.16526559180102504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6975112544026726E-16"/>
                  <c:y val="8.122828396450423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pt-BR"/>
              </a:p>
            </c:txPr>
            <c:dLblPos val="inBase"/>
            <c:showVal val="1"/>
          </c:dLbls>
          <c:errBars>
            <c:errBarType val="both"/>
            <c:errValType val="cust"/>
            <c:plus>
              <c:numRef>
                <c:f>Plan1!$H$2:$H$6</c:f>
                <c:numCache>
                  <c:formatCode>General</c:formatCode>
                  <c:ptCount val="5"/>
                  <c:pt idx="0">
                    <c:v>2.5999999999999988</c:v>
                  </c:pt>
                  <c:pt idx="1">
                    <c:v>5.7000000000000028</c:v>
                  </c:pt>
                  <c:pt idx="2">
                    <c:v>5.1999999999999957</c:v>
                  </c:pt>
                  <c:pt idx="3">
                    <c:v>0.59999999999999953</c:v>
                  </c:pt>
                  <c:pt idx="4">
                    <c:v>2.5</c:v>
                  </c:pt>
                </c:numCache>
              </c:numRef>
            </c:plus>
            <c:minus>
              <c:numRef>
                <c:f>Plan1!$G$2:$G$6</c:f>
                <c:numCache>
                  <c:formatCode>General</c:formatCode>
                  <c:ptCount val="5"/>
                  <c:pt idx="0">
                    <c:v>2.6000000000000005</c:v>
                  </c:pt>
                  <c:pt idx="1">
                    <c:v>5.7000000000000028</c:v>
                  </c:pt>
                  <c:pt idx="2">
                    <c:v>5.2000000000000028</c:v>
                  </c:pt>
                  <c:pt idx="3">
                    <c:v>3.7</c:v>
                  </c:pt>
                  <c:pt idx="4">
                    <c:v>2.4999999999999987</c:v>
                  </c:pt>
                </c:numCache>
              </c:numRef>
            </c:minus>
          </c:errBars>
          <c:cat>
            <c:strRef>
              <c:f>Plan1!$A$2:$A$6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 Oeste</c:v>
                </c:pt>
              </c:strCache>
            </c:strRef>
          </c:cat>
          <c:val>
            <c:numRef>
              <c:f>Plan1!$B$2:$B$6</c:f>
              <c:numCache>
                <c:formatCode>0.0</c:formatCode>
                <c:ptCount val="5"/>
                <c:pt idx="0" formatCode="General">
                  <c:v>5.4</c:v>
                </c:pt>
                <c:pt idx="1">
                  <c:v>49</c:v>
                </c:pt>
                <c:pt idx="2" formatCode="General">
                  <c:v>29.1</c:v>
                </c:pt>
                <c:pt idx="3" formatCode="General">
                  <c:v>11.5</c:v>
                </c:pt>
                <c:pt idx="4" formatCode="General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População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dLblPos val="inBase"/>
            <c:showVal val="1"/>
          </c:dLbls>
          <c:cat>
            <c:strRef>
              <c:f>Plan1!$A$2:$A$6</c:f>
              <c:strCache>
                <c:ptCount val="5"/>
                <c:pt idx="0">
                  <c:v>Norte</c:v>
                </c:pt>
                <c:pt idx="1">
                  <c:v>Nordeste</c:v>
                </c:pt>
                <c:pt idx="2">
                  <c:v>Sudeste</c:v>
                </c:pt>
                <c:pt idx="3">
                  <c:v>Sul</c:v>
                </c:pt>
                <c:pt idx="4">
                  <c:v>Centro Oeste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5.5</c:v>
                </c:pt>
                <c:pt idx="1">
                  <c:v>49.4</c:v>
                </c:pt>
                <c:pt idx="2">
                  <c:v>28.4</c:v>
                </c:pt>
                <c:pt idx="3">
                  <c:v>10.9</c:v>
                </c:pt>
                <c:pt idx="4">
                  <c:v>5.5</c:v>
                </c:pt>
              </c:numCache>
            </c:numRef>
          </c:val>
        </c:ser>
        <c:dLbls>
          <c:showVal val="1"/>
        </c:dLbls>
        <c:gapWidth val="55"/>
        <c:overlap val="-30"/>
        <c:axId val="185643008"/>
        <c:axId val="185644544"/>
      </c:barChart>
      <c:catAx>
        <c:axId val="185643008"/>
        <c:scaling>
          <c:orientation val="minMax"/>
        </c:scaling>
        <c:axPos val="b"/>
        <c:tickLblPos val="nextTo"/>
        <c:crossAx val="185644544"/>
        <c:crosses val="autoZero"/>
        <c:auto val="1"/>
        <c:lblAlgn val="ctr"/>
        <c:lblOffset val="100"/>
      </c:catAx>
      <c:valAx>
        <c:axId val="185644544"/>
        <c:scaling>
          <c:orientation val="minMax"/>
        </c:scaling>
        <c:axPos val="l"/>
        <c:numFmt formatCode="General" sourceLinked="1"/>
        <c:tickLblPos val="nextTo"/>
        <c:crossAx val="18564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435380356372785"/>
          <c:y val="0.55096937836561932"/>
          <c:w val="0.2256462244935748"/>
          <c:h val="0.11146035214194308"/>
        </c:manualLayout>
      </c:layout>
    </c:legend>
    <c:plotVisOnly val="1"/>
    <c:dispBlanksAs val="gap"/>
  </c:chart>
  <c:spPr>
    <a:ln>
      <a:solidFill>
        <a:schemeClr val="bg1"/>
      </a:solidFill>
    </a:ln>
  </c:spPr>
  <c:txPr>
    <a:bodyPr/>
    <a:lstStyle/>
    <a:p>
      <a:pPr>
        <a:defRPr sz="1500">
          <a:latin typeface="+mj-lt"/>
          <a:cs typeface="Arial" pitchFamily="34" charset="0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"/>
  <c:chart>
    <c:plotArea>
      <c:layout>
        <c:manualLayout>
          <c:layoutTarget val="inner"/>
          <c:xMode val="edge"/>
          <c:yMode val="edge"/>
          <c:x val="0.12974117559148543"/>
          <c:y val="9.416321315098769E-2"/>
          <c:w val="0.63880806978335625"/>
          <c:h val="0.71549108992954824"/>
        </c:manualLayout>
      </c:layout>
      <c:lineChart>
        <c:grouping val="standard"/>
        <c:ser>
          <c:idx val="0"/>
          <c:order val="0"/>
          <c:tx>
            <c:strRef>
              <c:f>'FIGURA 1'!$C$18</c:f>
              <c:strCache>
                <c:ptCount val="1"/>
                <c:pt idx="0">
                  <c:v>NORTE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cat>
            <c:numRef>
              <c:f>'FIGURA 1'!$B$19:$B$22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'FIGURA 1'!$C$19:$C$22</c:f>
              <c:numCache>
                <c:formatCode>0.00</c:formatCode>
                <c:ptCount val="4"/>
                <c:pt idx="0">
                  <c:v>1.480999999999999</c:v>
                </c:pt>
                <c:pt idx="1">
                  <c:v>8.4173333333333336</c:v>
                </c:pt>
                <c:pt idx="2">
                  <c:v>14.295333333333332</c:v>
                </c:pt>
                <c:pt idx="3">
                  <c:v>16.972999999999978</c:v>
                </c:pt>
              </c:numCache>
            </c:numRef>
          </c:val>
        </c:ser>
        <c:ser>
          <c:idx val="1"/>
          <c:order val="1"/>
          <c:tx>
            <c:strRef>
              <c:f>'FIGURA 1'!$D$18</c:f>
              <c:strCache>
                <c:ptCount val="1"/>
                <c:pt idx="0">
                  <c:v>NORDESTE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  <a:prstDash val="dash"/>
            </a:ln>
          </c:spPr>
          <c:marker>
            <c:symbol val="none"/>
          </c:marker>
          <c:cat>
            <c:numRef>
              <c:f>'FIGURA 1'!$B$19:$B$22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'FIGURA 1'!$D$19:$D$22</c:f>
              <c:numCache>
                <c:formatCode>0.00</c:formatCode>
                <c:ptCount val="4"/>
                <c:pt idx="0">
                  <c:v>10.06</c:v>
                </c:pt>
                <c:pt idx="1">
                  <c:v>23.783333333333275</c:v>
                </c:pt>
                <c:pt idx="2">
                  <c:v>35.530333333333338</c:v>
                </c:pt>
                <c:pt idx="3">
                  <c:v>41.131500000000003</c:v>
                </c:pt>
              </c:numCache>
            </c:numRef>
          </c:val>
        </c:ser>
        <c:ser>
          <c:idx val="2"/>
          <c:order val="2"/>
          <c:tx>
            <c:strRef>
              <c:f>'FIGURA 1'!$E$18</c:f>
              <c:strCache>
                <c:ptCount val="1"/>
                <c:pt idx="0">
                  <c:v>SUDESTE</c:v>
                </c:pt>
              </c:strCache>
            </c:strRef>
          </c:tx>
          <c:spPr>
            <a:ln w="38100"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'FIGURA 1'!$B$19:$B$22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'FIGURA 1'!$E$19:$E$22</c:f>
              <c:numCache>
                <c:formatCode>0.00</c:formatCode>
                <c:ptCount val="4"/>
                <c:pt idx="0">
                  <c:v>4.556</c:v>
                </c:pt>
                <c:pt idx="1">
                  <c:v>10.626000000000001</c:v>
                </c:pt>
                <c:pt idx="2">
                  <c:v>15.548333333333323</c:v>
                </c:pt>
                <c:pt idx="3">
                  <c:v>18.157000000000018</c:v>
                </c:pt>
              </c:numCache>
            </c:numRef>
          </c:val>
        </c:ser>
        <c:ser>
          <c:idx val="3"/>
          <c:order val="3"/>
          <c:tx>
            <c:strRef>
              <c:f>'FIGURA 1'!$F$18</c:f>
              <c:strCache>
                <c:ptCount val="1"/>
                <c:pt idx="0">
                  <c:v>CENTRO-OESTE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  <a:prstDash val="dash"/>
            </a:ln>
          </c:spPr>
          <c:marker>
            <c:symbol val="none"/>
          </c:marker>
          <c:cat>
            <c:numRef>
              <c:f>'FIGURA 1'!$B$19:$B$22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'FIGURA 1'!$F$19:$F$22</c:f>
              <c:numCache>
                <c:formatCode>0.00</c:formatCode>
                <c:ptCount val="4"/>
                <c:pt idx="0">
                  <c:v>2.2829999999999999</c:v>
                </c:pt>
                <c:pt idx="1">
                  <c:v>8.4023333333333348</c:v>
                </c:pt>
                <c:pt idx="2">
                  <c:v>13.349666666666677</c:v>
                </c:pt>
                <c:pt idx="3">
                  <c:v>15.730500000000001</c:v>
                </c:pt>
              </c:numCache>
            </c:numRef>
          </c:val>
        </c:ser>
        <c:ser>
          <c:idx val="4"/>
          <c:order val="4"/>
          <c:tx>
            <c:strRef>
              <c:f>'FIGURA 1'!$G$18</c:f>
              <c:strCache>
                <c:ptCount val="1"/>
                <c:pt idx="0">
                  <c:v>SUL</c:v>
                </c:pt>
              </c:strCache>
            </c:strRef>
          </c:tx>
          <c:spPr>
            <a:ln w="38100">
              <a:solidFill>
                <a:schemeClr val="bg1">
                  <a:lumMod val="85000"/>
                </a:schemeClr>
              </a:solidFill>
            </a:ln>
          </c:spPr>
          <c:marker>
            <c:symbol val="none"/>
          </c:marker>
          <c:cat>
            <c:numRef>
              <c:f>'FIGURA 1'!$B$19:$B$22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'FIGURA 1'!$G$19:$G$22</c:f>
              <c:numCache>
                <c:formatCode>0.00</c:formatCode>
                <c:ptCount val="4"/>
                <c:pt idx="0">
                  <c:v>1.385</c:v>
                </c:pt>
                <c:pt idx="1">
                  <c:v>9.8246666666666727</c:v>
                </c:pt>
                <c:pt idx="2">
                  <c:v>17.903333333333283</c:v>
                </c:pt>
                <c:pt idx="3">
                  <c:v>23.0565</c:v>
                </c:pt>
              </c:numCache>
            </c:numRef>
          </c:val>
        </c:ser>
        <c:ser>
          <c:idx val="5"/>
          <c:order val="5"/>
          <c:tx>
            <c:strRef>
              <c:f>'FIGURA 1'!$H$18</c:f>
              <c:strCache>
                <c:ptCount val="1"/>
                <c:pt idx="0">
                  <c:v>BRASIL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7601933421688587E-2"/>
                  <c:y val="-5.263157894736838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9801980198019823E-2"/>
                  <c:y val="-6.140350877192986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3201320132013214E-2"/>
                  <c:y val="-6.140350877192986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3003300330033014E-2"/>
                  <c:y val="-6.1403508771929856E-2"/>
                </c:manualLayout>
              </c:layout>
              <c:dLblPos val="r"/>
              <c:showVal val="1"/>
            </c:dLbl>
            <c:showVal val="1"/>
          </c:dLbls>
          <c:cat>
            <c:numRef>
              <c:f>'FIGURA 1'!$B$19:$B$22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'FIGURA 1'!$H$19:$H$22</c:f>
              <c:numCache>
                <c:formatCode>0.0</c:formatCode>
                <c:ptCount val="4"/>
                <c:pt idx="0">
                  <c:v>5.2930000000000001</c:v>
                </c:pt>
                <c:pt idx="1">
                  <c:v>13.741666666666665</c:v>
                </c:pt>
                <c:pt idx="2">
                  <c:v>20.823666666666668</c:v>
                </c:pt>
                <c:pt idx="3">
                  <c:v>24.392499999999973</c:v>
                </c:pt>
              </c:numCache>
            </c:numRef>
          </c:val>
        </c:ser>
        <c:marker val="1"/>
        <c:axId val="186608640"/>
        <c:axId val="186803328"/>
      </c:lineChart>
      <c:catAx>
        <c:axId val="1866086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Ano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86803328"/>
        <c:crosses val="autoZero"/>
        <c:auto val="1"/>
        <c:lblAlgn val="ctr"/>
        <c:lblOffset val="100"/>
      </c:catAx>
      <c:valAx>
        <c:axId val="186803328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Cobertura do NASF (%)</a:t>
                </a:r>
              </a:p>
            </c:rich>
          </c:tx>
          <c:layout/>
        </c:title>
        <c:numFmt formatCode="0.0" sourceLinked="0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866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77087466076132"/>
          <c:y val="0.27643838928028758"/>
          <c:w val="0.23722912533923979"/>
          <c:h val="0.4646670810885483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500">
          <a:latin typeface="+mj-lt"/>
          <a:cs typeface="Times New Roman" pitchFamily="18" charset="0"/>
        </a:defRPr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9B450-0B9F-4CB9-8B97-A04E922CD8FB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C1C98-5B9F-43B4-9ED4-66E98B99E7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3018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amostra alcançada foi de (...), A figura</a:t>
            </a:r>
            <a:r>
              <a:rPr lang="pt-BR" baseline="0" dirty="0" smtClean="0"/>
              <a:t> apresentada demonstra que não houve (...), portando a amostra permite a inferência dos dados para a população das regiões do Brasil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73974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verificar a cobertura do NASF, pode ser </a:t>
            </a:r>
            <a:r>
              <a:rPr lang="pt-BR" dirty="0" err="1" smtClean="0"/>
              <a:t>contastado</a:t>
            </a:r>
            <a:r>
              <a:rPr lang="pt-BR" baseline="0" dirty="0" smtClean="0"/>
              <a:t> que esta quadriplicou nos </a:t>
            </a:r>
            <a:r>
              <a:rPr lang="pt-BR" baseline="0" dirty="0" err="1" smtClean="0"/>
              <a:t>ultimos</a:t>
            </a:r>
            <a:r>
              <a:rPr lang="pt-BR" baseline="0" dirty="0" smtClean="0"/>
              <a:t> 4 anos, coincidindo ao ocorrido com a  Saúde da </a:t>
            </a:r>
            <a:r>
              <a:rPr lang="pt-BR" baseline="0" dirty="0" err="1" smtClean="0"/>
              <a:t>Familia</a:t>
            </a:r>
            <a:r>
              <a:rPr lang="pt-BR" baseline="0" dirty="0" smtClean="0"/>
              <a:t> que aumentou (...)</a:t>
            </a:r>
          </a:p>
          <a:p>
            <a:endParaRPr lang="pt-BR" baseline="0" dirty="0" smtClean="0"/>
          </a:p>
          <a:p>
            <a:r>
              <a:rPr lang="pt-BR" baseline="0" dirty="0" smtClean="0"/>
              <a:t>A figura evidencia que a região nordeste foi a única que apresentou um crescimento acima da media nacional quanto a cobertura do NASF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025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Ao verificar o número de municípios com</a:t>
            </a:r>
            <a:r>
              <a:rPr lang="pt-BR" baseline="0" dirty="0" smtClean="0"/>
              <a:t> NASF </a:t>
            </a:r>
            <a:r>
              <a:rPr lang="pt-BR" baseline="0" dirty="0" err="1" smtClean="0"/>
              <a:t>notase</a:t>
            </a:r>
            <a:r>
              <a:rPr lang="pt-BR" baseline="0" dirty="0" smtClean="0"/>
              <a:t> que 18,6% (...).</a:t>
            </a:r>
          </a:p>
          <a:p>
            <a:r>
              <a:rPr lang="pt-BR" baseline="0" dirty="0" smtClean="0"/>
              <a:t>Em relação a média de ESF por NASF, nota-se que cada NASF acompanha </a:t>
            </a:r>
            <a:r>
              <a:rPr lang="pt-BR" baseline="0" dirty="0" err="1" smtClean="0"/>
              <a:t>metado</a:t>
            </a:r>
            <a:r>
              <a:rPr lang="pt-BR" baseline="0" dirty="0" smtClean="0"/>
              <a:t> do estimado, porem este total resulta em uma população aproximada de (...), a ser acompanhada por 1 profissional de EF.</a:t>
            </a:r>
          </a:p>
          <a:p>
            <a:r>
              <a:rPr lang="pt-BR" baseline="0" dirty="0" smtClean="0"/>
              <a:t>A região Norte apresentou a menor media de ESF por NASF, em relação ao NASF 1, esse resultado era esperado, devido a exceção dada aos </a:t>
            </a:r>
            <a:r>
              <a:rPr lang="pt-BR" baseline="0" dirty="0" err="1" smtClean="0"/>
              <a:t>municiíos</a:t>
            </a:r>
            <a:r>
              <a:rPr lang="pt-BR" baseline="0" dirty="0" smtClean="0"/>
              <a:t> (...)</a:t>
            </a:r>
          </a:p>
          <a:p>
            <a:r>
              <a:rPr lang="pt-BR" baseline="0" dirty="0" smtClean="0"/>
              <a:t>O CO apresentou </a:t>
            </a:r>
            <a:r>
              <a:rPr lang="pt-BR" baseline="0" dirty="0" err="1" smtClean="0"/>
              <a:t>concordancia</a:t>
            </a:r>
            <a:r>
              <a:rPr lang="pt-BR" baseline="0" dirty="0" smtClean="0"/>
              <a:t> entre o numero de NASF implantados nas modalidades 1 e 2, o que se deve a própria demografia </a:t>
            </a:r>
            <a:r>
              <a:rPr lang="pt-BR" baseline="0" dirty="0" err="1" smtClean="0"/>
              <a:t>popu</a:t>
            </a:r>
            <a:r>
              <a:rPr lang="pt-BR" baseline="0" dirty="0" smtClean="0"/>
              <a:t>. da região.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1569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 relação</a:t>
            </a:r>
            <a:r>
              <a:rPr lang="pt-BR" baseline="0" dirty="0" smtClean="0"/>
              <a:t> ao percentual de cobertura nas regiões, a partir do ano de 2009, o nordeste apresentou valores significativamente maiores,. A literatura aponta alguns fatores que explicam este resultado (...).</a:t>
            </a:r>
          </a:p>
          <a:p>
            <a:endParaRPr lang="pt-BR" baseline="0" dirty="0" smtClean="0"/>
          </a:p>
          <a:p>
            <a:r>
              <a:rPr lang="pt-BR" baseline="0" dirty="0" smtClean="0"/>
              <a:t>Em contrapartida, a região Sul apresentou o menor percentual de cobertura populacional. Estudos apontam também uma baixa cobertura da SF (...)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8233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maioria dos </a:t>
            </a:r>
            <a:r>
              <a:rPr lang="pt-BR" dirty="0" err="1" smtClean="0"/>
              <a:t>municipios</a:t>
            </a:r>
            <a:r>
              <a:rPr lang="pt-BR" dirty="0" smtClean="0"/>
              <a:t> não implantaram</a:t>
            </a:r>
            <a:r>
              <a:rPr lang="pt-BR" baseline="0" dirty="0" smtClean="0"/>
              <a:t> NASF, e apenas 7 equipes implantaram mais de 10 Equipes de NASF, com destaque para SP (...)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17657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Considerando</a:t>
            </a:r>
            <a:r>
              <a:rPr lang="pt-BR" baseline="0" dirty="0" smtClean="0"/>
              <a:t> a proporção de profissionais de EF por NASF , o prof. de EF está inserido em 49,2% (...). O DF não credenciou equipes de NASF, o AC e PR, apresentam resultados superiores a 75%.  Os estados do TO (...), apresentaram resultados superiores a 60%.</a:t>
            </a:r>
          </a:p>
          <a:p>
            <a:endParaRPr lang="pt-BR" dirty="0" smtClean="0"/>
          </a:p>
          <a:p>
            <a:r>
              <a:rPr lang="pt-BR" dirty="0" smtClean="0"/>
              <a:t>Quando</a:t>
            </a:r>
            <a:r>
              <a:rPr lang="pt-BR" baseline="0" dirty="0" smtClean="0"/>
              <a:t> averiguado o número de prof. por 100 mil (...), a AC (...). Porém quando considerada a cobertura da SF no estado, pois este fator influencia na população coberta pela SF.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53248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Foi elaborado</a:t>
            </a:r>
            <a:r>
              <a:rPr lang="pt-BR" baseline="0" dirty="0" smtClean="0"/>
              <a:t> um modelo </a:t>
            </a:r>
            <a:r>
              <a:rPr lang="pt-BR" baseline="0" dirty="0" err="1" smtClean="0"/>
              <a:t>Teorico</a:t>
            </a:r>
            <a:r>
              <a:rPr lang="pt-BR" baseline="0" dirty="0" smtClean="0"/>
              <a:t> para melhor compreensão do objeto de estudo, sendo destacada as ações de ES, EP, CS e CA do Apoio matricial.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BD95-AB4A-4FB4-B3B3-5F292CECF03A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49303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C1C98-5B9F-43B4-9ED4-66E98B99E7CD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gradFill>
          <a:gsLst>
            <a:gs pos="0">
              <a:schemeClr val="tx2">
                <a:lumMod val="5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44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50"/>
            <a:ext cx="2314575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50"/>
            <a:ext cx="6772275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44"/>
            <a:ext cx="874395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3096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9161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19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795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6567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6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6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3196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2836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5280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64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957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62974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2493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50"/>
            <a:ext cx="2314575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50"/>
            <a:ext cx="6772275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7842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42"/>
            <a:ext cx="874395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309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91616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17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7955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65674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6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6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3196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2836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52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19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64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95790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6297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24938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50"/>
            <a:ext cx="2314575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50"/>
            <a:ext cx="6772275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7842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8"/>
            <a:ext cx="874395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230967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91616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5795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3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3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65674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5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5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31962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28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352800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2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2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495790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862974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24938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458075" y="274641"/>
            <a:ext cx="2314575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274641"/>
            <a:ext cx="6772275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78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6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6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64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31D5CCB0-DDA2-4094-B485-07A41573B4F5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/>
          <a:lstStyle/>
          <a:p>
            <a:fld id="{053826BF-4947-4A32-8706-6830F8B04A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2840" y="274638"/>
            <a:ext cx="100013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2840" y="1600208"/>
            <a:ext cx="10001320" cy="5114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6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69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69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320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6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6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67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67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320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3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B2E37-C19B-4F0D-AFA0-583D8B5F102A}" type="datetimeFigureOut">
              <a:rPr lang="pt-BR" smtClean="0"/>
              <a:pPr/>
              <a:t>4/5/2012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3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3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12E15-728C-45EC-A853-2F4F8149231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0320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Modelo Teórico Apoio Matricial NASF_20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16" t="9854" r="11748" b="8212"/>
          <a:stretch>
            <a:fillRect/>
          </a:stretch>
        </p:blipFill>
        <p:spPr bwMode="auto">
          <a:xfrm>
            <a:off x="1417086" y="1268760"/>
            <a:ext cx="7857873" cy="55446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0" y="620690"/>
            <a:ext cx="10287000" cy="720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t-BR" sz="3600" b="1" dirty="0" smtClean="0">
                <a:solidFill>
                  <a:srgbClr val="000099"/>
                </a:solidFill>
              </a:rPr>
              <a:t>Modelo Teórico do Apoio </a:t>
            </a:r>
            <a:r>
              <a:rPr lang="pt-BR" sz="3600" b="1" dirty="0">
                <a:solidFill>
                  <a:srgbClr val="000099"/>
                </a:solidFill>
              </a:rPr>
              <a:t>M</a:t>
            </a:r>
            <a:r>
              <a:rPr lang="pt-BR" sz="3600" b="1" dirty="0" smtClean="0">
                <a:solidFill>
                  <a:srgbClr val="000099"/>
                </a:solidFill>
              </a:rPr>
              <a:t>atricial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8649014"/>
              </p:ext>
            </p:extLst>
          </p:nvPr>
        </p:nvGraphicFramePr>
        <p:xfrm>
          <a:off x="-1" y="1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rgbClr val="000099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105662" y="4509121"/>
            <a:ext cx="287582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Educação em Saúde</a:t>
            </a:r>
          </a:p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Educação Permanente</a:t>
            </a:r>
          </a:p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Controle Social</a:t>
            </a:r>
          </a:p>
          <a:p>
            <a:pPr algn="ctr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Clinica Ampliada</a:t>
            </a:r>
          </a:p>
        </p:txBody>
      </p:sp>
    </p:spTree>
    <p:extLst>
      <p:ext uri="{BB962C8B-B14F-4D97-AF65-F5344CB8AC3E}">
        <p14:creationId xmlns:p14="http://schemas.microsoft.com/office/powerpoint/2010/main" xmlns="" val="16927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350" y="1196752"/>
            <a:ext cx="9258300" cy="5472608"/>
          </a:xfrm>
        </p:spPr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endParaRPr lang="pt-BR" sz="500" b="1" dirty="0" smtClean="0"/>
          </a:p>
          <a:p>
            <a:pPr marL="0" indent="0" algn="just">
              <a:buNone/>
            </a:pPr>
            <a:r>
              <a:rPr lang="pt-BR" sz="2600" b="1" dirty="0" smtClean="0">
                <a:solidFill>
                  <a:schemeClr val="tx2">
                    <a:lumMod val="50000"/>
                  </a:schemeClr>
                </a:solidFill>
              </a:rPr>
              <a:t>PROFISSIONAL DE EDUCAÇÃO FÍSICA DO NASF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>
              <a:buBlip>
                <a:blip r:embed="rId2"/>
              </a:buBlip>
            </a:pPr>
            <a:r>
              <a:rPr lang="pt-BR" sz="2600" b="1" dirty="0" smtClean="0"/>
              <a:t>Perfil profissional:</a:t>
            </a:r>
            <a:r>
              <a:rPr lang="pt-BR" sz="2600" dirty="0" smtClean="0"/>
              <a:t> idade média de 32 anos, sexo masculino;</a:t>
            </a:r>
            <a:r>
              <a:rPr lang="pt-BR" sz="2800" dirty="0" smtClean="0"/>
              <a:t> </a:t>
            </a:r>
            <a:r>
              <a:rPr lang="pt-BR" sz="2600" dirty="0" smtClean="0"/>
              <a:t>formação profissional (</a:t>
            </a:r>
            <a:r>
              <a:rPr lang="pt-BR" sz="2400" dirty="0" smtClean="0"/>
              <a:t>licenciatura plenas, IES privadas, nível de escolaridade - pós-graduação)</a:t>
            </a:r>
            <a:r>
              <a:rPr lang="pt-BR" sz="2800" dirty="0" smtClean="0"/>
              <a:t>;</a:t>
            </a:r>
            <a:endParaRPr lang="pt-BR" sz="2800" dirty="0"/>
          </a:p>
          <a:p>
            <a:pPr marL="0" indent="0" algn="just">
              <a:buNone/>
            </a:pPr>
            <a:endParaRPr lang="pt-BR" sz="1050" dirty="0"/>
          </a:p>
          <a:p>
            <a:pPr algn="just">
              <a:buBlip>
                <a:blip r:embed="rId2"/>
              </a:buBlip>
            </a:pPr>
            <a:r>
              <a:rPr lang="pt-BR" sz="2600" dirty="0" smtClean="0"/>
              <a:t>Melhores condições de trabalho para os profissionais da região Sul:</a:t>
            </a:r>
            <a:r>
              <a:rPr lang="pt-BR" sz="2800" dirty="0" smtClean="0"/>
              <a:t> </a:t>
            </a:r>
            <a:r>
              <a:rPr lang="pt-BR" sz="2400" dirty="0" smtClean="0"/>
              <a:t>vinculo estável, dedicação exclusiva ao NASF</a:t>
            </a:r>
            <a:r>
              <a:rPr lang="pt-BR" sz="2800" dirty="0" smtClean="0"/>
              <a:t>;</a:t>
            </a:r>
            <a:endParaRPr lang="pt-BR" sz="2800" dirty="0"/>
          </a:p>
          <a:p>
            <a:pPr marL="0" indent="0" algn="just">
              <a:buNone/>
            </a:pPr>
            <a:endParaRPr lang="pt-BR" sz="1050" dirty="0"/>
          </a:p>
          <a:p>
            <a:pPr algn="just">
              <a:buBlip>
                <a:blip r:embed="rId2"/>
              </a:buBlip>
            </a:pPr>
            <a:r>
              <a:rPr lang="pt-BR" sz="2600" dirty="0" smtClean="0"/>
              <a:t>Fatores associados a atuação profissional baseada nos pilares do apoio matricial:</a:t>
            </a:r>
            <a:r>
              <a:rPr lang="pt-BR" sz="2800" dirty="0" smtClean="0"/>
              <a:t> </a:t>
            </a:r>
            <a:r>
              <a:rPr lang="pt-BR" sz="2400" dirty="0" smtClean="0"/>
              <a:t>idade inferior a 40 anos, capacitação pedagógica e atuar no NASF desde a implantação</a:t>
            </a:r>
            <a:r>
              <a:rPr lang="pt-BR" sz="2800" dirty="0" smtClean="0"/>
              <a:t>;</a:t>
            </a:r>
            <a:endParaRPr lang="pt-BR" sz="28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0509104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2132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0" y="71414"/>
            <a:ext cx="10001320" cy="857256"/>
          </a:xfrm>
        </p:spPr>
        <p:txBody>
          <a:bodyPr>
            <a:normAutofit/>
          </a:bodyPr>
          <a:lstStyle/>
          <a:p>
            <a:r>
              <a:rPr lang="pt-BR" dirty="0" smtClean="0"/>
              <a:t>COMPETÊNCIA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0" y="857232"/>
            <a:ext cx="10001320" cy="600076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pt-BR" sz="2800" dirty="0" smtClean="0"/>
              <a:t>CONDUTIVISTA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Foco na tarefa (mínimas, genéricas e específicas)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Passividade do sujeito, independência do contexto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Posto de trabalho</a:t>
            </a:r>
          </a:p>
          <a:p>
            <a:pPr>
              <a:spcAft>
                <a:spcPts val="600"/>
              </a:spcAft>
            </a:pPr>
            <a:r>
              <a:rPr lang="pt-BR" sz="2800" dirty="0" smtClean="0"/>
              <a:t>FUNCIONALISTA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Valoriza o resultado e não o processo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Função</a:t>
            </a:r>
          </a:p>
          <a:p>
            <a:pPr>
              <a:spcAft>
                <a:spcPts val="600"/>
              </a:spcAft>
            </a:pPr>
            <a:r>
              <a:rPr lang="pt-BR" sz="2800" dirty="0" smtClean="0"/>
              <a:t>CONSTRUTIVISTA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Tarefa + Função + Entorno</a:t>
            </a:r>
          </a:p>
          <a:p>
            <a:pPr>
              <a:spcAft>
                <a:spcPts val="600"/>
              </a:spcAft>
            </a:pPr>
            <a:r>
              <a:rPr lang="pt-BR" sz="2800" dirty="0" smtClean="0"/>
              <a:t>DIALÓGICA</a:t>
            </a:r>
          </a:p>
          <a:p>
            <a:pPr lvl="1">
              <a:spcAft>
                <a:spcPts val="600"/>
              </a:spcAft>
            </a:pPr>
            <a:r>
              <a:rPr lang="pt-BR" sz="2400" dirty="0" smtClean="0"/>
              <a:t>Complexa rede de atributos na ação + contexto + ética + 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COMPETÊNCIAS</a:t>
            </a:r>
            <a:br>
              <a:rPr lang="pt-BR" dirty="0" smtClean="0"/>
            </a:br>
            <a:r>
              <a:rPr lang="pt-BR" dirty="0" smtClean="0"/>
              <a:t>abordagem dialógica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b="0" dirty="0" smtClean="0"/>
              <a:t>São nas situações cotidianas da prática profissional que uma competência tem maiores chances de ser construída, pois é nesse ambiente que o profissional tem condições de utilizar todos os </a:t>
            </a:r>
            <a:r>
              <a:rPr lang="pt-BR" dirty="0" smtClean="0">
                <a:solidFill>
                  <a:srgbClr val="FFC000"/>
                </a:solidFill>
              </a:rPr>
              <a:t>seus conhecimentos </a:t>
            </a:r>
            <a:r>
              <a:rPr lang="pt-BR" b="0" dirty="0" smtClean="0"/>
              <a:t>e </a:t>
            </a:r>
            <a:r>
              <a:rPr lang="pt-BR" dirty="0" smtClean="0">
                <a:solidFill>
                  <a:srgbClr val="FFC000"/>
                </a:solidFill>
              </a:rPr>
              <a:t>habilidades</a:t>
            </a:r>
            <a:r>
              <a:rPr lang="pt-BR" b="0" dirty="0" smtClean="0"/>
              <a:t>, </a:t>
            </a:r>
            <a:r>
              <a:rPr lang="pt-BR" b="0" dirty="0" err="1" smtClean="0"/>
              <a:t>ressignificados</a:t>
            </a:r>
            <a:r>
              <a:rPr lang="pt-BR" b="0" dirty="0" smtClean="0"/>
              <a:t> por meio dos seus </a:t>
            </a:r>
            <a:r>
              <a:rPr lang="pt-BR" dirty="0" smtClean="0">
                <a:solidFill>
                  <a:srgbClr val="FFC000"/>
                </a:solidFill>
              </a:rPr>
              <a:t>valores pessoais</a:t>
            </a:r>
            <a:r>
              <a:rPr lang="pt-BR" b="0" dirty="0" smtClean="0"/>
              <a:t>, para mobilizar os recursos com vistas a solucionar com pertinência uma série de situações.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TÉCNICA DELPHI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0" y="1357302"/>
            <a:ext cx="10001320" cy="511494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0" dirty="0" smtClean="0"/>
              <a:t>Processo de comunicação </a:t>
            </a:r>
          </a:p>
          <a:p>
            <a:pPr>
              <a:lnSpc>
                <a:spcPct val="150000"/>
              </a:lnSpc>
            </a:pPr>
            <a:r>
              <a:rPr lang="pt-BR" b="0" dirty="0" smtClean="0"/>
              <a:t>Grupo de indivíduos</a:t>
            </a:r>
          </a:p>
          <a:p>
            <a:pPr>
              <a:lnSpc>
                <a:spcPct val="150000"/>
              </a:lnSpc>
            </a:pPr>
            <a:r>
              <a:rPr lang="pt-BR" b="0" dirty="0" smtClean="0"/>
              <a:t>Grupo Coordenador + Participantes + Questionário</a:t>
            </a:r>
          </a:p>
          <a:p>
            <a:pPr algn="just">
              <a:lnSpc>
                <a:spcPct val="150000"/>
              </a:lnSpc>
            </a:pPr>
            <a:r>
              <a:rPr lang="pt-BR" b="0" dirty="0" smtClean="0"/>
              <a:t>Aplicação de questionário repetidas vezes </a:t>
            </a:r>
          </a:p>
          <a:p>
            <a:pPr algn="just">
              <a:lnSpc>
                <a:spcPct val="150000"/>
              </a:lnSpc>
            </a:pPr>
            <a:r>
              <a:rPr lang="pt-BR" b="0" dirty="0" smtClean="0"/>
              <a:t>Convergência das respostas dos sujeitos participantes</a:t>
            </a:r>
          </a:p>
          <a:p>
            <a:pPr algn="just">
              <a:lnSpc>
                <a:spcPct val="150000"/>
              </a:lnSpc>
            </a:pPr>
            <a:r>
              <a:rPr lang="pt-BR" b="0" dirty="0" smtClean="0"/>
              <a:t>Consenso - consolidação do julgamento do grupo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0" y="142852"/>
            <a:ext cx="10001320" cy="796908"/>
          </a:xfrm>
        </p:spPr>
        <p:txBody>
          <a:bodyPr/>
          <a:lstStyle/>
          <a:p>
            <a:r>
              <a:rPr lang="pt-BR" dirty="0" smtClean="0"/>
              <a:t>AMOSTRA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5195" t="41992" r="20898" b="28711"/>
          <a:stretch>
            <a:fillRect/>
          </a:stretch>
        </p:blipFill>
        <p:spPr bwMode="auto">
          <a:xfrm>
            <a:off x="214279" y="1142984"/>
            <a:ext cx="985844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160700" y="6068836"/>
            <a:ext cx="996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Silvano da Silva Coutinho. Competências  do profissional de educação física na Atenção  Básica à Saúde. Tese de Doutorada apresentas a EE de Ribeirão Preto, 2011.</a:t>
            </a:r>
            <a:endParaRPr lang="pt-B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6367" t="54688" r="20898" b="31640"/>
          <a:stretch>
            <a:fillRect/>
          </a:stretch>
        </p:blipFill>
        <p:spPr bwMode="auto">
          <a:xfrm>
            <a:off x="285716" y="4500570"/>
            <a:ext cx="9644130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COMPETÊNCIAS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0" y="1428736"/>
            <a:ext cx="10001320" cy="5114947"/>
          </a:xfrm>
        </p:spPr>
        <p:txBody>
          <a:bodyPr>
            <a:normAutofit/>
          </a:bodyPr>
          <a:lstStyle/>
          <a:p>
            <a:pPr algn="ctr">
              <a:lnSpc>
                <a:spcPct val="250000"/>
              </a:lnSpc>
              <a:buNone/>
            </a:pPr>
            <a:r>
              <a:rPr lang="pt-BR" sz="4000" dirty="0" smtClean="0"/>
              <a:t>3 GERAIS</a:t>
            </a:r>
          </a:p>
          <a:p>
            <a:pPr algn="ctr">
              <a:lnSpc>
                <a:spcPct val="250000"/>
              </a:lnSpc>
              <a:buNone/>
            </a:pPr>
            <a:r>
              <a:rPr lang="pt-BR" sz="4000" dirty="0" smtClean="0"/>
              <a:t>3 ESPECÍFICAS</a:t>
            </a:r>
          </a:p>
          <a:p>
            <a:pPr algn="ctr">
              <a:lnSpc>
                <a:spcPct val="250000"/>
              </a:lnSpc>
              <a:buNone/>
            </a:pPr>
            <a:r>
              <a:rPr lang="pt-BR" sz="4000" dirty="0" smtClean="0"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3 RODADAS</a:t>
            </a:r>
            <a:endParaRPr lang="pt-BR" sz="4000" dirty="0">
              <a:solidFill>
                <a:srgbClr val="FFC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ITENS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pt-BR" dirty="0" smtClean="0"/>
              <a:t>Conhecimento (16)</a:t>
            </a:r>
          </a:p>
          <a:p>
            <a:pPr>
              <a:lnSpc>
                <a:spcPct val="250000"/>
              </a:lnSpc>
            </a:pPr>
            <a:r>
              <a:rPr lang="pt-BR" dirty="0" smtClean="0"/>
              <a:t>Habilidade (36)</a:t>
            </a:r>
          </a:p>
          <a:p>
            <a:pPr>
              <a:lnSpc>
                <a:spcPct val="250000"/>
              </a:lnSpc>
            </a:pPr>
            <a:r>
              <a:rPr lang="pt-BR" dirty="0" smtClean="0"/>
              <a:t>Atitudes (6)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60700" y="6068836"/>
            <a:ext cx="996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Silvano da Silva Coutinho. Competências  do profissional de educação física na Atenção  Básica à Saúde. Tese de Doutorada apresentas a EE de Ribeirão Preto, 2011.</a:t>
            </a:r>
            <a:endParaRPr lang="pt-B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29252" y="3157367"/>
            <a:ext cx="31934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58 itens</a:t>
            </a:r>
            <a:endParaRPr lang="pt-BR" sz="72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0" y="142860"/>
            <a:ext cx="10001320" cy="1143000"/>
          </a:xfrm>
        </p:spPr>
        <p:txBody>
          <a:bodyPr>
            <a:normAutofit/>
          </a:bodyPr>
          <a:lstStyle/>
          <a:p>
            <a:r>
              <a:rPr lang="pt-BR" sz="5400" dirty="0" smtClean="0"/>
              <a:t>APRENDER (ou SABER)</a:t>
            </a:r>
            <a:endParaRPr lang="pt-BR" sz="5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0" y="857247"/>
            <a:ext cx="10001320" cy="511494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pt-BR" sz="4000" dirty="0" smtClean="0"/>
              <a:t>CONHECER</a:t>
            </a:r>
          </a:p>
          <a:p>
            <a:pPr algn="ctr">
              <a:lnSpc>
                <a:spcPct val="200000"/>
              </a:lnSpc>
              <a:buNone/>
            </a:pPr>
            <a:r>
              <a:rPr lang="pt-BR" sz="4000" dirty="0" smtClean="0"/>
              <a:t>FAZER</a:t>
            </a:r>
          </a:p>
          <a:p>
            <a:pPr algn="ctr">
              <a:lnSpc>
                <a:spcPct val="200000"/>
              </a:lnSpc>
              <a:buNone/>
            </a:pPr>
            <a:r>
              <a:rPr lang="pt-BR" sz="4000" dirty="0" smtClean="0"/>
              <a:t>VIVER COM OS OUTROS</a:t>
            </a:r>
          </a:p>
          <a:p>
            <a:pPr algn="ctr">
              <a:lnSpc>
                <a:spcPct val="200000"/>
              </a:lnSpc>
              <a:buNone/>
            </a:pPr>
            <a:r>
              <a:rPr lang="pt-BR" sz="4000" dirty="0" smtClean="0"/>
              <a:t>SER</a:t>
            </a:r>
            <a:endParaRPr lang="pt-BR" sz="4000" dirty="0"/>
          </a:p>
        </p:txBody>
      </p:sp>
      <p:sp>
        <p:nvSpPr>
          <p:cNvPr id="4" name="Retângulo 3"/>
          <p:cNvSpPr/>
          <p:nvPr/>
        </p:nvSpPr>
        <p:spPr>
          <a:xfrm>
            <a:off x="1428727" y="6417263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Comissão Internacional sobre Educação para o Século XXI, coordenada por Jacques </a:t>
            </a:r>
            <a:r>
              <a:rPr lang="pt-B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Delors</a:t>
            </a:r>
            <a:endParaRPr lang="pt-BR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http://t0.gstatic.com/images?q=tbn:ANd9GcRpvG1dfYDOKbbjeW7MUpik3ZEX2RcZVOiie3-ikjkGjiwW5W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7" y="4500588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CONHECIMENTO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0" y="1357302"/>
            <a:ext cx="10001320" cy="5114947"/>
          </a:xfrm>
        </p:spPr>
        <p:txBody>
          <a:bodyPr>
            <a:normAutofit/>
          </a:bodyPr>
          <a:lstStyle/>
          <a:p>
            <a:pPr algn="ctr">
              <a:lnSpc>
                <a:spcPct val="250000"/>
              </a:lnSpc>
              <a:buNone/>
            </a:pPr>
            <a:r>
              <a:rPr lang="pt-BR" sz="3600" dirty="0" smtClean="0"/>
              <a:t>CONCEITUAL</a:t>
            </a:r>
          </a:p>
          <a:p>
            <a:pPr algn="ctr">
              <a:lnSpc>
                <a:spcPct val="250000"/>
              </a:lnSpc>
              <a:buNone/>
            </a:pPr>
            <a:r>
              <a:rPr lang="pt-BR" sz="3600" dirty="0" smtClean="0"/>
              <a:t>PROCEDIMENTAL</a:t>
            </a:r>
          </a:p>
          <a:p>
            <a:pPr algn="ctr">
              <a:lnSpc>
                <a:spcPct val="250000"/>
              </a:lnSpc>
              <a:buNone/>
            </a:pPr>
            <a:r>
              <a:rPr lang="pt-BR" sz="3600" dirty="0" smtClean="0"/>
              <a:t>CONTEXTUAL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60700" y="6068836"/>
            <a:ext cx="996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Silvano da Silva Coutinho. Competências  do profissional de educação física na Atenção  Básica à Saúde. Tese de Doutorada apresentas a EE de Ribeirão Preto, 2011.</a:t>
            </a:r>
            <a:endParaRPr lang="pt-B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93050" y="4988768"/>
            <a:ext cx="9145116" cy="1752600"/>
          </a:xfrm>
        </p:spPr>
        <p:txBody>
          <a:bodyPr>
            <a:noAutofit/>
          </a:bodyPr>
          <a:lstStyle/>
          <a:p>
            <a:pPr algn="r"/>
            <a:r>
              <a:rPr lang="pt-BR" sz="2400" b="1" dirty="0" err="1" smtClean="0"/>
              <a:t>Sueyla</a:t>
            </a:r>
            <a:r>
              <a:rPr lang="pt-BR" sz="2400" b="1" dirty="0" smtClean="0"/>
              <a:t> Ferreira da Silva dos Santos</a:t>
            </a:r>
          </a:p>
          <a:p>
            <a:pPr algn="r"/>
            <a:r>
              <a:rPr lang="pt-BR" sz="2400" b="1" dirty="0" smtClean="0"/>
              <a:t>Orientadora: Tânia R. Bertoldo Benedetti</a:t>
            </a:r>
          </a:p>
          <a:p>
            <a:pPr algn="r"/>
            <a:endParaRPr lang="pt-BR" sz="1500" b="1" dirty="0" smtClean="0"/>
          </a:p>
          <a:p>
            <a:pPr algn="r"/>
            <a:r>
              <a:rPr lang="pt-BR" sz="2000" b="1" dirty="0" smtClean="0"/>
              <a:t>Área de Concentração: Atividade Física e Saúde</a:t>
            </a:r>
          </a:p>
          <a:p>
            <a:pPr algn="r"/>
            <a:endParaRPr lang="pt-BR" sz="2400" b="1" dirty="0"/>
          </a:p>
        </p:txBody>
      </p:sp>
      <p:sp>
        <p:nvSpPr>
          <p:cNvPr id="6" name="CaixaDeTexto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63969" y="2230711"/>
            <a:ext cx="964007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pt-BR" sz="4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NÚCLEO DE APOIO À SAÚDE DA FAMÍLIA NO BRASIL E A ATUAÇÃO DO PROFISSIONAL DE EDUCAÇÃO FÍSICA</a:t>
            </a:r>
            <a:endParaRPr lang="pt-BR" sz="4200" i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upo 4"/>
          <p:cNvGrpSpPr/>
          <p:nvPr/>
        </p:nvGrpSpPr>
        <p:grpSpPr>
          <a:xfrm>
            <a:off x="5361" y="-27384"/>
            <a:ext cx="10281642" cy="1885950"/>
            <a:chOff x="4763" y="-27384"/>
            <a:chExt cx="9139237" cy="18859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3" y="-27384"/>
              <a:ext cx="9134475" cy="188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Subtítulo 2"/>
            <p:cNvSpPr txBox="1">
              <a:spLocks/>
            </p:cNvSpPr>
            <p:nvPr/>
          </p:nvSpPr>
          <p:spPr>
            <a:xfrm>
              <a:off x="2123728" y="44624"/>
              <a:ext cx="7020272" cy="79208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t-BR" sz="2000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CENTRO DE DESPORTOS </a:t>
              </a:r>
            </a:p>
            <a:p>
              <a:r>
                <a:rPr lang="pt-BR" sz="2000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PROGRAMA DE PÓS-GRADUAÇÃO EM EDUCAÇÃO FÍSICA</a:t>
              </a:r>
              <a:endParaRPr lang="pt-BR" sz="2000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695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40" y="142852"/>
            <a:ext cx="10001320" cy="1143000"/>
          </a:xfrm>
        </p:spPr>
        <p:txBody>
          <a:bodyPr>
            <a:normAutofit/>
          </a:bodyPr>
          <a:lstStyle/>
          <a:p>
            <a:r>
              <a:rPr lang="pt-BR" sz="5400" b="1" dirty="0" smtClean="0"/>
              <a:t>HABILIDADE</a:t>
            </a:r>
            <a:endParaRPr lang="pt-BR" sz="5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0" y="1314451"/>
            <a:ext cx="10001320" cy="511494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BR" sz="3600" dirty="0" smtClean="0"/>
              <a:t>PLANEJAMENTO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3600" dirty="0" smtClean="0"/>
              <a:t>COMUNICAÇÃO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3600" dirty="0" smtClean="0"/>
              <a:t>AVALIAÇÃO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3600" dirty="0" smtClean="0"/>
              <a:t>INCENTIVAÇÃO</a:t>
            </a:r>
          </a:p>
          <a:p>
            <a:pPr algn="ctr">
              <a:lnSpc>
                <a:spcPct val="150000"/>
              </a:lnSpc>
              <a:buNone/>
            </a:pPr>
            <a:r>
              <a:rPr lang="pt-BR" sz="3600" dirty="0" smtClean="0"/>
              <a:t>GESTÃO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0700" y="6068836"/>
            <a:ext cx="996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Silvano da Silva Coutinho. Competências  do profissional de educação física na Atenção  Básica à Saúde. Tese de Doutorada apresentas a EE de Ribeirão Preto, 2011.</a:t>
            </a:r>
            <a:endParaRPr lang="pt-B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ATITUDES</a:t>
            </a:r>
            <a:endParaRPr lang="pt-BR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60700" y="6068836"/>
            <a:ext cx="9965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Silvano da Silva Coutinho. Competências  do profissional de educação física na Atenção  Básica à Saúde. Tese de Doutorada apresentas a EE de Ribeirão Preto, 2011.</a:t>
            </a:r>
            <a:endParaRPr lang="pt-B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4101654312"/>
              </p:ext>
            </p:extLst>
          </p:nvPr>
        </p:nvGraphicFramePr>
        <p:xfrm>
          <a:off x="363969" y="1001468"/>
          <a:ext cx="8221842" cy="499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9287949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5953590" y="642918"/>
            <a:ext cx="3321369" cy="792088"/>
          </a:xfrm>
          <a:prstGeom prst="round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Amostra alcançada</a:t>
            </a:r>
          </a:p>
          <a:p>
            <a:pPr algn="ctr"/>
            <a:r>
              <a:rPr lang="pt-BR" sz="2200" b="1" dirty="0" smtClean="0"/>
              <a:t>n=296</a:t>
            </a:r>
            <a:endParaRPr lang="pt-BR" sz="2200" b="1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953590" y="2786058"/>
            <a:ext cx="3321369" cy="792088"/>
          </a:xfrm>
          <a:prstGeom prst="round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Taxa de resposta</a:t>
            </a:r>
          </a:p>
          <a:p>
            <a:pPr algn="ctr"/>
            <a:r>
              <a:rPr lang="pt-BR" sz="2200" b="1" dirty="0" smtClean="0"/>
              <a:t>97,7%</a:t>
            </a:r>
            <a:endParaRPr lang="pt-BR" sz="2200" b="1" dirty="0"/>
          </a:p>
        </p:txBody>
      </p:sp>
      <p:grpSp>
        <p:nvGrpSpPr>
          <p:cNvPr id="2" name="Grupo 10"/>
          <p:cNvGrpSpPr/>
          <p:nvPr/>
        </p:nvGrpSpPr>
        <p:grpSpPr>
          <a:xfrm rot="5400000">
            <a:off x="7347522" y="2057775"/>
            <a:ext cx="475203" cy="625385"/>
            <a:chOff x="5584415" y="633288"/>
            <a:chExt cx="475203" cy="555898"/>
          </a:xfrm>
          <a:solidFill>
            <a:schemeClr val="accent5"/>
          </a:solidFill>
        </p:grpSpPr>
        <p:sp>
          <p:nvSpPr>
            <p:cNvPr id="12" name="Seta para a direita 11"/>
            <p:cNvSpPr/>
            <p:nvPr/>
          </p:nvSpPr>
          <p:spPr>
            <a:xfrm>
              <a:off x="5584415" y="633288"/>
              <a:ext cx="475203" cy="555898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Seta para a direita 4"/>
            <p:cNvSpPr/>
            <p:nvPr/>
          </p:nvSpPr>
          <p:spPr>
            <a:xfrm>
              <a:off x="5584415" y="744468"/>
              <a:ext cx="332642" cy="3335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000" kern="1200"/>
            </a:p>
          </p:txBody>
        </p:sp>
      </p:grpSp>
      <p:sp>
        <p:nvSpPr>
          <p:cNvPr id="4" name="Elipse 3"/>
          <p:cNvSpPr/>
          <p:nvPr/>
        </p:nvSpPr>
        <p:spPr>
          <a:xfrm>
            <a:off x="1012041" y="4869160"/>
            <a:ext cx="405045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4738455" y="4509120"/>
            <a:ext cx="405045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523320" y="2929096"/>
            <a:ext cx="405045" cy="10039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2227176" y="1448053"/>
            <a:ext cx="405045" cy="10448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6034599" y="4869160"/>
            <a:ext cx="405045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3523320" y="1571612"/>
            <a:ext cx="6723747" cy="1081574"/>
          </a:xfrm>
          <a:prstGeom prst="round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/>
              <a:t>Não houve diferença significante entre as proporções na população e a amostra estudada</a:t>
            </a:r>
            <a:endParaRPr lang="pt-BR" sz="2200" b="1" dirty="0"/>
          </a:p>
        </p:txBody>
      </p:sp>
      <p:sp>
        <p:nvSpPr>
          <p:cNvPr id="19" name="Retângulo 18"/>
          <p:cNvSpPr/>
          <p:nvPr/>
        </p:nvSpPr>
        <p:spPr>
          <a:xfrm>
            <a:off x="363969" y="5974104"/>
            <a:ext cx="8262918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500" b="1" dirty="0">
                <a:solidFill>
                  <a:schemeClr val="tx2">
                    <a:lumMod val="50000"/>
                  </a:schemeClr>
                </a:solidFill>
              </a:rPr>
              <a:t>Proporção e Intervalo de Confiança da amostra e população de profissionais de Educação Física dos Núcleos de Apoio à Saúde da Família, por regiões do Brasil, janeiro de </a:t>
            </a:r>
            <a:r>
              <a:rPr lang="pt-BR" sz="1500" b="1" dirty="0" smtClean="0">
                <a:solidFill>
                  <a:schemeClr val="tx2">
                    <a:lumMod val="50000"/>
                  </a:schemeClr>
                </a:solidFill>
              </a:rPr>
              <a:t>2011</a:t>
            </a:r>
            <a:endParaRPr lang="pt-BR" sz="15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593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22269338"/>
              </p:ext>
            </p:extLst>
          </p:nvPr>
        </p:nvGraphicFramePr>
        <p:xfrm>
          <a:off x="850023" y="836712"/>
          <a:ext cx="9154017" cy="4604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7374542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8383860" y="2483604"/>
            <a:ext cx="1458162" cy="369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NORDESTE</a:t>
            </a:r>
            <a:endParaRPr lang="pt-BR" b="1" dirty="0"/>
          </a:p>
        </p:txBody>
      </p:sp>
      <p:sp>
        <p:nvSpPr>
          <p:cNvPr id="11" name="Seta para a direita 10"/>
          <p:cNvSpPr/>
          <p:nvPr/>
        </p:nvSpPr>
        <p:spPr>
          <a:xfrm>
            <a:off x="3766347" y="2456892"/>
            <a:ext cx="324036" cy="1080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1174059" y="5182016"/>
            <a:ext cx="8262918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1500" b="1" dirty="0">
                <a:solidFill>
                  <a:schemeClr val="tx2">
                    <a:lumMod val="50000"/>
                  </a:schemeClr>
                </a:solidFill>
              </a:rPr>
              <a:t>Percentual de cobertura do Núcleo de Apoio à Saúde da Família por regiões do Brasil, no período de 2008 a </a:t>
            </a:r>
            <a:r>
              <a:rPr lang="pt-BR" sz="1500" b="1" dirty="0" smtClean="0">
                <a:solidFill>
                  <a:schemeClr val="tx2">
                    <a:lumMod val="50000"/>
                  </a:schemeClr>
                </a:solidFill>
              </a:rPr>
              <a:t>2011.</a:t>
            </a:r>
            <a:endParaRPr lang="pt-BR" sz="1500" b="1" dirty="0">
              <a:solidFill>
                <a:schemeClr val="tx2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753199" y="5570264"/>
            <a:ext cx="7533837" cy="1287760"/>
          </a:xfrm>
          <a:prstGeom prst="roundRect">
            <a:avLst/>
          </a:prstGeom>
          <a:solidFill>
            <a:schemeClr val="accent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Crescimento do NASF: quadriplicou</a:t>
            </a:r>
          </a:p>
          <a:p>
            <a:pPr algn="ctr"/>
            <a:endParaRPr lang="pt-BR" sz="1000" b="1" dirty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Saúde da Família: aumentou 600% em 6anos </a:t>
            </a:r>
            <a:r>
              <a:rPr lang="pt-BR" sz="1500" dirty="0" smtClean="0">
                <a:solidFill>
                  <a:schemeClr val="bg1"/>
                </a:solidFill>
              </a:rPr>
              <a:t>(BRASIL, 2006)</a:t>
            </a:r>
          </a:p>
        </p:txBody>
      </p:sp>
      <p:sp>
        <p:nvSpPr>
          <p:cNvPr id="2" name="Retângulo de cantos arredondados 1"/>
          <p:cNvSpPr/>
          <p:nvPr/>
        </p:nvSpPr>
        <p:spPr>
          <a:xfrm>
            <a:off x="2632221" y="3717032"/>
            <a:ext cx="405045" cy="3851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090383" y="3068960"/>
            <a:ext cx="486054" cy="3851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629554" y="2564904"/>
            <a:ext cx="486054" cy="3851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6925698" y="2276872"/>
            <a:ext cx="486054" cy="3851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6232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1" grpId="0" animBg="1"/>
      <p:bldP spid="11" grpId="1" animBg="1"/>
      <p:bldP spid="3" grpId="0"/>
      <p:bldP spid="6" grpId="0" animBg="1"/>
      <p:bldP spid="6" grpId="1" animBg="1"/>
      <p:bldP spid="2" grpId="0" animBg="1"/>
      <p:bldP spid="2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9" y="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" name="Tabe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7374542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349950"/>
              </p:ext>
            </p:extLst>
          </p:nvPr>
        </p:nvGraphicFramePr>
        <p:xfrm>
          <a:off x="607003" y="1340768"/>
          <a:ext cx="9235025" cy="5294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594602">
                <a:tc grid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Número </a:t>
                      </a: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de municípios com equipes de Núcleo de Apoio à Saúde da Família credenciada, e a média de equipes de Saúde Família acompanhada. Brasil, 2008 a 2011. 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60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+mj-lt"/>
                        </a:rPr>
                        <a:t>Regiões e Brasil</a:t>
                      </a:r>
                      <a:endParaRPr lang="pt-BR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2008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2009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2010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2011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60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t-BR" sz="15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*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* 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+mj-lt"/>
                        </a:rPr>
                        <a:t>NASF 1</a:t>
                      </a:r>
                      <a:endParaRPr lang="pt-BR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+mj-lt"/>
                        </a:rPr>
                        <a:t>   Norte</a:t>
                      </a:r>
                      <a:endParaRPr lang="pt-BR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7,8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7,7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7,7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+mj-lt"/>
                        </a:rPr>
                        <a:t>   Nordeste</a:t>
                      </a:r>
                      <a:endParaRPr lang="pt-BR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11,2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10,2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450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+mj-lt"/>
                        </a:rPr>
                        <a:t>   Sudeste</a:t>
                      </a:r>
                      <a:endParaRPr lang="pt-BR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11,9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169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  <a:latin typeface="+mj-lt"/>
                        </a:rPr>
                        <a:t>   Sul</a:t>
                      </a:r>
                      <a:endParaRPr lang="pt-BR" sz="15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10,6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   Centro Oeste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10,7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13,4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effectLst/>
                          <a:latin typeface="+mj-lt"/>
                        </a:rPr>
                        <a:t>   Brasil</a:t>
                      </a:r>
                      <a:endParaRPr lang="pt-BR" sz="1500" b="1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144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11,4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pt-BR" sz="1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10,5</a:t>
                      </a:r>
                      <a:endParaRPr lang="pt-BR" sz="1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697</a:t>
                      </a:r>
                      <a:endParaRPr lang="pt-BR" sz="1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10,3</a:t>
                      </a:r>
                      <a:endParaRPr lang="pt-BR" sz="1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843</a:t>
                      </a:r>
                      <a:endParaRPr lang="pt-BR" sz="15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10,3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NASF 2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   Norte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01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3,0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02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3,5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3,5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3,6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   Nordeste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09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5,1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4,6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62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   Sudeste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08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4,0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3,8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   Sul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3,5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5,8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09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4,4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  <a:latin typeface="+mj-lt"/>
                        </a:rPr>
                        <a:t>   Centro Oeste</a:t>
                      </a:r>
                      <a:endParaRPr lang="pt-BR" sz="150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04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5,8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effectLst/>
                          <a:latin typeface="+mj-lt"/>
                        </a:rPr>
                        <a:t>   Brasil</a:t>
                      </a:r>
                      <a:endParaRPr lang="pt-BR" sz="1500" b="1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4,9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59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4,2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131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4,4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152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4,2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  <a:tr h="493972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t-BR" sz="1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</a:t>
                      </a: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:</a:t>
                      </a:r>
                      <a:r>
                        <a:rPr lang="pt-BR" sz="1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número de municípios que têm NASF. </a:t>
                      </a:r>
                      <a:r>
                        <a:rPr lang="pt-BR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    : </a:t>
                      </a: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média de equipes de Saúde da Família por NASF. </a:t>
                      </a:r>
                      <a:endParaRPr lang="pt-BR" sz="10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* </a:t>
                      </a: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: Inclusão do Distrito Federal.</a:t>
                      </a:r>
                      <a:endParaRPr lang="pt-BR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Objeto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12799330"/>
              </p:ext>
            </p:extLst>
          </p:nvPr>
        </p:nvGraphicFramePr>
        <p:xfrm>
          <a:off x="7656063" y="5950734"/>
          <a:ext cx="160734" cy="171450"/>
        </p:xfrm>
        <a:graphic>
          <a:graphicData uri="http://schemas.openxmlformats.org/presentationml/2006/ole">
            <p:oleObj spid="_x0000_s3074" name="Equação" r:id="rId4" imgW="177569" imgH="202936" progId="Equation.3">
              <p:embed/>
            </p:oleObj>
          </a:graphicData>
        </a:graphic>
      </p:graphicFrame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83033772"/>
              </p:ext>
            </p:extLst>
          </p:nvPr>
        </p:nvGraphicFramePr>
        <p:xfrm>
          <a:off x="9274963" y="2204864"/>
          <a:ext cx="160734" cy="152400"/>
        </p:xfrm>
        <a:graphic>
          <a:graphicData uri="http://schemas.openxmlformats.org/presentationml/2006/ole">
            <p:oleObj spid="_x0000_s3075" name="Equação" r:id="rId5" imgW="177569" imgH="202936" progId="Equation.3">
              <p:embed/>
            </p:oleObj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0733019"/>
              </p:ext>
            </p:extLst>
          </p:nvPr>
        </p:nvGraphicFramePr>
        <p:xfrm>
          <a:off x="7492765" y="2204879"/>
          <a:ext cx="160734" cy="142875"/>
        </p:xfrm>
        <a:graphic>
          <a:graphicData uri="http://schemas.openxmlformats.org/presentationml/2006/ole">
            <p:oleObj spid="_x0000_s3076" name="Equação" r:id="rId6" imgW="177569" imgH="202936" progId="Equation.3">
              <p:embed/>
            </p:oleObj>
          </a:graphicData>
        </a:graphic>
      </p:graphicFrame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73535850"/>
              </p:ext>
            </p:extLst>
          </p:nvPr>
        </p:nvGraphicFramePr>
        <p:xfrm>
          <a:off x="5710567" y="2204864"/>
          <a:ext cx="160734" cy="152400"/>
        </p:xfrm>
        <a:graphic>
          <a:graphicData uri="http://schemas.openxmlformats.org/presentationml/2006/ole">
            <p:oleObj spid="_x0000_s3077" name="Equação" r:id="rId7" imgW="177569" imgH="202936" progId="Equation.3">
              <p:embed/>
            </p:oleObj>
          </a:graphicData>
        </a:graphic>
      </p:graphicFrame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3248709"/>
              </p:ext>
            </p:extLst>
          </p:nvPr>
        </p:nvGraphicFramePr>
        <p:xfrm>
          <a:off x="3928369" y="2204879"/>
          <a:ext cx="160734" cy="142875"/>
        </p:xfrm>
        <a:graphic>
          <a:graphicData uri="http://schemas.openxmlformats.org/presentationml/2006/ole">
            <p:oleObj spid="_x0000_s3078" name="Equação" r:id="rId8" imgW="177569" imgH="202936" progId="Equation.3">
              <p:embed/>
            </p:oleObj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2795352"/>
              </p:ext>
            </p:extLst>
          </p:nvPr>
        </p:nvGraphicFramePr>
        <p:xfrm>
          <a:off x="607003" y="2708920"/>
          <a:ext cx="92350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NORTE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7,8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8,0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7,7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5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7,7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2585801"/>
              </p:ext>
            </p:extLst>
          </p:nvPr>
        </p:nvGraphicFramePr>
        <p:xfrm>
          <a:off x="607009" y="5877272"/>
          <a:ext cx="20827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BRASIL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9786416"/>
              </p:ext>
            </p:extLst>
          </p:nvPr>
        </p:nvGraphicFramePr>
        <p:xfrm>
          <a:off x="607007" y="4581128"/>
          <a:ext cx="92350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NORTE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3,0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3,5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3,5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3,6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</a:tbl>
          </a:graphicData>
        </a:graphic>
      </p:graphicFrame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3968621"/>
              </p:ext>
            </p:extLst>
          </p:nvPr>
        </p:nvGraphicFramePr>
        <p:xfrm>
          <a:off x="607004" y="4005064"/>
          <a:ext cx="20827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BRASIL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7017337"/>
              </p:ext>
            </p:extLst>
          </p:nvPr>
        </p:nvGraphicFramePr>
        <p:xfrm>
          <a:off x="607007" y="3789040"/>
          <a:ext cx="92350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CENTRO OESTE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03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7937993"/>
              </p:ext>
            </p:extLst>
          </p:nvPr>
        </p:nvGraphicFramePr>
        <p:xfrm>
          <a:off x="607003" y="5589240"/>
          <a:ext cx="92350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CENTRO OESTE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04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36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44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184553"/>
              </p:ext>
            </p:extLst>
          </p:nvPr>
        </p:nvGraphicFramePr>
        <p:xfrm>
          <a:off x="607007" y="4005064"/>
          <a:ext cx="92350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BRASIL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11,4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10,5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10,3</a:t>
                      </a:r>
                      <a:endParaRPr lang="pt-BR" sz="1600" b="1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10,3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8854692"/>
              </p:ext>
            </p:extLst>
          </p:nvPr>
        </p:nvGraphicFramePr>
        <p:xfrm>
          <a:off x="607007" y="5877272"/>
          <a:ext cx="9235025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725"/>
                <a:gridCol w="913816"/>
                <a:gridCol w="891212"/>
                <a:gridCol w="891212"/>
                <a:gridCol w="891212"/>
                <a:gridCol w="891212"/>
                <a:gridCol w="891212"/>
                <a:gridCol w="891212"/>
                <a:gridCol w="891212"/>
              </a:tblGrid>
              <a:tr h="236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pt-BR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BRASIL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4,9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4,2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4,4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4,2</a:t>
                      </a:r>
                      <a:endParaRPr lang="pt-BR" sz="16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77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7374542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3005525"/>
              </p:ext>
            </p:extLst>
          </p:nvPr>
        </p:nvGraphicFramePr>
        <p:xfrm>
          <a:off x="437318" y="1268760"/>
          <a:ext cx="9566729" cy="3242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711"/>
                <a:gridCol w="599229"/>
                <a:gridCol w="829409"/>
                <a:gridCol w="829409"/>
                <a:gridCol w="541208"/>
                <a:gridCol w="615398"/>
                <a:gridCol w="623959"/>
                <a:gridCol w="623959"/>
                <a:gridCol w="718122"/>
                <a:gridCol w="718122"/>
                <a:gridCol w="623959"/>
                <a:gridCol w="718122"/>
                <a:gridCol w="718122"/>
              </a:tblGrid>
              <a:tr h="209550">
                <a:tc gridSpan="1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Número </a:t>
                      </a: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de Núcleos de Apoio à Saúde da Família, percentual bruto e ponderado de cobertura por região e no Brasil, de 2008 a 2011.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5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effectLst/>
                        </a:rPr>
                        <a:t>Regiões e Brasil</a:t>
                      </a:r>
                      <a:endParaRPr lang="pt-BR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Cobertura do Núcleo de Apoio à Saúde da Família</a:t>
                      </a:r>
                      <a:endParaRPr lang="pt-BR" sz="1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97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2008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2009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955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500" baseline="-25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142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Norte</a:t>
                      </a:r>
                      <a:endParaRPr lang="pt-BR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09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1,5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8,9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8,4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14,8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14,3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19,1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17,0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163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Nordeste</a:t>
                      </a:r>
                      <a:endParaRPr lang="pt-BR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10,1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10,1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a,b,c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364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24,3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23,8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587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37,0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35,5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724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45,3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41,1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Sudeste</a:t>
                      </a:r>
                      <a:endParaRPr lang="pt-BR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94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4,6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4,6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a,b,c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234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10,3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10,6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380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17,0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15,5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438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19,3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18,2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Sul</a:t>
                      </a:r>
                      <a:endParaRPr lang="pt-BR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18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2,3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2,3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8,6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8,4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14,3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13,3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126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16,1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15,7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192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Centro-Oeste</a:t>
                      </a:r>
                      <a:endParaRPr lang="pt-BR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03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1,4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1,4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41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7,6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9,8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92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20,5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17,9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107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25,6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23,1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a,c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1644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effectLst/>
                        </a:rPr>
                        <a:t>Brasil</a:t>
                      </a:r>
                      <a:endParaRPr lang="pt-BR" sz="15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267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5,3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5,3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a,b,c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758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13,7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13,7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1269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22,2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20,8</a:t>
                      </a:r>
                      <a:r>
                        <a:rPr lang="pt-BR" sz="1500" baseline="300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1516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26,5</a:t>
                      </a:r>
                      <a:endParaRPr lang="pt-BR" sz="15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5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24,4</a:t>
                      </a:r>
                      <a:r>
                        <a:rPr lang="pt-BR" sz="1500" baseline="30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</a:t>
                      </a:r>
                      <a:endParaRPr lang="pt-BR" sz="1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  <a:tr h="283845">
                <a:tc gridSpan="1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%</a:t>
                      </a:r>
                      <a:r>
                        <a:rPr lang="pt-BR" sz="1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B</a:t>
                      </a: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: percentual bruto; %</a:t>
                      </a:r>
                      <a:r>
                        <a:rPr lang="pt-BR" sz="1000" baseline="-25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</a:t>
                      </a:r>
                      <a:r>
                        <a:rPr lang="pt-BR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: percentual ponderado pelo alisamento médio móvel. Letras iguais não diferem estatisticamente em cada ano entre as regiões e o Brasil (p&gt;0,05); Letras diferentes diferem estatisticamente em cada ano entre as regiões e o Brasil (p&lt;0,05).</a:t>
                      </a:r>
                      <a:endParaRPr lang="pt-BR" sz="1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tângulo de cantos arredondados 11"/>
          <p:cNvSpPr/>
          <p:nvPr/>
        </p:nvSpPr>
        <p:spPr>
          <a:xfrm>
            <a:off x="453681" y="4894312"/>
            <a:ext cx="9640071" cy="1287760"/>
          </a:xfrm>
          <a:prstGeom prst="roundRect">
            <a:avLst/>
          </a:prstGeom>
          <a:solidFill>
            <a:schemeClr val="accent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Financiamento </a:t>
            </a:r>
            <a:r>
              <a:rPr lang="pt-BR" sz="2200" b="1" dirty="0">
                <a:solidFill>
                  <a:schemeClr val="bg1"/>
                </a:solidFill>
              </a:rPr>
              <a:t>para a Atenção Primária em </a:t>
            </a:r>
            <a:r>
              <a:rPr lang="pt-BR" sz="2200" b="1" dirty="0" smtClean="0">
                <a:solidFill>
                  <a:schemeClr val="bg1"/>
                </a:solidFill>
              </a:rPr>
              <a:t>Saúde em 2003 para municípios </a:t>
            </a:r>
            <a:r>
              <a:rPr lang="pt-BR" sz="2200" b="1" dirty="0">
                <a:solidFill>
                  <a:schemeClr val="bg1"/>
                </a:solidFill>
              </a:rPr>
              <a:t>mais pobres  </a:t>
            </a:r>
            <a:r>
              <a:rPr lang="pt-BR" sz="1500" dirty="0" smtClean="0">
                <a:solidFill>
                  <a:schemeClr val="bg1"/>
                </a:solidFill>
              </a:rPr>
              <a:t>(CASTRO </a:t>
            </a:r>
            <a:r>
              <a:rPr lang="pt-BR" sz="1500" dirty="0">
                <a:solidFill>
                  <a:schemeClr val="bg1"/>
                </a:solidFill>
              </a:rPr>
              <a:t>e MACHADO, </a:t>
            </a:r>
            <a:r>
              <a:rPr lang="pt-BR" sz="1500" dirty="0" smtClean="0">
                <a:solidFill>
                  <a:schemeClr val="bg1"/>
                </a:solidFill>
              </a:rPr>
              <a:t>2010)</a:t>
            </a:r>
            <a:endParaRPr lang="pt-BR" sz="1500" dirty="0">
              <a:solidFill>
                <a:schemeClr val="bg1"/>
              </a:solidFill>
            </a:endParaRPr>
          </a:p>
          <a:p>
            <a:pPr algn="ctr"/>
            <a:endParaRPr lang="pt-BR" sz="1000" b="1" dirty="0">
              <a:solidFill>
                <a:schemeClr val="bg1"/>
              </a:solidFill>
            </a:endParaRPr>
          </a:p>
          <a:p>
            <a:pPr algn="ctr"/>
            <a:r>
              <a:rPr lang="pt-BR" sz="2200" b="1" dirty="0">
                <a:solidFill>
                  <a:schemeClr val="bg1"/>
                </a:solidFill>
              </a:rPr>
              <a:t>Pioneirismo da Saúde da Família na região </a:t>
            </a:r>
            <a:r>
              <a:rPr lang="pt-BR" sz="2200" b="1" dirty="0" smtClean="0">
                <a:solidFill>
                  <a:schemeClr val="bg1"/>
                </a:solidFill>
              </a:rPr>
              <a:t>Nordeste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282960" y="4869160"/>
            <a:ext cx="9883098" cy="1495400"/>
          </a:xfrm>
          <a:prstGeom prst="roundRect">
            <a:avLst/>
          </a:prstGeom>
          <a:solidFill>
            <a:schemeClr val="accent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Baixa cobertura da Estratégia de Saúde da Família - 2004 </a:t>
            </a:r>
            <a:r>
              <a:rPr lang="pt-BR" sz="1500" dirty="0" smtClean="0">
                <a:solidFill>
                  <a:schemeClr val="bg1"/>
                </a:solidFill>
              </a:rPr>
              <a:t>(FACCHINI </a:t>
            </a:r>
            <a:r>
              <a:rPr lang="pt-BR" sz="1500" dirty="0">
                <a:solidFill>
                  <a:schemeClr val="bg1"/>
                </a:solidFill>
              </a:rPr>
              <a:t>et al., </a:t>
            </a:r>
            <a:r>
              <a:rPr lang="pt-BR" sz="1500" dirty="0" smtClean="0">
                <a:solidFill>
                  <a:schemeClr val="bg1"/>
                </a:solidFill>
              </a:rPr>
              <a:t>2006)</a:t>
            </a:r>
            <a:endParaRPr lang="pt-BR" sz="1500" dirty="0">
              <a:solidFill>
                <a:schemeClr val="bg1"/>
              </a:solidFill>
            </a:endParaRPr>
          </a:p>
          <a:p>
            <a:pPr algn="ctr"/>
            <a:endParaRPr lang="pt-BR" sz="1000" b="1" dirty="0">
              <a:solidFill>
                <a:schemeClr val="bg1"/>
              </a:solidFill>
            </a:endParaRPr>
          </a:p>
          <a:p>
            <a:pPr algn="ctr"/>
            <a:r>
              <a:rPr lang="pt-BR" sz="2200" b="1" dirty="0">
                <a:solidFill>
                  <a:schemeClr val="bg1"/>
                </a:solidFill>
              </a:rPr>
              <a:t>Municipalização precária </a:t>
            </a:r>
            <a:r>
              <a:rPr lang="pt-BR" sz="1500" dirty="0">
                <a:solidFill>
                  <a:schemeClr val="bg1"/>
                </a:solidFill>
              </a:rPr>
              <a:t> </a:t>
            </a:r>
            <a:r>
              <a:rPr lang="pt-BR" sz="1500" dirty="0" smtClean="0">
                <a:solidFill>
                  <a:schemeClr val="bg1"/>
                </a:solidFill>
              </a:rPr>
              <a:t>(FACCHINI </a:t>
            </a:r>
            <a:r>
              <a:rPr lang="pt-BR" sz="1500" dirty="0">
                <a:solidFill>
                  <a:schemeClr val="bg1"/>
                </a:solidFill>
              </a:rPr>
              <a:t>et al., </a:t>
            </a:r>
            <a:r>
              <a:rPr lang="pt-BR" sz="1500" dirty="0" smtClean="0">
                <a:solidFill>
                  <a:schemeClr val="bg1"/>
                </a:solidFill>
              </a:rPr>
              <a:t>2006)</a:t>
            </a:r>
          </a:p>
          <a:p>
            <a:pPr algn="ctr"/>
            <a:endParaRPr lang="pt-BR" sz="1000" dirty="0" smtClean="0">
              <a:solidFill>
                <a:schemeClr val="bg1"/>
              </a:solidFill>
            </a:endParaRPr>
          </a:p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 </a:t>
            </a:r>
            <a:r>
              <a:rPr lang="pt-BR" sz="2200" b="1" dirty="0">
                <a:solidFill>
                  <a:schemeClr val="bg1"/>
                </a:solidFill>
              </a:rPr>
              <a:t>Priorização da Média e Alta Complexidade  </a:t>
            </a:r>
            <a:r>
              <a:rPr lang="pt-BR" sz="1500" dirty="0" smtClean="0">
                <a:solidFill>
                  <a:schemeClr val="bg1"/>
                </a:solidFill>
              </a:rPr>
              <a:t>(CASTRO </a:t>
            </a:r>
            <a:r>
              <a:rPr lang="pt-BR" sz="1500" dirty="0">
                <a:solidFill>
                  <a:schemeClr val="bg1"/>
                </a:solidFill>
              </a:rPr>
              <a:t>e MACHADO, </a:t>
            </a:r>
            <a:r>
              <a:rPr lang="pt-BR" sz="1500" dirty="0" smtClean="0">
                <a:solidFill>
                  <a:schemeClr val="bg1"/>
                </a:solidFill>
              </a:rPr>
              <a:t>2010)</a:t>
            </a:r>
            <a:endParaRPr lang="pt-BR" sz="1500" dirty="0">
              <a:solidFill>
                <a:schemeClr val="bg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83693133"/>
              </p:ext>
            </p:extLst>
          </p:nvPr>
        </p:nvGraphicFramePr>
        <p:xfrm>
          <a:off x="444985" y="2852936"/>
          <a:ext cx="9566729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711"/>
                <a:gridCol w="599229"/>
                <a:gridCol w="829409"/>
                <a:gridCol w="829409"/>
                <a:gridCol w="541208"/>
                <a:gridCol w="615398"/>
                <a:gridCol w="623959"/>
                <a:gridCol w="623959"/>
                <a:gridCol w="718122"/>
                <a:gridCol w="718122"/>
                <a:gridCol w="623959"/>
                <a:gridCol w="718122"/>
                <a:gridCol w="718122"/>
              </a:tblGrid>
              <a:tr h="163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/>
                        </a:rPr>
                        <a:t>NORDESTE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23,8</a:t>
                      </a:r>
                      <a:r>
                        <a:rPr lang="pt-BR" sz="1600" baseline="30000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35,5</a:t>
                      </a:r>
                      <a:r>
                        <a:rPr lang="pt-BR" sz="1600" baseline="30000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41,1</a:t>
                      </a:r>
                      <a:r>
                        <a:rPr lang="pt-BR" sz="1600" baseline="30000" dirty="0">
                          <a:solidFill>
                            <a:schemeClr val="bg1"/>
                          </a:solidFill>
                          <a:effectLst/>
                        </a:rPr>
                        <a:t>b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3045027"/>
              </p:ext>
            </p:extLst>
          </p:nvPr>
        </p:nvGraphicFramePr>
        <p:xfrm>
          <a:off x="444985" y="3382388"/>
          <a:ext cx="9566729" cy="280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7711"/>
                <a:gridCol w="599229"/>
                <a:gridCol w="829409"/>
                <a:gridCol w="829409"/>
                <a:gridCol w="541208"/>
                <a:gridCol w="615398"/>
                <a:gridCol w="623959"/>
                <a:gridCol w="623959"/>
                <a:gridCol w="718122"/>
                <a:gridCol w="718122"/>
                <a:gridCol w="623959"/>
                <a:gridCol w="718122"/>
                <a:gridCol w="718122"/>
              </a:tblGrid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solidFill>
                            <a:schemeClr val="bg1"/>
                          </a:solidFill>
                          <a:effectLst/>
                        </a:rPr>
                        <a:t>SUL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8,4</a:t>
                      </a:r>
                      <a:r>
                        <a:rPr lang="pt-BR" sz="16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chemeClr val="bg1"/>
                          </a:solidFill>
                          <a:effectLst/>
                        </a:rPr>
                        <a:t>13,3</a:t>
                      </a:r>
                      <a:r>
                        <a:rPr lang="pt-BR" sz="1600" baseline="30000">
                          <a:solidFill>
                            <a:schemeClr val="bg1"/>
                          </a:solidFill>
                          <a:effectLst/>
                        </a:rPr>
                        <a:t>a,c</a:t>
                      </a:r>
                      <a:endParaRPr lang="pt-BR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chemeClr val="bg1"/>
                          </a:solidFill>
                          <a:effectLst/>
                        </a:rPr>
                        <a:t>15,7</a:t>
                      </a:r>
                      <a:r>
                        <a:rPr lang="pt-BR" sz="16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pt-BR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006" marR="5000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23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20"/>
          <p:cNvGrpSpPr/>
          <p:nvPr/>
        </p:nvGrpSpPr>
        <p:grpSpPr>
          <a:xfrm>
            <a:off x="39933" y="980728"/>
            <a:ext cx="5994666" cy="4608512"/>
            <a:chOff x="179512" y="993527"/>
            <a:chExt cx="4608512" cy="3816424"/>
          </a:xfrm>
        </p:grpSpPr>
        <p:pic>
          <p:nvPicPr>
            <p:cNvPr id="22" name="Imagem 21" descr="C:\Users\Sueyla\Desktop\IMPORTANTE\Figura Dissert_ Numero, Teto e Potencial de Expansao do NASF segundo o Numero de ESF.jpg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25976" t="51867" r="27644"/>
            <a:stretch/>
          </p:blipFill>
          <p:spPr bwMode="auto">
            <a:xfrm>
              <a:off x="179512" y="993527"/>
              <a:ext cx="4608512" cy="38164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" name="CaixaDeTexto 22"/>
            <p:cNvSpPr txBox="1"/>
            <p:nvPr/>
          </p:nvSpPr>
          <p:spPr>
            <a:xfrm>
              <a:off x="1043608" y="3978954"/>
              <a:ext cx="1080120" cy="6881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pt-BR" sz="1200" dirty="0" smtClean="0"/>
                <a:t>Até 0</a:t>
              </a:r>
            </a:p>
            <a:p>
              <a:r>
                <a:rPr lang="pt-BR" sz="1200" dirty="0" smtClean="0"/>
                <a:t>0 – 1</a:t>
              </a:r>
            </a:p>
            <a:p>
              <a:r>
                <a:rPr lang="pt-BR" sz="1200" dirty="0" smtClean="0"/>
                <a:t>2 – 10</a:t>
              </a:r>
            </a:p>
            <a:p>
              <a:r>
                <a:rPr lang="pt-BR" sz="1200" dirty="0" smtClean="0"/>
                <a:t>11 - 51</a:t>
              </a:r>
              <a:endParaRPr lang="pt-BR" sz="1200" dirty="0"/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3442317" y="5503788"/>
            <a:ext cx="6638815" cy="1021556"/>
          </a:xfrm>
          <a:prstGeom prst="roundRect">
            <a:avLst/>
          </a:prstGeom>
          <a:solidFill>
            <a:schemeClr val="accent5"/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pt-BR" sz="2200" b="1" dirty="0" smtClean="0">
                <a:solidFill>
                  <a:schemeClr val="bg1"/>
                </a:solidFill>
              </a:rPr>
              <a:t>Baixo credenciamento do NASF </a:t>
            </a:r>
            <a:r>
              <a:rPr lang="pt-BR" sz="2200" b="1" dirty="0">
                <a:solidFill>
                  <a:schemeClr val="bg1"/>
                </a:solidFill>
              </a:rPr>
              <a:t>n</a:t>
            </a:r>
            <a:r>
              <a:rPr lang="pt-BR" sz="2200" b="1" dirty="0" smtClean="0">
                <a:solidFill>
                  <a:schemeClr val="bg1"/>
                </a:solidFill>
              </a:rPr>
              <a:t>os municípios;</a:t>
            </a:r>
          </a:p>
          <a:p>
            <a:pPr algn="just"/>
            <a:endParaRPr lang="pt-BR" sz="1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200" b="1" dirty="0" smtClean="0">
                <a:solidFill>
                  <a:schemeClr val="bg1"/>
                </a:solidFill>
              </a:rPr>
              <a:t>Sete implantaram mais de 10 Equipes de NASF;</a:t>
            </a:r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3" name="Elipse 2"/>
          <p:cNvSpPr/>
          <p:nvPr/>
        </p:nvSpPr>
        <p:spPr>
          <a:xfrm>
            <a:off x="3928365" y="4355814"/>
            <a:ext cx="140499" cy="1739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495427" y="4355812"/>
            <a:ext cx="4870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São Paulo: 51 equipes de NASF</a:t>
            </a:r>
            <a:endParaRPr lang="pt-BR" dirty="0"/>
          </a:p>
        </p:txBody>
      </p:sp>
      <p:graphicFrame>
        <p:nvGraphicFramePr>
          <p:cNvPr id="17" name="Tabe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7374542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23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47501" y="5733265"/>
            <a:ext cx="9235026" cy="430887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/>
                </a:solidFill>
              </a:rPr>
              <a:t>O profissional de Educação Física está inserido em </a:t>
            </a:r>
            <a:r>
              <a:rPr lang="pt-BR" sz="2200" b="1" i="1" dirty="0" smtClean="0">
                <a:solidFill>
                  <a:schemeClr val="bg1"/>
                </a:solidFill>
              </a:rPr>
              <a:t>49,2% </a:t>
            </a:r>
            <a:r>
              <a:rPr lang="pt-BR" sz="2200" b="1" dirty="0" smtClean="0">
                <a:solidFill>
                  <a:schemeClr val="bg1"/>
                </a:solidFill>
              </a:rPr>
              <a:t>das equipes de NASF</a:t>
            </a:r>
          </a:p>
        </p:txBody>
      </p:sp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7374542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942" y="1199014"/>
            <a:ext cx="9971102" cy="4318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/>
          <p:cNvSpPr/>
          <p:nvPr/>
        </p:nvSpPr>
        <p:spPr>
          <a:xfrm>
            <a:off x="769014" y="3095258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2470203" y="4463410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3928365" y="2807226"/>
            <a:ext cx="8100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604329" y="2636921"/>
            <a:ext cx="8100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009374" y="3023250"/>
            <a:ext cx="8100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2794239" y="2924953"/>
            <a:ext cx="81009" cy="457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6196617" y="3068969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9193950" y="2780937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8464869" y="3023250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7735788" y="2060852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8950923" y="2564913"/>
            <a:ext cx="8100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816797" y="4391402"/>
            <a:ext cx="81009" cy="45719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9274959" y="2780937"/>
            <a:ext cx="81009" cy="45719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9031932" y="2564913"/>
            <a:ext cx="81009" cy="45719"/>
          </a:xfrm>
          <a:prstGeom prst="ellipse">
            <a:avLst/>
          </a:prstGeom>
          <a:solidFill>
            <a:srgbClr val="66FF33"/>
          </a:solidFill>
          <a:ln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01951" y="3068969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AC</a:t>
            </a:r>
            <a:endParaRPr lang="pt-BR" sz="1500" b="1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794239" y="4473996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PR</a:t>
            </a:r>
            <a:endParaRPr lang="pt-BR" sz="1500" b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4090383" y="2636921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PB</a:t>
            </a:r>
            <a:endParaRPr lang="pt-BR" sz="1500" b="1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090383" y="2924953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AL</a:t>
            </a:r>
            <a:endParaRPr lang="pt-BR" sz="1500" b="1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3604329" y="2204873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CE</a:t>
            </a:r>
            <a:endParaRPr lang="pt-BR" sz="1500" b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2551212" y="3068969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TO</a:t>
            </a:r>
            <a:endParaRPr lang="pt-BR" sz="1500" b="1" dirty="0"/>
          </a:p>
        </p:txBody>
      </p:sp>
      <p:sp>
        <p:nvSpPr>
          <p:cNvPr id="12" name="Elipse 11"/>
          <p:cNvSpPr/>
          <p:nvPr/>
        </p:nvSpPr>
        <p:spPr>
          <a:xfrm>
            <a:off x="2794241" y="3501008"/>
            <a:ext cx="202523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8140833" y="3501008"/>
            <a:ext cx="243027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5629554" y="3068969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AC</a:t>
            </a:r>
            <a:endParaRPr lang="pt-BR" sz="1500" b="1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8140833" y="4473996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PR</a:t>
            </a:r>
            <a:endParaRPr lang="pt-BR" sz="1500" b="1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9436977" y="2636921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PB</a:t>
            </a:r>
            <a:endParaRPr lang="pt-BR" sz="1500" b="1" dirty="0"/>
          </a:p>
        </p:txBody>
      </p:sp>
      <p:sp>
        <p:nvSpPr>
          <p:cNvPr id="40" name="CaixaDeTexto 39"/>
          <p:cNvSpPr txBox="1"/>
          <p:nvPr/>
        </p:nvSpPr>
        <p:spPr>
          <a:xfrm>
            <a:off x="8869914" y="2132865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CE</a:t>
            </a:r>
            <a:endParaRPr lang="pt-BR" sz="1500" b="1" dirty="0"/>
          </a:p>
        </p:txBody>
      </p:sp>
      <p:sp>
        <p:nvSpPr>
          <p:cNvPr id="41" name="CaixaDeTexto 40"/>
          <p:cNvSpPr txBox="1"/>
          <p:nvPr/>
        </p:nvSpPr>
        <p:spPr>
          <a:xfrm>
            <a:off x="7411752" y="1556796"/>
            <a:ext cx="8100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/>
              <a:t>AP</a:t>
            </a:r>
            <a:endParaRPr lang="pt-BR" sz="15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8505373" y="2745804"/>
            <a:ext cx="5265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solidFill>
                  <a:schemeClr val="bg1">
                    <a:lumMod val="85000"/>
                  </a:schemeClr>
                </a:solidFill>
              </a:rPr>
              <a:t>PI</a:t>
            </a:r>
            <a:endParaRPr lang="pt-BR" sz="1500" b="1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099" name="Picture 3" descr="C:\Users\Sueyla\Pictures\SF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73881" y="4832046"/>
            <a:ext cx="1283166" cy="137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339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4" grpId="0" animBg="1"/>
      <p:bldP spid="5" grpId="0"/>
      <p:bldP spid="5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12" grpId="0" animBg="1"/>
      <p:bldP spid="12" grpId="1" animBg="1"/>
      <p:bldP spid="36" grpId="0" animBg="1"/>
      <p:bldP spid="36" grpId="1" animBg="1"/>
      <p:bldP spid="37" grpId="0"/>
      <p:bldP spid="37" grpId="1"/>
      <p:bldP spid="38" grpId="0"/>
      <p:bldP spid="39" grpId="0"/>
      <p:bldP spid="40" grpId="0"/>
      <p:bldP spid="41" grpId="0"/>
      <p:bldP spid="41" grpId="1"/>
      <p:bldP spid="42" grpId="0"/>
      <p:bldP spid="4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481" y="1412776"/>
            <a:ext cx="92583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500" b="1" dirty="0" smtClean="0"/>
          </a:p>
          <a:p>
            <a:pPr marL="0" indent="0">
              <a:buNone/>
            </a:pPr>
            <a:r>
              <a:rPr lang="pt-BR" sz="2600" b="1" dirty="0" smtClean="0">
                <a:solidFill>
                  <a:schemeClr val="tx2">
                    <a:lumMod val="50000"/>
                  </a:schemeClr>
                </a:solidFill>
              </a:rPr>
              <a:t>NÚCLEO DE APOIO À SAÚDE DA FAMÍLIA</a:t>
            </a:r>
          </a:p>
          <a:p>
            <a:pPr marL="0" indent="0">
              <a:buNone/>
            </a:pPr>
            <a:endParaRPr lang="pt-BR" sz="2000" b="1" dirty="0" smtClean="0"/>
          </a:p>
          <a:p>
            <a:pPr>
              <a:buBlip>
                <a:blip r:embed="rId2"/>
              </a:buBlip>
            </a:pPr>
            <a:r>
              <a:rPr lang="pt-BR" sz="2600" dirty="0" smtClean="0"/>
              <a:t>Aumento na cobertura populacional do NASF - </a:t>
            </a:r>
            <a:r>
              <a:rPr lang="pt-BR" sz="2400" dirty="0" smtClean="0"/>
              <a:t>2008 a 2011</a:t>
            </a:r>
            <a:r>
              <a:rPr lang="pt-BR" sz="2600" dirty="0" smtClean="0"/>
              <a:t>;</a:t>
            </a:r>
            <a:endParaRPr lang="pt-BR" sz="2600" dirty="0"/>
          </a:p>
          <a:p>
            <a:pPr>
              <a:buBlip>
                <a:blip r:embed="rId2"/>
              </a:buBlip>
            </a:pPr>
            <a:endParaRPr lang="pt-BR" sz="1000" dirty="0"/>
          </a:p>
          <a:p>
            <a:pPr>
              <a:buBlip>
                <a:blip r:embed="rId2"/>
              </a:buBlip>
            </a:pPr>
            <a:r>
              <a:rPr lang="pt-BR" sz="2600" dirty="0" smtClean="0"/>
              <a:t>Elevado Potencial </a:t>
            </a:r>
            <a:r>
              <a:rPr lang="pt-BR" sz="2600" dirty="0"/>
              <a:t>de </a:t>
            </a:r>
            <a:r>
              <a:rPr lang="pt-BR" sz="2600" dirty="0" smtClean="0"/>
              <a:t>Expansão do NASF - </a:t>
            </a:r>
            <a:r>
              <a:rPr lang="pt-BR" sz="2400" dirty="0" smtClean="0"/>
              <a:t>baixo alcance de implantação nos municípios</a:t>
            </a:r>
            <a:r>
              <a:rPr lang="pt-BR" sz="2600" dirty="0" smtClean="0"/>
              <a:t>;</a:t>
            </a:r>
            <a:endParaRPr lang="pt-BR" sz="2800" dirty="0"/>
          </a:p>
          <a:p>
            <a:pPr marL="0" indent="0">
              <a:buNone/>
            </a:pPr>
            <a:endParaRPr lang="pt-BR" sz="1050" dirty="0"/>
          </a:p>
          <a:p>
            <a:pPr>
              <a:buBlip>
                <a:blip r:embed="rId2"/>
              </a:buBlip>
            </a:pPr>
            <a:r>
              <a:rPr lang="pt-BR" sz="2600" dirty="0" smtClean="0"/>
              <a:t>Elevada cobertura do NASF na região Nordeste;</a:t>
            </a:r>
            <a:endParaRPr lang="pt-BR" sz="2600" dirty="0"/>
          </a:p>
          <a:p>
            <a:pPr marL="0" indent="0">
              <a:buNone/>
            </a:pPr>
            <a:endParaRPr lang="pt-BR" sz="1050" dirty="0"/>
          </a:p>
          <a:p>
            <a:pPr>
              <a:buBlip>
                <a:blip r:embed="rId2"/>
              </a:buBlip>
            </a:pPr>
            <a:r>
              <a:rPr lang="pt-BR" sz="2600" dirty="0" smtClean="0"/>
              <a:t>Melhor adesão ao NASF 2 na região Centro-Oeste.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9348279"/>
              </p:ext>
            </p:extLst>
          </p:nvPr>
        </p:nvGraphicFramePr>
        <p:xfrm>
          <a:off x="-1" y="3"/>
          <a:ext cx="10287001" cy="45110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1660113"/>
                <a:gridCol w="2754306"/>
                <a:gridCol w="1458162"/>
                <a:gridCol w="2916324"/>
                <a:gridCol w="1498096"/>
              </a:tblGrid>
              <a:tr h="451109"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INTRODUÇÃO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REVISÃO DE LITERATURA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baseline="0" dirty="0" smtClean="0">
                          <a:solidFill>
                            <a:schemeClr val="bg1"/>
                          </a:solidFill>
                        </a:rPr>
                        <a:t>MÉTODOS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chemeClr val="bg1"/>
                          </a:solidFill>
                        </a:rPr>
                        <a:t>RESULTADOS E DISCUSSÃO</a:t>
                      </a:r>
                      <a:endParaRPr lang="pt-BR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700" b="1" dirty="0" smtClean="0">
                          <a:solidFill>
                            <a:srgbClr val="000099"/>
                          </a:solidFill>
                        </a:rPr>
                        <a:t>CONCLUSÃO</a:t>
                      </a:r>
                      <a:endParaRPr lang="pt-BR" sz="1700" b="1" dirty="0">
                        <a:solidFill>
                          <a:srgbClr val="000099"/>
                        </a:solidFill>
                      </a:endParaRPr>
                    </a:p>
                  </a:txBody>
                  <a:tcPr marL="102870" marR="1028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937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1679</Words>
  <Application>Microsoft Office PowerPoint</Application>
  <PresentationFormat>Slides de 35 mm</PresentationFormat>
  <Paragraphs>478</Paragraphs>
  <Slides>21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6" baseType="lpstr">
      <vt:lpstr>Tema do Office</vt:lpstr>
      <vt:lpstr>1_Tema do Office</vt:lpstr>
      <vt:lpstr>2_Tema do Office</vt:lpstr>
      <vt:lpstr>3_Tema do Office</vt:lpstr>
      <vt:lpstr>Equação</vt:lpstr>
      <vt:lpstr>Slide 1</vt:lpstr>
      <vt:lpstr>NÚCLEO DE APOIO À SAÚDE DA FAMÍLIA NO BRASIL E A ATUAÇÃO DO PROFISSIONAL DE EDUCAÇÃO FÍSICA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COMPETÊNCIA</vt:lpstr>
      <vt:lpstr>COMPETÊNCIAS abordagem dialógica</vt:lpstr>
      <vt:lpstr>TÉCNICA DELPHI</vt:lpstr>
      <vt:lpstr>AMOSTRA</vt:lpstr>
      <vt:lpstr>COMPETÊNCIAS</vt:lpstr>
      <vt:lpstr>ITENS</vt:lpstr>
      <vt:lpstr>APRENDER (ou SABER)</vt:lpstr>
      <vt:lpstr>CONHECIMENTO</vt:lpstr>
      <vt:lpstr>HABILIDADE</vt:lpstr>
      <vt:lpstr>ATITUDES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Andrade</dc:creator>
  <cp:lastModifiedBy>Douglas Andrade</cp:lastModifiedBy>
  <cp:revision>26</cp:revision>
  <dcterms:created xsi:type="dcterms:W3CDTF">2012-04-26T18:02:50Z</dcterms:created>
  <dcterms:modified xsi:type="dcterms:W3CDTF">2012-05-04T14:36:00Z</dcterms:modified>
</cp:coreProperties>
</file>