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7" r:id="rId5"/>
    <p:sldId id="278" r:id="rId6"/>
    <p:sldId id="259" r:id="rId7"/>
    <p:sldId id="264" r:id="rId8"/>
    <p:sldId id="270" r:id="rId9"/>
    <p:sldId id="267" r:id="rId10"/>
    <p:sldId id="294" r:id="rId11"/>
    <p:sldId id="295" r:id="rId12"/>
    <p:sldId id="296" r:id="rId13"/>
    <p:sldId id="300" r:id="rId14"/>
    <p:sldId id="301" r:id="rId15"/>
    <p:sldId id="297" r:id="rId16"/>
    <p:sldId id="298" r:id="rId17"/>
    <p:sldId id="299" r:id="rId18"/>
    <p:sldId id="302" r:id="rId19"/>
  </p:sldIdLst>
  <p:sldSz cx="12192000" cy="68580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716F22-7730-45C6-BEEB-2F552906F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D67EB-75DF-4B83-A3C1-45F79CEB02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3BF95-5D06-400C-B84A-F6E3EC81A32E}" type="datetimeFigureOut">
              <a:rPr lang="en-GB" smtClean="0"/>
              <a:t>03/08/2019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E841A-9961-4A76-BDD8-83250653F3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839D0-4E40-4534-B171-99290AEE14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35792-38B8-4AF0-8B75-B3B97C427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67799FF-4F2C-4A01-8A55-4A7E4869AFE4}" type="datetimeFigureOut">
              <a:rPr lang="en-GB" smtClean="0"/>
              <a:t>03/08/2019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839B86F2-F4E8-437A-87A4-634101B6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ccent.gmu.edu/browse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4F8DE-A2AC-42C4-8276-10A095075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Topics in Phonetics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B0F90-F8A9-4CC3-9A79-3340B0B03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Corbett: USP-CAPES International Fellow</a:t>
            </a:r>
          </a:p>
          <a:p>
            <a:r>
              <a:rPr lang="en-GB" dirty="0"/>
              <a:t>Session 1: Introduction &amp; Review</a:t>
            </a:r>
          </a:p>
        </p:txBody>
      </p:sp>
    </p:spTree>
    <p:extLst>
      <p:ext uri="{BB962C8B-B14F-4D97-AF65-F5344CB8AC3E}">
        <p14:creationId xmlns:p14="http://schemas.microsoft.com/office/powerpoint/2010/main" val="2687915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0F3D-EF1B-49EC-A7DC-02FF5400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Vowel Space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4CBF24-01BA-4ABF-A729-B1EE9A7018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3295" y="796844"/>
            <a:ext cx="7073805" cy="56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6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D0CF-DCF9-4EAB-BD25-5AD7071D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lexical sets</a:t>
            </a:r>
            <a:br>
              <a:rPr lang="en-GB" dirty="0"/>
            </a:br>
            <a:r>
              <a:rPr lang="en-GB" dirty="0"/>
              <a:t>(Wells 1982)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D27936D-12CD-4712-B4B2-05ADAF6BCD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3027" t="15000" r="35586" b="4337"/>
          <a:stretch/>
        </p:blipFill>
        <p:spPr>
          <a:xfrm>
            <a:off x="3404174" y="687955"/>
            <a:ext cx="3737290" cy="5402612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7ABC8B4-17ED-4E0F-B6F4-5F9ACBB26A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32619" t="20997" r="32121" b="11641"/>
          <a:stretch/>
        </p:blipFill>
        <p:spPr>
          <a:xfrm>
            <a:off x="7141465" y="569083"/>
            <a:ext cx="4654296" cy="500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9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0A18-342F-45D4-825E-C05BE114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Speech accent archive (George Mason University)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2A27B-03C8-4909-A324-E666D83AC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elicitation paragraph: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2400" dirty="0"/>
              <a:t>Please call Stella.  Ask her to bring these things with her from the store:  Six spoons of fresh snow peas, five thick slabs of blue cheese, and maybe a snack for her brother Bob.  We also need a small plastic snake and a big toy frog for the kids.  She can scoop these things into three red bags, and we will go meet her Wednesday at the train station.</a:t>
            </a:r>
          </a:p>
          <a:p>
            <a:endParaRPr lang="en-US" sz="2400" dirty="0"/>
          </a:p>
          <a:p>
            <a:r>
              <a:rPr lang="en-GB" sz="2400" dirty="0">
                <a:hlinkClick r:id="rId2"/>
              </a:rPr>
              <a:t>http://accent.gmu.edu/browse.php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800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A431C-6A8B-4412-B1EF-901960AF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transcribe?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87DC-2184-4C90-A6B4-F2D5612AA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Please call Stella. Ask her to bring these things with her from the store:  Six spoons of fresh snow peas, five thick slabs of blue cheese, and maybe a snack for her brother Bob.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016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A431C-6A8B-4412-B1EF-901960AF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possible transcription (English 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87DC-2184-4C90-A6B4-F2D5612AA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Please call Stella. Ask her to bring these things with her from the store:  Six spoons of fresh snow peas, five thick slabs of blue cheese, and maybe a snack for her brother Bob.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/pli:z </a:t>
            </a:r>
            <a:r>
              <a:rPr lang="en-US" sz="2800" dirty="0" err="1"/>
              <a:t>kɔ:l</a:t>
            </a:r>
            <a:r>
              <a:rPr lang="en-US" sz="2800" dirty="0"/>
              <a:t> stɛlʌ  ɑ:sk ə tə brɪŋ ði:z </a:t>
            </a:r>
            <a:r>
              <a:rPr lang="el-GR" sz="2800" dirty="0"/>
              <a:t>θ</a:t>
            </a:r>
            <a:r>
              <a:rPr lang="en-US" sz="2800" dirty="0" err="1"/>
              <a:t>ɪŋz</a:t>
            </a:r>
            <a:r>
              <a:rPr lang="en-US" sz="2800" dirty="0"/>
              <a:t> wɪð ə </a:t>
            </a:r>
            <a:r>
              <a:rPr lang="en-US" sz="2800" dirty="0" err="1"/>
              <a:t>frəm</a:t>
            </a:r>
            <a:r>
              <a:rPr lang="en-US" sz="2800" dirty="0"/>
              <a:t> </a:t>
            </a:r>
            <a:r>
              <a:rPr lang="en-US" sz="2800" dirty="0" err="1"/>
              <a:t>nə</a:t>
            </a:r>
            <a:r>
              <a:rPr lang="en-US" sz="2800" dirty="0"/>
              <a:t> </a:t>
            </a:r>
            <a:r>
              <a:rPr lang="en-US" sz="2800" dirty="0" err="1"/>
              <a:t>stɔ</a:t>
            </a:r>
            <a:r>
              <a:rPr lang="en-US" sz="2800" dirty="0"/>
              <a:t>: </a:t>
            </a:r>
            <a:r>
              <a:rPr lang="en-US" sz="2800" dirty="0" err="1"/>
              <a:t>sɪks</a:t>
            </a:r>
            <a:r>
              <a:rPr lang="en-US" sz="2800" dirty="0"/>
              <a:t> spu:nz əv </a:t>
            </a:r>
            <a:r>
              <a:rPr lang="en-US" sz="2800" dirty="0" err="1"/>
              <a:t>frɛʃ</a:t>
            </a:r>
            <a:r>
              <a:rPr lang="en-US" sz="2800" dirty="0"/>
              <a:t> </a:t>
            </a:r>
            <a:r>
              <a:rPr lang="en-US" sz="2800" dirty="0" err="1"/>
              <a:t>snəʊ</a:t>
            </a:r>
            <a:r>
              <a:rPr lang="en-US" sz="2800" dirty="0"/>
              <a:t> </a:t>
            </a:r>
            <a:r>
              <a:rPr lang="en-US" sz="2800" dirty="0" err="1"/>
              <a:t>pi:z</a:t>
            </a:r>
            <a:r>
              <a:rPr lang="en-US" sz="2800" dirty="0"/>
              <a:t> faɪv </a:t>
            </a:r>
            <a:r>
              <a:rPr lang="el-GR" sz="2800" dirty="0"/>
              <a:t>θ</a:t>
            </a:r>
            <a:r>
              <a:rPr lang="en-US" sz="2800" dirty="0" err="1"/>
              <a:t>ɪk</a:t>
            </a:r>
            <a:r>
              <a:rPr lang="en-US" sz="2800" dirty="0"/>
              <a:t> slæbz əv </a:t>
            </a:r>
            <a:r>
              <a:rPr lang="en-US" sz="2800" dirty="0" err="1"/>
              <a:t>blu</a:t>
            </a:r>
            <a:r>
              <a:rPr lang="en-US" sz="2800" dirty="0"/>
              <a:t>: ʧi:z </a:t>
            </a:r>
            <a:r>
              <a:rPr lang="en-US" sz="2800" dirty="0" err="1"/>
              <a:t>ən</a:t>
            </a:r>
            <a:r>
              <a:rPr lang="en-US" sz="2800" dirty="0"/>
              <a:t> meɪbi ə </a:t>
            </a:r>
            <a:r>
              <a:rPr lang="en-US" sz="2800" dirty="0" err="1"/>
              <a:t>snæk</a:t>
            </a:r>
            <a:r>
              <a:rPr lang="en-US" sz="2800" dirty="0"/>
              <a:t> fər ə </a:t>
            </a:r>
            <a:r>
              <a:rPr lang="en-US" sz="2800" dirty="0" err="1"/>
              <a:t>brʌðə</a:t>
            </a:r>
            <a:r>
              <a:rPr lang="en-US" sz="2800" dirty="0"/>
              <a:t> </a:t>
            </a:r>
            <a:r>
              <a:rPr lang="en-US" sz="2800" dirty="0" err="1"/>
              <a:t>bɔ:b</a:t>
            </a:r>
            <a:r>
              <a:rPr lang="en-US" sz="2800" dirty="0"/>
              <a:t>/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427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BC963-3160-4DFA-8F3B-71465CFB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Fieldwork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16492-BDE5-4863-B4FC-C63D79CB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vowels of the standard lexical set will help identify differences between accents.</a:t>
            </a:r>
          </a:p>
          <a:p>
            <a:r>
              <a:rPr lang="en-GB" sz="2800" dirty="0"/>
              <a:t>We will use the Speech Accent Archive to illustrate some key difference between accents of English, using the standard lexical sets as points of reference, </a:t>
            </a:r>
            <a:r>
              <a:rPr lang="en-GB" sz="2800" dirty="0" err="1"/>
              <a:t>eg</a:t>
            </a:r>
            <a:r>
              <a:rPr lang="en-GB" sz="2800" dirty="0"/>
              <a:t> </a:t>
            </a:r>
          </a:p>
          <a:p>
            <a:pPr lvl="1"/>
            <a:r>
              <a:rPr lang="en-GB" sz="2600" dirty="0"/>
              <a:t>The KIT vowel, or the SQUARE vowel is realised as… in this accent.</a:t>
            </a:r>
          </a:p>
          <a:p>
            <a:pPr lvl="1"/>
            <a:r>
              <a:rPr lang="en-GB" sz="2600" dirty="0"/>
              <a:t>There is a merger of the BATH and PALM vowels in this accent.</a:t>
            </a:r>
          </a:p>
        </p:txBody>
      </p:sp>
    </p:spTree>
    <p:extLst>
      <p:ext uri="{BB962C8B-B14F-4D97-AF65-F5344CB8AC3E}">
        <p14:creationId xmlns:p14="http://schemas.microsoft.com/office/powerpoint/2010/main" val="220868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8CF8F-E2EA-44FF-A320-4F532698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</a:t>
            </a:r>
            <a:r>
              <a:rPr lang="en-GB" dirty="0" err="1"/>
              <a:t>moodle</a:t>
            </a:r>
            <a:r>
              <a:rPr lang="en-GB" dirty="0"/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3E2F-FAE8-4737-A012-B4C1F9A60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Identification of vowels in the standard lexical set in the SAA elicitation paragraph.</a:t>
            </a:r>
          </a:p>
          <a:p>
            <a:r>
              <a:rPr lang="en-GB" dirty="0"/>
              <a:t>Can you identify possible TRAP and STRUT vowels?</a:t>
            </a:r>
          </a:p>
          <a:p>
            <a:endParaRPr lang="en-GB" dirty="0"/>
          </a:p>
          <a:p>
            <a:r>
              <a:rPr lang="en-US" dirty="0"/>
              <a:t>Please call Stella.  Ask her to bring these things with her from the store:  Six spoons of fresh snow peas, five thick slabs of blue cheese, and maybe a snack for her brother Bob.  We also need a small plastic snake and a big toy frog for the kids.  She can scoop these things into three red bags, and we will go meet her Wednesday at the train station.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573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8CF8F-E2EA-44FF-A320-4F5326983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</a:t>
            </a:r>
            <a:r>
              <a:rPr lang="en-GB" dirty="0" err="1"/>
              <a:t>moodle</a:t>
            </a:r>
            <a:r>
              <a:rPr lang="en-GB" dirty="0"/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33E2F-FAE8-4737-A012-B4C1F9A60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Identification of vowels in the standard lexical set in the SAA elicitation paragraph.</a:t>
            </a:r>
          </a:p>
          <a:p>
            <a:r>
              <a:rPr lang="en-GB" dirty="0"/>
              <a:t>Can you </a:t>
            </a:r>
            <a:r>
              <a:rPr lang="en-GB"/>
              <a:t>identify </a:t>
            </a:r>
            <a:r>
              <a:rPr lang="en-GB">
                <a:solidFill>
                  <a:srgbClr val="FF0000"/>
                </a:solidFill>
              </a:rPr>
              <a:t>TRAP</a:t>
            </a:r>
            <a:r>
              <a:rPr lang="en-GB"/>
              <a:t> </a:t>
            </a:r>
            <a:r>
              <a:rPr lang="en-GB" dirty="0"/>
              <a:t>and </a:t>
            </a:r>
            <a:r>
              <a:rPr lang="en-GB" dirty="0">
                <a:solidFill>
                  <a:srgbClr val="00B050"/>
                </a:solidFill>
              </a:rPr>
              <a:t>STRUT</a:t>
            </a:r>
            <a:r>
              <a:rPr lang="en-GB" dirty="0"/>
              <a:t> vowels?</a:t>
            </a:r>
          </a:p>
          <a:p>
            <a:endParaRPr lang="en-GB" dirty="0"/>
          </a:p>
          <a:p>
            <a:r>
              <a:rPr lang="en-US" dirty="0"/>
              <a:t>Please call Stella.  </a:t>
            </a:r>
            <a:r>
              <a:rPr lang="en-US" dirty="0">
                <a:solidFill>
                  <a:srgbClr val="FF0000"/>
                </a:solidFill>
              </a:rPr>
              <a:t>Ask</a:t>
            </a:r>
            <a:r>
              <a:rPr lang="en-US" dirty="0"/>
              <a:t> her to bring these things with her from the store:  Six spoons of fresh snow peas, five thick </a:t>
            </a:r>
            <a:r>
              <a:rPr lang="en-US" dirty="0">
                <a:solidFill>
                  <a:srgbClr val="FF0000"/>
                </a:solidFill>
              </a:rPr>
              <a:t>slabs</a:t>
            </a:r>
            <a:r>
              <a:rPr lang="en-US" dirty="0"/>
              <a:t> of blue cheese, and maybe a </a:t>
            </a:r>
            <a:r>
              <a:rPr lang="en-US" dirty="0">
                <a:solidFill>
                  <a:srgbClr val="FF0000"/>
                </a:solidFill>
              </a:rPr>
              <a:t>snack</a:t>
            </a:r>
            <a:r>
              <a:rPr lang="en-US" dirty="0"/>
              <a:t> for her </a:t>
            </a:r>
            <a:r>
              <a:rPr lang="en-US" dirty="0">
                <a:solidFill>
                  <a:srgbClr val="00B050"/>
                </a:solidFill>
              </a:rPr>
              <a:t>broth</a:t>
            </a:r>
            <a:r>
              <a:rPr lang="en-US" dirty="0"/>
              <a:t>er Bob.  We also need a small </a:t>
            </a:r>
            <a:r>
              <a:rPr lang="en-US" dirty="0">
                <a:solidFill>
                  <a:srgbClr val="FF0000"/>
                </a:solidFill>
              </a:rPr>
              <a:t>plas</a:t>
            </a:r>
            <a:r>
              <a:rPr lang="en-US" dirty="0"/>
              <a:t>tic snake and a big toy frog for the kids.  She can scoop these things into three red </a:t>
            </a:r>
            <a:r>
              <a:rPr lang="en-US" dirty="0">
                <a:solidFill>
                  <a:srgbClr val="FF0000"/>
                </a:solidFill>
              </a:rPr>
              <a:t>bags</a:t>
            </a:r>
            <a:r>
              <a:rPr lang="en-US" dirty="0"/>
              <a:t>, and we will go meet her Wednesday at the train station.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82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2CE8-94C7-41D7-94EA-FCF68B52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CE1A6-9673-4BC1-B493-8B2F7F146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Revisiting </a:t>
            </a:r>
            <a:r>
              <a:rPr lang="en-GB" sz="3600"/>
              <a:t>connected speech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7565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5DE5-4D32-437F-BD75-8ED745F47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8A62-E003-451B-A9CB-40E42527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do you already know?</a:t>
            </a:r>
          </a:p>
          <a:p>
            <a:r>
              <a:rPr lang="en-US" sz="3200" dirty="0"/>
              <a:t>Course aims &amp; structure.</a:t>
            </a:r>
          </a:p>
          <a:p>
            <a:r>
              <a:rPr lang="en-US" sz="3200" dirty="0"/>
              <a:t>The International Phonetic Alphabet and the standard lexical set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87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1A78-CE3F-447F-94A2-0FE0D9C0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course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59ED-4252-41F8-B368-2D98DA4A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027" y="864107"/>
            <a:ext cx="7971182" cy="52981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/>
              <a:t>A disciplina propicia uma continuidade aos estudos do sistema sonoro do inglês, abordando aspectos relativos ao acento, ritmo e entoação. Com base em constante exposição do aluno a materiais variados aliados a exercícios práticos, o curso busca ajudá-lo a perceber, identificar, distinguir e analisar padrões acentuais e </a:t>
            </a:r>
            <a:r>
              <a:rPr lang="pt-BR" sz="3200" dirty="0" err="1"/>
              <a:t>entoacionais</a:t>
            </a:r>
            <a:r>
              <a:rPr lang="pt-BR" sz="3200" dirty="0"/>
              <a:t> do idioma, contribuindo para o aprimoramento da sua pronúncia na língua inglesa. Esse conhecimento o habilita a desenvolver atividades orais relevantes em sua práticas docente, tendo em vista sua reflexão e prática dos conteúdos desenvolvidos no curso.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1A78-CE3F-447F-94A2-0FE0D9C0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59ED-4252-41F8-B368-2D98DA4A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689941" cy="51206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Introduction: Review of IPA &amp; lexical 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Review: Transcribing connected speech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Accents of English 1: Reference accents (Gen Am and RP)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>
                <a:solidFill>
                  <a:schemeClr val="tx1"/>
                </a:solidFill>
              </a:rPr>
              <a:t>Revisiting English as a lingua franca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Accents of English 2: Two American accents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Accents of English 3: Two British Accents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Accents of English 4: Accents of World English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Accents of English 5: Brazilian English accents</a:t>
            </a:r>
          </a:p>
        </p:txBody>
      </p:sp>
    </p:spTree>
    <p:extLst>
      <p:ext uri="{BB962C8B-B14F-4D97-AF65-F5344CB8AC3E}">
        <p14:creationId xmlns:p14="http://schemas.microsoft.com/office/powerpoint/2010/main" val="427269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1A78-CE3F-447F-94A2-0FE0D9C0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59ED-4252-41F8-B368-2D98DA4A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689941" cy="512064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Acoustic phonetics: Using </a:t>
            </a:r>
            <a:r>
              <a:rPr lang="en-US" sz="2800" dirty="0" err="1">
                <a:solidFill>
                  <a:schemeClr val="tx1"/>
                </a:solidFill>
              </a:rPr>
              <a:t>spectograms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Rhythms of English: Poetic </a:t>
            </a:r>
            <a:r>
              <a:rPr lang="en-US" sz="2800" dirty="0" err="1">
                <a:solidFill>
                  <a:schemeClr val="tx1"/>
                </a:solidFill>
              </a:rPr>
              <a:t>metre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Rhythms of English: Rhythm in speech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Discourse intonation 1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Discourse intonation 2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800" dirty="0">
                <a:solidFill>
                  <a:schemeClr val="tx1"/>
                </a:solidFill>
              </a:rPr>
              <a:t>Course review</a:t>
            </a:r>
          </a:p>
          <a:p>
            <a:pPr marL="514350" indent="-514350">
              <a:buFont typeface="+mj-lt"/>
              <a:buAutoNum type="arabicPeriod" startAt="9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9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EFE0-4BBF-458A-873F-2B9EFD55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0" y="1123837"/>
            <a:ext cx="3210339" cy="4601183"/>
          </a:xfrm>
        </p:spPr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6BAD6-CA8E-4BFD-BC3E-7662CFF4D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Complete at least 5 of 10 weekly activities on </a:t>
            </a:r>
            <a:r>
              <a:rPr lang="en-GB" sz="2800" dirty="0" err="1"/>
              <a:t>moodle</a:t>
            </a:r>
            <a:r>
              <a:rPr lang="en-GB" sz="2800" dirty="0"/>
              <a:t>. (10% per activity)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Two drafts of a course essay:</a:t>
            </a:r>
          </a:p>
          <a:p>
            <a:r>
              <a:rPr lang="en-GB" sz="2800" dirty="0"/>
              <a:t>First draft: 40%</a:t>
            </a:r>
          </a:p>
          <a:p>
            <a:r>
              <a:rPr lang="en-GB" sz="2800" dirty="0"/>
              <a:t>Revised draft: 10%</a:t>
            </a:r>
          </a:p>
          <a:p>
            <a:pPr marL="0" indent="0">
              <a:buNone/>
            </a:pPr>
            <a:r>
              <a:rPr lang="en-GB" sz="2800" dirty="0"/>
              <a:t>The course essay will require you to do fieldwork, </a:t>
            </a:r>
            <a:r>
              <a:rPr lang="en-GB" sz="2800" dirty="0" err="1"/>
              <a:t>ie</a:t>
            </a:r>
            <a:r>
              <a:rPr lang="en-GB" sz="2800" dirty="0"/>
              <a:t> to record and analyse someone’s English pronunciation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3760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E12D-C299-4F5F-90D1-0109DD43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on </a:t>
            </a:r>
            <a:r>
              <a:rPr lang="en-GB" dirty="0" err="1"/>
              <a:t>moodle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F337-B384-4797-B827-19A002AA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23" y="268357"/>
            <a:ext cx="7722704" cy="5716391"/>
          </a:xfrm>
        </p:spPr>
        <p:txBody>
          <a:bodyPr/>
          <a:lstStyle/>
          <a:p>
            <a:r>
              <a:rPr lang="en-GB" sz="3600" dirty="0"/>
              <a:t>Course slides</a:t>
            </a:r>
          </a:p>
          <a:p>
            <a:r>
              <a:rPr lang="en-GB" sz="3600" dirty="0"/>
              <a:t>Further reading</a:t>
            </a:r>
          </a:p>
          <a:p>
            <a:r>
              <a:rPr lang="en-GB" sz="3600" dirty="0"/>
              <a:t>Assessed quizzes &amp; essay titles</a:t>
            </a:r>
          </a:p>
          <a:p>
            <a:r>
              <a:rPr lang="en-GB" sz="3600" dirty="0"/>
              <a:t>Links to useful web resources</a:t>
            </a:r>
          </a:p>
          <a:p>
            <a:pPr marL="0" indent="0">
              <a:buNone/>
            </a:pPr>
            <a:r>
              <a:rPr lang="en-GB" sz="3600" dirty="0"/>
              <a:t>e.g. WASP</a:t>
            </a:r>
          </a:p>
          <a:p>
            <a:endParaRPr lang="en-GB" sz="36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E0501-E329-4851-A3DE-D1C407CF3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832" y="3652842"/>
            <a:ext cx="3379720" cy="274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4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3F6D-15ED-4D45-8438-3C931B8F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Plotting consonants: the IPA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4C8B1F-1828-4781-8043-03A39A314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8147" y="1123837"/>
            <a:ext cx="8367556" cy="452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1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29BA-8043-432A-9D25-808B763C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Interesting consonants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E437-DBF5-439E-8823-0EC9D549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95739"/>
            <a:ext cx="7315200" cy="6162261"/>
          </a:xfrm>
        </p:spPr>
        <p:txBody>
          <a:bodyPr/>
          <a:lstStyle/>
          <a:p>
            <a:r>
              <a:rPr lang="en-GB" sz="2400" dirty="0"/>
              <a:t>/ʍ/ is used by speakers of those accents that make a difference in the pronunciation of ‘</a:t>
            </a:r>
            <a:r>
              <a:rPr lang="en-GB" sz="2400" dirty="0">
                <a:solidFill>
                  <a:schemeClr val="accent6"/>
                </a:solidFill>
              </a:rPr>
              <a:t>wh</a:t>
            </a:r>
            <a:r>
              <a:rPr lang="en-GB" sz="2400" dirty="0"/>
              <a:t>ales’ and ‘Wales’.</a:t>
            </a:r>
          </a:p>
          <a:p>
            <a:endParaRPr lang="en-GB" sz="2400" dirty="0"/>
          </a:p>
          <a:p>
            <a:r>
              <a:rPr lang="en-GB" sz="2400" dirty="0"/>
              <a:t>We sometimes hear /</a:t>
            </a:r>
            <a:r>
              <a:rPr lang="en-GB" dirty="0"/>
              <a:t>ʔ</a:t>
            </a:r>
            <a:r>
              <a:rPr lang="en-GB" sz="2400" dirty="0"/>
              <a:t>/ instead of /t/ in the middle and end of words like ‘butter’ or ‘slight’. This is the famous ‘glottal stop’.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In some (non-</a:t>
            </a:r>
            <a:r>
              <a:rPr lang="en-GB" sz="2400" dirty="0" err="1"/>
              <a:t>rhotic</a:t>
            </a:r>
            <a:r>
              <a:rPr lang="en-GB" sz="2400" dirty="0"/>
              <a:t>) accents, /r/ is not pronounced word-finally or before consonants. Where it is pronounced, it can be pronounced in many ways, </a:t>
            </a:r>
            <a:r>
              <a:rPr lang="en-GB" sz="2400" dirty="0" err="1"/>
              <a:t>eg</a:t>
            </a:r>
            <a:endParaRPr lang="en-GB" sz="2400" dirty="0"/>
          </a:p>
          <a:p>
            <a:pPr lvl="1"/>
            <a:r>
              <a:rPr lang="en-GB" sz="2400" dirty="0"/>
              <a:t>[r] (trill)</a:t>
            </a:r>
          </a:p>
          <a:p>
            <a:pPr lvl="1"/>
            <a:r>
              <a:rPr lang="en-GB" sz="2400" dirty="0"/>
              <a:t>[ɾ] (tap or flap]</a:t>
            </a:r>
          </a:p>
          <a:p>
            <a:pPr lvl="1"/>
            <a:r>
              <a:rPr lang="en-GB" sz="2400" dirty="0"/>
              <a:t>[ɹ] (approximant)</a:t>
            </a:r>
          </a:p>
          <a:p>
            <a:pPr lvl="1"/>
            <a:r>
              <a:rPr lang="en-GB" sz="2400" dirty="0"/>
              <a:t>[</a:t>
            </a:r>
            <a:r>
              <a:rPr lang="en-GB" sz="2000" dirty="0"/>
              <a:t>R</a:t>
            </a:r>
            <a:r>
              <a:rPr lang="en-GB" sz="2400" dirty="0"/>
              <a:t>] retroflex approximant, ‘uvular r’</a:t>
            </a:r>
          </a:p>
        </p:txBody>
      </p:sp>
    </p:spTree>
    <p:extLst>
      <p:ext uri="{BB962C8B-B14F-4D97-AF65-F5344CB8AC3E}">
        <p14:creationId xmlns:p14="http://schemas.microsoft.com/office/powerpoint/2010/main" val="78424585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923</TotalTime>
  <Words>969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 2</vt:lpstr>
      <vt:lpstr>Frame</vt:lpstr>
      <vt:lpstr>Topics in Phonetics</vt:lpstr>
      <vt:lpstr>Today’s session</vt:lpstr>
      <vt:lpstr>General course aims</vt:lpstr>
      <vt:lpstr>Course structure</vt:lpstr>
      <vt:lpstr>Course structure</vt:lpstr>
      <vt:lpstr>Assessment</vt:lpstr>
      <vt:lpstr>Resources on moodle</vt:lpstr>
      <vt:lpstr>Plotting consonants: the IPA</vt:lpstr>
      <vt:lpstr>Interesting consonants</vt:lpstr>
      <vt:lpstr>The Vowel Space</vt:lpstr>
      <vt:lpstr>Standard lexical sets (Wells 1982)</vt:lpstr>
      <vt:lpstr>Speech accent archive (George Mason University)</vt:lpstr>
      <vt:lpstr>Can you transcribe?</vt:lpstr>
      <vt:lpstr>One possible transcription (English RP)</vt:lpstr>
      <vt:lpstr>Fieldwork tools</vt:lpstr>
      <vt:lpstr>First moodle activity</vt:lpstr>
      <vt:lpstr>First moodle activity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 &amp; Phonology</dc:title>
  <dc:creator>John</dc:creator>
  <cp:lastModifiedBy>John Corbett</cp:lastModifiedBy>
  <cp:revision>38</cp:revision>
  <cp:lastPrinted>2018-02-28T21:16:38Z</cp:lastPrinted>
  <dcterms:created xsi:type="dcterms:W3CDTF">2017-12-26T13:31:32Z</dcterms:created>
  <dcterms:modified xsi:type="dcterms:W3CDTF">2019-08-03T19:17:06Z</dcterms:modified>
</cp:coreProperties>
</file>