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63" r:id="rId3"/>
    <p:sldId id="262" r:id="rId4"/>
    <p:sldId id="264" r:id="rId5"/>
    <p:sldId id="259" r:id="rId6"/>
    <p:sldId id="272" r:id="rId7"/>
    <p:sldId id="266" r:id="rId8"/>
    <p:sldId id="286" r:id="rId9"/>
    <p:sldId id="268" r:id="rId10"/>
    <p:sldId id="265" r:id="rId11"/>
    <p:sldId id="267" r:id="rId12"/>
    <p:sldId id="269" r:id="rId13"/>
    <p:sldId id="273" r:id="rId14"/>
    <p:sldId id="279" r:id="rId15"/>
    <p:sldId id="271" r:id="rId16"/>
    <p:sldId id="275" r:id="rId17"/>
    <p:sldId id="276" r:id="rId18"/>
    <p:sldId id="277" r:id="rId19"/>
    <p:sldId id="278" r:id="rId20"/>
    <p:sldId id="280" r:id="rId21"/>
    <p:sldId id="281" r:id="rId22"/>
    <p:sldId id="282" r:id="rId23"/>
    <p:sldId id="258" r:id="rId24"/>
    <p:sldId id="283" r:id="rId25"/>
    <p:sldId id="285" r:id="rId26"/>
    <p:sldId id="287" r:id="rId27"/>
    <p:sldId id="288" r:id="rId28"/>
    <p:sldId id="289" r:id="rId29"/>
    <p:sldId id="290" r:id="rId30"/>
    <p:sldId id="292" r:id="rId31"/>
    <p:sldId id="293" r:id="rId32"/>
    <p:sldId id="294" r:id="rId33"/>
    <p:sldId id="295" r:id="rId34"/>
    <p:sldId id="296" r:id="rId35"/>
    <p:sldId id="297" r:id="rId36"/>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p:clrMru>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77419" autoAdjust="0"/>
  </p:normalViewPr>
  <p:slideViewPr>
    <p:cSldViewPr>
      <p:cViewPr varScale="1">
        <p:scale>
          <a:sx n="56" d="100"/>
          <a:sy n="56" d="100"/>
        </p:scale>
        <p:origin x="-177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27311C-C802-4B8B-B8CA-92B51221B6D4}" type="datetimeFigureOut">
              <a:rPr lang="pt-BR" smtClean="0"/>
              <a:pPr/>
              <a:t>16/06/2020</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3B73DD-9BC4-4E1E-AE61-D0E383187CCA}" type="slidenum">
              <a:rPr lang="pt-BR" smtClean="0"/>
              <a:pPr/>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dirty="0" smtClean="0"/>
              <a:t>O Estudo de Estabilidade de Medicamentos é um parâmetro imprescindível para avaliar o comportamento do produto em determinado</a:t>
            </a:r>
            <a:r>
              <a:rPr lang="pt-BR" baseline="0" dirty="0" smtClean="0"/>
              <a:t> espaço de tempo, frente a condições ambientais a que possa ser submetido, desde a fabricação até o término de validade. Este estudo fundamenta-se não só apenas no cumprimento de exigências legais, mas igualmente na preocupação com o bem estar do paciente para o qual o medicamento se destina, uma vez que a degradação do ativo ou de qualquer excipiente do medicamento pode levar a formação de compostos tóxicos, perda de atividade, o que pode conduzir a uma falha terapêutica. </a:t>
            </a:r>
          </a:p>
          <a:p>
            <a:r>
              <a:rPr lang="pt-BR" dirty="0" smtClean="0"/>
              <a:t>Sem os estudos de estabilidade, um medicamento produzido dentro dos mais rigorosos</a:t>
            </a:r>
            <a:r>
              <a:rPr lang="pt-BR" baseline="0" dirty="0" smtClean="0"/>
              <a:t> padrões de qualidade, não oferece a garantida de qualidade, eficiência terapêutica e de segurança ao paciente. Esse consenso é mundial, tanto para o registro de um novo medicamento, como para mudanças pós-registro que tenham impacto na sua estabilidade. </a:t>
            </a:r>
          </a:p>
          <a:p>
            <a:r>
              <a:rPr lang="pt-BR" baseline="0" dirty="0" smtClean="0"/>
              <a:t>No Brasil há duas normas em vigor que regem diretamente os estudos de estabilidade, RE 01/2005 (trata dos estudos de estabilidade para o produto acabado e a RDC 45/2012 (para insumos farmacêuticos ativos).</a:t>
            </a:r>
          </a:p>
          <a:p>
            <a:r>
              <a:rPr lang="pt-BR" baseline="0" dirty="0" smtClean="0"/>
              <a:t>A agência Nacional da vigilância Sanitária (</a:t>
            </a:r>
            <a:r>
              <a:rPr lang="pt-BR" baseline="0" dirty="0" err="1" smtClean="0"/>
              <a:t>Anvisa</a:t>
            </a:r>
            <a:r>
              <a:rPr lang="pt-BR" baseline="0" dirty="0" smtClean="0"/>
              <a:t>) passou a ser membro da </a:t>
            </a:r>
            <a:r>
              <a:rPr lang="pt-BR" baseline="0" dirty="0" err="1" smtClean="0"/>
              <a:t>International</a:t>
            </a:r>
            <a:r>
              <a:rPr lang="pt-BR" baseline="0" dirty="0" smtClean="0"/>
              <a:t> </a:t>
            </a:r>
            <a:r>
              <a:rPr lang="pt-BR" baseline="0" dirty="0" err="1" smtClean="0"/>
              <a:t>Conference</a:t>
            </a:r>
            <a:r>
              <a:rPr lang="pt-BR" baseline="0" dirty="0" smtClean="0"/>
              <a:t> </a:t>
            </a:r>
            <a:r>
              <a:rPr lang="pt-BR" baseline="0" dirty="0" err="1" smtClean="0"/>
              <a:t>on</a:t>
            </a:r>
            <a:r>
              <a:rPr lang="pt-BR" baseline="0" dirty="0" smtClean="0"/>
              <a:t> </a:t>
            </a:r>
            <a:r>
              <a:rPr lang="pt-BR" baseline="0" dirty="0" err="1" smtClean="0"/>
              <a:t>Harmonization</a:t>
            </a:r>
            <a:r>
              <a:rPr lang="pt-BR" baseline="0" dirty="0" smtClean="0"/>
              <a:t> (ICH), em novembro de 2016. A </a:t>
            </a:r>
            <a:r>
              <a:rPr lang="pt-BR" baseline="0" dirty="0" err="1" smtClean="0"/>
              <a:t>Anvisa</a:t>
            </a:r>
            <a:r>
              <a:rPr lang="pt-BR" baseline="0" dirty="0" smtClean="0"/>
              <a:t> publicou em 28 de Dezembro de 2017, a Consulta Publica (CP) 453, com o objetivo de adequar as normativas existentes e os procedimento nacionais às práticas mundiais.</a:t>
            </a:r>
          </a:p>
          <a:p>
            <a:r>
              <a:rPr lang="pt-BR" baseline="0" dirty="0" smtClean="0"/>
              <a:t>O estudo de estabilidade é uma das avaliações mais importantes de qualidade do produto na Indústria Farmacêutica. É pelo estudo de estabilidade que se garante que as características de qualidade obtidas na fase inicial de desenvolvimento de um novo produto se mantém no período de prateleira e de uso do medicamento. </a:t>
            </a:r>
          </a:p>
          <a:p>
            <a:r>
              <a:rPr lang="pt-BR" baseline="0" dirty="0" smtClean="0"/>
              <a:t>Fonte: </a:t>
            </a:r>
            <a:r>
              <a:rPr lang="pt-BR" baseline="0" dirty="0" err="1" smtClean="0"/>
              <a:t>Egle</a:t>
            </a:r>
            <a:r>
              <a:rPr lang="pt-BR" baseline="0" dirty="0" smtClean="0"/>
              <a:t> </a:t>
            </a:r>
            <a:r>
              <a:rPr lang="pt-BR" baseline="0" dirty="0" err="1" smtClean="0"/>
              <a:t>Leonardi</a:t>
            </a:r>
            <a:r>
              <a:rPr lang="pt-BR" baseline="0" dirty="0" smtClean="0"/>
              <a:t>. Estudos de Estabilidade impactam a Indústria de Medicamentos, 21 de Outubro de 2018. </a:t>
            </a:r>
            <a:endParaRPr lang="pt-BR" dirty="0"/>
          </a:p>
        </p:txBody>
      </p:sp>
      <p:sp>
        <p:nvSpPr>
          <p:cNvPr id="4" name="Espaço Reservado para Número de Slide 3"/>
          <p:cNvSpPr>
            <a:spLocks noGrp="1"/>
          </p:cNvSpPr>
          <p:nvPr>
            <p:ph type="sldNum" sz="quarter" idx="10"/>
          </p:nvPr>
        </p:nvSpPr>
        <p:spPr/>
        <p:txBody>
          <a:bodyPr/>
          <a:lstStyle/>
          <a:p>
            <a:fld id="{393B73DD-9BC4-4E1E-AE61-D0E383187CCA}" type="slidenum">
              <a:rPr lang="pt-BR" smtClean="0"/>
              <a:pPr/>
              <a:t>1</a:t>
            </a:fld>
            <a:endParaRPr lang="pt-B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b="1" dirty="0" smtClean="0"/>
              <a:t>Fonte: </a:t>
            </a:r>
            <a:r>
              <a:rPr lang="pt-BR" dirty="0" smtClean="0"/>
              <a:t>Diogo Jorge</a:t>
            </a:r>
            <a:r>
              <a:rPr lang="pt-BR" baseline="0" dirty="0" smtClean="0"/>
              <a:t> Marinheiro Antunes. Estudos de Estabilidade de Formas Farmacêuticas: HPLC e Controlo Microbiológico. Dissertação para obtenção do grau de Mestre em Engenharia Farmacêutica-2015- </a:t>
            </a:r>
            <a:r>
              <a:rPr lang="pt-BR" baseline="0" dirty="0" err="1" smtClean="0"/>
              <a:t>Tecnico</a:t>
            </a:r>
            <a:r>
              <a:rPr lang="pt-BR" baseline="0" dirty="0" smtClean="0"/>
              <a:t> Lisboa.</a:t>
            </a:r>
            <a:endParaRPr lang="pt-BR" dirty="0"/>
          </a:p>
        </p:txBody>
      </p:sp>
      <p:sp>
        <p:nvSpPr>
          <p:cNvPr id="4" name="Espaço Reservado para Número de Slide 3"/>
          <p:cNvSpPr>
            <a:spLocks noGrp="1"/>
          </p:cNvSpPr>
          <p:nvPr>
            <p:ph type="sldNum" sz="quarter" idx="10"/>
          </p:nvPr>
        </p:nvSpPr>
        <p:spPr/>
        <p:txBody>
          <a:bodyPr/>
          <a:lstStyle/>
          <a:p>
            <a:fld id="{393B73DD-9BC4-4E1E-AE61-D0E383187CCA}" type="slidenum">
              <a:rPr lang="pt-BR" smtClean="0"/>
              <a:pPr/>
              <a:t>14</a:t>
            </a:fld>
            <a:endParaRPr lang="pt-B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dirty="0" smtClean="0"/>
              <a:t>Assim,</a:t>
            </a:r>
            <a:r>
              <a:rPr lang="pt-BR" baseline="0" dirty="0" smtClean="0"/>
              <a:t> o mundo foi divido em quatro zonas climáticas, baseadas na determinação da TMC de várias regiões em todo mundo. Para isso a temperatura nas diferentes regiões do mundo foram determinadas por vários anos e no mesmo dia, de modo que os intervalos de tempo de uma mediação  para outra fosse sempre os mesmos. Os dados foram aplicados na equação de </a:t>
            </a:r>
            <a:r>
              <a:rPr lang="pt-BR" baseline="0" dirty="0" err="1" smtClean="0"/>
              <a:t>Haynes</a:t>
            </a:r>
            <a:r>
              <a:rPr lang="pt-BR" baseline="0" dirty="0" smtClean="0"/>
              <a:t> e a temperatura média de cada região do globo foi calculada. </a:t>
            </a:r>
            <a:endParaRPr lang="pt-BR" dirty="0"/>
          </a:p>
        </p:txBody>
      </p:sp>
      <p:sp>
        <p:nvSpPr>
          <p:cNvPr id="4" name="Espaço Reservado para Número de Slide 3"/>
          <p:cNvSpPr>
            <a:spLocks noGrp="1"/>
          </p:cNvSpPr>
          <p:nvPr>
            <p:ph type="sldNum" sz="quarter" idx="10"/>
          </p:nvPr>
        </p:nvSpPr>
        <p:spPr/>
        <p:txBody>
          <a:bodyPr/>
          <a:lstStyle/>
          <a:p>
            <a:fld id="{393B73DD-9BC4-4E1E-AE61-D0E383187CCA}" type="slidenum">
              <a:rPr lang="pt-BR" smtClean="0"/>
              <a:pPr/>
              <a:t>15</a:t>
            </a:fld>
            <a:endParaRPr lang="pt-B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dirty="0" smtClean="0"/>
              <a:t>No 40º</a:t>
            </a:r>
            <a:r>
              <a:rPr lang="pt-BR" baseline="0" dirty="0" smtClean="0"/>
              <a:t> Encontro da Organização Mundial da Saúde, em 2005, em Genebra, foi recomendada uma divisão da zona climática IV (quente e úmida) em zona climática IV-A, que manteria as condições padrões vigentes ( 30ºC/75% UR)/ e zona climática IV-B, para qual, quando justificado adotar-se – ia 30ºC/75% UR, como condição para testes de longa duração. A </a:t>
            </a:r>
            <a:r>
              <a:rPr lang="pt-BR" baseline="0" dirty="0" err="1" smtClean="0"/>
              <a:t>Anvisa</a:t>
            </a:r>
            <a:r>
              <a:rPr lang="pt-BR" baseline="0" dirty="0" smtClean="0"/>
              <a:t>, em 2005, considerou as condições da região IV-B como sendo as do Brasil e adotou 30ºC </a:t>
            </a:r>
            <a:r>
              <a:rPr lang="pt-BR" baseline="0" dirty="0" smtClean="0">
                <a:latin typeface="Segoe UI Semibold"/>
                <a:cs typeface="Segoe UI Semibold"/>
              </a:rPr>
              <a:t>±2º</a:t>
            </a:r>
          </a:p>
          <a:p>
            <a:r>
              <a:rPr lang="pt-BR" baseline="0" dirty="0" smtClean="0">
                <a:latin typeface="Segoe UI Semibold"/>
                <a:cs typeface="Segoe UI Semibold"/>
              </a:rPr>
              <a:t>C/75±5% UR para testes de estabilidade de produtos farmacêuticos no Brasil.</a:t>
            </a:r>
            <a:endParaRPr lang="pt-BR" dirty="0"/>
          </a:p>
        </p:txBody>
      </p:sp>
      <p:sp>
        <p:nvSpPr>
          <p:cNvPr id="4" name="Espaço Reservado para Número de Slide 3"/>
          <p:cNvSpPr>
            <a:spLocks noGrp="1"/>
          </p:cNvSpPr>
          <p:nvPr>
            <p:ph type="sldNum" sz="quarter" idx="10"/>
          </p:nvPr>
        </p:nvSpPr>
        <p:spPr/>
        <p:txBody>
          <a:bodyPr/>
          <a:lstStyle/>
          <a:p>
            <a:fld id="{393B73DD-9BC4-4E1E-AE61-D0E383187CCA}" type="slidenum">
              <a:rPr lang="pt-BR" smtClean="0"/>
              <a:pPr/>
              <a:t>16</a:t>
            </a:fld>
            <a:endParaRPr lang="pt-B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b="1" dirty="0" smtClean="0"/>
              <a:t>Teste acelerado- </a:t>
            </a:r>
            <a:r>
              <a:rPr lang="pt-BR" dirty="0" smtClean="0"/>
              <a:t>Estudo projetado para acelerar a degradação</a:t>
            </a:r>
            <a:r>
              <a:rPr lang="pt-BR" baseline="0" dirty="0" smtClean="0"/>
              <a:t> química e/ou mudanças físicas de um produto farmacêutico  em condições forçadas de armazenamento. Os dados obtidos, junto com aqueles derivados dos estudos de longa duração, são usados  para avaliar os efeitos químicos e físicos prolongados em condições não aceleradas e para avaliar o impacto de curtas exposições as condições fora daquelas estabelecidas no rotulo do produto que podem ocorrer durante o transporte.</a:t>
            </a:r>
          </a:p>
          <a:p>
            <a:r>
              <a:rPr lang="pt-BR" b="1" baseline="0" dirty="0" smtClean="0"/>
              <a:t>Teste de longa duração. </a:t>
            </a:r>
            <a:r>
              <a:rPr lang="pt-BR" b="0" baseline="0" dirty="0" smtClean="0"/>
              <a:t>Estudo projetado para verificação das características físicas, químicas, microbiológicas, </a:t>
            </a:r>
            <a:r>
              <a:rPr lang="pt-BR" b="0" baseline="0" dirty="0" err="1" smtClean="0"/>
              <a:t>biofarmacêutica</a:t>
            </a:r>
            <a:r>
              <a:rPr lang="pt-BR" b="0" baseline="0" dirty="0" smtClean="0"/>
              <a:t>, de eficácia e toxicológica de um produto durante, opcionalmente, depois do prazo de validade esperado. Os resultados são usados para estabelecer ou confirmar o prazo de validade e recomendar as condições de armazenamento do produto.</a:t>
            </a:r>
            <a:endParaRPr lang="pt-BR" b="1" dirty="0"/>
          </a:p>
        </p:txBody>
      </p:sp>
      <p:sp>
        <p:nvSpPr>
          <p:cNvPr id="4" name="Espaço Reservado para Número de Slide 3"/>
          <p:cNvSpPr>
            <a:spLocks noGrp="1"/>
          </p:cNvSpPr>
          <p:nvPr>
            <p:ph type="sldNum" sz="quarter" idx="10"/>
          </p:nvPr>
        </p:nvSpPr>
        <p:spPr/>
        <p:txBody>
          <a:bodyPr/>
          <a:lstStyle/>
          <a:p>
            <a:fld id="{393B73DD-9BC4-4E1E-AE61-D0E383187CCA}" type="slidenum">
              <a:rPr lang="pt-BR" smtClean="0"/>
              <a:pPr/>
              <a:t>17</a:t>
            </a:fld>
            <a:endParaRPr lang="pt-B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dirty="0" smtClean="0"/>
              <a:t>3</a:t>
            </a:r>
            <a:endParaRPr lang="pt-BR" dirty="0"/>
          </a:p>
        </p:txBody>
      </p:sp>
      <p:sp>
        <p:nvSpPr>
          <p:cNvPr id="4" name="Espaço Reservado para Número de Slide 3"/>
          <p:cNvSpPr>
            <a:spLocks noGrp="1"/>
          </p:cNvSpPr>
          <p:nvPr>
            <p:ph type="sldNum" sz="quarter" idx="10"/>
          </p:nvPr>
        </p:nvSpPr>
        <p:spPr/>
        <p:txBody>
          <a:bodyPr/>
          <a:lstStyle/>
          <a:p>
            <a:fld id="{393B73DD-9BC4-4E1E-AE61-D0E383187CCA}" type="slidenum">
              <a:rPr lang="pt-BR" smtClean="0"/>
              <a:pPr/>
              <a:t>20</a:t>
            </a:fld>
            <a:endParaRPr lang="pt-B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dirty="0" smtClean="0"/>
              <a:t>O lote em escala piloto de produto farmacêutico</a:t>
            </a:r>
            <a:r>
              <a:rPr lang="pt-BR" baseline="0" dirty="0" smtClean="0"/>
              <a:t>,produzido por um processo representativo e reprodutivo de um lote de produção em escala industrial. O lote piloto deve buscar reproduzir ao máximo as condições técnicas, operacionais e de processos de fabricação do lote industrial proposto. O lote piloto pode ser reproduzido em equipamento industrial ou equipamento de capacidade reduzida e com o mesmo desenho e principio de funcionamento do equipamento utilizado na produção do lote industrial. Para a produção de lote piloto é admissível a existência de planta piloto contendo equipamentos com capacidade reduzida e de mesmo princípio de funcionamento ao utilizado na produção do lote industrial</a:t>
            </a:r>
            <a:endParaRPr lang="pt-BR" dirty="0"/>
          </a:p>
        </p:txBody>
      </p:sp>
      <p:sp>
        <p:nvSpPr>
          <p:cNvPr id="4" name="Espaço Reservado para Número de Slide 3"/>
          <p:cNvSpPr>
            <a:spLocks noGrp="1"/>
          </p:cNvSpPr>
          <p:nvPr>
            <p:ph type="sldNum" sz="quarter" idx="10"/>
          </p:nvPr>
        </p:nvSpPr>
        <p:spPr/>
        <p:txBody>
          <a:bodyPr/>
          <a:lstStyle/>
          <a:p>
            <a:fld id="{393B73DD-9BC4-4E1E-AE61-D0E383187CCA}" type="slidenum">
              <a:rPr lang="pt-BR" smtClean="0"/>
              <a:pPr/>
              <a:t>22</a:t>
            </a:fld>
            <a:endParaRPr lang="pt-B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baseline="0" dirty="0" smtClean="0"/>
              <a:t>. </a:t>
            </a:r>
            <a:r>
              <a:rPr lang="pt-BR" baseline="0" dirty="0" smtClean="0"/>
              <a:t>As variáveis avaliadas nos estudos de estabilidade podem ser classificadas como Química, Física, Microbiológica, Farmacológica e Toxicológica.</a:t>
            </a:r>
          </a:p>
          <a:p>
            <a:endParaRPr lang="pt-BR" dirty="0"/>
          </a:p>
        </p:txBody>
      </p:sp>
      <p:sp>
        <p:nvSpPr>
          <p:cNvPr id="4" name="Espaço Reservado para Número de Slide 3"/>
          <p:cNvSpPr>
            <a:spLocks noGrp="1"/>
          </p:cNvSpPr>
          <p:nvPr>
            <p:ph type="sldNum" sz="quarter" idx="10"/>
          </p:nvPr>
        </p:nvSpPr>
        <p:spPr/>
        <p:txBody>
          <a:bodyPr/>
          <a:lstStyle/>
          <a:p>
            <a:fld id="{393B73DD-9BC4-4E1E-AE61-D0E383187CCA}" type="slidenum">
              <a:rPr lang="pt-BR" smtClean="0"/>
              <a:pPr/>
              <a:t>23</a:t>
            </a:fld>
            <a:endParaRPr lang="pt-B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lnSpcReduction="10000"/>
          </a:bodyPr>
          <a:lstStyle/>
          <a:p>
            <a:r>
              <a:rPr lang="pt-BR" dirty="0" smtClean="0"/>
              <a:t>Quando</a:t>
            </a:r>
            <a:r>
              <a:rPr lang="pt-BR" baseline="0" dirty="0" smtClean="0"/>
              <a:t> os três lotes são colocados em estudos de estabilidade e o teor de ativo  (%) é determinado em função do tempo. No gráfico 1, os três lotes apresentaram a mesma % de teor de ativo no </a:t>
            </a:r>
            <a:r>
              <a:rPr lang="pt-BR" baseline="0" dirty="0" err="1" smtClean="0"/>
              <a:t>intecepto</a:t>
            </a:r>
            <a:r>
              <a:rPr lang="pt-BR" baseline="0" dirty="0" smtClean="0"/>
              <a:t>, indicando que a produção dos lotes foram iguais, e o </a:t>
            </a:r>
            <a:r>
              <a:rPr lang="pt-BR" baseline="0" dirty="0" err="1" smtClean="0"/>
              <a:t>slope</a:t>
            </a:r>
            <a:r>
              <a:rPr lang="pt-BR" baseline="0" dirty="0" smtClean="0"/>
              <a:t> das retas são iguais,indicando que não houve variação nas condições de armazenamento, temperatura e % de umidade relativa, para os três lotes. Os dados dos três lotes podem ser reunidos para a determinação do prazo de validade. </a:t>
            </a:r>
          </a:p>
          <a:p>
            <a:r>
              <a:rPr lang="pt-BR" baseline="0" dirty="0" smtClean="0"/>
              <a:t>Gráfico 2. Os três lotes apresentaram o mesmo teor de ativo no intercepto, produção iguais dos 3 lotes, mas </a:t>
            </a:r>
            <a:r>
              <a:rPr lang="pt-BR" baseline="0" dirty="0" err="1" smtClean="0"/>
              <a:t>slope</a:t>
            </a:r>
            <a:r>
              <a:rPr lang="pt-BR" baseline="0" dirty="0" smtClean="0"/>
              <a:t> diferentes, indicando variação das condições de temperatura e umidade relativa entre os lotes. Lotes considerados diferentes, o prazo de validade deverá ser determinado para os três lotes. O produto será registrado com o menor prazo de validade;</a:t>
            </a:r>
          </a:p>
          <a:p>
            <a:r>
              <a:rPr lang="pt-BR" baseline="0" dirty="0" smtClean="0"/>
              <a:t>Gráfico 3. Os lotes apresentaram teor de ativos (%) diferentes, indicando diferenças no processo de produção. Processo de produção não validado. Mas os três lotes apresentaram a mesma inclinação das retas, isto é, o mesmo </a:t>
            </a:r>
            <a:r>
              <a:rPr lang="pt-BR" baseline="0" dirty="0" err="1" smtClean="0"/>
              <a:t>slope</a:t>
            </a:r>
            <a:r>
              <a:rPr lang="pt-BR" baseline="0" dirty="0" smtClean="0"/>
              <a:t>, indicando as mesmas condições de temperatura e umidade relativa para os 3 lotes. Se na análise de variação o nível de significância foi de 0,25 para o intercepto e </a:t>
            </a:r>
            <a:r>
              <a:rPr lang="pt-BR" baseline="0" dirty="0" err="1" smtClean="0"/>
              <a:t>slope</a:t>
            </a:r>
            <a:r>
              <a:rPr lang="pt-BR" baseline="0" dirty="0" smtClean="0"/>
              <a:t>, reuni os lotes, mas se não forem, o prazo de validade deverá ser determinado para os três lotes. </a:t>
            </a:r>
          </a:p>
          <a:p>
            <a:r>
              <a:rPr lang="pt-BR" baseline="0" dirty="0" smtClean="0"/>
              <a:t>Gráfico 4. Os lotes apresentaram diferentes interceptos (diferentes % de ativo) e diferentes </a:t>
            </a:r>
            <a:r>
              <a:rPr lang="pt-BR" baseline="0" dirty="0" err="1" smtClean="0"/>
              <a:t>slope</a:t>
            </a:r>
            <a:r>
              <a:rPr lang="pt-BR" baseline="0" dirty="0" smtClean="0"/>
              <a:t>. Isto indica que o processo de produção não foi igual para os lotes, como também as condições de temperatura e umidade foram diferentes. Os prazos de validade devem ser determinados para os 3 lotes separadamente.  </a:t>
            </a:r>
          </a:p>
          <a:p>
            <a:r>
              <a:rPr lang="pt-BR" baseline="0" dirty="0" smtClean="0"/>
              <a:t> </a:t>
            </a:r>
            <a:endParaRPr lang="pt-BR" dirty="0"/>
          </a:p>
        </p:txBody>
      </p:sp>
      <p:sp>
        <p:nvSpPr>
          <p:cNvPr id="4" name="Espaço Reservado para Número de Slide 3"/>
          <p:cNvSpPr>
            <a:spLocks noGrp="1"/>
          </p:cNvSpPr>
          <p:nvPr>
            <p:ph type="sldNum" sz="quarter" idx="10"/>
          </p:nvPr>
        </p:nvSpPr>
        <p:spPr/>
        <p:txBody>
          <a:bodyPr/>
          <a:lstStyle/>
          <a:p>
            <a:fld id="{393B73DD-9BC4-4E1E-AE61-D0E383187CCA}" type="slidenum">
              <a:rPr lang="pt-BR" smtClean="0"/>
              <a:pPr/>
              <a:t>30</a:t>
            </a:fld>
            <a:endParaRPr lang="pt-B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dirty="0" smtClean="0"/>
              <a:t>Qual o prazo de validade</a:t>
            </a:r>
            <a:r>
              <a:rPr lang="pt-BR" baseline="0" dirty="0" smtClean="0"/>
              <a:t> no qual o</a:t>
            </a:r>
            <a:r>
              <a:rPr lang="pt-BR" dirty="0" smtClean="0"/>
              <a:t> fabricante pode registrar o</a:t>
            </a:r>
            <a:r>
              <a:rPr lang="pt-BR" baseline="0" dirty="0" smtClean="0"/>
              <a:t> produto, </a:t>
            </a:r>
            <a:r>
              <a:rPr lang="pt-BR" baseline="0" dirty="0" err="1" smtClean="0"/>
              <a:t>quercetina</a:t>
            </a:r>
            <a:r>
              <a:rPr lang="pt-BR" baseline="0" dirty="0" smtClean="0"/>
              <a:t> em cápsula? Nos estudos de estabilidade acelerada não houve mudanças significativas do teor da </a:t>
            </a:r>
            <a:r>
              <a:rPr lang="pt-BR" baseline="0" dirty="0" err="1" smtClean="0"/>
              <a:t>quercetina</a:t>
            </a:r>
            <a:r>
              <a:rPr lang="pt-BR" baseline="0" dirty="0" smtClean="0"/>
              <a:t> (%). Durante o teste de longa duração, os três lotes foram iguais, e os dados podem ser reunidos. Pelos dados apresentados nos estudos de estabilidade a extrapolação dos dados de 12 meses, mostra um prazo de validade de quase 36 meses. No entanto pelas normas do ICH o prazo de validade para registro não pode exceder X (período do estudo de estabilidade- 12 meses) + 12 meses, isto é prazo de validade será de 24 meses, embora pelo a extrapolação poderia ser de quase 36 meses. O estudo de estabilidade deve continuar, se o prazo de validade de quase 36 meses se confirmar, o fabricante deve alterar o prazo de validade no registro. </a:t>
            </a:r>
            <a:endParaRPr lang="pt-BR" dirty="0"/>
          </a:p>
        </p:txBody>
      </p:sp>
      <p:sp>
        <p:nvSpPr>
          <p:cNvPr id="4" name="Espaço Reservado para Número de Slide 3"/>
          <p:cNvSpPr>
            <a:spLocks noGrp="1"/>
          </p:cNvSpPr>
          <p:nvPr>
            <p:ph type="sldNum" sz="quarter" idx="10"/>
          </p:nvPr>
        </p:nvSpPr>
        <p:spPr/>
        <p:txBody>
          <a:bodyPr/>
          <a:lstStyle/>
          <a:p>
            <a:fld id="{393B73DD-9BC4-4E1E-AE61-D0E383187CCA}" type="slidenum">
              <a:rPr lang="pt-BR" smtClean="0"/>
              <a:pPr/>
              <a:t>35</a:t>
            </a:fld>
            <a:endParaRPr 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lnSpcReduction="10000"/>
          </a:bodyPr>
          <a:lstStyle/>
          <a:p>
            <a:r>
              <a:rPr lang="pt-BR" b="1" baseline="0" dirty="0" smtClean="0"/>
              <a:t>Definição de especificação</a:t>
            </a:r>
            <a:r>
              <a:rPr lang="pt-BR" baseline="0" dirty="0" smtClean="0"/>
              <a:t>: uma lista de requisitos detalhados (critérios de aceitabilidade para os procedimentos de ensaio estabelecidos) com os quais a substância ativa (IFA) ou produtos farmacêuticos devem estar de acordo para assegurar uma qualidade adequada para serem liberados após a produção.</a:t>
            </a:r>
          </a:p>
          <a:p>
            <a:r>
              <a:rPr lang="pt-BR" b="1" baseline="0" dirty="0" smtClean="0"/>
              <a:t>Especificações podem ser universais</a:t>
            </a:r>
            <a:r>
              <a:rPr lang="pt-BR" baseline="0" dirty="0" smtClean="0"/>
              <a:t>: São aquelas que devem ser determinadas em todas os IFA ou em medicamentos. Faz parte das especificações universais: 1. Determinação do teor do ativo no IFA ou  no medicamento. Para a determinação da teor (% de ativo) no IFA ou no medicamento, um método analítico seletivo para a quantificação do ativo deve ser desenvolvido e validado quanto aos parâmetros- seletividade, precisão e exatidão intra e </a:t>
            </a:r>
            <a:r>
              <a:rPr lang="pt-BR" baseline="0" dirty="0" err="1" smtClean="0"/>
              <a:t>interdia</a:t>
            </a:r>
            <a:r>
              <a:rPr lang="pt-BR" baseline="0" dirty="0" smtClean="0"/>
              <a:t>. Critério de aceitabilidade deve ser estabelecido para o IFA e para o medicamento. Por exemplo, </a:t>
            </a:r>
            <a:r>
              <a:rPr lang="pt-BR" baseline="0" dirty="0" err="1" smtClean="0"/>
              <a:t>alopurinol</a:t>
            </a:r>
            <a:r>
              <a:rPr lang="pt-BR" baseline="0" dirty="0" smtClean="0"/>
              <a:t> comprimidos registrado com 300 </a:t>
            </a:r>
            <a:r>
              <a:rPr lang="pt-BR" baseline="0" dirty="0" err="1" smtClean="0"/>
              <a:t>mg</a:t>
            </a:r>
            <a:r>
              <a:rPr lang="pt-BR" baseline="0" dirty="0" smtClean="0"/>
              <a:t> de </a:t>
            </a:r>
            <a:r>
              <a:rPr lang="pt-BR" baseline="0" dirty="0" err="1" smtClean="0"/>
              <a:t>alopurinol</a:t>
            </a:r>
            <a:r>
              <a:rPr lang="pt-BR" baseline="0" dirty="0" smtClean="0"/>
              <a:t>, o lote produzido não pode ser liberado com teor de ativo menor que 93% e não maior que 107% da quantidade declarada. Critério de aceitabilidade para o teor de </a:t>
            </a:r>
            <a:r>
              <a:rPr lang="pt-BR" baseline="0" dirty="0" err="1" smtClean="0"/>
              <a:t>alopurinol</a:t>
            </a:r>
            <a:r>
              <a:rPr lang="pt-BR" baseline="0" dirty="0" smtClean="0"/>
              <a:t> em comprimidos é de 93 a 107%.</a:t>
            </a:r>
          </a:p>
          <a:p>
            <a:r>
              <a:rPr lang="pt-BR" baseline="0" dirty="0" smtClean="0"/>
              <a:t>2. Identificação: Desenvolvimento de procedimento analítico  validado quanto a seletividade para identificação do ativo no IFA ou no medicamento.  </a:t>
            </a:r>
          </a:p>
          <a:p>
            <a:r>
              <a:rPr lang="pt-BR" baseline="0" dirty="0" smtClean="0"/>
              <a:t>3. Impurezas: substancias químicas orgânicas e inorgânicas que não podem estar presentes ou podem estar presentes dentro de limites aceitáveis em IFA (impurezas que podem vir do   seu processo de síntese ou obtenção  ou da sua degradação), no medicamento as impurezas orgânicas ou inorgânicas são aquelas que vem do processo de produção do medicamento . Quando a impureza não pode estar presente, o método analítico desenvolvido deve ser validado quanto ao parâmetro seletividade, se a impureza pode estar presente dentro limites determinados, o método analítico deve ser validado quanto aos parâmetros de seletividade, precisão e exatidão intra e </a:t>
            </a:r>
            <a:r>
              <a:rPr lang="pt-BR" baseline="0" dirty="0" err="1" smtClean="0"/>
              <a:t>interdia</a:t>
            </a:r>
            <a:r>
              <a:rPr lang="pt-BR" baseline="0" dirty="0" smtClean="0"/>
              <a:t>, limites de detecção e quantificação.</a:t>
            </a:r>
          </a:p>
          <a:p>
            <a:r>
              <a:rPr lang="pt-BR" baseline="0" dirty="0" smtClean="0"/>
              <a:t>Especificações especificas. São aquelas que devem ser determinadas para alguns medicamentos, dependendo da forma farmacêutica. Por exemplo, para forma farmacêutica comprimidos, os ensaios de </a:t>
            </a:r>
            <a:r>
              <a:rPr lang="pt-BR" baseline="0" dirty="0" err="1" smtClean="0"/>
              <a:t>friabilidade</a:t>
            </a:r>
            <a:r>
              <a:rPr lang="pt-BR" baseline="0" dirty="0" smtClean="0"/>
              <a:t> (determinação da quantidade de pó que é liberada durante o manuseamento do comprimido), de dureza, desintegração, uniformidade de dose e dissolução. </a:t>
            </a:r>
          </a:p>
          <a:p>
            <a:r>
              <a:rPr lang="pt-BR" baseline="0" dirty="0" smtClean="0"/>
              <a:t> </a:t>
            </a:r>
            <a:endParaRPr lang="pt-BR" dirty="0"/>
          </a:p>
        </p:txBody>
      </p:sp>
      <p:sp>
        <p:nvSpPr>
          <p:cNvPr id="4" name="Espaço Reservado para Número de Slide 3"/>
          <p:cNvSpPr>
            <a:spLocks noGrp="1"/>
          </p:cNvSpPr>
          <p:nvPr>
            <p:ph type="sldNum" sz="quarter" idx="10"/>
          </p:nvPr>
        </p:nvSpPr>
        <p:spPr/>
        <p:txBody>
          <a:bodyPr/>
          <a:lstStyle/>
          <a:p>
            <a:fld id="{393B73DD-9BC4-4E1E-AE61-D0E383187CCA}" type="slidenum">
              <a:rPr lang="pt-BR" smtClean="0"/>
              <a:pPr/>
              <a:t>2</a:t>
            </a:fld>
            <a:endParaRPr lang="pt-B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393B73DD-9BC4-4E1E-AE61-D0E383187CCA}" type="slidenum">
              <a:rPr lang="pt-BR" smtClean="0"/>
              <a:pPr/>
              <a:t>3</a:t>
            </a:fld>
            <a:endParaRPr lang="pt-B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dirty="0" smtClean="0"/>
              <a:t>A estabilidade</a:t>
            </a:r>
            <a:r>
              <a:rPr lang="pt-BR" baseline="0" dirty="0" smtClean="0"/>
              <a:t> de produtos farmacêuticos é afetada por fatores extrínsecos ou ambientais, como temperatura, umidade e luz, e intrínsecos ou relacionados ao produto como propriedades físico-químicas dos constituintes, forma farmacêutica, processo de fabricação e materiais de embalagem. Uma formulação farmacêutica é composta, além do fármaco ou insumo farmacêutico ativo, de vários componentes conhecidos como excipientes (adjuvantes farmacotécnicos)  com  função farmacêutica variada e especializada. O desenvolvimento de uma formulação apropriada exige considerar as características físicas, químicas e biológicas de todos os componentes utilizados na produção do produto. O estudo de compatibilidade fármaco-excipiente permite  conhecer as interações físicas e químicas entre o fármaco e excipiente, as quais podem influenciar a natureza química, a estabilidade, a solubilidade, a absorção </a:t>
            </a:r>
            <a:r>
              <a:rPr lang="pt-BR" i="1" baseline="0" dirty="0" smtClean="0"/>
              <a:t>in vivo</a:t>
            </a:r>
            <a:r>
              <a:rPr lang="pt-BR" i="0" baseline="0" dirty="0" smtClean="0"/>
              <a:t> do fármaco. </a:t>
            </a:r>
            <a:r>
              <a:rPr lang="pt-BR" baseline="0" dirty="0" smtClean="0"/>
              <a:t> É uma das etapas mais importante do estudo de pré-formulação.</a:t>
            </a:r>
          </a:p>
          <a:p>
            <a:r>
              <a:rPr lang="pt-BR" baseline="0" dirty="0" smtClean="0"/>
              <a:t>O estudo de compatibilidade  que permite a seleção ideal dos componentes e de suas quantidades, identificação dos produtos de degradação e compreensão das reações, envolve técnicas de análise térmica (</a:t>
            </a:r>
            <a:r>
              <a:rPr lang="pt-BR" baseline="0" dirty="0" err="1" smtClean="0"/>
              <a:t>termogravimetria</a:t>
            </a:r>
            <a:r>
              <a:rPr lang="pt-BR" baseline="0" dirty="0" smtClean="0"/>
              <a:t>, </a:t>
            </a:r>
            <a:r>
              <a:rPr lang="pt-BR" baseline="0" dirty="0" err="1" smtClean="0"/>
              <a:t>termogravimetria</a:t>
            </a:r>
            <a:r>
              <a:rPr lang="pt-BR" baseline="0" dirty="0" smtClean="0"/>
              <a:t> derivada e calorimetria exploratória diferencial), como técnicas complementares, difração de raios-X de pó (DRXP), microscopia eletrônica de varredura, espectroscopia de infravermelho por transformada de Fourier (FTIR) e cromatografia líquida de alto eficiência.</a:t>
            </a:r>
          </a:p>
          <a:p>
            <a:r>
              <a:rPr lang="pt-BR" baseline="0" dirty="0" smtClean="0"/>
              <a:t>Depois da avaliação da compatibilidade entre </a:t>
            </a:r>
            <a:r>
              <a:rPr lang="pt-BR" baseline="0" dirty="0" err="1" smtClean="0"/>
              <a:t>fármaco-excipientes</a:t>
            </a:r>
            <a:r>
              <a:rPr lang="pt-BR" baseline="0" dirty="0" smtClean="0"/>
              <a:t> que permite a seleção e a quantidade dos excipientes que serão adicionados para facilitar a administração, para promover a </a:t>
            </a:r>
            <a:r>
              <a:rPr lang="pt-BR" baseline="0" dirty="0" err="1" smtClean="0"/>
              <a:t>biodisponibilidade</a:t>
            </a:r>
            <a:r>
              <a:rPr lang="pt-BR" baseline="0" dirty="0" smtClean="0"/>
              <a:t> do fármaco e para protegê-lo da degradação, a formulação está pronta  e o desenvolvimento do processo de produção é iniciado visando a obtenção do produto final. A estabilidade assume-se como um atributo critico de qualidade e, por este fato, os estudos de estabilidade (EE) desempenham um papel fundamental na Pesquisa &amp; Desenvolvimento (</a:t>
            </a:r>
            <a:r>
              <a:rPr lang="pt-BR" baseline="0" dirty="0" err="1" smtClean="0"/>
              <a:t>P&amp;D</a:t>
            </a:r>
            <a:r>
              <a:rPr lang="pt-BR" baseline="0" dirty="0" smtClean="0"/>
              <a:t>) de novos produtos farmacêuticos.</a:t>
            </a:r>
          </a:p>
          <a:p>
            <a:r>
              <a:rPr lang="pt-BR" b="1" dirty="0" smtClean="0"/>
              <a:t>Fonte</a:t>
            </a:r>
            <a:r>
              <a:rPr lang="pt-BR" b="0" dirty="0" smtClean="0"/>
              <a:t>- G</a:t>
            </a:r>
            <a:r>
              <a:rPr lang="pt-BR" b="1" dirty="0" smtClean="0"/>
              <a:t>abriela Bueno </a:t>
            </a:r>
            <a:r>
              <a:rPr lang="pt-BR" b="1" dirty="0" err="1" smtClean="0"/>
              <a:t>Denari</a:t>
            </a:r>
            <a:r>
              <a:rPr lang="pt-BR" b="1" baseline="0" dirty="0" smtClean="0"/>
              <a:t> e Éder Tadeu Gomes Cavalheiro. </a:t>
            </a:r>
            <a:r>
              <a:rPr lang="pt-BR" b="0" baseline="0" dirty="0" smtClean="0"/>
              <a:t>Princípios e Aplicações de Análise térmica- Material de Apoio- Curso Teórico/Prático- Universidade de São Paulo- Instituto de Química de São Carlos-2012.</a:t>
            </a:r>
            <a:endParaRPr lang="pt-BR" b="1" dirty="0"/>
          </a:p>
        </p:txBody>
      </p:sp>
      <p:sp>
        <p:nvSpPr>
          <p:cNvPr id="4" name="Espaço Reservado para Número de Slide 3"/>
          <p:cNvSpPr>
            <a:spLocks noGrp="1"/>
          </p:cNvSpPr>
          <p:nvPr>
            <p:ph type="sldNum" sz="quarter" idx="10"/>
          </p:nvPr>
        </p:nvSpPr>
        <p:spPr/>
        <p:txBody>
          <a:bodyPr/>
          <a:lstStyle/>
          <a:p>
            <a:fld id="{393B73DD-9BC4-4E1E-AE61-D0E383187CCA}" type="slidenum">
              <a:rPr lang="pt-BR" smtClean="0"/>
              <a:pPr/>
              <a:t>5</a:t>
            </a:fld>
            <a:endParaRPr lang="pt-B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dirty="0" smtClean="0"/>
              <a:t>Os IFA</a:t>
            </a:r>
            <a:r>
              <a:rPr lang="pt-BR" baseline="0" dirty="0" smtClean="0"/>
              <a:t> (insumo farmacêutico ativo) e até os medicamentos (IFA e excipientes) sofrem alterações com o tempo sob ação de temperatura, umidade e luz. Os IFA são mais estáveis que os medicamentos e os IFA e medicamentos sólidos são mais estáveis que aqueles em forma líquida. Quando a decomposição química de IFA, por reações de hidrólise, óxido-redução, fotodegradação e </a:t>
            </a:r>
            <a:r>
              <a:rPr lang="pt-BR" baseline="0" dirty="0" err="1" smtClean="0"/>
              <a:t>racemização</a:t>
            </a:r>
            <a:r>
              <a:rPr lang="pt-BR" baseline="0" dirty="0" smtClean="0"/>
              <a:t>, em medicamentos foi verificada, os órgãos regulatórios obrigaram a determinação do prazo de validade. A velocidade das reações químicas são baseadas nas colisões das moléculas, as quais são influenciadas pela temperatura. Quanto maior a temperatura maior o número de colisões maior a possibilidade de alterações moleculares, conduzindo a degradação.</a:t>
            </a:r>
            <a:endParaRPr lang="pt-BR" dirty="0"/>
          </a:p>
        </p:txBody>
      </p:sp>
      <p:sp>
        <p:nvSpPr>
          <p:cNvPr id="4" name="Espaço Reservado para Número de Slide 3"/>
          <p:cNvSpPr>
            <a:spLocks noGrp="1"/>
          </p:cNvSpPr>
          <p:nvPr>
            <p:ph type="sldNum" sz="quarter" idx="10"/>
          </p:nvPr>
        </p:nvSpPr>
        <p:spPr/>
        <p:txBody>
          <a:bodyPr/>
          <a:lstStyle/>
          <a:p>
            <a:fld id="{393B73DD-9BC4-4E1E-AE61-D0E383187CCA}" type="slidenum">
              <a:rPr lang="pt-BR" smtClean="0"/>
              <a:pPr/>
              <a:t>6</a:t>
            </a:fld>
            <a:endParaRPr lang="pt-B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baseline="0" dirty="0" smtClean="0"/>
              <a:t> A relação entre a temperatura e velocidade de degradação do ativo no medicamento é descrita pela equação de </a:t>
            </a:r>
            <a:r>
              <a:rPr lang="pt-BR" baseline="0" dirty="0" err="1" smtClean="0"/>
              <a:t>Arrhenius</a:t>
            </a:r>
            <a:r>
              <a:rPr lang="pt-BR" baseline="0" dirty="0" smtClean="0"/>
              <a:t>. Para a determinação do prazo de validade usando a equação de </a:t>
            </a:r>
            <a:r>
              <a:rPr lang="pt-BR" baseline="0" dirty="0" err="1" smtClean="0"/>
              <a:t>Arrhenius</a:t>
            </a:r>
            <a:r>
              <a:rPr lang="pt-BR" baseline="0" dirty="0" smtClean="0"/>
              <a:t>, o medicamento é submetido a diferentes temperaturas de armazenamento, e uma reta é traçada entre o tempo de exposição do medicamento versus o </a:t>
            </a:r>
            <a:r>
              <a:rPr lang="pt-BR" baseline="0" dirty="0" err="1" smtClean="0"/>
              <a:t>log</a:t>
            </a:r>
            <a:r>
              <a:rPr lang="pt-BR" baseline="0" dirty="0" smtClean="0"/>
              <a:t> de concentração do fármaco, as melhores temperatura de armazenamento são escolhidas a partir dos valores de R2 obtidas para cada reta relativo a cada temperatura. A inclinação das retas com os melhores R2 são utilizadas para o cálculo do prazo de validade do produto. Para melhor entendimento ler o artigo “Determinação do prazo de validade do medicamento </a:t>
            </a:r>
            <a:r>
              <a:rPr lang="pt-BR" baseline="0" dirty="0" err="1" smtClean="0"/>
              <a:t>carbocistéina</a:t>
            </a:r>
            <a:r>
              <a:rPr lang="pt-BR" baseline="0" dirty="0" smtClean="0"/>
              <a:t> xarope através do método de </a:t>
            </a:r>
            <a:r>
              <a:rPr lang="pt-BR" baseline="0" dirty="0" err="1" smtClean="0"/>
              <a:t>Arrhenius</a:t>
            </a:r>
            <a:r>
              <a:rPr lang="pt-BR" baseline="0" dirty="0" smtClean="0"/>
              <a:t>”</a:t>
            </a:r>
            <a:endParaRPr lang="pt-BR" dirty="0"/>
          </a:p>
        </p:txBody>
      </p:sp>
      <p:sp>
        <p:nvSpPr>
          <p:cNvPr id="4" name="Espaço Reservado para Número de Slide 3"/>
          <p:cNvSpPr>
            <a:spLocks noGrp="1"/>
          </p:cNvSpPr>
          <p:nvPr>
            <p:ph type="sldNum" sz="quarter" idx="10"/>
          </p:nvPr>
        </p:nvSpPr>
        <p:spPr/>
        <p:txBody>
          <a:bodyPr/>
          <a:lstStyle/>
          <a:p>
            <a:fld id="{393B73DD-9BC4-4E1E-AE61-D0E383187CCA}" type="slidenum">
              <a:rPr lang="pt-BR" smtClean="0"/>
              <a:pPr/>
              <a:t>7</a:t>
            </a:fld>
            <a:endParaRPr lang="pt-B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lnSpcReduction="10000"/>
          </a:bodyPr>
          <a:lstStyle/>
          <a:p>
            <a:r>
              <a:rPr lang="pt-BR" dirty="0" smtClean="0"/>
              <a:t>A equação de </a:t>
            </a:r>
            <a:r>
              <a:rPr lang="pt-BR" dirty="0" err="1" smtClean="0"/>
              <a:t>Arrhenius</a:t>
            </a:r>
            <a:r>
              <a:rPr lang="pt-BR" baseline="0" dirty="0" smtClean="0"/>
              <a:t> possuí limitações quando utilizada para prever a estabilidade a velocidades de degradação mais rápidas, podendo os resultados ser considerados inválidos e incorretos. Uma das limitações consiste encontrar o intervalo de temperatura possível de ser aplicados nos estudos de estabilidade e onde a equação de </a:t>
            </a:r>
            <a:r>
              <a:rPr lang="pt-BR" baseline="0" dirty="0" err="1" smtClean="0"/>
              <a:t>Arrhenius</a:t>
            </a:r>
            <a:r>
              <a:rPr lang="pt-BR" baseline="0" dirty="0" smtClean="0"/>
              <a:t> é válida. Apesar destes problemas, até a década de 80 as metodologias de avaliação da estabilidade seguiam princípios técnicos e científicos sem a interferências de agências regulatórias de autoridade sanitárias, por exemplo a escolha das temperaturas e condições de armazenamento eram definidas pelo fabricante. No entanto, com o comércio Internacional de medicamentos, com as multinacionais estabelecendo a especialização das unidades produtivas em cada uma de sua filial nos diferentes países, isto é, racionalização de produção e o reconhecimento das zonas climáticas dos países importadores, como também diferentes regulamentos de estudo de estabilidade e determinação do prazo de validade em cada país, gerou multiplicidade de documentos e divergências entre os profissionais das áreas. Esta situação levou, na década de 90, o Japão, EUA e União Européia reunirem esforços para a harmonização da legislação, e realizaram em Orlando a Conferência Internacional de Harmonização (ICH) para a implementação de um conjunto uniforme de requisitos de estabilidade. Assim, em 1993, em Orlando foi elaborado e publicado o Guia “Estudos de Estabilidade de Novas Substâncias e Produtos Farmacêuticos” genericamente conhecida por Q1A, onde a sigla “Q” provem do termo Qualidade, com o principal objetivo de </a:t>
            </a:r>
            <a:r>
              <a:rPr lang="pt-BR" baseline="0" dirty="0" err="1" smtClean="0"/>
              <a:t>harmono</a:t>
            </a:r>
            <a:r>
              <a:rPr lang="pt-BR" baseline="0" dirty="0" smtClean="0"/>
              <a:t> </a:t>
            </a:r>
            <a:r>
              <a:rPr lang="pt-BR" baseline="0" dirty="0" err="1" smtClean="0"/>
              <a:t>ização</a:t>
            </a:r>
            <a:r>
              <a:rPr lang="pt-BR" baseline="0" dirty="0" smtClean="0"/>
              <a:t> das condições do estudo de estabilidade para os países das Zonas climáticas I e II, onde estão incluídos os  EUA, Japão e União Européia. O guia </a:t>
            </a:r>
            <a:r>
              <a:rPr lang="pt-BR" baseline="0" noProof="0" dirty="0" smtClean="0"/>
              <a:t>“Dados de estabilidade do produto autorizado para introdução o mercado (AIM) em países das zonas III e IV” foi implementado em 2003 (Q1F,2003). </a:t>
            </a:r>
          </a:p>
          <a:p>
            <a:r>
              <a:rPr lang="pt-BR" baseline="0" noProof="0" dirty="0" smtClean="0"/>
              <a:t>Para o procedimento dos ensaios de estabilidade realizados no Brasil, de Zona Climática IV, as indústrias farmacêuticas seguem a RE n. 1/2005 da </a:t>
            </a:r>
            <a:r>
              <a:rPr lang="pt-BR" baseline="0" noProof="0" dirty="0" err="1" smtClean="0"/>
              <a:t>Anvisa</a:t>
            </a:r>
            <a:r>
              <a:rPr lang="pt-BR" baseline="0" noProof="0" dirty="0" smtClean="0"/>
              <a:t>. </a:t>
            </a:r>
          </a:p>
          <a:p>
            <a:r>
              <a:rPr lang="pt-BR" baseline="0" noProof="0" dirty="0" smtClean="0"/>
              <a:t>Como mencionado anteriormente, a</a:t>
            </a:r>
            <a:r>
              <a:rPr lang="pt-BR" baseline="0" dirty="0" smtClean="0"/>
              <a:t> agência Nacional da vigilância Sanitária (</a:t>
            </a:r>
            <a:r>
              <a:rPr lang="pt-BR" baseline="0" dirty="0" err="1" smtClean="0"/>
              <a:t>Anvisa</a:t>
            </a:r>
            <a:r>
              <a:rPr lang="pt-BR" baseline="0" dirty="0" smtClean="0"/>
              <a:t>) passou a ser membro da </a:t>
            </a:r>
            <a:r>
              <a:rPr lang="pt-BR" baseline="0" dirty="0" err="1" smtClean="0"/>
              <a:t>International</a:t>
            </a:r>
            <a:r>
              <a:rPr lang="pt-BR" baseline="0" dirty="0" smtClean="0"/>
              <a:t> </a:t>
            </a:r>
            <a:r>
              <a:rPr lang="pt-BR" baseline="0" dirty="0" err="1" smtClean="0"/>
              <a:t>Conference</a:t>
            </a:r>
            <a:r>
              <a:rPr lang="pt-BR" baseline="0" dirty="0" smtClean="0"/>
              <a:t> </a:t>
            </a:r>
            <a:r>
              <a:rPr lang="pt-BR" baseline="0" dirty="0" err="1" smtClean="0"/>
              <a:t>on</a:t>
            </a:r>
            <a:r>
              <a:rPr lang="pt-BR" baseline="0" dirty="0" smtClean="0"/>
              <a:t> </a:t>
            </a:r>
            <a:r>
              <a:rPr lang="pt-BR" baseline="0" dirty="0" err="1" smtClean="0"/>
              <a:t>Harmonization</a:t>
            </a:r>
            <a:r>
              <a:rPr lang="pt-BR" baseline="0" dirty="0" smtClean="0"/>
              <a:t> (ICH), em novembro de 2016. A </a:t>
            </a:r>
            <a:r>
              <a:rPr lang="pt-BR" baseline="0" dirty="0" err="1" smtClean="0"/>
              <a:t>Anvisa</a:t>
            </a:r>
            <a:r>
              <a:rPr lang="pt-BR" baseline="0" dirty="0" smtClean="0"/>
              <a:t> publicou em 28 de Dezembro de 2017, a Consulta Publica (CP) 453, com o objetivo de adequar as normativas existentes e os procedimento nacionais às práticas mundiais.</a:t>
            </a:r>
            <a:endParaRPr lang="pt-BR" dirty="0"/>
          </a:p>
        </p:txBody>
      </p:sp>
      <p:sp>
        <p:nvSpPr>
          <p:cNvPr id="4" name="Espaço Reservado para Número de Slide 3"/>
          <p:cNvSpPr>
            <a:spLocks noGrp="1"/>
          </p:cNvSpPr>
          <p:nvPr>
            <p:ph type="sldNum" sz="quarter" idx="10"/>
          </p:nvPr>
        </p:nvSpPr>
        <p:spPr/>
        <p:txBody>
          <a:bodyPr/>
          <a:lstStyle/>
          <a:p>
            <a:fld id="{393B73DD-9BC4-4E1E-AE61-D0E383187CCA}" type="slidenum">
              <a:rPr lang="pt-BR" smtClean="0"/>
              <a:pPr/>
              <a:t>9</a:t>
            </a:fld>
            <a:endParaRPr lang="pt-B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dirty="0" smtClean="0"/>
              <a:t>Como já foi mencionado anteriormente, a estabilidade</a:t>
            </a:r>
            <a:r>
              <a:rPr lang="pt-BR" baseline="0" dirty="0" smtClean="0"/>
              <a:t> é a extensão na qual  um produto se mantém dentro dos limites especificados e por todo o seu prazo de validade, as mesmas características que possuía no momento de sua fabricação, isto é, mantém a mesma % de teor do fármaco, as mesmas impurezas dentro dos limites permitidos, a mesma qualidade microbiológica, a mesma eficácia e segurança toxicológica e o mesmo desempenho </a:t>
            </a:r>
            <a:r>
              <a:rPr lang="pt-BR" baseline="0" dirty="0" err="1" smtClean="0"/>
              <a:t>biofarmacêutico</a:t>
            </a:r>
            <a:r>
              <a:rPr lang="pt-BR" baseline="0" dirty="0" smtClean="0"/>
              <a:t>, por exemplo, mantém o mesmo tempo de dissolução apresentado na liberação do lote de fabricação.</a:t>
            </a:r>
          </a:p>
          <a:p>
            <a:r>
              <a:rPr lang="pt-BR" baseline="0" dirty="0" smtClean="0"/>
              <a:t>O começo do século XX foi marcado pela descoberta de novos medicamentos, como as </a:t>
            </a:r>
            <a:r>
              <a:rPr lang="pt-BR" baseline="0" dirty="0" err="1" smtClean="0"/>
              <a:t>sulfamidas</a:t>
            </a:r>
            <a:r>
              <a:rPr lang="pt-BR" baseline="0" dirty="0" smtClean="0"/>
              <a:t> e a penicilina, e já se tinha ciência da possibilidade dos medicamentos produzirem reações adversas. Após alguns acidentes graves, surgiram medidas regulatórias para o registro e acompanhamento dos medicamentos comercializados. Isto quer dizer que  os medicamentos produzidos eram avaliados lote a lote, mas não era realizado estudos para avaliar a estabilidade físico-química do medicamento (fármaco e excipientes) durante o período de prateleira e o uso pelo paciente. Como por exemplo, podemos citar o famoso acidente da talidomida em 1957, que induziu </a:t>
            </a:r>
            <a:r>
              <a:rPr lang="pt-BR" baseline="0" dirty="0" err="1" smtClean="0"/>
              <a:t>facomelia</a:t>
            </a:r>
            <a:r>
              <a:rPr lang="pt-BR" baseline="0" dirty="0" smtClean="0"/>
              <a:t> em grávidas, tendo como conseqüência o nascimento de bebês  nasciam de braços e pernas curtos. Assim na década de 50, </a:t>
            </a:r>
            <a:r>
              <a:rPr lang="pt-BR" baseline="0" dirty="0" err="1" smtClean="0"/>
              <a:t>concomitane</a:t>
            </a:r>
            <a:r>
              <a:rPr lang="pt-BR" baseline="0" dirty="0" smtClean="0"/>
              <a:t> com os acidentes que incentivaram a </a:t>
            </a:r>
            <a:r>
              <a:rPr lang="pt-BR" baseline="0" dirty="0" err="1" smtClean="0"/>
              <a:t>farmacovigilância</a:t>
            </a:r>
            <a:r>
              <a:rPr lang="pt-BR" baseline="0" dirty="0" smtClean="0"/>
              <a:t>, estabeleceram as primeiras alternativas para a previsão do prazo da validade de medicamentos baseados nos estudos de estabilidade. Até a década de 80 as metodologias de avaliação da estabilidade seguiram princípios técnicos e científicos sem interferências dos órgãos regulatórios. </a:t>
            </a:r>
            <a:r>
              <a:rPr lang="pt-BR" baseline="0" dirty="0" smtClean="0"/>
              <a:t>Desta forma, nos anos de 1950 os estudos de estabilidade eram baseados na cinética de degradação dos princípios ativos em produtos farmacêuticos.  </a:t>
            </a:r>
            <a:endParaRPr lang="pt-BR" dirty="0"/>
          </a:p>
        </p:txBody>
      </p:sp>
      <p:sp>
        <p:nvSpPr>
          <p:cNvPr id="4" name="Espaço Reservado para Número de Slide 3"/>
          <p:cNvSpPr>
            <a:spLocks noGrp="1"/>
          </p:cNvSpPr>
          <p:nvPr>
            <p:ph type="sldNum" sz="quarter" idx="10"/>
          </p:nvPr>
        </p:nvSpPr>
        <p:spPr/>
        <p:txBody>
          <a:bodyPr/>
          <a:lstStyle/>
          <a:p>
            <a:fld id="{393B73DD-9BC4-4E1E-AE61-D0E383187CCA}" type="slidenum">
              <a:rPr lang="pt-BR" smtClean="0"/>
              <a:pPr/>
              <a:t>10</a:t>
            </a:fld>
            <a:endParaRPr lang="pt-B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baseline="0" dirty="0" smtClean="0">
                <a:latin typeface="+mj-lt"/>
              </a:rPr>
              <a:t>Com base em pesquisas bibliográficas, Farmacopéia Americana, </a:t>
            </a:r>
            <a:r>
              <a:rPr lang="pt-BR" baseline="0" dirty="0" err="1" smtClean="0">
                <a:latin typeface="+mj-lt"/>
              </a:rPr>
              <a:t>Haynes</a:t>
            </a:r>
            <a:r>
              <a:rPr lang="pt-BR" baseline="0" dirty="0" smtClean="0">
                <a:latin typeface="+mj-lt"/>
              </a:rPr>
              <a:t> (1971) e o </a:t>
            </a:r>
            <a:r>
              <a:rPr lang="pt-BR" baseline="0" dirty="0" err="1" smtClean="0">
                <a:latin typeface="+mj-lt"/>
              </a:rPr>
              <a:t>Donnel</a:t>
            </a:r>
            <a:r>
              <a:rPr lang="pt-BR" baseline="0" dirty="0" smtClean="0">
                <a:latin typeface="+mj-lt"/>
              </a:rPr>
              <a:t> (2008), entre outros, fica claro que temperatura é um dos fatores que mais contribui para a instabilidade de uma substancia. Em decorrência disso, um mesmo produto pode apresentar diferentes tempos de vida útil, dependendo das condições  ambientais do lugar onde esteja armazenado. Para definir uma temperatura de armazenamento e homogeneizar os estudos de estabilidade foi adotada a temperatura cinética média (TCM). Segundo, o ICH, a TMC corresponde a uma única temperatura que, se mantida por um período de tempo, proporciona o mesmo desafio térmico a uma substancia ou medicamento, como se fosse exposta, em um mesmo período, a altas e baixas temperaturas. Por isso que pelas normas atuais os medicamentos ou fármacos são submetidos a uma única temperatura de armazenamento.    </a:t>
            </a:r>
            <a:endParaRPr lang="pt-BR" baseline="0" dirty="0">
              <a:latin typeface="+mj-lt"/>
            </a:endParaRPr>
          </a:p>
        </p:txBody>
      </p:sp>
      <p:sp>
        <p:nvSpPr>
          <p:cNvPr id="4" name="Espaço Reservado para Número de Slide 3"/>
          <p:cNvSpPr>
            <a:spLocks noGrp="1"/>
          </p:cNvSpPr>
          <p:nvPr>
            <p:ph type="sldNum" sz="quarter" idx="10"/>
          </p:nvPr>
        </p:nvSpPr>
        <p:spPr/>
        <p:txBody>
          <a:bodyPr/>
          <a:lstStyle/>
          <a:p>
            <a:fld id="{393B73DD-9BC4-4E1E-AE61-D0E383187CCA}" type="slidenum">
              <a:rPr lang="pt-BR" smtClean="0"/>
              <a:pPr/>
              <a:t>13</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BFF88611-E010-4A34-9099-195C96BCEBFA}" type="datetimeFigureOut">
              <a:rPr lang="pt-BR" smtClean="0"/>
              <a:pPr/>
              <a:t>16/06/2020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9DBA1BD-3398-4B5C-B154-080077062048}"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BFF88611-E010-4A34-9099-195C96BCEBFA}" type="datetimeFigureOut">
              <a:rPr lang="pt-BR" smtClean="0"/>
              <a:pPr/>
              <a:t>16/06/2020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9DBA1BD-3398-4B5C-B154-080077062048}"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BFF88611-E010-4A34-9099-195C96BCEBFA}" type="datetimeFigureOut">
              <a:rPr lang="pt-BR" smtClean="0"/>
              <a:pPr/>
              <a:t>16/06/2020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9DBA1BD-3398-4B5C-B154-080077062048}" type="slidenum">
              <a:rPr lang="pt-BR" smtClean="0"/>
              <a:pPr/>
              <a:t>‹nº›</a:t>
            </a:fld>
            <a:endParaRPr lang="pt-B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ítulo e tabela">
    <p:spTree>
      <p:nvGrpSpPr>
        <p:cNvPr id="1" name=""/>
        <p:cNvGrpSpPr/>
        <p:nvPr/>
      </p:nvGrpSpPr>
      <p:grpSpPr>
        <a:xfrm>
          <a:off x="0" y="0"/>
          <a:ext cx="0" cy="0"/>
          <a:chOff x="0" y="0"/>
          <a:chExt cx="0" cy="0"/>
        </a:xfrm>
      </p:grpSpPr>
      <p:sp>
        <p:nvSpPr>
          <p:cNvPr id="2" name="Título 1"/>
          <p:cNvSpPr>
            <a:spLocks noGrp="1"/>
          </p:cNvSpPr>
          <p:nvPr>
            <p:ph type="title"/>
          </p:nvPr>
        </p:nvSpPr>
        <p:spPr>
          <a:xfrm>
            <a:off x="685800" y="609600"/>
            <a:ext cx="7772400" cy="1143000"/>
          </a:xfrm>
        </p:spPr>
        <p:txBody>
          <a:bodyPr/>
          <a:lstStyle/>
          <a:p>
            <a:r>
              <a:rPr lang="pt-BR" smtClean="0"/>
              <a:t>Clique para editar o estilo do título mestre</a:t>
            </a:r>
            <a:endParaRPr lang="pt-BR"/>
          </a:p>
        </p:txBody>
      </p:sp>
      <p:sp>
        <p:nvSpPr>
          <p:cNvPr id="3" name="Espaço Reservado para Tabela 2"/>
          <p:cNvSpPr>
            <a:spLocks noGrp="1"/>
          </p:cNvSpPr>
          <p:nvPr>
            <p:ph type="tbl" idx="1"/>
          </p:nvPr>
        </p:nvSpPr>
        <p:spPr>
          <a:xfrm>
            <a:off x="685800" y="1981200"/>
            <a:ext cx="7772400" cy="4114800"/>
          </a:xfrm>
        </p:spPr>
        <p:txBody>
          <a:bodyPr/>
          <a:lstStyle/>
          <a:p>
            <a:pPr lvl="0"/>
            <a:endParaRPr lang="pt-BR" noProof="0" smtClean="0"/>
          </a:p>
        </p:txBody>
      </p:sp>
      <p:sp>
        <p:nvSpPr>
          <p:cNvPr id="4" name="Rectangle 6"/>
          <p:cNvSpPr>
            <a:spLocks noGrp="1" noChangeArrowheads="1"/>
          </p:cNvSpPr>
          <p:nvPr>
            <p:ph type="dt" sz="half" idx="10"/>
          </p:nvPr>
        </p:nvSpPr>
        <p:spPr>
          <a:ln/>
        </p:spPr>
        <p:txBody>
          <a:bodyPr/>
          <a:lstStyle>
            <a:lvl1pPr>
              <a:defRPr/>
            </a:lvl1pPr>
          </a:lstStyle>
          <a:p>
            <a:pPr>
              <a:defRPr/>
            </a:pPr>
            <a:endParaRPr lang="pt-BR"/>
          </a:p>
        </p:txBody>
      </p:sp>
      <p:sp>
        <p:nvSpPr>
          <p:cNvPr id="5" name="Rectangle 7"/>
          <p:cNvSpPr>
            <a:spLocks noGrp="1" noChangeArrowheads="1"/>
          </p:cNvSpPr>
          <p:nvPr>
            <p:ph type="ftr" sz="quarter" idx="11"/>
          </p:nvPr>
        </p:nvSpPr>
        <p:spPr>
          <a:ln/>
        </p:spPr>
        <p:txBody>
          <a:bodyPr/>
          <a:lstStyle>
            <a:lvl1pPr>
              <a:defRPr/>
            </a:lvl1pPr>
          </a:lstStyle>
          <a:p>
            <a:pPr>
              <a:defRPr/>
            </a:pPr>
            <a:endParaRPr lang="pt-BR"/>
          </a:p>
        </p:txBody>
      </p:sp>
      <p:sp>
        <p:nvSpPr>
          <p:cNvPr id="6" name="Rectangle 8"/>
          <p:cNvSpPr>
            <a:spLocks noGrp="1" noChangeArrowheads="1"/>
          </p:cNvSpPr>
          <p:nvPr>
            <p:ph type="sldNum" sz="quarter" idx="12"/>
          </p:nvPr>
        </p:nvSpPr>
        <p:spPr>
          <a:ln/>
        </p:spPr>
        <p:txBody>
          <a:bodyPr/>
          <a:lstStyle>
            <a:lvl1pPr>
              <a:defRPr/>
            </a:lvl1pPr>
          </a:lstStyle>
          <a:p>
            <a:pPr>
              <a:defRPr/>
            </a:pPr>
            <a:fld id="{F73C3272-E32C-44D1-9C0B-4152E2AAF6D4}" type="slidenum">
              <a:rPr lang="pt-BR"/>
              <a:pPr>
                <a:defRP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BFF88611-E010-4A34-9099-195C96BCEBFA}" type="datetimeFigureOut">
              <a:rPr lang="pt-BR" smtClean="0"/>
              <a:pPr/>
              <a:t>16/06/2020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9DBA1BD-3398-4B5C-B154-080077062048}"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BFF88611-E010-4A34-9099-195C96BCEBFA}" type="datetimeFigureOut">
              <a:rPr lang="pt-BR" smtClean="0"/>
              <a:pPr/>
              <a:t>16/06/2020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9DBA1BD-3398-4B5C-B154-080077062048}"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BFF88611-E010-4A34-9099-195C96BCEBFA}" type="datetimeFigureOut">
              <a:rPr lang="pt-BR" smtClean="0"/>
              <a:pPr/>
              <a:t>16/06/2020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9DBA1BD-3398-4B5C-B154-080077062048}"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BFF88611-E010-4A34-9099-195C96BCEBFA}" type="datetimeFigureOut">
              <a:rPr lang="pt-BR" smtClean="0"/>
              <a:pPr/>
              <a:t>16/06/2020</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69DBA1BD-3398-4B5C-B154-080077062048}"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BFF88611-E010-4A34-9099-195C96BCEBFA}" type="datetimeFigureOut">
              <a:rPr lang="pt-BR" smtClean="0"/>
              <a:pPr/>
              <a:t>16/06/2020</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69DBA1BD-3398-4B5C-B154-080077062048}"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BFF88611-E010-4A34-9099-195C96BCEBFA}" type="datetimeFigureOut">
              <a:rPr lang="pt-BR" smtClean="0"/>
              <a:pPr/>
              <a:t>16/06/2020</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69DBA1BD-3398-4B5C-B154-080077062048}"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BFF88611-E010-4A34-9099-195C96BCEBFA}" type="datetimeFigureOut">
              <a:rPr lang="pt-BR" smtClean="0"/>
              <a:pPr/>
              <a:t>16/06/2020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9DBA1BD-3398-4B5C-B154-080077062048}"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BFF88611-E010-4A34-9099-195C96BCEBFA}" type="datetimeFigureOut">
              <a:rPr lang="pt-BR" smtClean="0"/>
              <a:pPr/>
              <a:t>16/06/2020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9DBA1BD-3398-4B5C-B154-080077062048}"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F88611-E010-4A34-9099-195C96BCEBFA}" type="datetimeFigureOut">
              <a:rPr lang="pt-BR" smtClean="0"/>
              <a:pPr/>
              <a:t>16/06/2020</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DBA1BD-3398-4B5C-B154-080077062048}" type="slidenum">
              <a:rPr lang="pt-BR" smtClean="0"/>
              <a:pPr/>
              <a:t>‹nº›</a:t>
            </a:fld>
            <a:endParaRPr lang="pt-B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357158" y="357166"/>
            <a:ext cx="8572560" cy="1077218"/>
          </a:xfrm>
          <a:prstGeom prst="rect">
            <a:avLst/>
          </a:prstGeom>
          <a:noFill/>
        </p:spPr>
        <p:txBody>
          <a:bodyPr wrap="square" rtlCol="0">
            <a:spAutoFit/>
          </a:bodyPr>
          <a:lstStyle/>
          <a:p>
            <a:pPr algn="ctr"/>
            <a:r>
              <a:rPr lang="pt-BR" sz="3200" b="1" dirty="0" smtClean="0">
                <a:solidFill>
                  <a:schemeClr val="bg1"/>
                </a:solidFill>
              </a:rPr>
              <a:t>Estudo de Estabilidade e Determinação do Prazo de Validade-  Segundo Normas do ICH</a:t>
            </a:r>
            <a:endParaRPr lang="pt-BR" sz="3200" b="1" dirty="0">
              <a:solidFill>
                <a:schemeClr val="bg1"/>
              </a:solidFill>
            </a:endParaRPr>
          </a:p>
        </p:txBody>
      </p:sp>
      <p:sp>
        <p:nvSpPr>
          <p:cNvPr id="5" name="CaixaDeTexto 4"/>
          <p:cNvSpPr txBox="1"/>
          <p:nvPr/>
        </p:nvSpPr>
        <p:spPr>
          <a:xfrm>
            <a:off x="5143504" y="5286388"/>
            <a:ext cx="3643338" cy="523220"/>
          </a:xfrm>
          <a:prstGeom prst="rect">
            <a:avLst/>
          </a:prstGeom>
          <a:noFill/>
        </p:spPr>
        <p:txBody>
          <a:bodyPr wrap="square" rtlCol="0">
            <a:spAutoFit/>
          </a:bodyPr>
          <a:lstStyle/>
          <a:p>
            <a:pPr algn="ctr"/>
            <a:r>
              <a:rPr lang="pt-BR" sz="2800" dirty="0" err="1" smtClean="0">
                <a:solidFill>
                  <a:schemeClr val="bg1"/>
                </a:solidFill>
              </a:rPr>
              <a:t>Profa</a:t>
            </a:r>
            <a:r>
              <a:rPr lang="pt-BR" sz="2800" dirty="0" smtClean="0">
                <a:solidFill>
                  <a:schemeClr val="bg1"/>
                </a:solidFill>
              </a:rPr>
              <a:t>. Maria José- 2020</a:t>
            </a:r>
            <a:endParaRPr lang="pt-BR" sz="2800"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714348" y="214290"/>
            <a:ext cx="7858180" cy="1077218"/>
          </a:xfrm>
          <a:prstGeom prst="rect">
            <a:avLst/>
          </a:prstGeom>
          <a:noFill/>
        </p:spPr>
        <p:txBody>
          <a:bodyPr wrap="square" rtlCol="0">
            <a:spAutoFit/>
          </a:bodyPr>
          <a:lstStyle/>
          <a:p>
            <a:pPr algn="ctr"/>
            <a:r>
              <a:rPr lang="pt-BR" sz="3200" b="1" dirty="0" smtClean="0">
                <a:latin typeface="Algerian" pitchFamily="82" charset="0"/>
              </a:rPr>
              <a:t>Estudo de estabilidade  segundo o ICH</a:t>
            </a:r>
            <a:endParaRPr lang="pt-BR" sz="3200" b="1" dirty="0">
              <a:latin typeface="Algerian" pitchFamily="82" charset="0"/>
            </a:endParaRPr>
          </a:p>
        </p:txBody>
      </p:sp>
      <p:sp>
        <p:nvSpPr>
          <p:cNvPr id="7" name="CaixaDeTexto 6"/>
          <p:cNvSpPr txBox="1"/>
          <p:nvPr/>
        </p:nvSpPr>
        <p:spPr>
          <a:xfrm>
            <a:off x="214282" y="2000240"/>
            <a:ext cx="3357586" cy="1200329"/>
          </a:xfrm>
          <a:prstGeom prst="rect">
            <a:avLst/>
          </a:prstGeom>
          <a:noFill/>
        </p:spPr>
        <p:txBody>
          <a:bodyPr wrap="square" rtlCol="0">
            <a:spAutoFit/>
          </a:bodyPr>
          <a:lstStyle/>
          <a:p>
            <a:r>
              <a:rPr lang="pt-BR" sz="2400" dirty="0" smtClean="0">
                <a:latin typeface="Algerian" pitchFamily="82" charset="0"/>
              </a:rPr>
              <a:t>Estudo de Estabilidade de um novo medicamento</a:t>
            </a:r>
            <a:endParaRPr lang="pt-BR" sz="2400" dirty="0">
              <a:latin typeface="Algerian" pitchFamily="82" charset="0"/>
            </a:endParaRPr>
          </a:p>
        </p:txBody>
      </p:sp>
      <p:sp>
        <p:nvSpPr>
          <p:cNvPr id="8" name="Seta para a direita 7"/>
          <p:cNvSpPr/>
          <p:nvPr/>
        </p:nvSpPr>
        <p:spPr>
          <a:xfrm>
            <a:off x="4071934" y="2285992"/>
            <a:ext cx="1428760" cy="5000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CaixaDeTexto 8"/>
          <p:cNvSpPr txBox="1"/>
          <p:nvPr/>
        </p:nvSpPr>
        <p:spPr>
          <a:xfrm>
            <a:off x="3929058" y="2928934"/>
            <a:ext cx="1500198" cy="400110"/>
          </a:xfrm>
          <a:prstGeom prst="rect">
            <a:avLst/>
          </a:prstGeom>
          <a:noFill/>
        </p:spPr>
        <p:txBody>
          <a:bodyPr wrap="square" rtlCol="0">
            <a:spAutoFit/>
          </a:bodyPr>
          <a:lstStyle/>
          <a:p>
            <a:pPr algn="ctr"/>
            <a:r>
              <a:rPr lang="pt-BR" sz="2000" b="1" dirty="0" smtClean="0">
                <a:solidFill>
                  <a:schemeClr val="bg1"/>
                </a:solidFill>
              </a:rPr>
              <a:t>envolve</a:t>
            </a:r>
            <a:endParaRPr lang="pt-BR" sz="2000" b="1" dirty="0">
              <a:solidFill>
                <a:schemeClr val="bg1"/>
              </a:solidFill>
            </a:endParaRPr>
          </a:p>
        </p:txBody>
      </p:sp>
      <p:sp>
        <p:nvSpPr>
          <p:cNvPr id="10" name="CaixaDeTexto 9"/>
          <p:cNvSpPr txBox="1"/>
          <p:nvPr/>
        </p:nvSpPr>
        <p:spPr>
          <a:xfrm>
            <a:off x="5786446" y="1285860"/>
            <a:ext cx="3357554" cy="2677656"/>
          </a:xfrm>
          <a:prstGeom prst="rect">
            <a:avLst/>
          </a:prstGeom>
          <a:noFill/>
        </p:spPr>
        <p:txBody>
          <a:bodyPr wrap="square" rtlCol="0">
            <a:spAutoFit/>
          </a:bodyPr>
          <a:lstStyle/>
          <a:p>
            <a:r>
              <a:rPr lang="pt-BR" sz="2400" b="1" dirty="0" smtClean="0">
                <a:solidFill>
                  <a:srgbClr val="C00000"/>
                </a:solidFill>
              </a:rPr>
              <a:t>A  realização de ensaios para avaliar a conformidade  do produto com as especificações físico-químicas e microbiológica</a:t>
            </a:r>
            <a:endParaRPr lang="pt-BR" sz="2400" b="1" dirty="0">
              <a:solidFill>
                <a:srgbClr val="C00000"/>
              </a:solidFill>
            </a:endParaRPr>
          </a:p>
        </p:txBody>
      </p:sp>
      <p:sp>
        <p:nvSpPr>
          <p:cNvPr id="11" name="Chave esquerda 10"/>
          <p:cNvSpPr/>
          <p:nvPr/>
        </p:nvSpPr>
        <p:spPr>
          <a:xfrm>
            <a:off x="5643570" y="1142984"/>
            <a:ext cx="71438" cy="2786082"/>
          </a:xfrm>
          <a:prstGeom prst="lef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pt-BR"/>
          </a:p>
        </p:txBody>
      </p:sp>
      <p:pic>
        <p:nvPicPr>
          <p:cNvPr id="12" name="Picture 3" descr="C:\Users\Maria José V Fonseca\Pictures\graduação 2020\seta.png"/>
          <p:cNvPicPr>
            <a:picLocks noChangeAspect="1" noChangeArrowheads="1"/>
          </p:cNvPicPr>
          <p:nvPr/>
        </p:nvPicPr>
        <p:blipFill>
          <a:blip r:embed="rId3" cstate="print"/>
          <a:srcRect/>
          <a:stretch>
            <a:fillRect/>
          </a:stretch>
        </p:blipFill>
        <p:spPr bwMode="auto">
          <a:xfrm rot="5400000">
            <a:off x="6570078" y="4217005"/>
            <a:ext cx="1075941" cy="928694"/>
          </a:xfrm>
          <a:prstGeom prst="rect">
            <a:avLst/>
          </a:prstGeom>
          <a:noFill/>
        </p:spPr>
      </p:pic>
      <p:sp>
        <p:nvSpPr>
          <p:cNvPr id="13" name="CaixaDeTexto 12"/>
          <p:cNvSpPr txBox="1"/>
          <p:nvPr/>
        </p:nvSpPr>
        <p:spPr>
          <a:xfrm>
            <a:off x="7858148" y="4357694"/>
            <a:ext cx="928694" cy="400110"/>
          </a:xfrm>
          <a:prstGeom prst="rect">
            <a:avLst/>
          </a:prstGeom>
          <a:noFill/>
        </p:spPr>
        <p:txBody>
          <a:bodyPr wrap="square" rtlCol="0">
            <a:spAutoFit/>
          </a:bodyPr>
          <a:lstStyle/>
          <a:p>
            <a:r>
              <a:rPr lang="pt-BR" sz="2000" b="1" dirty="0" smtClean="0">
                <a:latin typeface="Algerian" pitchFamily="82" charset="0"/>
              </a:rPr>
              <a:t>após</a:t>
            </a:r>
            <a:endParaRPr lang="pt-BR" sz="2000" b="1" dirty="0">
              <a:latin typeface="Algerian" pitchFamily="82" charset="0"/>
            </a:endParaRPr>
          </a:p>
        </p:txBody>
      </p:sp>
      <p:sp>
        <p:nvSpPr>
          <p:cNvPr id="14" name="CaixaDeTexto 13"/>
          <p:cNvSpPr txBox="1"/>
          <p:nvPr/>
        </p:nvSpPr>
        <p:spPr>
          <a:xfrm>
            <a:off x="0" y="5473005"/>
            <a:ext cx="9144000" cy="1384995"/>
          </a:xfrm>
          <a:prstGeom prst="rect">
            <a:avLst/>
          </a:prstGeom>
          <a:noFill/>
        </p:spPr>
        <p:txBody>
          <a:bodyPr wrap="square" rtlCol="0">
            <a:spAutoFit/>
          </a:bodyPr>
          <a:lstStyle/>
          <a:p>
            <a:r>
              <a:rPr lang="pt-BR" sz="2800" b="1" dirty="0" smtClean="0">
                <a:solidFill>
                  <a:schemeClr val="bg1"/>
                </a:solidFill>
              </a:rPr>
              <a:t>Seu armazenamento , em diferentes tempos,  sob condições de temperatura e umidade compatíveis com a zona climática da região onde o produto farmacêutico será distribuído </a:t>
            </a:r>
            <a:endParaRPr lang="pt-BR" sz="2800" b="1"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ixaDeTexto 6"/>
          <p:cNvSpPr txBox="1"/>
          <p:nvPr/>
        </p:nvSpPr>
        <p:spPr>
          <a:xfrm>
            <a:off x="0" y="1000108"/>
            <a:ext cx="6215074" cy="3970318"/>
          </a:xfrm>
          <a:prstGeom prst="rect">
            <a:avLst/>
          </a:prstGeom>
          <a:noFill/>
        </p:spPr>
        <p:txBody>
          <a:bodyPr wrap="square" rtlCol="0">
            <a:spAutoFit/>
          </a:bodyPr>
          <a:lstStyle/>
          <a:p>
            <a:pPr algn="ctr"/>
            <a:r>
              <a:rPr lang="pt-BR" sz="3600" b="1" dirty="0" smtClean="0">
                <a:solidFill>
                  <a:schemeClr val="bg1"/>
                </a:solidFill>
                <a:latin typeface="Algerian" pitchFamily="82" charset="0"/>
              </a:rPr>
              <a:t>Quais as diferenças entre os estudos de estabilidade e a determinação do prazo de validade segundo a equação de </a:t>
            </a:r>
            <a:r>
              <a:rPr lang="pt-BR" sz="3600" b="1" dirty="0" err="1" smtClean="0">
                <a:solidFill>
                  <a:schemeClr val="bg1"/>
                </a:solidFill>
                <a:latin typeface="Algerian" pitchFamily="82" charset="0"/>
              </a:rPr>
              <a:t>Arrhenius</a:t>
            </a:r>
            <a:r>
              <a:rPr lang="pt-BR" sz="3600" b="1" dirty="0" smtClean="0">
                <a:solidFill>
                  <a:schemeClr val="bg1"/>
                </a:solidFill>
                <a:latin typeface="Algerian" pitchFamily="82" charset="0"/>
              </a:rPr>
              <a:t> e as Normas do ICH?</a:t>
            </a:r>
            <a:endParaRPr lang="pt-BR" sz="3600" b="1" dirty="0">
              <a:solidFill>
                <a:schemeClr val="bg1"/>
              </a:solidFill>
              <a:latin typeface="Algerian" pitchFamily="82" charset="0"/>
            </a:endParaRPr>
          </a:p>
        </p:txBody>
      </p:sp>
      <p:sp>
        <p:nvSpPr>
          <p:cNvPr id="3074" name="AutoShape 2" descr="Vetores de Conjunto De Ilustrações Vetoriais De Ponto D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3076" name="AutoShape 4" descr="Vetores de Conjunto De Ilustrações Vetoriais De Ponto D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pic>
        <p:nvPicPr>
          <p:cNvPr id="3077" name="Picture 5" descr="C:\Users\Maria José V Fonseca\Pictures\graduação 2020\INTERROGAÇÃO NOVO.jpg"/>
          <p:cNvPicPr>
            <a:picLocks noChangeAspect="1" noChangeArrowheads="1"/>
          </p:cNvPicPr>
          <p:nvPr/>
        </p:nvPicPr>
        <p:blipFill>
          <a:blip r:embed="rId2"/>
          <a:srcRect/>
          <a:stretch>
            <a:fillRect/>
          </a:stretch>
        </p:blipFill>
        <p:spPr bwMode="auto">
          <a:xfrm>
            <a:off x="6357950" y="1857364"/>
            <a:ext cx="2162175" cy="211455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p:cNvGraphicFramePr>
            <a:graphicFrameLocks noGrp="1"/>
          </p:cNvGraphicFramePr>
          <p:nvPr/>
        </p:nvGraphicFramePr>
        <p:xfrm>
          <a:off x="285720" y="0"/>
          <a:ext cx="8858280" cy="7223760"/>
        </p:xfrm>
        <a:graphic>
          <a:graphicData uri="http://schemas.openxmlformats.org/drawingml/2006/table">
            <a:tbl>
              <a:tblPr firstRow="1" bandRow="1">
                <a:tableStyleId>{5C22544A-7EE6-4342-B048-85BDC9FD1C3A}</a:tableStyleId>
              </a:tblPr>
              <a:tblGrid>
                <a:gridCol w="4429140"/>
                <a:gridCol w="4429140"/>
              </a:tblGrid>
              <a:tr h="620714">
                <a:tc>
                  <a:txBody>
                    <a:bodyPr/>
                    <a:lstStyle/>
                    <a:p>
                      <a:pPr algn="ctr"/>
                      <a:r>
                        <a:rPr lang="pt-BR" sz="2400" dirty="0" smtClean="0"/>
                        <a:t>Prática</a:t>
                      </a:r>
                      <a:r>
                        <a:rPr lang="pt-BR" sz="2400" baseline="0" dirty="0" smtClean="0"/>
                        <a:t> Tradicional (Equação de </a:t>
                      </a:r>
                      <a:r>
                        <a:rPr lang="pt-BR" sz="2400" baseline="0" dirty="0" err="1" smtClean="0"/>
                        <a:t>Arrhenius</a:t>
                      </a:r>
                      <a:r>
                        <a:rPr lang="pt-BR" sz="2400" baseline="0" dirty="0" smtClean="0"/>
                        <a:t>)</a:t>
                      </a:r>
                      <a:endParaRPr lang="pt-BR" sz="2400" dirty="0"/>
                    </a:p>
                  </a:txBody>
                  <a:tcPr/>
                </a:tc>
                <a:tc>
                  <a:txBody>
                    <a:bodyPr/>
                    <a:lstStyle/>
                    <a:p>
                      <a:pPr algn="ctr"/>
                      <a:r>
                        <a:rPr lang="pt-BR" sz="2400" dirty="0" smtClean="0"/>
                        <a:t>Prática Atual ( ICH)</a:t>
                      </a:r>
                      <a:endParaRPr lang="pt-BR" sz="2400" dirty="0"/>
                    </a:p>
                  </a:txBody>
                  <a:tcPr/>
                </a:tc>
              </a:tr>
              <a:tr h="2248850">
                <a:tc>
                  <a:txBody>
                    <a:bodyPr/>
                    <a:lstStyle/>
                    <a:p>
                      <a:r>
                        <a:rPr lang="pt-BR" sz="2400" dirty="0" smtClean="0"/>
                        <a:t>Teste</a:t>
                      </a:r>
                      <a:r>
                        <a:rPr lang="pt-BR" sz="2400" baseline="0" dirty="0" smtClean="0"/>
                        <a:t> Acelerado – Armazenamento do produto em condições isotérmicas (variação só de temperatura), emprego de diferentes temperaturas de armazenamento- Dados usado para a determinação do prazo de validade </a:t>
                      </a:r>
                      <a:endParaRPr lang="pt-BR" sz="2400" dirty="0"/>
                    </a:p>
                  </a:txBody>
                  <a:tcPr/>
                </a:tc>
                <a:tc>
                  <a:txBody>
                    <a:bodyPr/>
                    <a:lstStyle/>
                    <a:p>
                      <a:r>
                        <a:rPr lang="pt-BR" sz="2400" dirty="0" smtClean="0"/>
                        <a:t>Teste Acelerado- Condições de temperatura e umidade</a:t>
                      </a:r>
                      <a:r>
                        <a:rPr lang="pt-BR" sz="2400" baseline="0" dirty="0" smtClean="0"/>
                        <a:t> controlados. Dados utilizados para determinar as condições ideais de transporte.</a:t>
                      </a:r>
                      <a:endParaRPr lang="pt-BR" sz="2400" dirty="0"/>
                    </a:p>
                  </a:txBody>
                  <a:tcPr/>
                </a:tc>
              </a:tr>
              <a:tr h="620714">
                <a:tc>
                  <a:txBody>
                    <a:bodyPr/>
                    <a:lstStyle/>
                    <a:p>
                      <a:r>
                        <a:rPr lang="pt-BR" sz="2400" dirty="0" smtClean="0"/>
                        <a:t>Teste de longa duração- Sob prateleiras abertas em área ventilada. Não é empregada</a:t>
                      </a:r>
                      <a:r>
                        <a:rPr lang="pt-BR" sz="2400" baseline="0" dirty="0" smtClean="0"/>
                        <a:t> para a determinação do prazo de validade.</a:t>
                      </a:r>
                      <a:endParaRPr lang="pt-BR" sz="2400" dirty="0"/>
                    </a:p>
                  </a:txBody>
                  <a:tcPr/>
                </a:tc>
                <a:tc>
                  <a:txBody>
                    <a:bodyPr/>
                    <a:lstStyle/>
                    <a:p>
                      <a:r>
                        <a:rPr lang="pt-BR" sz="2400" dirty="0" smtClean="0"/>
                        <a:t>Teste de longa duração- Condições</a:t>
                      </a:r>
                      <a:r>
                        <a:rPr lang="pt-BR" sz="2400" baseline="0" dirty="0" smtClean="0"/>
                        <a:t> de temperatura e umidade controlados. Uma única temperatura e % de umidade, de acordo com a zona climática do país onde o medicamento será comercializado- Dados usados para determinação  do Prazo de Validade. </a:t>
                      </a:r>
                      <a:endParaRPr lang="pt-BR" sz="2400" dirty="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C:\Users\Maria José V Fonseca\Pictures\graduação 2020\equação de haynes.png"/>
          <p:cNvPicPr>
            <a:picLocks noChangeAspect="1" noChangeArrowheads="1"/>
          </p:cNvPicPr>
          <p:nvPr/>
        </p:nvPicPr>
        <p:blipFill>
          <a:blip r:embed="rId3"/>
          <a:srcRect/>
          <a:stretch>
            <a:fillRect/>
          </a:stretch>
        </p:blipFill>
        <p:spPr bwMode="auto">
          <a:xfrm>
            <a:off x="214282" y="2214554"/>
            <a:ext cx="8286776" cy="1714512"/>
          </a:xfrm>
          <a:prstGeom prst="rect">
            <a:avLst/>
          </a:prstGeom>
          <a:noFill/>
        </p:spPr>
      </p:pic>
      <p:sp>
        <p:nvSpPr>
          <p:cNvPr id="5" name="CaixaDeTexto 4"/>
          <p:cNvSpPr txBox="1"/>
          <p:nvPr/>
        </p:nvSpPr>
        <p:spPr>
          <a:xfrm>
            <a:off x="428596" y="214290"/>
            <a:ext cx="8072494" cy="1077218"/>
          </a:xfrm>
          <a:prstGeom prst="rect">
            <a:avLst/>
          </a:prstGeom>
          <a:noFill/>
        </p:spPr>
        <p:txBody>
          <a:bodyPr wrap="square" rtlCol="0">
            <a:spAutoFit/>
          </a:bodyPr>
          <a:lstStyle/>
          <a:p>
            <a:pPr algn="ctr"/>
            <a:r>
              <a:rPr lang="pt-BR" sz="3200" b="1" dirty="0" smtClean="0">
                <a:solidFill>
                  <a:schemeClr val="bg1"/>
                </a:solidFill>
              </a:rPr>
              <a:t>Divisão do mundo em zonas I, II, III e IV de temperatura </a:t>
            </a:r>
            <a:endParaRPr lang="pt-BR" sz="3200" b="1" dirty="0">
              <a:solidFill>
                <a:schemeClr val="bg1"/>
              </a:solidFill>
            </a:endParaRPr>
          </a:p>
        </p:txBody>
      </p:sp>
      <p:sp>
        <p:nvSpPr>
          <p:cNvPr id="6" name="CaixaDeTexto 5"/>
          <p:cNvSpPr txBox="1"/>
          <p:nvPr/>
        </p:nvSpPr>
        <p:spPr>
          <a:xfrm>
            <a:off x="428596" y="1500174"/>
            <a:ext cx="3214710" cy="523220"/>
          </a:xfrm>
          <a:prstGeom prst="rect">
            <a:avLst/>
          </a:prstGeom>
          <a:noFill/>
        </p:spPr>
        <p:txBody>
          <a:bodyPr wrap="square" rtlCol="0">
            <a:spAutoFit/>
          </a:bodyPr>
          <a:lstStyle/>
          <a:p>
            <a:r>
              <a:rPr lang="pt-BR" sz="2800" b="1" dirty="0" smtClean="0">
                <a:solidFill>
                  <a:srgbClr val="C00000"/>
                </a:solidFill>
              </a:rPr>
              <a:t>Equação de </a:t>
            </a:r>
            <a:r>
              <a:rPr lang="pt-BR" sz="2800" b="1" dirty="0" err="1" smtClean="0">
                <a:solidFill>
                  <a:srgbClr val="C00000"/>
                </a:solidFill>
              </a:rPr>
              <a:t>Haynes</a:t>
            </a:r>
            <a:r>
              <a:rPr lang="pt-BR" sz="2800" b="1" dirty="0" smtClean="0">
                <a:solidFill>
                  <a:srgbClr val="C00000"/>
                </a:solidFill>
              </a:rPr>
              <a:t> </a:t>
            </a:r>
            <a:endParaRPr lang="pt-BR" sz="2800" b="1" dirty="0">
              <a:solidFill>
                <a:srgbClr val="C00000"/>
              </a:solidFill>
            </a:endParaRPr>
          </a:p>
        </p:txBody>
      </p:sp>
      <p:sp>
        <p:nvSpPr>
          <p:cNvPr id="7" name="CaixaDeTexto 6"/>
          <p:cNvSpPr txBox="1"/>
          <p:nvPr/>
        </p:nvSpPr>
        <p:spPr>
          <a:xfrm>
            <a:off x="428596" y="4214818"/>
            <a:ext cx="8429684" cy="2308324"/>
          </a:xfrm>
          <a:prstGeom prst="rect">
            <a:avLst/>
          </a:prstGeom>
          <a:noFill/>
        </p:spPr>
        <p:txBody>
          <a:bodyPr wrap="square" rtlCol="0">
            <a:spAutoFit/>
          </a:bodyPr>
          <a:lstStyle/>
          <a:p>
            <a:r>
              <a:rPr lang="pt-BR" sz="2400" b="1" dirty="0" smtClean="0"/>
              <a:t>Onde: TMC= temperatura cinética média (ºK); DH = energia d ativação (KJ/mol); R= constante  gasosa Universal (</a:t>
            </a:r>
            <a:r>
              <a:rPr lang="pt-BR" sz="2400" b="1" dirty="0" smtClean="0">
                <a:latin typeface="Calibri"/>
                <a:cs typeface="Calibri"/>
              </a:rPr>
              <a:t>~8314 (J</a:t>
            </a:r>
            <a:r>
              <a:rPr lang="pt-BR" sz="2400" b="1" dirty="0" smtClean="0">
                <a:latin typeface="Calibri"/>
                <a:cs typeface="Calibri"/>
                <a:sym typeface="Symbol"/>
              </a:rPr>
              <a:t>k mol); DH/R= relação que equivale a uma co1971nstante de 10.000ºK-1; T – temperatura em graus K (isto é ºC + 273,15); n= número total de  intervalos de tempos iguais em que os dados são coletados; e = base logarítmica natural.</a:t>
            </a:r>
            <a:endParaRPr lang="pt-BR" sz="24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9144000" cy="1569660"/>
          </a:xfrm>
          <a:prstGeom prst="rect">
            <a:avLst/>
          </a:prstGeom>
          <a:noFill/>
        </p:spPr>
        <p:txBody>
          <a:bodyPr wrap="square" rtlCol="0">
            <a:spAutoFit/>
          </a:bodyPr>
          <a:lstStyle/>
          <a:p>
            <a:pPr algn="ctr"/>
            <a:r>
              <a:rPr lang="pt-BR" sz="3200" dirty="0" smtClean="0">
                <a:latin typeface="Algerian" pitchFamily="82" charset="0"/>
              </a:rPr>
              <a:t>Representação ilustrativa da divisão geográfica por zonas climáticas, pela classificação de Grimm</a:t>
            </a:r>
            <a:endParaRPr lang="pt-BR" sz="3200" dirty="0">
              <a:latin typeface="Algerian" pitchFamily="82" charset="0"/>
            </a:endParaRPr>
          </a:p>
        </p:txBody>
      </p:sp>
      <p:pic>
        <p:nvPicPr>
          <p:cNvPr id="36866" name="Picture 2" descr="C:\Users\Maria José V Fonseca\Pictures\graduação 2020\mapa de zonas.png"/>
          <p:cNvPicPr>
            <a:picLocks noChangeAspect="1" noChangeArrowheads="1"/>
          </p:cNvPicPr>
          <p:nvPr/>
        </p:nvPicPr>
        <p:blipFill>
          <a:blip r:embed="rId3"/>
          <a:srcRect/>
          <a:stretch>
            <a:fillRect/>
          </a:stretch>
        </p:blipFill>
        <p:spPr bwMode="auto">
          <a:xfrm>
            <a:off x="461894" y="1890713"/>
            <a:ext cx="8429873" cy="4181493"/>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3"/>
          <p:cNvSpPr txBox="1">
            <a:spLocks noChangeArrowheads="1"/>
          </p:cNvSpPr>
          <p:nvPr/>
        </p:nvSpPr>
        <p:spPr bwMode="auto">
          <a:xfrm>
            <a:off x="838200" y="1066800"/>
            <a:ext cx="184150" cy="519113"/>
          </a:xfrm>
          <a:prstGeom prst="rect">
            <a:avLst/>
          </a:prstGeom>
          <a:noFill/>
          <a:ln w="9525">
            <a:noFill/>
            <a:miter lim="800000"/>
            <a:headEnd/>
            <a:tailEnd/>
          </a:ln>
        </p:spPr>
        <p:txBody>
          <a:bodyPr wrap="none">
            <a:spAutoFit/>
          </a:bodyPr>
          <a:lstStyle/>
          <a:p>
            <a:pPr algn="l"/>
            <a:endParaRPr lang="pt-BR" sz="2800"/>
          </a:p>
        </p:txBody>
      </p:sp>
      <p:sp>
        <p:nvSpPr>
          <p:cNvPr id="16387" name="Text Box 5"/>
          <p:cNvSpPr txBox="1">
            <a:spLocks noChangeArrowheads="1"/>
          </p:cNvSpPr>
          <p:nvPr/>
        </p:nvSpPr>
        <p:spPr bwMode="auto">
          <a:xfrm>
            <a:off x="928662" y="0"/>
            <a:ext cx="7483475" cy="579438"/>
          </a:xfrm>
          <a:prstGeom prst="rect">
            <a:avLst/>
          </a:prstGeom>
          <a:noFill/>
          <a:ln w="9525">
            <a:noFill/>
            <a:miter lim="800000"/>
            <a:headEnd/>
            <a:tailEnd/>
          </a:ln>
        </p:spPr>
        <p:txBody>
          <a:bodyPr>
            <a:spAutoFit/>
          </a:bodyPr>
          <a:lstStyle/>
          <a:p>
            <a:pPr algn="ctr"/>
            <a:r>
              <a:rPr lang="pt-BR" sz="3200" b="1" dirty="0">
                <a:latin typeface="Algerian" pitchFamily="82" charset="0"/>
              </a:rPr>
              <a:t>Condições de </a:t>
            </a:r>
            <a:r>
              <a:rPr lang="pt-BR" sz="3200" b="1" dirty="0" smtClean="0">
                <a:latin typeface="Algerian" pitchFamily="82" charset="0"/>
              </a:rPr>
              <a:t>Armazenamento- ICH</a:t>
            </a:r>
            <a:endParaRPr lang="pt-BR" sz="3200" b="1" dirty="0">
              <a:latin typeface="Algerian" pitchFamily="82" charset="0"/>
            </a:endParaRPr>
          </a:p>
        </p:txBody>
      </p:sp>
      <p:sp>
        <p:nvSpPr>
          <p:cNvPr id="16388" name="Text Box 6"/>
          <p:cNvSpPr txBox="1">
            <a:spLocks noChangeArrowheads="1"/>
          </p:cNvSpPr>
          <p:nvPr/>
        </p:nvSpPr>
        <p:spPr bwMode="auto">
          <a:xfrm>
            <a:off x="609600" y="762000"/>
            <a:ext cx="8016875" cy="519113"/>
          </a:xfrm>
          <a:prstGeom prst="rect">
            <a:avLst/>
          </a:prstGeom>
          <a:noFill/>
          <a:ln w="9525">
            <a:noFill/>
            <a:miter lim="800000"/>
            <a:headEnd/>
            <a:tailEnd/>
          </a:ln>
        </p:spPr>
        <p:txBody>
          <a:bodyPr>
            <a:spAutoFit/>
          </a:bodyPr>
          <a:lstStyle/>
          <a:p>
            <a:pPr algn="ctr"/>
            <a:r>
              <a:rPr lang="pt-BR" sz="2800" b="1" dirty="0">
                <a:solidFill>
                  <a:schemeClr val="bg1"/>
                </a:solidFill>
              </a:rPr>
              <a:t>Zonas climáticas global</a:t>
            </a:r>
          </a:p>
        </p:txBody>
      </p:sp>
      <p:sp>
        <p:nvSpPr>
          <p:cNvPr id="16389" name="Text Box 7"/>
          <p:cNvSpPr txBox="1">
            <a:spLocks noChangeArrowheads="1"/>
          </p:cNvSpPr>
          <p:nvPr/>
        </p:nvSpPr>
        <p:spPr bwMode="auto">
          <a:xfrm>
            <a:off x="1050925" y="3676650"/>
            <a:ext cx="184150" cy="579438"/>
          </a:xfrm>
          <a:prstGeom prst="rect">
            <a:avLst/>
          </a:prstGeom>
          <a:noFill/>
          <a:ln w="9525">
            <a:noFill/>
            <a:miter lim="800000"/>
            <a:headEnd/>
            <a:tailEnd/>
          </a:ln>
        </p:spPr>
        <p:txBody>
          <a:bodyPr wrap="none">
            <a:spAutoFit/>
          </a:bodyPr>
          <a:lstStyle/>
          <a:p>
            <a:pPr algn="l"/>
            <a:endParaRPr lang="pt-BR" sz="3200"/>
          </a:p>
        </p:txBody>
      </p:sp>
      <p:sp>
        <p:nvSpPr>
          <p:cNvPr id="16390" name="Text Box 44"/>
          <p:cNvSpPr txBox="1">
            <a:spLocks noChangeArrowheads="1"/>
          </p:cNvSpPr>
          <p:nvPr/>
        </p:nvSpPr>
        <p:spPr bwMode="auto">
          <a:xfrm>
            <a:off x="365125" y="1924050"/>
            <a:ext cx="184150" cy="579438"/>
          </a:xfrm>
          <a:prstGeom prst="rect">
            <a:avLst/>
          </a:prstGeom>
          <a:noFill/>
          <a:ln w="9525">
            <a:noFill/>
            <a:miter lim="800000"/>
            <a:headEnd/>
            <a:tailEnd/>
          </a:ln>
        </p:spPr>
        <p:txBody>
          <a:bodyPr wrap="none">
            <a:spAutoFit/>
          </a:bodyPr>
          <a:lstStyle/>
          <a:p>
            <a:pPr algn="l"/>
            <a:endParaRPr lang="pt-BR" sz="3200"/>
          </a:p>
        </p:txBody>
      </p:sp>
      <p:graphicFrame>
        <p:nvGraphicFramePr>
          <p:cNvPr id="29786" name="Group 90"/>
          <p:cNvGraphicFramePr>
            <a:graphicFrameLocks noGrp="1"/>
          </p:cNvGraphicFramePr>
          <p:nvPr/>
        </p:nvGraphicFramePr>
        <p:xfrm>
          <a:off x="609600" y="1397000"/>
          <a:ext cx="8534400" cy="4622800"/>
        </p:xfrm>
        <a:graphic>
          <a:graphicData uri="http://schemas.openxmlformats.org/drawingml/2006/table">
            <a:tbl>
              <a:tblPr/>
              <a:tblGrid>
                <a:gridCol w="3962400"/>
                <a:gridCol w="2209800"/>
                <a:gridCol w="2362200"/>
              </a:tblGrid>
              <a:tr h="1117600">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800" b="0" i="0" u="none" strike="noStrike" cap="none" normalizeH="0" baseline="0" smtClean="0">
                          <a:ln>
                            <a:noFill/>
                          </a:ln>
                          <a:solidFill>
                            <a:schemeClr val="tx1"/>
                          </a:solidFill>
                          <a:effectLst/>
                          <a:latin typeface="Times New Roman" pitchFamily="18" charset="0"/>
                        </a:rPr>
                        <a:t>Zonas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800" b="0" i="0" u="none" strike="noStrike" cap="none" normalizeH="0" baseline="0" smtClean="0">
                          <a:ln>
                            <a:noFill/>
                          </a:ln>
                          <a:solidFill>
                            <a:schemeClr val="tx1"/>
                          </a:solidFill>
                          <a:effectLst/>
                          <a:latin typeface="Times New Roman" pitchFamily="18" charset="0"/>
                        </a:rPr>
                        <a:t>T. Cinética média (</a:t>
                      </a:r>
                      <a:r>
                        <a:rPr kumimoji="0" lang="pt-BR" sz="2800" b="0" i="0" u="none" strike="noStrike" cap="none" normalizeH="0" baseline="0" smtClean="0">
                          <a:ln>
                            <a:noFill/>
                          </a:ln>
                          <a:solidFill>
                            <a:schemeClr val="tx1"/>
                          </a:solidFill>
                          <a:effectLst/>
                          <a:latin typeface="Times New Roman" pitchFamily="18" charset="0"/>
                          <a:cs typeface="Times New Roman" pitchFamily="18" charset="0"/>
                        </a:rPr>
                        <a:t>°C)</a:t>
                      </a:r>
                      <a:endParaRPr kumimoji="0" lang="pt-BR"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800" b="0" i="0" u="none" strike="noStrike" cap="none" normalizeH="0" baseline="0" smtClean="0">
                          <a:ln>
                            <a:noFill/>
                          </a:ln>
                          <a:solidFill>
                            <a:schemeClr val="tx1"/>
                          </a:solidFill>
                          <a:effectLst/>
                          <a:latin typeface="Times New Roman" pitchFamily="18" charset="0"/>
                        </a:rPr>
                        <a:t>Umidade média anual (UR%)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800" b="0" i="0" u="none" strike="noStrike" cap="none" normalizeH="0" baseline="0" smtClean="0">
                          <a:ln>
                            <a:noFill/>
                          </a:ln>
                          <a:solidFill>
                            <a:schemeClr val="tx1"/>
                          </a:solidFill>
                          <a:effectLst/>
                          <a:latin typeface="Times New Roman" pitchFamily="18" charset="0"/>
                        </a:rPr>
                        <a:t>Zona I (moderado)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800" b="0" i="0" u="none" strike="noStrike" cap="none" normalizeH="0" baseline="0" smtClean="0">
                          <a:ln>
                            <a:noFill/>
                          </a:ln>
                          <a:solidFill>
                            <a:schemeClr val="tx1"/>
                          </a:solidFill>
                          <a:effectLst/>
                          <a:latin typeface="Times New Roman" pitchFamily="18" charset="0"/>
                        </a:rPr>
                        <a:t>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800" b="0" i="0" u="none" strike="noStrike" cap="none" normalizeH="0" baseline="0" smtClean="0">
                          <a:ln>
                            <a:noFill/>
                          </a:ln>
                          <a:solidFill>
                            <a:schemeClr val="tx1"/>
                          </a:solidFill>
                          <a:effectLst/>
                          <a:latin typeface="Times New Roman" pitchFamily="18" charset="0"/>
                        </a:rPr>
                        <a:t>45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800" b="0" i="0" u="none" strike="noStrike" cap="none" normalizeH="0" baseline="0" smtClean="0">
                          <a:ln>
                            <a:noFill/>
                          </a:ln>
                          <a:solidFill>
                            <a:schemeClr val="tx1"/>
                          </a:solidFill>
                          <a:effectLst/>
                          <a:latin typeface="Times New Roman" pitchFamily="18" charset="0"/>
                        </a:rPr>
                        <a:t>Zona II (mediterrâneo)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800" b="0" i="0" u="none" strike="noStrike" cap="none" normalizeH="0" baseline="0" smtClean="0">
                          <a:ln>
                            <a:noFill/>
                          </a:ln>
                          <a:solidFill>
                            <a:schemeClr val="tx1"/>
                          </a:solidFill>
                          <a:effectLst/>
                          <a:latin typeface="Times New Roman" pitchFamily="18" charset="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800" b="0" i="0" u="none" strike="noStrike" cap="none" normalizeH="0" baseline="0" smtClean="0">
                          <a:ln>
                            <a:noFill/>
                          </a:ln>
                          <a:solidFill>
                            <a:schemeClr val="tx1"/>
                          </a:solidFill>
                          <a:effectLst/>
                          <a:latin typeface="Times New Roman" pitchFamily="18" charset="0"/>
                        </a:rPr>
                        <a:t>60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800" b="0" i="0" u="none" strike="noStrike" cap="none" normalizeH="0" baseline="0" smtClean="0">
                          <a:ln>
                            <a:noFill/>
                          </a:ln>
                          <a:solidFill>
                            <a:schemeClr val="tx1"/>
                          </a:solidFill>
                          <a:effectLst/>
                          <a:latin typeface="Times New Roman" pitchFamily="18" charset="0"/>
                        </a:rPr>
                        <a:t>Zona III ( quente e seco)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800" b="0" i="0" u="none" strike="noStrike" cap="none" normalizeH="0" baseline="0" smtClean="0">
                          <a:ln>
                            <a:noFill/>
                          </a:ln>
                          <a:solidFill>
                            <a:schemeClr val="tx1"/>
                          </a:solidFill>
                          <a:effectLst/>
                          <a:latin typeface="Times New Roman" pitchFamily="18"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800" b="0" i="0" u="none" strike="noStrike" cap="none" normalizeH="0" baseline="0" smtClean="0">
                          <a:ln>
                            <a:noFill/>
                          </a:ln>
                          <a:solidFill>
                            <a:schemeClr val="tx1"/>
                          </a:solidFill>
                          <a:effectLst/>
                          <a:latin typeface="Times New Roman" pitchFamily="18" charset="0"/>
                        </a:rPr>
                        <a:t>35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800" b="0" i="0" u="none" strike="noStrike" cap="none" normalizeH="0" baseline="0" smtClean="0">
                          <a:ln>
                            <a:noFill/>
                          </a:ln>
                          <a:solidFill>
                            <a:schemeClr val="tx1"/>
                          </a:solidFill>
                          <a:effectLst/>
                          <a:latin typeface="Times New Roman" pitchFamily="18" charset="0"/>
                        </a:rPr>
                        <a:t>Zona IV (quente e úmida)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800" b="0" i="0" u="none" strike="noStrike" cap="none" normalizeH="0" baseline="0" smtClean="0">
                          <a:ln>
                            <a:noFill/>
                          </a:ln>
                          <a:solidFill>
                            <a:schemeClr val="tx1"/>
                          </a:solidFill>
                          <a:effectLst/>
                          <a:latin typeface="Times New Roman" pitchFamily="18"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800" b="0" i="0" u="none" strike="noStrike" cap="none" normalizeH="0" baseline="0" smtClean="0">
                          <a:ln>
                            <a:noFill/>
                          </a:ln>
                          <a:solidFill>
                            <a:schemeClr val="tx1"/>
                          </a:solidFill>
                          <a:effectLst/>
                          <a:latin typeface="Times New Roman" pitchFamily="18" charset="0"/>
                        </a:rPr>
                        <a:t>70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85720" y="0"/>
            <a:ext cx="8858280" cy="1077218"/>
          </a:xfrm>
          <a:prstGeom prst="rect">
            <a:avLst/>
          </a:prstGeom>
          <a:noFill/>
        </p:spPr>
        <p:txBody>
          <a:bodyPr wrap="square" rtlCol="0">
            <a:spAutoFit/>
          </a:bodyPr>
          <a:lstStyle/>
          <a:p>
            <a:pPr algn="ctr"/>
            <a:r>
              <a:rPr lang="pt-BR" sz="3200" dirty="0" smtClean="0">
                <a:solidFill>
                  <a:schemeClr val="bg1"/>
                </a:solidFill>
                <a:latin typeface="Algerian" pitchFamily="82" charset="0"/>
              </a:rPr>
              <a:t>Parâmetros da nova divisão de zonas Climáticas</a:t>
            </a:r>
            <a:endParaRPr lang="pt-BR" sz="3200" dirty="0">
              <a:solidFill>
                <a:schemeClr val="bg1"/>
              </a:solidFill>
              <a:latin typeface="Algerian" pitchFamily="82" charset="0"/>
            </a:endParaRPr>
          </a:p>
        </p:txBody>
      </p:sp>
      <p:graphicFrame>
        <p:nvGraphicFramePr>
          <p:cNvPr id="3" name="Tabela 2"/>
          <p:cNvGraphicFramePr>
            <a:graphicFrameLocks noGrp="1"/>
          </p:cNvGraphicFramePr>
          <p:nvPr/>
        </p:nvGraphicFramePr>
        <p:xfrm>
          <a:off x="0" y="1071546"/>
          <a:ext cx="9144000" cy="5303520"/>
        </p:xfrm>
        <a:graphic>
          <a:graphicData uri="http://schemas.openxmlformats.org/drawingml/2006/table">
            <a:tbl>
              <a:tblPr firstRow="1" bandRow="1">
                <a:tableStyleId>{5C22544A-7EE6-4342-B048-85BDC9FD1C3A}</a:tableStyleId>
              </a:tblPr>
              <a:tblGrid>
                <a:gridCol w="2286000"/>
                <a:gridCol w="2286000"/>
                <a:gridCol w="2286000"/>
                <a:gridCol w="2286000"/>
              </a:tblGrid>
              <a:tr h="370840">
                <a:tc>
                  <a:txBody>
                    <a:bodyPr/>
                    <a:lstStyle/>
                    <a:p>
                      <a:r>
                        <a:rPr lang="pt-BR" sz="2400" dirty="0" smtClean="0"/>
                        <a:t>Zonas climáticas</a:t>
                      </a:r>
                      <a:endParaRPr lang="pt-BR" sz="2400" dirty="0"/>
                    </a:p>
                  </a:txBody>
                  <a:tcPr/>
                </a:tc>
                <a:tc>
                  <a:txBody>
                    <a:bodyPr/>
                    <a:lstStyle/>
                    <a:p>
                      <a:r>
                        <a:rPr lang="pt-BR" sz="2400" dirty="0" smtClean="0"/>
                        <a:t>Definição</a:t>
                      </a:r>
                      <a:endParaRPr lang="pt-BR" sz="2400" dirty="0"/>
                    </a:p>
                  </a:txBody>
                  <a:tcPr/>
                </a:tc>
                <a:tc>
                  <a:txBody>
                    <a:bodyPr/>
                    <a:lstStyle/>
                    <a:p>
                      <a:r>
                        <a:rPr lang="pt-BR" sz="2400" dirty="0" smtClean="0"/>
                        <a:t>Temperatura</a:t>
                      </a:r>
                      <a:r>
                        <a:rPr lang="pt-BR" sz="2400" baseline="0" dirty="0" smtClean="0"/>
                        <a:t> Cinética Média</a:t>
                      </a:r>
                      <a:endParaRPr lang="pt-BR" sz="2400" dirty="0"/>
                    </a:p>
                  </a:txBody>
                  <a:tcPr/>
                </a:tc>
                <a:tc>
                  <a:txBody>
                    <a:bodyPr/>
                    <a:lstStyle/>
                    <a:p>
                      <a:r>
                        <a:rPr lang="pt-BR" sz="2400" dirty="0" smtClean="0"/>
                        <a:t> Umidade relativa (%)</a:t>
                      </a:r>
                      <a:endParaRPr lang="pt-BR" sz="2400" dirty="0"/>
                    </a:p>
                  </a:txBody>
                  <a:tcPr/>
                </a:tc>
              </a:tr>
              <a:tr h="370840">
                <a:tc>
                  <a:txBody>
                    <a:bodyPr/>
                    <a:lstStyle/>
                    <a:p>
                      <a:pPr algn="ctr"/>
                      <a:r>
                        <a:rPr lang="pt-BR" sz="2400" b="1" dirty="0" smtClean="0"/>
                        <a:t>I</a:t>
                      </a:r>
                      <a:endParaRPr lang="pt-BR" sz="2400" b="1" dirty="0"/>
                    </a:p>
                  </a:txBody>
                  <a:tcPr/>
                </a:tc>
                <a:tc>
                  <a:txBody>
                    <a:bodyPr/>
                    <a:lstStyle/>
                    <a:p>
                      <a:pPr algn="ctr"/>
                      <a:r>
                        <a:rPr lang="pt-BR" sz="2400" b="1" dirty="0" smtClean="0"/>
                        <a:t> Clima temperado</a:t>
                      </a:r>
                      <a:endParaRPr lang="pt-BR" sz="2400" b="1" dirty="0"/>
                    </a:p>
                  </a:txBody>
                  <a:tcPr/>
                </a:tc>
                <a:tc>
                  <a:txBody>
                    <a:bodyPr/>
                    <a:lstStyle/>
                    <a:p>
                      <a:pPr algn="ctr"/>
                      <a:r>
                        <a:rPr lang="pt-BR" sz="2400" b="1" dirty="0" smtClean="0"/>
                        <a:t>21</a:t>
                      </a:r>
                      <a:endParaRPr lang="pt-BR" sz="2400" b="1" dirty="0"/>
                    </a:p>
                  </a:txBody>
                  <a:tcPr/>
                </a:tc>
                <a:tc>
                  <a:txBody>
                    <a:bodyPr/>
                    <a:lstStyle/>
                    <a:p>
                      <a:pPr algn="ctr"/>
                      <a:r>
                        <a:rPr lang="pt-BR" sz="2400" b="1" dirty="0" smtClean="0"/>
                        <a:t>45</a:t>
                      </a:r>
                      <a:endParaRPr lang="pt-BR" sz="2400" b="1" dirty="0"/>
                    </a:p>
                  </a:txBody>
                  <a:tcPr/>
                </a:tc>
              </a:tr>
              <a:tr h="370840">
                <a:tc>
                  <a:txBody>
                    <a:bodyPr/>
                    <a:lstStyle/>
                    <a:p>
                      <a:pPr algn="ctr"/>
                      <a:r>
                        <a:rPr lang="pt-BR" sz="2400" b="1" dirty="0" smtClean="0"/>
                        <a:t>II</a:t>
                      </a:r>
                      <a:endParaRPr lang="pt-BR" sz="2400" b="1" dirty="0"/>
                    </a:p>
                  </a:txBody>
                  <a:tcPr/>
                </a:tc>
                <a:tc>
                  <a:txBody>
                    <a:bodyPr/>
                    <a:lstStyle/>
                    <a:p>
                      <a:pPr algn="ctr"/>
                      <a:r>
                        <a:rPr lang="pt-BR" sz="2400" b="1" dirty="0" smtClean="0"/>
                        <a:t>Clima subtropical  e mediterrâneo</a:t>
                      </a:r>
                      <a:endParaRPr lang="pt-BR" sz="2400" b="1" dirty="0"/>
                    </a:p>
                  </a:txBody>
                  <a:tcPr/>
                </a:tc>
                <a:tc>
                  <a:txBody>
                    <a:bodyPr/>
                    <a:lstStyle/>
                    <a:p>
                      <a:pPr algn="ctr"/>
                      <a:r>
                        <a:rPr lang="pt-BR" sz="2400" b="1" dirty="0" smtClean="0"/>
                        <a:t>25</a:t>
                      </a:r>
                      <a:endParaRPr lang="pt-BR" sz="2400" b="1" dirty="0"/>
                    </a:p>
                  </a:txBody>
                  <a:tcPr/>
                </a:tc>
                <a:tc>
                  <a:txBody>
                    <a:bodyPr/>
                    <a:lstStyle/>
                    <a:p>
                      <a:pPr algn="ctr"/>
                      <a:r>
                        <a:rPr lang="pt-BR" sz="2400" b="1" dirty="0" smtClean="0"/>
                        <a:t>60</a:t>
                      </a:r>
                      <a:endParaRPr lang="pt-BR" sz="2400" b="1" dirty="0"/>
                    </a:p>
                  </a:txBody>
                  <a:tcPr/>
                </a:tc>
              </a:tr>
              <a:tr h="370840">
                <a:tc>
                  <a:txBody>
                    <a:bodyPr/>
                    <a:lstStyle/>
                    <a:p>
                      <a:pPr algn="ctr"/>
                      <a:r>
                        <a:rPr lang="pt-BR" sz="2400" b="1" dirty="0" smtClean="0"/>
                        <a:t>III</a:t>
                      </a:r>
                      <a:endParaRPr lang="pt-BR" sz="2400" b="1" dirty="0"/>
                    </a:p>
                  </a:txBody>
                  <a:tcPr/>
                </a:tc>
                <a:tc>
                  <a:txBody>
                    <a:bodyPr/>
                    <a:lstStyle/>
                    <a:p>
                      <a:pPr algn="ctr"/>
                      <a:r>
                        <a:rPr lang="pt-BR" sz="2400" b="1" dirty="0" smtClean="0"/>
                        <a:t>Clima</a:t>
                      </a:r>
                      <a:r>
                        <a:rPr lang="pt-BR" sz="2400" b="1" baseline="0" dirty="0" smtClean="0"/>
                        <a:t> quente e seco</a:t>
                      </a:r>
                      <a:endParaRPr lang="pt-BR" sz="2400" b="1" dirty="0"/>
                    </a:p>
                  </a:txBody>
                  <a:tcPr/>
                </a:tc>
                <a:tc>
                  <a:txBody>
                    <a:bodyPr/>
                    <a:lstStyle/>
                    <a:p>
                      <a:pPr algn="ctr"/>
                      <a:r>
                        <a:rPr lang="pt-BR" sz="2400" b="1" dirty="0" smtClean="0"/>
                        <a:t>30</a:t>
                      </a:r>
                      <a:endParaRPr lang="pt-BR" sz="2400" b="1" dirty="0"/>
                    </a:p>
                  </a:txBody>
                  <a:tcPr/>
                </a:tc>
                <a:tc>
                  <a:txBody>
                    <a:bodyPr/>
                    <a:lstStyle/>
                    <a:p>
                      <a:pPr algn="ctr"/>
                      <a:r>
                        <a:rPr lang="pt-BR" sz="2400" b="1" dirty="0" smtClean="0"/>
                        <a:t>35</a:t>
                      </a:r>
                      <a:endParaRPr lang="pt-BR" sz="2400" b="1" dirty="0"/>
                    </a:p>
                  </a:txBody>
                  <a:tcPr/>
                </a:tc>
              </a:tr>
              <a:tr h="370840">
                <a:tc>
                  <a:txBody>
                    <a:bodyPr/>
                    <a:lstStyle/>
                    <a:p>
                      <a:pPr algn="ctr"/>
                      <a:r>
                        <a:rPr lang="pt-BR" sz="2400" b="1" dirty="0" smtClean="0"/>
                        <a:t>IV-A</a:t>
                      </a:r>
                      <a:endParaRPr lang="pt-BR" sz="2400" b="1" dirty="0"/>
                    </a:p>
                  </a:txBody>
                  <a:tcPr/>
                </a:tc>
                <a:tc>
                  <a:txBody>
                    <a:bodyPr/>
                    <a:lstStyle/>
                    <a:p>
                      <a:pPr algn="ctr"/>
                      <a:r>
                        <a:rPr lang="pt-BR" sz="2400" b="1" dirty="0" smtClean="0"/>
                        <a:t>Clima quente e  úmido</a:t>
                      </a:r>
                      <a:endParaRPr lang="pt-BR" sz="2400" b="1" dirty="0"/>
                    </a:p>
                  </a:txBody>
                  <a:tcPr/>
                </a:tc>
                <a:tc>
                  <a:txBody>
                    <a:bodyPr/>
                    <a:lstStyle/>
                    <a:p>
                      <a:pPr algn="ctr"/>
                      <a:r>
                        <a:rPr lang="pt-BR" sz="2400" b="1" dirty="0" smtClean="0"/>
                        <a:t>30</a:t>
                      </a:r>
                      <a:endParaRPr lang="pt-BR" sz="2400" b="1" dirty="0"/>
                    </a:p>
                  </a:txBody>
                  <a:tcPr/>
                </a:tc>
                <a:tc>
                  <a:txBody>
                    <a:bodyPr/>
                    <a:lstStyle/>
                    <a:p>
                      <a:pPr algn="ctr"/>
                      <a:r>
                        <a:rPr lang="pt-BR" sz="2400" b="1" dirty="0" smtClean="0"/>
                        <a:t>65</a:t>
                      </a:r>
                      <a:endParaRPr lang="pt-BR" sz="2400" b="1" dirty="0"/>
                    </a:p>
                  </a:txBody>
                  <a:tcPr/>
                </a:tc>
              </a:tr>
              <a:tr h="370840">
                <a:tc>
                  <a:txBody>
                    <a:bodyPr/>
                    <a:lstStyle/>
                    <a:p>
                      <a:pPr algn="ctr"/>
                      <a:r>
                        <a:rPr lang="pt-BR" sz="2400" b="1" dirty="0" smtClean="0"/>
                        <a:t>IV-B</a:t>
                      </a:r>
                      <a:endParaRPr lang="pt-BR" sz="2400" b="1" dirty="0"/>
                    </a:p>
                  </a:txBody>
                  <a:tcPr/>
                </a:tc>
                <a:tc>
                  <a:txBody>
                    <a:bodyPr/>
                    <a:lstStyle/>
                    <a:p>
                      <a:pPr algn="ctr"/>
                      <a:r>
                        <a:rPr lang="pt-BR" sz="2400" b="1" dirty="0" smtClean="0"/>
                        <a:t>Clima quente e muito úmido</a:t>
                      </a:r>
                      <a:endParaRPr lang="pt-BR" sz="2400" b="1" dirty="0"/>
                    </a:p>
                  </a:txBody>
                  <a:tcPr/>
                </a:tc>
                <a:tc>
                  <a:txBody>
                    <a:bodyPr/>
                    <a:lstStyle/>
                    <a:p>
                      <a:pPr algn="ctr"/>
                      <a:r>
                        <a:rPr lang="pt-BR" sz="2400" b="1" dirty="0" smtClean="0"/>
                        <a:t>30</a:t>
                      </a:r>
                      <a:endParaRPr lang="pt-BR" sz="2400" b="1" dirty="0"/>
                    </a:p>
                  </a:txBody>
                  <a:tcPr/>
                </a:tc>
                <a:tc>
                  <a:txBody>
                    <a:bodyPr/>
                    <a:lstStyle/>
                    <a:p>
                      <a:pPr algn="ctr"/>
                      <a:r>
                        <a:rPr lang="pt-BR" sz="2400" b="1" dirty="0" smtClean="0"/>
                        <a:t>75</a:t>
                      </a:r>
                      <a:endParaRPr lang="pt-BR" sz="2400" b="1" dirty="0"/>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0" y="214290"/>
            <a:ext cx="9144000" cy="1143000"/>
          </a:xfrm>
        </p:spPr>
        <p:txBody>
          <a:bodyPr>
            <a:noAutofit/>
          </a:bodyPr>
          <a:lstStyle/>
          <a:p>
            <a:pPr eaLnBrk="1" hangingPunct="1">
              <a:defRPr/>
            </a:pPr>
            <a:r>
              <a:rPr lang="pt-BR" sz="2800" b="1" dirty="0" smtClean="0">
                <a:solidFill>
                  <a:schemeClr val="bg1"/>
                </a:solidFill>
                <a:latin typeface="Algerian" pitchFamily="82" charset="0"/>
              </a:rPr>
              <a:t> Condições de armazenamento  de acordo com a forma farmacêutica estabelecidas pela </a:t>
            </a:r>
            <a:r>
              <a:rPr lang="pt-BR" sz="2800" b="1" dirty="0" err="1" smtClean="0">
                <a:solidFill>
                  <a:schemeClr val="bg1"/>
                </a:solidFill>
                <a:latin typeface="Algerian" pitchFamily="82" charset="0"/>
              </a:rPr>
              <a:t>Anvisa</a:t>
            </a:r>
            <a:r>
              <a:rPr lang="pt-BR" sz="2800" b="1" dirty="0" smtClean="0">
                <a:solidFill>
                  <a:schemeClr val="bg1"/>
                </a:solidFill>
                <a:latin typeface="Algerian" pitchFamily="82" charset="0"/>
              </a:rPr>
              <a:t>- 2005 e vigentes até o momento</a:t>
            </a:r>
            <a:br>
              <a:rPr lang="pt-BR" sz="2800" b="1" dirty="0" smtClean="0">
                <a:solidFill>
                  <a:schemeClr val="bg1"/>
                </a:solidFill>
                <a:latin typeface="Algerian" pitchFamily="82" charset="0"/>
              </a:rPr>
            </a:br>
            <a:endParaRPr lang="pt-BR" sz="2800" b="1" dirty="0" smtClean="0">
              <a:solidFill>
                <a:schemeClr val="bg1"/>
              </a:solidFill>
              <a:latin typeface="Algerian" pitchFamily="82" charset="0"/>
            </a:endParaRPr>
          </a:p>
        </p:txBody>
      </p:sp>
      <p:graphicFrame>
        <p:nvGraphicFramePr>
          <p:cNvPr id="91241" name="Group 105"/>
          <p:cNvGraphicFramePr>
            <a:graphicFrameLocks noGrp="1"/>
          </p:cNvGraphicFramePr>
          <p:nvPr>
            <p:ph idx="1"/>
          </p:nvPr>
        </p:nvGraphicFramePr>
        <p:xfrm>
          <a:off x="-32" y="1571612"/>
          <a:ext cx="9144033" cy="4096512"/>
        </p:xfrm>
        <a:graphic>
          <a:graphicData uri="http://schemas.openxmlformats.org/drawingml/2006/table">
            <a:tbl>
              <a:tblPr/>
              <a:tblGrid>
                <a:gridCol w="1785950"/>
                <a:gridCol w="2143140"/>
                <a:gridCol w="1857388"/>
                <a:gridCol w="1506556"/>
                <a:gridCol w="1850999"/>
              </a:tblGrid>
              <a:tr h="4064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dirty="0" smtClean="0">
                          <a:ln>
                            <a:noFill/>
                          </a:ln>
                          <a:solidFill>
                            <a:schemeClr val="tx1"/>
                          </a:solidFill>
                          <a:effectLst/>
                          <a:latin typeface="Times New Roman" pitchFamily="18" charset="0"/>
                        </a:rPr>
                        <a:t>Forma farmacêutica</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dirty="0" smtClean="0">
                          <a:ln>
                            <a:noFill/>
                          </a:ln>
                          <a:solidFill>
                            <a:schemeClr val="tx1"/>
                          </a:solidFill>
                          <a:effectLst/>
                          <a:latin typeface="Times New Roman" pitchFamily="18" charset="0"/>
                        </a:rPr>
                        <a:t>Condição de armazenamento</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dirty="0" smtClean="0">
                          <a:ln>
                            <a:noFill/>
                          </a:ln>
                          <a:solidFill>
                            <a:schemeClr val="tx1"/>
                          </a:solidFill>
                          <a:effectLst/>
                          <a:latin typeface="Times New Roman" pitchFamily="18" charset="0"/>
                        </a:rPr>
                        <a:t>Embalagem</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smtClean="0">
                          <a:ln>
                            <a:noFill/>
                          </a:ln>
                          <a:solidFill>
                            <a:schemeClr val="tx1"/>
                          </a:solidFill>
                          <a:effectLst/>
                          <a:latin typeface="Times New Roman" pitchFamily="18" charset="0"/>
                        </a:rPr>
                        <a:t>Teste acelerado</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dirty="0" smtClean="0">
                          <a:ln>
                            <a:noFill/>
                          </a:ln>
                          <a:solidFill>
                            <a:schemeClr val="tx1"/>
                          </a:solidFill>
                          <a:effectLst/>
                          <a:latin typeface="Times New Roman" pitchFamily="18" charset="0"/>
                        </a:rPr>
                        <a:t>Teste longa duração</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dirty="0" smtClean="0">
                          <a:ln>
                            <a:noFill/>
                          </a:ln>
                          <a:solidFill>
                            <a:schemeClr val="tx1"/>
                          </a:solidFill>
                          <a:effectLst/>
                          <a:latin typeface="Times New Roman" pitchFamily="18" charset="0"/>
                        </a:rPr>
                        <a:t>sólido</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dirty="0" smtClean="0">
                          <a:ln>
                            <a:noFill/>
                          </a:ln>
                          <a:solidFill>
                            <a:schemeClr val="tx1"/>
                          </a:solidFill>
                          <a:effectLst/>
                          <a:latin typeface="Times New Roman" pitchFamily="18" charset="0"/>
                        </a:rPr>
                        <a:t>15</a:t>
                      </a:r>
                      <a:r>
                        <a:rPr kumimoji="0" lang="pt-BR" sz="2400" b="0" i="0" u="none" strike="noStrike" cap="none" normalizeH="0" baseline="0" dirty="0" smtClean="0">
                          <a:ln>
                            <a:noFill/>
                          </a:ln>
                          <a:solidFill>
                            <a:schemeClr val="tx1"/>
                          </a:solidFill>
                          <a:effectLst/>
                          <a:latin typeface="Times New Roman" pitchFamily="18" charset="0"/>
                          <a:sym typeface="Symbol" pitchFamily="18" charset="2"/>
                        </a:rPr>
                        <a:t>C-30C</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dirty="0" smtClean="0">
                          <a:ln>
                            <a:noFill/>
                          </a:ln>
                          <a:solidFill>
                            <a:schemeClr val="tx1"/>
                          </a:solidFill>
                          <a:effectLst/>
                          <a:latin typeface="Times New Roman" pitchFamily="18" charset="0"/>
                        </a:rPr>
                        <a:t>Semi-permeável</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dirty="0" smtClean="0">
                          <a:ln>
                            <a:noFill/>
                          </a:ln>
                          <a:solidFill>
                            <a:schemeClr val="tx1"/>
                          </a:solidFill>
                          <a:effectLst/>
                          <a:latin typeface="Times New Roman" pitchFamily="18" charset="0"/>
                        </a:rPr>
                        <a:t>40 </a:t>
                      </a:r>
                      <a:r>
                        <a:rPr kumimoji="0" lang="pt-BR" sz="2400" b="0" i="0" u="none" strike="noStrike" cap="none" normalizeH="0" baseline="0" dirty="0" smtClean="0">
                          <a:ln>
                            <a:noFill/>
                          </a:ln>
                          <a:solidFill>
                            <a:schemeClr val="tx1"/>
                          </a:solidFill>
                          <a:effectLst/>
                          <a:latin typeface="Times New Roman" pitchFamily="18" charset="0"/>
                          <a:cs typeface="Times New Roman" pitchFamily="18" charset="0"/>
                        </a:rPr>
                        <a:t>± 2 </a:t>
                      </a:r>
                      <a:r>
                        <a:rPr kumimoji="0" lang="pt-BR" sz="2400" b="0" i="0" u="none" strike="noStrike" cap="none" normalizeH="0" baseline="0" dirty="0" smtClean="0">
                          <a:ln>
                            <a:noFill/>
                          </a:ln>
                          <a:solidFill>
                            <a:schemeClr val="tx1"/>
                          </a:solidFill>
                          <a:effectLst/>
                          <a:latin typeface="Times New Roman" pitchFamily="18" charset="0"/>
                          <a:sym typeface="Symbol" pitchFamily="18" charset="2"/>
                        </a:rPr>
                        <a:t>C/ 75% UR</a:t>
                      </a:r>
                      <a:r>
                        <a:rPr kumimoji="0" lang="pt-BR" sz="2400" b="0" i="0" u="none" strike="noStrike" cap="none" normalizeH="0" baseline="0" dirty="0" smtClean="0">
                          <a:ln>
                            <a:noFill/>
                          </a:ln>
                          <a:solidFill>
                            <a:schemeClr val="tx1"/>
                          </a:solidFill>
                          <a:effectLst/>
                          <a:latin typeface="Times New Roman" pitchFamily="18" charset="0"/>
                          <a:cs typeface="Times New Roman" pitchFamily="18" charset="0"/>
                        </a:rPr>
                        <a:t>±5 UR</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dirty="0" smtClean="0">
                          <a:ln>
                            <a:noFill/>
                          </a:ln>
                          <a:solidFill>
                            <a:schemeClr val="tx1"/>
                          </a:solidFill>
                          <a:effectLst/>
                          <a:latin typeface="Times New Roman" pitchFamily="18" charset="0"/>
                        </a:rPr>
                        <a:t>30 </a:t>
                      </a:r>
                      <a:r>
                        <a:rPr kumimoji="0" lang="pt-BR" sz="2400" b="0" i="0" u="none" strike="noStrike" cap="none" normalizeH="0" baseline="0" dirty="0" smtClean="0">
                          <a:ln>
                            <a:noFill/>
                          </a:ln>
                          <a:solidFill>
                            <a:schemeClr val="tx1"/>
                          </a:solidFill>
                          <a:effectLst/>
                          <a:latin typeface="Times New Roman" pitchFamily="18" charset="0"/>
                          <a:cs typeface="Times New Roman" pitchFamily="18" charset="0"/>
                        </a:rPr>
                        <a:t>± 2 </a:t>
                      </a:r>
                      <a:r>
                        <a:rPr kumimoji="0" lang="pt-BR" sz="2400" b="0" i="0" u="none" strike="noStrike" cap="none" normalizeH="0" baseline="0" dirty="0" smtClean="0">
                          <a:ln>
                            <a:noFill/>
                          </a:ln>
                          <a:solidFill>
                            <a:schemeClr val="tx1"/>
                          </a:solidFill>
                          <a:effectLst/>
                          <a:latin typeface="Times New Roman" pitchFamily="18" charset="0"/>
                          <a:sym typeface="Symbol" pitchFamily="18" charset="2"/>
                        </a:rPr>
                        <a:t>C /75% UR</a:t>
                      </a:r>
                      <a:r>
                        <a:rPr kumimoji="0" lang="pt-BR" sz="2400" b="0" i="0" u="none" strike="noStrike" cap="none" normalizeH="0" baseline="0" dirty="0" smtClean="0">
                          <a:ln>
                            <a:noFill/>
                          </a:ln>
                          <a:solidFill>
                            <a:schemeClr val="tx1"/>
                          </a:solidFill>
                          <a:effectLst/>
                          <a:latin typeface="Times New Roman" pitchFamily="18" charset="0"/>
                          <a:cs typeface="Times New Roman" pitchFamily="18" charset="0"/>
                        </a:rPr>
                        <a:t>±5 UR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dirty="0" smtClean="0">
                          <a:ln>
                            <a:noFill/>
                          </a:ln>
                          <a:solidFill>
                            <a:schemeClr val="tx1"/>
                          </a:solidFill>
                          <a:effectLst/>
                          <a:latin typeface="Times New Roman" pitchFamily="18" charset="0"/>
                        </a:rPr>
                        <a:t>sólido</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dirty="0" smtClean="0">
                          <a:ln>
                            <a:noFill/>
                          </a:ln>
                          <a:solidFill>
                            <a:schemeClr val="tx1"/>
                          </a:solidFill>
                          <a:effectLst/>
                          <a:latin typeface="Times New Roman" pitchFamily="18" charset="0"/>
                        </a:rPr>
                        <a:t>15</a:t>
                      </a:r>
                      <a:r>
                        <a:rPr kumimoji="0" lang="pt-BR" sz="2400" b="0" i="0" u="none" strike="noStrike" cap="none" normalizeH="0" baseline="0" dirty="0" smtClean="0">
                          <a:ln>
                            <a:noFill/>
                          </a:ln>
                          <a:solidFill>
                            <a:schemeClr val="tx1"/>
                          </a:solidFill>
                          <a:effectLst/>
                          <a:latin typeface="Times New Roman" pitchFamily="18" charset="0"/>
                          <a:sym typeface="Symbol" pitchFamily="18" charset="2"/>
                        </a:rPr>
                        <a:t>C-30C</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dirty="0" smtClean="0">
                          <a:ln>
                            <a:noFill/>
                          </a:ln>
                          <a:solidFill>
                            <a:schemeClr val="tx1"/>
                          </a:solidFill>
                          <a:effectLst/>
                          <a:latin typeface="Times New Roman" pitchFamily="18" charset="0"/>
                        </a:rPr>
                        <a:t>Impermeável</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smtClean="0">
                          <a:ln>
                            <a:noFill/>
                          </a:ln>
                          <a:solidFill>
                            <a:schemeClr val="tx1"/>
                          </a:solidFill>
                          <a:effectLst/>
                          <a:latin typeface="Times New Roman" pitchFamily="18" charset="0"/>
                        </a:rPr>
                        <a:t>40 </a:t>
                      </a:r>
                      <a:r>
                        <a:rPr kumimoji="0" lang="pt-BR" sz="2400" b="0" i="0" u="none" strike="noStrike" cap="none" normalizeH="0" baseline="0" smtClean="0">
                          <a:ln>
                            <a:noFill/>
                          </a:ln>
                          <a:solidFill>
                            <a:schemeClr val="tx1"/>
                          </a:solidFill>
                          <a:effectLst/>
                          <a:latin typeface="Times New Roman" pitchFamily="18" charset="0"/>
                          <a:cs typeface="Times New Roman" pitchFamily="18" charset="0"/>
                        </a:rPr>
                        <a:t>± 2 </a:t>
                      </a:r>
                      <a:r>
                        <a:rPr kumimoji="0" lang="pt-BR" sz="2400" b="0" i="0" u="none" strike="noStrike" cap="none" normalizeH="0" baseline="0" smtClean="0">
                          <a:ln>
                            <a:noFill/>
                          </a:ln>
                          <a:solidFill>
                            <a:schemeClr val="tx1"/>
                          </a:solidFill>
                          <a:effectLst/>
                          <a:latin typeface="Times New Roman" pitchFamily="18" charset="0"/>
                          <a:sym typeface="Symbol" pitchFamily="18" charset="2"/>
                        </a:rPr>
                        <a:t>C</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smtClean="0">
                          <a:ln>
                            <a:noFill/>
                          </a:ln>
                          <a:solidFill>
                            <a:schemeClr val="tx1"/>
                          </a:solidFill>
                          <a:effectLst/>
                          <a:latin typeface="Times New Roman" pitchFamily="18" charset="0"/>
                        </a:rPr>
                        <a:t>30 </a:t>
                      </a:r>
                      <a:r>
                        <a:rPr kumimoji="0" lang="pt-BR" sz="2400" b="0" i="0" u="none" strike="noStrike" cap="none" normalizeH="0" baseline="0" smtClean="0">
                          <a:ln>
                            <a:noFill/>
                          </a:ln>
                          <a:solidFill>
                            <a:schemeClr val="tx1"/>
                          </a:solidFill>
                          <a:effectLst/>
                          <a:latin typeface="Times New Roman" pitchFamily="18" charset="0"/>
                          <a:cs typeface="Times New Roman" pitchFamily="18" charset="0"/>
                        </a:rPr>
                        <a:t>± 2 </a:t>
                      </a:r>
                      <a:r>
                        <a:rPr kumimoji="0" lang="pt-BR" sz="2400" b="0" i="0" u="none" strike="noStrike" cap="none" normalizeH="0" baseline="0" smtClean="0">
                          <a:ln>
                            <a:noFill/>
                          </a:ln>
                          <a:solidFill>
                            <a:schemeClr val="tx1"/>
                          </a:solidFill>
                          <a:effectLst/>
                          <a:latin typeface="Times New Roman" pitchFamily="18" charset="0"/>
                          <a:sym typeface="Symbol" pitchFamily="18" charset="2"/>
                        </a:rPr>
                        <a:t>C</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dirty="0" err="1" smtClean="0">
                          <a:ln>
                            <a:noFill/>
                          </a:ln>
                          <a:solidFill>
                            <a:schemeClr val="tx1"/>
                          </a:solidFill>
                          <a:effectLst/>
                          <a:latin typeface="Times New Roman" pitchFamily="18" charset="0"/>
                        </a:rPr>
                        <a:t>Semi-sólido</a:t>
                      </a:r>
                      <a:endParaRPr kumimoji="0" lang="pt-BR" sz="24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dirty="0" smtClean="0">
                          <a:ln>
                            <a:noFill/>
                          </a:ln>
                          <a:solidFill>
                            <a:schemeClr val="tx1"/>
                          </a:solidFill>
                          <a:effectLst/>
                          <a:latin typeface="Times New Roman" pitchFamily="18" charset="0"/>
                        </a:rPr>
                        <a:t>15</a:t>
                      </a:r>
                      <a:r>
                        <a:rPr kumimoji="0" lang="pt-BR" sz="2400" b="0" i="0" u="none" strike="noStrike" cap="none" normalizeH="0" baseline="0" dirty="0" smtClean="0">
                          <a:ln>
                            <a:noFill/>
                          </a:ln>
                          <a:solidFill>
                            <a:schemeClr val="tx1"/>
                          </a:solidFill>
                          <a:effectLst/>
                          <a:latin typeface="Times New Roman" pitchFamily="18" charset="0"/>
                          <a:sym typeface="Symbol" pitchFamily="18" charset="2"/>
                        </a:rPr>
                        <a:t>C-30C</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pt-BR"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dirty="0" smtClean="0">
                          <a:ln>
                            <a:noFill/>
                          </a:ln>
                          <a:solidFill>
                            <a:schemeClr val="tx1"/>
                          </a:solidFill>
                          <a:effectLst/>
                          <a:latin typeface="Times New Roman" pitchFamily="18" charset="0"/>
                        </a:rPr>
                        <a:t>Semi-permeável</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dirty="0" smtClean="0">
                          <a:ln>
                            <a:noFill/>
                          </a:ln>
                          <a:solidFill>
                            <a:schemeClr val="tx1"/>
                          </a:solidFill>
                          <a:effectLst/>
                          <a:latin typeface="Times New Roman" pitchFamily="18" charset="0"/>
                        </a:rPr>
                        <a:t>40 </a:t>
                      </a:r>
                      <a:r>
                        <a:rPr kumimoji="0" lang="pt-BR" sz="2400" b="0" i="0" u="none" strike="noStrike" cap="none" normalizeH="0" baseline="0" dirty="0" smtClean="0">
                          <a:ln>
                            <a:noFill/>
                          </a:ln>
                          <a:solidFill>
                            <a:schemeClr val="tx1"/>
                          </a:solidFill>
                          <a:effectLst/>
                          <a:latin typeface="Times New Roman" pitchFamily="18" charset="0"/>
                          <a:cs typeface="Times New Roman" pitchFamily="18" charset="0"/>
                        </a:rPr>
                        <a:t>± 2 </a:t>
                      </a:r>
                      <a:r>
                        <a:rPr kumimoji="0" lang="pt-BR" sz="2400" b="0" i="0" u="none" strike="noStrike" cap="none" normalizeH="0" baseline="0" dirty="0" smtClean="0">
                          <a:ln>
                            <a:noFill/>
                          </a:ln>
                          <a:solidFill>
                            <a:schemeClr val="tx1"/>
                          </a:solidFill>
                          <a:effectLst/>
                          <a:latin typeface="Times New Roman" pitchFamily="18" charset="0"/>
                          <a:sym typeface="Symbol" pitchFamily="18" charset="2"/>
                        </a:rPr>
                        <a:t>C/ 75% UR</a:t>
                      </a:r>
                      <a:r>
                        <a:rPr kumimoji="0" lang="pt-BR" sz="2400" b="0" i="0" u="none" strike="noStrike" cap="none" normalizeH="0" baseline="0" dirty="0" smtClean="0">
                          <a:ln>
                            <a:noFill/>
                          </a:ln>
                          <a:solidFill>
                            <a:schemeClr val="tx1"/>
                          </a:solidFill>
                          <a:effectLst/>
                          <a:latin typeface="Times New Roman" pitchFamily="18" charset="0"/>
                          <a:cs typeface="Times New Roman" pitchFamily="18" charset="0"/>
                        </a:rPr>
                        <a:t>±5 UR</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dirty="0" smtClean="0">
                          <a:ln>
                            <a:noFill/>
                          </a:ln>
                          <a:solidFill>
                            <a:schemeClr val="tx1"/>
                          </a:solidFill>
                          <a:effectLst/>
                          <a:latin typeface="Times New Roman" pitchFamily="18" charset="0"/>
                        </a:rPr>
                        <a:t>30 </a:t>
                      </a:r>
                      <a:r>
                        <a:rPr kumimoji="0" lang="pt-BR" sz="2400" b="0" i="0" u="none" strike="noStrike" cap="none" normalizeH="0" baseline="0" dirty="0" smtClean="0">
                          <a:ln>
                            <a:noFill/>
                          </a:ln>
                          <a:solidFill>
                            <a:schemeClr val="tx1"/>
                          </a:solidFill>
                          <a:effectLst/>
                          <a:latin typeface="Times New Roman" pitchFamily="18" charset="0"/>
                          <a:cs typeface="Times New Roman" pitchFamily="18" charset="0"/>
                        </a:rPr>
                        <a:t>± 2 </a:t>
                      </a:r>
                      <a:r>
                        <a:rPr kumimoji="0" lang="pt-BR" sz="2400" b="0" i="0" u="none" strike="noStrike" cap="none" normalizeH="0" baseline="0" dirty="0" smtClean="0">
                          <a:ln>
                            <a:noFill/>
                          </a:ln>
                          <a:solidFill>
                            <a:schemeClr val="tx1"/>
                          </a:solidFill>
                          <a:effectLst/>
                          <a:latin typeface="Times New Roman" pitchFamily="18" charset="0"/>
                          <a:sym typeface="Symbol" pitchFamily="18" charset="2"/>
                        </a:rPr>
                        <a:t>C /75% UR</a:t>
                      </a:r>
                      <a:r>
                        <a:rPr kumimoji="0" lang="pt-BR" sz="2400" b="0" i="0" u="none" strike="noStrike" cap="none" normalizeH="0" baseline="0" dirty="0" smtClean="0">
                          <a:ln>
                            <a:noFill/>
                          </a:ln>
                          <a:solidFill>
                            <a:schemeClr val="tx1"/>
                          </a:solidFill>
                          <a:effectLst/>
                          <a:latin typeface="Times New Roman" pitchFamily="18" charset="0"/>
                          <a:cs typeface="Times New Roman" pitchFamily="18" charset="0"/>
                        </a:rPr>
                        <a:t>±5 UR</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pt-BR"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3229" name="Group 45"/>
          <p:cNvGraphicFramePr>
            <a:graphicFrameLocks noGrp="1"/>
          </p:cNvGraphicFramePr>
          <p:nvPr>
            <p:ph idx="1"/>
          </p:nvPr>
        </p:nvGraphicFramePr>
        <p:xfrm>
          <a:off x="0" y="1981200"/>
          <a:ext cx="8893175" cy="4169664"/>
        </p:xfrm>
        <a:graphic>
          <a:graphicData uri="http://schemas.openxmlformats.org/drawingml/2006/table">
            <a:tbl>
              <a:tblPr/>
              <a:tblGrid>
                <a:gridCol w="1835150"/>
                <a:gridCol w="1944688"/>
                <a:gridCol w="1800225"/>
                <a:gridCol w="1514475"/>
                <a:gridCol w="1798637"/>
              </a:tblGrid>
              <a:tr h="4064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dirty="0" smtClean="0">
                          <a:ln>
                            <a:noFill/>
                          </a:ln>
                          <a:solidFill>
                            <a:schemeClr val="tx1"/>
                          </a:solidFill>
                          <a:effectLst/>
                          <a:latin typeface="Times New Roman" pitchFamily="18" charset="0"/>
                        </a:rPr>
                        <a:t>Forma farmacêutica</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dirty="0" smtClean="0">
                          <a:ln>
                            <a:noFill/>
                          </a:ln>
                          <a:solidFill>
                            <a:schemeClr val="tx1"/>
                          </a:solidFill>
                          <a:effectLst/>
                          <a:latin typeface="Times New Roman" pitchFamily="18" charset="0"/>
                        </a:rPr>
                        <a:t>Condição de armazenamento</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dirty="0" smtClean="0">
                          <a:ln>
                            <a:noFill/>
                          </a:ln>
                          <a:solidFill>
                            <a:schemeClr val="tx1"/>
                          </a:solidFill>
                          <a:effectLst/>
                          <a:latin typeface="Times New Roman" pitchFamily="18" charset="0"/>
                        </a:rPr>
                        <a:t>Embalagem</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smtClean="0">
                          <a:ln>
                            <a:noFill/>
                          </a:ln>
                          <a:solidFill>
                            <a:schemeClr val="tx1"/>
                          </a:solidFill>
                          <a:effectLst/>
                          <a:latin typeface="Times New Roman" pitchFamily="18" charset="0"/>
                        </a:rPr>
                        <a:t>Teste acelerado</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smtClean="0">
                          <a:ln>
                            <a:noFill/>
                          </a:ln>
                          <a:solidFill>
                            <a:schemeClr val="tx1"/>
                          </a:solidFill>
                          <a:effectLst/>
                          <a:latin typeface="Times New Roman" pitchFamily="18" charset="0"/>
                        </a:rPr>
                        <a:t>Teste longa duração</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smtClean="0">
                          <a:ln>
                            <a:noFill/>
                          </a:ln>
                          <a:solidFill>
                            <a:schemeClr val="tx1"/>
                          </a:solidFill>
                          <a:effectLst/>
                          <a:latin typeface="Times New Roman" pitchFamily="18" charset="0"/>
                        </a:rPr>
                        <a:t>Semi-sólido</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dirty="0" smtClean="0">
                          <a:ln>
                            <a:noFill/>
                          </a:ln>
                          <a:solidFill>
                            <a:schemeClr val="tx1"/>
                          </a:solidFill>
                          <a:effectLst/>
                          <a:latin typeface="Times New Roman" pitchFamily="18" charset="0"/>
                        </a:rPr>
                        <a:t>15</a:t>
                      </a:r>
                      <a:r>
                        <a:rPr kumimoji="0" lang="pt-BR" sz="2400" b="0" i="0" u="none" strike="noStrike" cap="none" normalizeH="0" baseline="0" dirty="0" smtClean="0">
                          <a:ln>
                            <a:noFill/>
                          </a:ln>
                          <a:solidFill>
                            <a:schemeClr val="tx1"/>
                          </a:solidFill>
                          <a:effectLst/>
                          <a:latin typeface="Times New Roman" pitchFamily="18" charset="0"/>
                          <a:sym typeface="Symbol" pitchFamily="18" charset="2"/>
                        </a:rPr>
                        <a:t>C-30C</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smtClean="0">
                          <a:ln>
                            <a:noFill/>
                          </a:ln>
                          <a:solidFill>
                            <a:schemeClr val="tx1"/>
                          </a:solidFill>
                          <a:effectLst/>
                          <a:latin typeface="Times New Roman" pitchFamily="18" charset="0"/>
                        </a:rPr>
                        <a:t>impermeável</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smtClean="0">
                          <a:ln>
                            <a:noFill/>
                          </a:ln>
                          <a:solidFill>
                            <a:schemeClr val="tx1"/>
                          </a:solidFill>
                          <a:effectLst/>
                          <a:latin typeface="Times New Roman" pitchFamily="18" charset="0"/>
                        </a:rPr>
                        <a:t>40 </a:t>
                      </a:r>
                      <a:r>
                        <a:rPr kumimoji="0" lang="pt-BR" sz="2400" b="0" i="0" u="none" strike="noStrike" cap="none" normalizeH="0" baseline="0" smtClean="0">
                          <a:ln>
                            <a:noFill/>
                          </a:ln>
                          <a:solidFill>
                            <a:schemeClr val="tx1"/>
                          </a:solidFill>
                          <a:effectLst/>
                          <a:latin typeface="Times New Roman" pitchFamily="18" charset="0"/>
                          <a:cs typeface="Times New Roman" pitchFamily="18" charset="0"/>
                        </a:rPr>
                        <a:t>± 2 </a:t>
                      </a:r>
                      <a:r>
                        <a:rPr kumimoji="0" lang="pt-BR" sz="2400" b="0" i="0" u="none" strike="noStrike" cap="none" normalizeH="0" baseline="0" smtClean="0">
                          <a:ln>
                            <a:noFill/>
                          </a:ln>
                          <a:solidFill>
                            <a:schemeClr val="tx1"/>
                          </a:solidFill>
                          <a:effectLst/>
                          <a:latin typeface="Times New Roman" pitchFamily="18" charset="0"/>
                          <a:sym typeface="Symbol" pitchFamily="18" charset="2"/>
                        </a:rPr>
                        <a:t>C</a:t>
                      </a:r>
                      <a:endParaRPr kumimoji="0" lang="pt-BR" sz="24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smtClean="0">
                          <a:ln>
                            <a:noFill/>
                          </a:ln>
                          <a:solidFill>
                            <a:schemeClr val="tx1"/>
                          </a:solidFill>
                          <a:effectLst/>
                          <a:latin typeface="Times New Roman" pitchFamily="18" charset="0"/>
                        </a:rPr>
                        <a:t>30 </a:t>
                      </a:r>
                      <a:r>
                        <a:rPr kumimoji="0" lang="pt-BR" sz="2400" b="0" i="0" u="none" strike="noStrike" cap="none" normalizeH="0" baseline="0" smtClean="0">
                          <a:ln>
                            <a:noFill/>
                          </a:ln>
                          <a:solidFill>
                            <a:schemeClr val="tx1"/>
                          </a:solidFill>
                          <a:effectLst/>
                          <a:latin typeface="Times New Roman" pitchFamily="18" charset="0"/>
                          <a:cs typeface="Times New Roman" pitchFamily="18" charset="0"/>
                        </a:rPr>
                        <a:t>± 2 </a:t>
                      </a:r>
                      <a:r>
                        <a:rPr kumimoji="0" lang="pt-BR" sz="2400" b="0" i="0" u="none" strike="noStrike" cap="none" normalizeH="0" baseline="0" smtClean="0">
                          <a:ln>
                            <a:noFill/>
                          </a:ln>
                          <a:solidFill>
                            <a:schemeClr val="tx1"/>
                          </a:solidFill>
                          <a:effectLst/>
                          <a:latin typeface="Times New Roman" pitchFamily="18" charset="0"/>
                          <a:sym typeface="Symbol" pitchFamily="18" charset="2"/>
                        </a:rPr>
                        <a:t>C</a:t>
                      </a:r>
                      <a:endParaRPr kumimoji="0" lang="pt-BR" sz="24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smtClean="0">
                          <a:ln>
                            <a:noFill/>
                          </a:ln>
                          <a:solidFill>
                            <a:schemeClr val="tx1"/>
                          </a:solidFill>
                          <a:effectLst/>
                          <a:latin typeface="Times New Roman" pitchFamily="18" charset="0"/>
                        </a:rPr>
                        <a:t>liquídos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dirty="0" smtClean="0">
                          <a:ln>
                            <a:noFill/>
                          </a:ln>
                          <a:solidFill>
                            <a:schemeClr val="tx1"/>
                          </a:solidFill>
                          <a:effectLst/>
                          <a:latin typeface="Times New Roman" pitchFamily="18" charset="0"/>
                        </a:rPr>
                        <a:t>15</a:t>
                      </a:r>
                      <a:r>
                        <a:rPr kumimoji="0" lang="pt-BR" sz="2400" b="0" i="0" u="none" strike="noStrike" cap="none" normalizeH="0" baseline="0" dirty="0" smtClean="0">
                          <a:ln>
                            <a:noFill/>
                          </a:ln>
                          <a:solidFill>
                            <a:schemeClr val="tx1"/>
                          </a:solidFill>
                          <a:effectLst/>
                          <a:latin typeface="Times New Roman" pitchFamily="18" charset="0"/>
                          <a:sym typeface="Symbol" pitchFamily="18" charset="2"/>
                        </a:rPr>
                        <a:t>C-30C</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smtClean="0">
                          <a:ln>
                            <a:noFill/>
                          </a:ln>
                          <a:solidFill>
                            <a:schemeClr val="tx1"/>
                          </a:solidFill>
                          <a:effectLst/>
                          <a:latin typeface="Times New Roman" pitchFamily="18" charset="0"/>
                        </a:rPr>
                        <a:t>Semi-permeável</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smtClean="0">
                          <a:ln>
                            <a:noFill/>
                          </a:ln>
                          <a:solidFill>
                            <a:schemeClr val="tx1"/>
                          </a:solidFill>
                          <a:effectLst/>
                          <a:latin typeface="Times New Roman" pitchFamily="18" charset="0"/>
                        </a:rPr>
                        <a:t>40 </a:t>
                      </a:r>
                      <a:r>
                        <a:rPr kumimoji="0" lang="pt-BR" sz="2400" b="0" i="0" u="none" strike="noStrike" cap="none" normalizeH="0" baseline="0" smtClean="0">
                          <a:ln>
                            <a:noFill/>
                          </a:ln>
                          <a:solidFill>
                            <a:schemeClr val="tx1"/>
                          </a:solidFill>
                          <a:effectLst/>
                          <a:latin typeface="Times New Roman" pitchFamily="18" charset="0"/>
                          <a:cs typeface="Times New Roman" pitchFamily="18" charset="0"/>
                        </a:rPr>
                        <a:t>± 2 </a:t>
                      </a:r>
                      <a:r>
                        <a:rPr kumimoji="0" lang="pt-BR" sz="2400" b="0" i="0" u="none" strike="noStrike" cap="none" normalizeH="0" baseline="0" smtClean="0">
                          <a:ln>
                            <a:noFill/>
                          </a:ln>
                          <a:solidFill>
                            <a:schemeClr val="tx1"/>
                          </a:solidFill>
                          <a:effectLst/>
                          <a:latin typeface="Times New Roman" pitchFamily="18" charset="0"/>
                          <a:sym typeface="Symbol" pitchFamily="18" charset="2"/>
                        </a:rPr>
                        <a:t>C/ 75% UR</a:t>
                      </a:r>
                      <a:r>
                        <a:rPr kumimoji="0" lang="pt-BR" sz="2400" b="0" i="0" u="none" strike="noStrike" cap="none" normalizeH="0" baseline="0" smtClean="0">
                          <a:ln>
                            <a:noFill/>
                          </a:ln>
                          <a:solidFill>
                            <a:schemeClr val="tx1"/>
                          </a:solidFill>
                          <a:effectLst/>
                          <a:latin typeface="Times New Roman" pitchFamily="18" charset="0"/>
                          <a:cs typeface="Times New Roman" pitchFamily="18" charset="0"/>
                        </a:rPr>
                        <a:t>±5 UR</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smtClean="0">
                          <a:ln>
                            <a:noFill/>
                          </a:ln>
                          <a:solidFill>
                            <a:schemeClr val="tx1"/>
                          </a:solidFill>
                          <a:effectLst/>
                          <a:latin typeface="Times New Roman" pitchFamily="18" charset="0"/>
                        </a:rPr>
                        <a:t>30 </a:t>
                      </a:r>
                      <a:r>
                        <a:rPr kumimoji="0" lang="pt-BR" sz="2400" b="0" i="0" u="none" strike="noStrike" cap="none" normalizeH="0" baseline="0" smtClean="0">
                          <a:ln>
                            <a:noFill/>
                          </a:ln>
                          <a:solidFill>
                            <a:schemeClr val="tx1"/>
                          </a:solidFill>
                          <a:effectLst/>
                          <a:latin typeface="Times New Roman" pitchFamily="18" charset="0"/>
                          <a:cs typeface="Times New Roman" pitchFamily="18" charset="0"/>
                        </a:rPr>
                        <a:t>± 2 </a:t>
                      </a:r>
                      <a:r>
                        <a:rPr kumimoji="0" lang="pt-BR" sz="2400" b="0" i="0" u="none" strike="noStrike" cap="none" normalizeH="0" baseline="0" smtClean="0">
                          <a:ln>
                            <a:noFill/>
                          </a:ln>
                          <a:solidFill>
                            <a:schemeClr val="tx1"/>
                          </a:solidFill>
                          <a:effectLst/>
                          <a:latin typeface="Times New Roman" pitchFamily="18" charset="0"/>
                          <a:sym typeface="Symbol" pitchFamily="18" charset="2"/>
                        </a:rPr>
                        <a:t>C /75% UR</a:t>
                      </a:r>
                      <a:r>
                        <a:rPr kumimoji="0" lang="pt-BR" sz="2400" b="0" i="0" u="none" strike="noStrike" cap="none" normalizeH="0" baseline="0" smtClean="0">
                          <a:ln>
                            <a:noFill/>
                          </a:ln>
                          <a:solidFill>
                            <a:schemeClr val="tx1"/>
                          </a:solidFill>
                          <a:effectLst/>
                          <a:latin typeface="Times New Roman" pitchFamily="18" charset="0"/>
                          <a:cs typeface="Times New Roman" pitchFamily="18" charset="0"/>
                        </a:rPr>
                        <a:t>±5 UR</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pt-BR" sz="2400" b="0" i="0" u="none" strike="noStrike" cap="none" normalizeH="0" baseline="0" smtClean="0">
                        <a:ln>
                          <a:noFill/>
                        </a:ln>
                        <a:solidFill>
                          <a:schemeClr val="tx1"/>
                        </a:solidFill>
                        <a:effectLst/>
                        <a:latin typeface="Times New Roman" pitchFamily="18" charset="0"/>
                        <a:sym typeface="Symbol" pitchFamily="18" charset="2"/>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dirty="0" smtClean="0">
                          <a:ln>
                            <a:noFill/>
                          </a:ln>
                          <a:solidFill>
                            <a:schemeClr val="tx1"/>
                          </a:solidFill>
                          <a:effectLst/>
                          <a:latin typeface="Times New Roman" pitchFamily="18" charset="0"/>
                        </a:rPr>
                        <a:t>líquidos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dirty="0" smtClean="0">
                          <a:ln>
                            <a:noFill/>
                          </a:ln>
                          <a:solidFill>
                            <a:schemeClr val="tx1"/>
                          </a:solidFill>
                          <a:effectLst/>
                          <a:latin typeface="Times New Roman" pitchFamily="18" charset="0"/>
                        </a:rPr>
                        <a:t>15</a:t>
                      </a:r>
                      <a:r>
                        <a:rPr kumimoji="0" lang="pt-BR" sz="2400" b="0" i="0" u="none" strike="noStrike" cap="none" normalizeH="0" baseline="0" dirty="0" smtClean="0">
                          <a:ln>
                            <a:noFill/>
                          </a:ln>
                          <a:solidFill>
                            <a:schemeClr val="tx1"/>
                          </a:solidFill>
                          <a:effectLst/>
                          <a:latin typeface="Times New Roman" pitchFamily="18" charset="0"/>
                          <a:sym typeface="Symbol" pitchFamily="18" charset="2"/>
                        </a:rPr>
                        <a:t>C-30C</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pt-BR"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smtClean="0">
                          <a:ln>
                            <a:noFill/>
                          </a:ln>
                          <a:solidFill>
                            <a:schemeClr val="tx1"/>
                          </a:solidFill>
                          <a:effectLst/>
                          <a:latin typeface="Times New Roman" pitchFamily="18" charset="0"/>
                        </a:rPr>
                        <a:t>impermeável</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smtClean="0">
                          <a:ln>
                            <a:noFill/>
                          </a:ln>
                          <a:solidFill>
                            <a:schemeClr val="tx1"/>
                          </a:solidFill>
                          <a:effectLst/>
                          <a:latin typeface="Times New Roman" pitchFamily="18" charset="0"/>
                        </a:rPr>
                        <a:t>40 </a:t>
                      </a:r>
                      <a:r>
                        <a:rPr kumimoji="0" lang="pt-BR" sz="2400" b="0" i="0" u="none" strike="noStrike" cap="none" normalizeH="0" baseline="0" smtClean="0">
                          <a:ln>
                            <a:noFill/>
                          </a:ln>
                          <a:solidFill>
                            <a:schemeClr val="tx1"/>
                          </a:solidFill>
                          <a:effectLst/>
                          <a:latin typeface="Times New Roman" pitchFamily="18" charset="0"/>
                          <a:cs typeface="Times New Roman" pitchFamily="18" charset="0"/>
                        </a:rPr>
                        <a:t>± 2 </a:t>
                      </a:r>
                      <a:r>
                        <a:rPr kumimoji="0" lang="pt-BR" sz="2400" b="0" i="0" u="none" strike="noStrike" cap="none" normalizeH="0" baseline="0" smtClean="0">
                          <a:ln>
                            <a:noFill/>
                          </a:ln>
                          <a:solidFill>
                            <a:schemeClr val="tx1"/>
                          </a:solidFill>
                          <a:effectLst/>
                          <a:latin typeface="Times New Roman" pitchFamily="18" charset="0"/>
                          <a:sym typeface="Symbol" pitchFamily="18" charset="2"/>
                        </a:rPr>
                        <a:t>C</a:t>
                      </a:r>
                      <a:endParaRPr kumimoji="0" lang="pt-BR" sz="24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dirty="0" smtClean="0">
                          <a:ln>
                            <a:noFill/>
                          </a:ln>
                          <a:solidFill>
                            <a:schemeClr val="tx1"/>
                          </a:solidFill>
                          <a:effectLst/>
                          <a:latin typeface="Times New Roman" pitchFamily="18" charset="0"/>
                        </a:rPr>
                        <a:t>30 </a:t>
                      </a:r>
                      <a:r>
                        <a:rPr kumimoji="0" lang="pt-BR" sz="2400" b="0" i="0" u="none" strike="noStrike" cap="none" normalizeH="0" baseline="0" dirty="0" smtClean="0">
                          <a:ln>
                            <a:noFill/>
                          </a:ln>
                          <a:solidFill>
                            <a:schemeClr val="tx1"/>
                          </a:solidFill>
                          <a:effectLst/>
                          <a:latin typeface="Times New Roman" pitchFamily="18" charset="0"/>
                          <a:cs typeface="Times New Roman" pitchFamily="18" charset="0"/>
                        </a:rPr>
                        <a:t>± 2 </a:t>
                      </a:r>
                      <a:r>
                        <a:rPr kumimoji="0" lang="pt-BR" sz="2400" b="0" i="0" u="none" strike="noStrike" cap="none" normalizeH="0" baseline="0" dirty="0" smtClean="0">
                          <a:ln>
                            <a:noFill/>
                          </a:ln>
                          <a:solidFill>
                            <a:schemeClr val="tx1"/>
                          </a:solidFill>
                          <a:effectLst/>
                          <a:latin typeface="Times New Roman" pitchFamily="18" charset="0"/>
                          <a:sym typeface="Symbol" pitchFamily="18" charset="2"/>
                        </a:rPr>
                        <a:t>C</a:t>
                      </a:r>
                      <a:endParaRPr kumimoji="0" lang="pt-BR"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5" name="Rectangle 2"/>
          <p:cNvSpPr>
            <a:spLocks noGrp="1" noChangeArrowheads="1"/>
          </p:cNvSpPr>
          <p:nvPr>
            <p:ph type="title"/>
          </p:nvPr>
        </p:nvSpPr>
        <p:spPr>
          <a:xfrm>
            <a:off x="0" y="214290"/>
            <a:ext cx="9144000" cy="1143000"/>
          </a:xfrm>
        </p:spPr>
        <p:txBody>
          <a:bodyPr>
            <a:noAutofit/>
          </a:bodyPr>
          <a:lstStyle/>
          <a:p>
            <a:pPr eaLnBrk="1" hangingPunct="1">
              <a:defRPr/>
            </a:pPr>
            <a:r>
              <a:rPr lang="pt-BR" sz="2800" b="1" dirty="0" smtClean="0">
                <a:solidFill>
                  <a:schemeClr val="bg1"/>
                </a:solidFill>
                <a:latin typeface="Algerian" pitchFamily="82" charset="0"/>
              </a:rPr>
              <a:t> Condições de armazenamento  de acordo com a forma farmacêutica estabelecidas pela </a:t>
            </a:r>
            <a:r>
              <a:rPr lang="pt-BR" sz="2800" b="1" dirty="0" err="1" smtClean="0">
                <a:solidFill>
                  <a:schemeClr val="bg1"/>
                </a:solidFill>
                <a:latin typeface="Algerian" pitchFamily="82" charset="0"/>
              </a:rPr>
              <a:t>Anvisa</a:t>
            </a:r>
            <a:r>
              <a:rPr lang="pt-BR" sz="2800" b="1" dirty="0" smtClean="0">
                <a:solidFill>
                  <a:schemeClr val="bg1"/>
                </a:solidFill>
                <a:latin typeface="Algerian" pitchFamily="82" charset="0"/>
              </a:rPr>
              <a:t>- 2005 e vigentes até o momento</a:t>
            </a:r>
            <a:br>
              <a:rPr lang="pt-BR" sz="2800" b="1" dirty="0" smtClean="0">
                <a:solidFill>
                  <a:schemeClr val="bg1"/>
                </a:solidFill>
                <a:latin typeface="Algerian" pitchFamily="82" charset="0"/>
              </a:rPr>
            </a:br>
            <a:endParaRPr lang="pt-BR" sz="2800" b="1" dirty="0" smtClean="0">
              <a:solidFill>
                <a:schemeClr val="bg1"/>
              </a:solidFill>
              <a:latin typeface="Algerian" pitchFamily="82"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5273" name="Group 41"/>
          <p:cNvGraphicFramePr>
            <a:graphicFrameLocks noGrp="1"/>
          </p:cNvGraphicFramePr>
          <p:nvPr>
            <p:ph idx="1"/>
          </p:nvPr>
        </p:nvGraphicFramePr>
        <p:xfrm>
          <a:off x="0" y="1968500"/>
          <a:ext cx="9144000" cy="4462272"/>
        </p:xfrm>
        <a:graphic>
          <a:graphicData uri="http://schemas.openxmlformats.org/drawingml/2006/table">
            <a:tbl>
              <a:tblPr/>
              <a:tblGrid>
                <a:gridCol w="1885950"/>
                <a:gridCol w="2185984"/>
                <a:gridCol w="1857388"/>
                <a:gridCol w="1500198"/>
                <a:gridCol w="1714480"/>
              </a:tblGrid>
              <a:tr h="4064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smtClean="0">
                          <a:ln>
                            <a:noFill/>
                          </a:ln>
                          <a:solidFill>
                            <a:schemeClr val="tx1"/>
                          </a:solidFill>
                          <a:effectLst/>
                          <a:latin typeface="Times New Roman" pitchFamily="18" charset="0"/>
                        </a:rPr>
                        <a:t>Forma farmacêutica</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dirty="0" smtClean="0">
                          <a:ln>
                            <a:noFill/>
                          </a:ln>
                          <a:solidFill>
                            <a:schemeClr val="tx1"/>
                          </a:solidFill>
                          <a:effectLst/>
                          <a:latin typeface="Times New Roman" pitchFamily="18" charset="0"/>
                        </a:rPr>
                        <a:t>Condição de </a:t>
                      </a:r>
                      <a:r>
                        <a:rPr kumimoji="0" lang="pt-BR" sz="2400" b="0" i="0" u="none" strike="noStrike" cap="none" normalizeH="0" baseline="0" dirty="0" smtClean="0">
                          <a:ln>
                            <a:noFill/>
                          </a:ln>
                          <a:solidFill>
                            <a:schemeClr val="tx1"/>
                          </a:solidFill>
                          <a:effectLst/>
                          <a:latin typeface="Times New Roman" pitchFamily="18" charset="0"/>
                        </a:rPr>
                        <a:t>armazenamento-Refrigerador-</a:t>
                      </a:r>
                      <a:endParaRPr kumimoji="0" lang="pt-BR"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smtClean="0">
                          <a:ln>
                            <a:noFill/>
                          </a:ln>
                          <a:solidFill>
                            <a:schemeClr val="tx1"/>
                          </a:solidFill>
                          <a:effectLst/>
                          <a:latin typeface="Times New Roman" pitchFamily="18" charset="0"/>
                        </a:rPr>
                        <a:t>Embalagem</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smtClean="0">
                          <a:ln>
                            <a:noFill/>
                          </a:ln>
                          <a:solidFill>
                            <a:schemeClr val="tx1"/>
                          </a:solidFill>
                          <a:effectLst/>
                          <a:latin typeface="Times New Roman" pitchFamily="18" charset="0"/>
                        </a:rPr>
                        <a:t>Teste acelerado</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smtClean="0">
                          <a:ln>
                            <a:noFill/>
                          </a:ln>
                          <a:solidFill>
                            <a:schemeClr val="tx1"/>
                          </a:solidFill>
                          <a:effectLst/>
                          <a:latin typeface="Times New Roman" pitchFamily="18" charset="0"/>
                        </a:rPr>
                        <a:t>Teste longa duração</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smtClean="0">
                          <a:ln>
                            <a:noFill/>
                          </a:ln>
                          <a:solidFill>
                            <a:schemeClr val="tx1"/>
                          </a:solidFill>
                          <a:effectLst/>
                          <a:latin typeface="Times New Roman" pitchFamily="18" charset="0"/>
                        </a:rPr>
                        <a:t>Todas as formas farmacêuticas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smtClean="0">
                          <a:ln>
                            <a:noFill/>
                          </a:ln>
                          <a:solidFill>
                            <a:schemeClr val="tx1"/>
                          </a:solidFill>
                          <a:effectLst/>
                          <a:latin typeface="Times New Roman" pitchFamily="18" charset="0"/>
                        </a:rPr>
                        <a:t>2</a:t>
                      </a:r>
                      <a:r>
                        <a:rPr kumimoji="0" lang="pt-BR" sz="2400" b="0" i="0" u="none" strike="noStrike" cap="none" normalizeH="0" baseline="0" smtClean="0">
                          <a:ln>
                            <a:noFill/>
                          </a:ln>
                          <a:solidFill>
                            <a:schemeClr val="tx1"/>
                          </a:solidFill>
                          <a:effectLst/>
                          <a:latin typeface="Times New Roman" pitchFamily="18" charset="0"/>
                          <a:sym typeface="Symbol" pitchFamily="18" charset="2"/>
                        </a:rPr>
                        <a:t>C-8C</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smtClean="0">
                          <a:ln>
                            <a:noFill/>
                          </a:ln>
                          <a:solidFill>
                            <a:schemeClr val="tx1"/>
                          </a:solidFill>
                          <a:effectLst/>
                          <a:latin typeface="Times New Roman" pitchFamily="18" charset="0"/>
                        </a:rPr>
                        <a:t>impermeável</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smtClean="0">
                          <a:ln>
                            <a:noFill/>
                          </a:ln>
                          <a:solidFill>
                            <a:schemeClr val="tx1"/>
                          </a:solidFill>
                          <a:effectLst/>
                          <a:latin typeface="Times New Roman" pitchFamily="18" charset="0"/>
                        </a:rPr>
                        <a:t>25 </a:t>
                      </a:r>
                      <a:r>
                        <a:rPr kumimoji="0" lang="pt-BR" sz="2400" b="0" i="0" u="none" strike="noStrike" cap="none" normalizeH="0" baseline="0" smtClean="0">
                          <a:ln>
                            <a:noFill/>
                          </a:ln>
                          <a:solidFill>
                            <a:schemeClr val="tx1"/>
                          </a:solidFill>
                          <a:effectLst/>
                          <a:latin typeface="Times New Roman" pitchFamily="18" charset="0"/>
                          <a:cs typeface="Times New Roman" pitchFamily="18" charset="0"/>
                        </a:rPr>
                        <a:t>± 2 </a:t>
                      </a:r>
                      <a:r>
                        <a:rPr kumimoji="0" lang="pt-BR" sz="2400" b="0" i="0" u="none" strike="noStrike" cap="none" normalizeH="0" baseline="0" smtClean="0">
                          <a:ln>
                            <a:noFill/>
                          </a:ln>
                          <a:solidFill>
                            <a:schemeClr val="tx1"/>
                          </a:solidFill>
                          <a:effectLst/>
                          <a:latin typeface="Times New Roman" pitchFamily="18" charset="0"/>
                          <a:sym typeface="Symbol" pitchFamily="18" charset="2"/>
                        </a:rPr>
                        <a:t>C</a:t>
                      </a:r>
                      <a:endParaRPr kumimoji="0" lang="pt-BR" sz="24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smtClean="0">
                          <a:ln>
                            <a:noFill/>
                          </a:ln>
                          <a:solidFill>
                            <a:schemeClr val="tx1"/>
                          </a:solidFill>
                          <a:effectLst/>
                          <a:latin typeface="Times New Roman" pitchFamily="18" charset="0"/>
                        </a:rPr>
                        <a:t>5 </a:t>
                      </a:r>
                      <a:r>
                        <a:rPr kumimoji="0" lang="pt-BR" sz="2400" b="0" i="0" u="none" strike="noStrike" cap="none" normalizeH="0" baseline="0" smtClean="0">
                          <a:ln>
                            <a:noFill/>
                          </a:ln>
                          <a:solidFill>
                            <a:schemeClr val="tx1"/>
                          </a:solidFill>
                          <a:effectLst/>
                          <a:latin typeface="Times New Roman" pitchFamily="18" charset="0"/>
                          <a:cs typeface="Times New Roman" pitchFamily="18" charset="0"/>
                        </a:rPr>
                        <a:t>± 3 </a:t>
                      </a:r>
                      <a:r>
                        <a:rPr kumimoji="0" lang="pt-BR" sz="2400" b="0" i="0" u="none" strike="noStrike" cap="none" normalizeH="0" baseline="0" smtClean="0">
                          <a:ln>
                            <a:noFill/>
                          </a:ln>
                          <a:solidFill>
                            <a:schemeClr val="tx1"/>
                          </a:solidFill>
                          <a:effectLst/>
                          <a:latin typeface="Times New Roman" pitchFamily="18" charset="0"/>
                          <a:sym typeface="Symbol" pitchFamily="18" charset="2"/>
                        </a:rPr>
                        <a:t>C</a:t>
                      </a:r>
                      <a:endParaRPr kumimoji="0" lang="pt-BR" sz="24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smtClean="0">
                          <a:ln>
                            <a:noFill/>
                          </a:ln>
                          <a:solidFill>
                            <a:schemeClr val="tx1"/>
                          </a:solidFill>
                          <a:effectLst/>
                          <a:latin typeface="Times New Roman" pitchFamily="18" charset="0"/>
                        </a:rPr>
                        <a:t>Todas as formas farmacêuticas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smtClean="0">
                          <a:ln>
                            <a:noFill/>
                          </a:ln>
                          <a:solidFill>
                            <a:schemeClr val="tx1"/>
                          </a:solidFill>
                          <a:effectLst/>
                          <a:latin typeface="Times New Roman" pitchFamily="18" charset="0"/>
                        </a:rPr>
                        <a:t>2</a:t>
                      </a:r>
                      <a:r>
                        <a:rPr kumimoji="0" lang="pt-BR" sz="2400" b="0" i="0" u="none" strike="noStrike" cap="none" normalizeH="0" baseline="0" smtClean="0">
                          <a:ln>
                            <a:noFill/>
                          </a:ln>
                          <a:solidFill>
                            <a:schemeClr val="tx1"/>
                          </a:solidFill>
                          <a:effectLst/>
                          <a:latin typeface="Times New Roman" pitchFamily="18" charset="0"/>
                          <a:sym typeface="Symbol" pitchFamily="18" charset="2"/>
                        </a:rPr>
                        <a:t>C-8C</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pt-BR" sz="2400" b="0" i="0" u="none" strike="noStrike" cap="none" normalizeH="0" baseline="0" smtClean="0">
                        <a:ln>
                          <a:noFill/>
                        </a:ln>
                        <a:solidFill>
                          <a:schemeClr val="tx1"/>
                        </a:solidFill>
                        <a:effectLst/>
                        <a:latin typeface="Times New Roman" pitchFamily="18" charset="0"/>
                        <a:sym typeface="Symbol" pitchFamily="18" charset="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smtClean="0">
                          <a:ln>
                            <a:noFill/>
                          </a:ln>
                          <a:solidFill>
                            <a:schemeClr val="tx1"/>
                          </a:solidFill>
                          <a:effectLst/>
                          <a:latin typeface="Times New Roman" pitchFamily="18" charset="0"/>
                        </a:rPr>
                        <a:t>Semi-permeável</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smtClean="0">
                          <a:ln>
                            <a:noFill/>
                          </a:ln>
                          <a:solidFill>
                            <a:schemeClr val="tx1"/>
                          </a:solidFill>
                          <a:effectLst/>
                          <a:latin typeface="Times New Roman" pitchFamily="18" charset="0"/>
                        </a:rPr>
                        <a:t>25 </a:t>
                      </a:r>
                      <a:r>
                        <a:rPr kumimoji="0" lang="pt-BR" sz="2400" b="0" i="0" u="none" strike="noStrike" cap="none" normalizeH="0" baseline="0" smtClean="0">
                          <a:ln>
                            <a:noFill/>
                          </a:ln>
                          <a:solidFill>
                            <a:schemeClr val="tx1"/>
                          </a:solidFill>
                          <a:effectLst/>
                          <a:latin typeface="Times New Roman" pitchFamily="18" charset="0"/>
                          <a:cs typeface="Times New Roman" pitchFamily="18" charset="0"/>
                        </a:rPr>
                        <a:t>± 2 </a:t>
                      </a:r>
                      <a:r>
                        <a:rPr kumimoji="0" lang="pt-BR" sz="2400" b="0" i="0" u="none" strike="noStrike" cap="none" normalizeH="0" baseline="0" smtClean="0">
                          <a:ln>
                            <a:noFill/>
                          </a:ln>
                          <a:solidFill>
                            <a:schemeClr val="tx1"/>
                          </a:solidFill>
                          <a:effectLst/>
                          <a:latin typeface="Times New Roman" pitchFamily="18" charset="0"/>
                          <a:sym typeface="Symbol" pitchFamily="18" charset="2"/>
                        </a:rPr>
                        <a:t>C/ 60% UR</a:t>
                      </a:r>
                      <a:r>
                        <a:rPr kumimoji="0" lang="pt-BR" sz="2400" b="0" i="0" u="none" strike="noStrike" cap="none" normalizeH="0" baseline="0" smtClean="0">
                          <a:ln>
                            <a:noFill/>
                          </a:ln>
                          <a:solidFill>
                            <a:schemeClr val="tx1"/>
                          </a:solidFill>
                          <a:effectLst/>
                          <a:latin typeface="Times New Roman" pitchFamily="18" charset="0"/>
                          <a:cs typeface="Times New Roman" pitchFamily="18" charset="0"/>
                        </a:rPr>
                        <a:t>±5 UR</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smtClean="0">
                          <a:ln>
                            <a:noFill/>
                          </a:ln>
                          <a:solidFill>
                            <a:schemeClr val="tx1"/>
                          </a:solidFill>
                          <a:effectLst/>
                          <a:latin typeface="Times New Roman" pitchFamily="18" charset="0"/>
                        </a:rPr>
                        <a:t>5 </a:t>
                      </a:r>
                      <a:r>
                        <a:rPr kumimoji="0" lang="pt-BR" sz="2400" b="0" i="0" u="none" strike="noStrike" cap="none" normalizeH="0" baseline="0" smtClean="0">
                          <a:ln>
                            <a:noFill/>
                          </a:ln>
                          <a:solidFill>
                            <a:schemeClr val="tx1"/>
                          </a:solidFill>
                          <a:effectLst/>
                          <a:latin typeface="Times New Roman" pitchFamily="18" charset="0"/>
                          <a:cs typeface="Times New Roman" pitchFamily="18" charset="0"/>
                        </a:rPr>
                        <a:t>± 3 </a:t>
                      </a:r>
                      <a:r>
                        <a:rPr kumimoji="0" lang="pt-BR" sz="2400" b="0" i="0" u="none" strike="noStrike" cap="none" normalizeH="0" baseline="0" smtClean="0">
                          <a:ln>
                            <a:noFill/>
                          </a:ln>
                          <a:solidFill>
                            <a:schemeClr val="tx1"/>
                          </a:solidFill>
                          <a:effectLst/>
                          <a:latin typeface="Times New Roman" pitchFamily="18" charset="0"/>
                          <a:sym typeface="Symbol" pitchFamily="18" charset="2"/>
                        </a:rPr>
                        <a:t>C</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smtClean="0">
                          <a:ln>
                            <a:noFill/>
                          </a:ln>
                          <a:solidFill>
                            <a:schemeClr val="tx1"/>
                          </a:solidFill>
                          <a:effectLst/>
                          <a:latin typeface="Times New Roman" pitchFamily="18" charset="0"/>
                        </a:rPr>
                        <a:t>Todas as f. farmacêuticas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smtClean="0">
                          <a:ln>
                            <a:noFill/>
                          </a:ln>
                          <a:solidFill>
                            <a:schemeClr val="tx1"/>
                          </a:solidFill>
                          <a:effectLst/>
                          <a:latin typeface="Times New Roman" pitchFamily="18" charset="0"/>
                          <a:sym typeface="Symbol" pitchFamily="18" charset="2"/>
                        </a:rPr>
                        <a:t>-20C</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pt-BR"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smtClean="0">
                          <a:ln>
                            <a:noFill/>
                          </a:ln>
                          <a:solidFill>
                            <a:schemeClr val="tx1"/>
                          </a:solidFill>
                          <a:effectLst/>
                          <a:latin typeface="Times New Roman" pitchFamily="18" charset="0"/>
                        </a:rPr>
                        <a:t>todas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smtClean="0">
                          <a:ln>
                            <a:noFill/>
                          </a:ln>
                          <a:solidFill>
                            <a:schemeClr val="tx1"/>
                          </a:solidFill>
                          <a:effectLst/>
                          <a:latin typeface="Times New Roman" pitchFamily="18" charset="0"/>
                        </a:rPr>
                        <a:t>-20 </a:t>
                      </a:r>
                      <a:r>
                        <a:rPr kumimoji="0" lang="pt-BR" sz="2400" b="0" i="0" u="none" strike="noStrike" cap="none" normalizeH="0" baseline="0" smtClean="0">
                          <a:ln>
                            <a:noFill/>
                          </a:ln>
                          <a:solidFill>
                            <a:schemeClr val="tx1"/>
                          </a:solidFill>
                          <a:effectLst/>
                          <a:latin typeface="Times New Roman" pitchFamily="18" charset="0"/>
                          <a:cs typeface="Times New Roman" pitchFamily="18" charset="0"/>
                        </a:rPr>
                        <a:t>± 5 </a:t>
                      </a:r>
                      <a:r>
                        <a:rPr kumimoji="0" lang="pt-BR" sz="2400" b="0" i="0" u="none" strike="noStrike" cap="none" normalizeH="0" baseline="0" smtClean="0">
                          <a:ln>
                            <a:noFill/>
                          </a:ln>
                          <a:solidFill>
                            <a:schemeClr val="tx1"/>
                          </a:solidFill>
                          <a:effectLst/>
                          <a:latin typeface="Times New Roman" pitchFamily="18" charset="0"/>
                          <a:sym typeface="Symbol" pitchFamily="18" charset="2"/>
                        </a:rPr>
                        <a:t>C</a:t>
                      </a:r>
                      <a:endParaRPr kumimoji="0" lang="pt-BR" sz="24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400" b="0" i="0" u="none" strike="noStrike" cap="none" normalizeH="0" baseline="0" dirty="0" smtClean="0">
                          <a:ln>
                            <a:noFill/>
                          </a:ln>
                          <a:solidFill>
                            <a:schemeClr val="tx1"/>
                          </a:solidFill>
                          <a:effectLst/>
                          <a:latin typeface="Times New Roman" pitchFamily="18" charset="0"/>
                        </a:rPr>
                        <a:t>-20 </a:t>
                      </a:r>
                      <a:r>
                        <a:rPr kumimoji="0" lang="pt-BR" sz="2400" b="0" i="0" u="none" strike="noStrike" cap="none" normalizeH="0" baseline="0" dirty="0" smtClean="0">
                          <a:ln>
                            <a:noFill/>
                          </a:ln>
                          <a:solidFill>
                            <a:schemeClr val="tx1"/>
                          </a:solidFill>
                          <a:effectLst/>
                          <a:latin typeface="Times New Roman" pitchFamily="18" charset="0"/>
                          <a:cs typeface="Times New Roman" pitchFamily="18" charset="0"/>
                        </a:rPr>
                        <a:t>± 5 </a:t>
                      </a:r>
                      <a:r>
                        <a:rPr kumimoji="0" lang="pt-BR" sz="2400" b="0" i="0" u="none" strike="noStrike" cap="none" normalizeH="0" baseline="0" dirty="0" smtClean="0">
                          <a:ln>
                            <a:noFill/>
                          </a:ln>
                          <a:solidFill>
                            <a:schemeClr val="tx1"/>
                          </a:solidFill>
                          <a:effectLst/>
                          <a:latin typeface="Times New Roman" pitchFamily="18" charset="0"/>
                          <a:sym typeface="Symbol" pitchFamily="18" charset="2"/>
                        </a:rPr>
                        <a:t>C</a:t>
                      </a:r>
                      <a:endParaRPr kumimoji="0" lang="pt-BR"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5" name="Rectangle 2"/>
          <p:cNvSpPr>
            <a:spLocks noGrp="1" noChangeArrowheads="1"/>
          </p:cNvSpPr>
          <p:nvPr>
            <p:ph type="title"/>
          </p:nvPr>
        </p:nvSpPr>
        <p:spPr>
          <a:xfrm>
            <a:off x="0" y="214290"/>
            <a:ext cx="9144000" cy="1143000"/>
          </a:xfrm>
        </p:spPr>
        <p:txBody>
          <a:bodyPr>
            <a:noAutofit/>
          </a:bodyPr>
          <a:lstStyle/>
          <a:p>
            <a:pPr eaLnBrk="1" hangingPunct="1">
              <a:defRPr/>
            </a:pPr>
            <a:r>
              <a:rPr lang="pt-BR" sz="2800" b="1" dirty="0" smtClean="0">
                <a:solidFill>
                  <a:schemeClr val="bg1"/>
                </a:solidFill>
                <a:latin typeface="Algerian" pitchFamily="82" charset="0"/>
              </a:rPr>
              <a:t> Condições de armazenamento  de acordo com a forma farmacêutica estabelecidas pela </a:t>
            </a:r>
            <a:r>
              <a:rPr lang="pt-BR" sz="2800" b="1" dirty="0" err="1" smtClean="0">
                <a:solidFill>
                  <a:schemeClr val="bg1"/>
                </a:solidFill>
                <a:latin typeface="Algerian" pitchFamily="82" charset="0"/>
              </a:rPr>
              <a:t>Anvisa</a:t>
            </a:r>
            <a:r>
              <a:rPr lang="pt-BR" sz="2800" b="1" dirty="0" smtClean="0">
                <a:solidFill>
                  <a:schemeClr val="bg1"/>
                </a:solidFill>
                <a:latin typeface="Algerian" pitchFamily="82" charset="0"/>
              </a:rPr>
              <a:t>- 2005 e vigentes até o momento</a:t>
            </a:r>
            <a:br>
              <a:rPr lang="pt-BR" sz="2800" b="1" dirty="0" smtClean="0">
                <a:solidFill>
                  <a:schemeClr val="bg1"/>
                </a:solidFill>
                <a:latin typeface="Algerian" pitchFamily="82" charset="0"/>
              </a:rPr>
            </a:br>
            <a:endParaRPr lang="pt-BR" sz="2800" b="1" dirty="0" smtClean="0">
              <a:solidFill>
                <a:schemeClr val="bg1"/>
              </a:solidFill>
              <a:latin typeface="Algerian" pitchFamily="8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3071802" y="0"/>
            <a:ext cx="5572164" cy="1569660"/>
          </a:xfrm>
          <a:prstGeom prst="rect">
            <a:avLst/>
          </a:prstGeom>
          <a:noFill/>
        </p:spPr>
        <p:txBody>
          <a:bodyPr wrap="square" rtlCol="0">
            <a:spAutoFit/>
          </a:bodyPr>
          <a:lstStyle/>
          <a:p>
            <a:r>
              <a:rPr lang="pt-BR" sz="3200" b="1" dirty="0">
                <a:solidFill>
                  <a:srgbClr val="990033"/>
                </a:solidFill>
              </a:rPr>
              <a:t>C</a:t>
            </a:r>
            <a:r>
              <a:rPr lang="pt-BR" sz="3200" b="1" dirty="0" smtClean="0">
                <a:solidFill>
                  <a:srgbClr val="990033"/>
                </a:solidFill>
              </a:rPr>
              <a:t>omo podemos assegurar a qualidade do medicamento ao sair da produção?   </a:t>
            </a:r>
            <a:endParaRPr lang="pt-BR" sz="3200" b="1" dirty="0">
              <a:solidFill>
                <a:srgbClr val="990033"/>
              </a:solidFill>
            </a:endParaRPr>
          </a:p>
        </p:txBody>
      </p:sp>
      <p:pic>
        <p:nvPicPr>
          <p:cNvPr id="23554" name="Picture 2" descr="C:\Users\Maria José V Fonseca\Pictures\graduação 2020\menina interrogação.png"/>
          <p:cNvPicPr>
            <a:picLocks noChangeAspect="1" noChangeArrowheads="1"/>
          </p:cNvPicPr>
          <p:nvPr/>
        </p:nvPicPr>
        <p:blipFill>
          <a:blip r:embed="rId3" cstate="print"/>
          <a:srcRect/>
          <a:stretch>
            <a:fillRect/>
          </a:stretch>
        </p:blipFill>
        <p:spPr bwMode="auto">
          <a:xfrm>
            <a:off x="285720" y="357166"/>
            <a:ext cx="2042641" cy="2619394"/>
          </a:xfrm>
          <a:prstGeom prst="rect">
            <a:avLst/>
          </a:prstGeom>
          <a:noFill/>
        </p:spPr>
      </p:pic>
      <p:sp>
        <p:nvSpPr>
          <p:cNvPr id="6" name="Seta para baixo 5"/>
          <p:cNvSpPr/>
          <p:nvPr/>
        </p:nvSpPr>
        <p:spPr>
          <a:xfrm>
            <a:off x="4429124" y="2143116"/>
            <a:ext cx="1143008" cy="785818"/>
          </a:xfrm>
          <a:prstGeom prst="downArrow">
            <a:avLst>
              <a:gd name="adj1" fmla="val 50000"/>
              <a:gd name="adj2" fmla="val 51711"/>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CaixaDeTexto 7"/>
          <p:cNvSpPr txBox="1"/>
          <p:nvPr/>
        </p:nvSpPr>
        <p:spPr>
          <a:xfrm>
            <a:off x="5715008" y="2000240"/>
            <a:ext cx="1643074" cy="461665"/>
          </a:xfrm>
          <a:prstGeom prst="rect">
            <a:avLst/>
          </a:prstGeom>
          <a:noFill/>
        </p:spPr>
        <p:txBody>
          <a:bodyPr wrap="square" rtlCol="0">
            <a:spAutoFit/>
          </a:bodyPr>
          <a:lstStyle/>
          <a:p>
            <a:r>
              <a:rPr lang="pt-BR" sz="2400" b="1" dirty="0" smtClean="0"/>
              <a:t>Através  do </a:t>
            </a:r>
            <a:endParaRPr lang="pt-BR" sz="2400" b="1" dirty="0"/>
          </a:p>
        </p:txBody>
      </p:sp>
      <p:sp>
        <p:nvSpPr>
          <p:cNvPr id="9" name="CaixaDeTexto 8"/>
          <p:cNvSpPr txBox="1"/>
          <p:nvPr/>
        </p:nvSpPr>
        <p:spPr>
          <a:xfrm>
            <a:off x="1500166" y="3000372"/>
            <a:ext cx="7286676" cy="954107"/>
          </a:xfrm>
          <a:prstGeom prst="rect">
            <a:avLst/>
          </a:prstGeom>
          <a:noFill/>
        </p:spPr>
        <p:txBody>
          <a:bodyPr wrap="square" rtlCol="0">
            <a:spAutoFit/>
          </a:bodyPr>
          <a:lstStyle/>
          <a:p>
            <a:pPr algn="ctr"/>
            <a:r>
              <a:rPr lang="pt-BR" sz="2800" b="1" dirty="0">
                <a:solidFill>
                  <a:schemeClr val="bg1"/>
                </a:solidFill>
              </a:rPr>
              <a:t> </a:t>
            </a:r>
            <a:r>
              <a:rPr lang="pt-BR" sz="2800" b="1" dirty="0" smtClean="0">
                <a:solidFill>
                  <a:schemeClr val="bg1"/>
                </a:solidFill>
              </a:rPr>
              <a:t>Estabelecimento  de especificações e critérios de aceitabilidade para o produto farmacêutico</a:t>
            </a:r>
            <a:endParaRPr lang="pt-BR" sz="2800" b="1" dirty="0">
              <a:solidFill>
                <a:schemeClr val="bg1"/>
              </a:solidFill>
            </a:endParaRPr>
          </a:p>
        </p:txBody>
      </p:sp>
      <p:sp>
        <p:nvSpPr>
          <p:cNvPr id="11" name="Seta para baixo 10"/>
          <p:cNvSpPr/>
          <p:nvPr/>
        </p:nvSpPr>
        <p:spPr>
          <a:xfrm>
            <a:off x="4429124" y="3929066"/>
            <a:ext cx="1000132" cy="10001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CaixaDeTexto 11"/>
          <p:cNvSpPr txBox="1"/>
          <p:nvPr/>
        </p:nvSpPr>
        <p:spPr>
          <a:xfrm>
            <a:off x="5857884" y="4143380"/>
            <a:ext cx="1857388" cy="830997"/>
          </a:xfrm>
          <a:prstGeom prst="rect">
            <a:avLst/>
          </a:prstGeom>
          <a:noFill/>
        </p:spPr>
        <p:txBody>
          <a:bodyPr wrap="square" rtlCol="0">
            <a:spAutoFit/>
          </a:bodyPr>
          <a:lstStyle/>
          <a:p>
            <a:pPr algn="ctr"/>
            <a:r>
              <a:rPr lang="pt-BR" sz="2400" b="1" dirty="0" smtClean="0">
                <a:solidFill>
                  <a:srgbClr val="C00000"/>
                </a:solidFill>
              </a:rPr>
              <a:t>Que devem ser</a:t>
            </a:r>
            <a:endParaRPr lang="pt-BR" sz="2400" b="1" dirty="0">
              <a:solidFill>
                <a:srgbClr val="C00000"/>
              </a:solidFill>
            </a:endParaRPr>
          </a:p>
        </p:txBody>
      </p:sp>
      <p:sp>
        <p:nvSpPr>
          <p:cNvPr id="13" name="CaixaDeTexto 12"/>
          <p:cNvSpPr txBox="1"/>
          <p:nvPr/>
        </p:nvSpPr>
        <p:spPr>
          <a:xfrm>
            <a:off x="0" y="5042118"/>
            <a:ext cx="9144000" cy="1384995"/>
          </a:xfrm>
          <a:prstGeom prst="rect">
            <a:avLst/>
          </a:prstGeom>
          <a:noFill/>
        </p:spPr>
        <p:txBody>
          <a:bodyPr wrap="square" rtlCol="0">
            <a:spAutoFit/>
          </a:bodyPr>
          <a:lstStyle/>
          <a:p>
            <a:pPr algn="ctr"/>
            <a:r>
              <a:rPr lang="pt-BR" sz="2800" b="1" dirty="0" smtClean="0"/>
              <a:t>Determinadas  no final de cada processo produtivo,  o lote será liberado somente quando as especificações estiverem dentro dos critérios de aceitabilidade estabelecidos</a:t>
            </a:r>
            <a:endParaRPr lang="pt-BR" sz="28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p:cNvSpPr txBox="1"/>
          <p:nvPr/>
        </p:nvSpPr>
        <p:spPr>
          <a:xfrm>
            <a:off x="214282" y="285728"/>
            <a:ext cx="8929718" cy="1077218"/>
          </a:xfrm>
          <a:prstGeom prst="rect">
            <a:avLst/>
          </a:prstGeom>
          <a:noFill/>
        </p:spPr>
        <p:txBody>
          <a:bodyPr wrap="square" rtlCol="0">
            <a:spAutoFit/>
          </a:bodyPr>
          <a:lstStyle/>
          <a:p>
            <a:r>
              <a:rPr lang="pt-BR" sz="3200" b="1" dirty="0" smtClean="0">
                <a:solidFill>
                  <a:schemeClr val="bg1"/>
                </a:solidFill>
                <a:latin typeface="Algerian" pitchFamily="82" charset="0"/>
              </a:rPr>
              <a:t>Pontos de Amostragem nos estudos de longa duração – Segundo </a:t>
            </a:r>
            <a:r>
              <a:rPr lang="pt-BR" sz="3200" b="1" dirty="0" err="1" smtClean="0">
                <a:solidFill>
                  <a:schemeClr val="bg1"/>
                </a:solidFill>
                <a:latin typeface="Algerian" pitchFamily="82" charset="0"/>
              </a:rPr>
              <a:t>Anvisa</a:t>
            </a:r>
            <a:r>
              <a:rPr lang="pt-BR" sz="3200" b="1" dirty="0" smtClean="0">
                <a:solidFill>
                  <a:schemeClr val="bg1"/>
                </a:solidFill>
                <a:latin typeface="Algerian" pitchFamily="82" charset="0"/>
              </a:rPr>
              <a:t> 2005</a:t>
            </a:r>
            <a:endParaRPr lang="pt-BR" sz="3200" b="1" dirty="0">
              <a:solidFill>
                <a:schemeClr val="bg1"/>
              </a:solidFill>
              <a:latin typeface="Algerian" pitchFamily="82" charset="0"/>
            </a:endParaRPr>
          </a:p>
        </p:txBody>
      </p:sp>
      <p:graphicFrame>
        <p:nvGraphicFramePr>
          <p:cNvPr id="7" name="Tabela 6"/>
          <p:cNvGraphicFramePr>
            <a:graphicFrameLocks noGrp="1"/>
          </p:cNvGraphicFramePr>
          <p:nvPr/>
        </p:nvGraphicFramePr>
        <p:xfrm>
          <a:off x="214280" y="2428868"/>
          <a:ext cx="8929720" cy="4053840"/>
        </p:xfrm>
        <a:graphic>
          <a:graphicData uri="http://schemas.openxmlformats.org/drawingml/2006/table">
            <a:tbl>
              <a:tblPr firstRow="1" bandRow="1">
                <a:tableStyleId>{5C22544A-7EE6-4342-B048-85BDC9FD1C3A}</a:tableStyleId>
              </a:tblPr>
              <a:tblGrid>
                <a:gridCol w="2232430"/>
                <a:gridCol w="2232430"/>
                <a:gridCol w="2232430"/>
                <a:gridCol w="2232430"/>
              </a:tblGrid>
              <a:tr h="731576">
                <a:tc>
                  <a:txBody>
                    <a:bodyPr/>
                    <a:lstStyle/>
                    <a:p>
                      <a:pPr algn="ctr"/>
                      <a:r>
                        <a:rPr lang="pt-BR" sz="2000" b="1" dirty="0" smtClean="0"/>
                        <a:t>Condições</a:t>
                      </a:r>
                      <a:r>
                        <a:rPr lang="pt-BR" sz="2000" b="1" baseline="0" dirty="0" smtClean="0"/>
                        <a:t> de armazenamento na </a:t>
                      </a:r>
                      <a:r>
                        <a:rPr lang="pt-BR" sz="2000" b="1" baseline="0" dirty="0" err="1" smtClean="0"/>
                        <a:t>dispensação</a:t>
                      </a:r>
                      <a:endParaRPr lang="pt-BR" sz="2000" b="1" dirty="0"/>
                    </a:p>
                  </a:txBody>
                  <a:tcPr/>
                </a:tc>
                <a:tc>
                  <a:txBody>
                    <a:bodyPr/>
                    <a:lstStyle/>
                    <a:p>
                      <a:pPr algn="ctr"/>
                      <a:r>
                        <a:rPr lang="pt-BR" sz="2000" b="1" dirty="0" smtClean="0"/>
                        <a:t>Temperatura de armazenamento durante o estudo de estabilidade</a:t>
                      </a:r>
                      <a:endParaRPr lang="pt-BR" sz="2000" b="1" dirty="0"/>
                    </a:p>
                  </a:txBody>
                  <a:tcPr/>
                </a:tc>
                <a:tc>
                  <a:txBody>
                    <a:bodyPr/>
                    <a:lstStyle/>
                    <a:p>
                      <a:pPr algn="ctr"/>
                      <a:r>
                        <a:rPr lang="pt-BR" sz="2000" b="1" dirty="0" smtClean="0"/>
                        <a:t>Umidade relativa (%) </a:t>
                      </a:r>
                      <a:endParaRPr lang="pt-BR" sz="2000" b="1" dirty="0"/>
                    </a:p>
                  </a:txBody>
                  <a:tcPr/>
                </a:tc>
                <a:tc>
                  <a:txBody>
                    <a:bodyPr/>
                    <a:lstStyle/>
                    <a:p>
                      <a:pPr algn="ctr"/>
                      <a:r>
                        <a:rPr lang="pt-BR" sz="2000" b="1" dirty="0" smtClean="0"/>
                        <a:t>Freqüência de amostragem  para a análise </a:t>
                      </a:r>
                      <a:endParaRPr lang="pt-BR" sz="2000" b="1" dirty="0"/>
                    </a:p>
                  </a:txBody>
                  <a:tcPr/>
                </a:tc>
              </a:tr>
              <a:tr h="731576">
                <a:tc>
                  <a:txBody>
                    <a:bodyPr/>
                    <a:lstStyle/>
                    <a:p>
                      <a:endParaRPr lang="pt-BR" sz="2400" dirty="0" smtClean="0"/>
                    </a:p>
                    <a:p>
                      <a:r>
                        <a:rPr lang="pt-BR" sz="2400" dirty="0" smtClean="0"/>
                        <a:t>2 – 8 °C (geladeira)</a:t>
                      </a:r>
                      <a:endParaRPr lang="pt-BR" sz="2400" dirty="0"/>
                    </a:p>
                  </a:txBody>
                  <a:tcPr/>
                </a:tc>
                <a:tc>
                  <a:txBody>
                    <a:bodyPr/>
                    <a:lstStyle/>
                    <a:p>
                      <a:endParaRPr lang="pt-BR" sz="2400" dirty="0" smtClean="0"/>
                    </a:p>
                    <a:p>
                      <a:r>
                        <a:rPr lang="pt-BR" sz="2400" dirty="0" smtClean="0"/>
                        <a:t>5 </a:t>
                      </a:r>
                      <a:r>
                        <a:rPr lang="pt-BR" sz="2400" dirty="0" smtClean="0">
                          <a:latin typeface="Segoe UI Semibold"/>
                          <a:cs typeface="Segoe UI Semibold"/>
                        </a:rPr>
                        <a:t>± 3ºC</a:t>
                      </a:r>
                      <a:endParaRPr lang="pt-BR" sz="2400" dirty="0"/>
                    </a:p>
                  </a:txBody>
                  <a:tcPr/>
                </a:tc>
                <a:tc>
                  <a:txBody>
                    <a:bodyPr/>
                    <a:lstStyle/>
                    <a:p>
                      <a:endParaRPr lang="pt-BR" sz="2400" dirty="0" smtClean="0"/>
                    </a:p>
                    <a:p>
                      <a:r>
                        <a:rPr lang="pt-BR" sz="2400" dirty="0" smtClean="0"/>
                        <a:t>-</a:t>
                      </a:r>
                      <a:endParaRPr lang="pt-BR" sz="2400" dirty="0"/>
                    </a:p>
                  </a:txBody>
                  <a:tcPr/>
                </a:tc>
                <a:tc>
                  <a:txBody>
                    <a:bodyPr/>
                    <a:lstStyle/>
                    <a:p>
                      <a:endParaRPr lang="pt-BR" sz="2400" dirty="0" smtClean="0"/>
                    </a:p>
                    <a:p>
                      <a:r>
                        <a:rPr lang="pt-BR" sz="2400" dirty="0" smtClean="0"/>
                        <a:t>0, 3, 6, 9, 12,</a:t>
                      </a:r>
                      <a:r>
                        <a:rPr lang="pt-BR" sz="2400" baseline="0" dirty="0" smtClean="0"/>
                        <a:t> 18 e 24 meses</a:t>
                      </a:r>
                      <a:endParaRPr lang="pt-BR" sz="2400" dirty="0"/>
                    </a:p>
                  </a:txBody>
                  <a:tcPr/>
                </a:tc>
              </a:tr>
              <a:tr h="731576">
                <a:tc>
                  <a:txBody>
                    <a:bodyPr/>
                    <a:lstStyle/>
                    <a:p>
                      <a:endParaRPr lang="pt-BR" sz="2400" dirty="0" smtClean="0"/>
                    </a:p>
                    <a:p>
                      <a:r>
                        <a:rPr lang="pt-BR" sz="2400" dirty="0" smtClean="0"/>
                        <a:t>15 – 30 </a:t>
                      </a:r>
                      <a:r>
                        <a:rPr lang="pt-BR" sz="2400" dirty="0" smtClean="0">
                          <a:latin typeface="Segoe UI Semibold"/>
                          <a:cs typeface="Segoe UI Semibold"/>
                        </a:rPr>
                        <a:t>ºC</a:t>
                      </a:r>
                      <a:endParaRPr lang="pt-BR" sz="2400" dirty="0"/>
                    </a:p>
                  </a:txBody>
                  <a:tcPr/>
                </a:tc>
                <a:tc>
                  <a:txBody>
                    <a:bodyPr/>
                    <a:lstStyle/>
                    <a:p>
                      <a:endParaRPr lang="pt-BR" sz="2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pt-BR" sz="2400" dirty="0" smtClean="0"/>
                        <a:t>30 </a:t>
                      </a:r>
                      <a:r>
                        <a:rPr lang="pt-BR" sz="2400" dirty="0" smtClean="0">
                          <a:latin typeface="Segoe UI Semibold"/>
                          <a:cs typeface="Segoe UI Semibold"/>
                        </a:rPr>
                        <a:t>± 2</a:t>
                      </a:r>
                      <a:r>
                        <a:rPr lang="pt-BR" sz="2400" dirty="0" smtClean="0">
                          <a:latin typeface="Segoe UI Semibold"/>
                          <a:cs typeface="Segoe UI Semibold"/>
                        </a:rPr>
                        <a:t>ºC</a:t>
                      </a:r>
                      <a:endParaRPr lang="pt-BR" sz="2400" dirty="0" smtClean="0"/>
                    </a:p>
                    <a:p>
                      <a:endParaRPr lang="pt-BR" sz="2400" dirty="0"/>
                    </a:p>
                  </a:txBody>
                  <a:tcPr/>
                </a:tc>
                <a:tc>
                  <a:txBody>
                    <a:bodyPr/>
                    <a:lstStyle/>
                    <a:p>
                      <a:endParaRPr lang="pt-BR" sz="2400" dirty="0" smtClean="0"/>
                    </a:p>
                    <a:p>
                      <a:r>
                        <a:rPr lang="pt-BR" sz="2400" dirty="0" smtClean="0"/>
                        <a:t>75</a:t>
                      </a:r>
                      <a:r>
                        <a:rPr lang="pt-BR" sz="2400" baseline="0" dirty="0" smtClean="0">
                          <a:latin typeface="Segoe UI Semibold"/>
                          <a:cs typeface="Segoe UI Semibold"/>
                        </a:rPr>
                        <a:t>±5% UR</a:t>
                      </a:r>
                      <a:endParaRPr lang="pt-BR" sz="2400" dirty="0"/>
                    </a:p>
                  </a:txBody>
                  <a:tcPr/>
                </a:tc>
                <a:tc>
                  <a:txBody>
                    <a:bodyPr/>
                    <a:lstStyle/>
                    <a:p>
                      <a:endParaRPr lang="pt-BR" sz="2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pt-BR" sz="2400" dirty="0" smtClean="0"/>
                        <a:t>0, 3, 6, 9, 12,</a:t>
                      </a:r>
                      <a:r>
                        <a:rPr lang="pt-BR" sz="2400" baseline="0" dirty="0" smtClean="0"/>
                        <a:t> 18 e 24 meses</a:t>
                      </a:r>
                      <a:endParaRPr lang="pt-BR" sz="2400" dirty="0" smtClean="0"/>
                    </a:p>
                    <a:p>
                      <a:endParaRPr lang="pt-BR" sz="2400" dirty="0"/>
                    </a:p>
                  </a:txBody>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214282" y="285728"/>
            <a:ext cx="8929718" cy="1077218"/>
          </a:xfrm>
          <a:prstGeom prst="rect">
            <a:avLst/>
          </a:prstGeom>
          <a:noFill/>
        </p:spPr>
        <p:txBody>
          <a:bodyPr wrap="square" rtlCol="0">
            <a:spAutoFit/>
          </a:bodyPr>
          <a:lstStyle/>
          <a:p>
            <a:r>
              <a:rPr lang="pt-BR" sz="3200" b="1" dirty="0" smtClean="0">
                <a:solidFill>
                  <a:schemeClr val="bg1"/>
                </a:solidFill>
                <a:latin typeface="Algerian" pitchFamily="82" charset="0"/>
              </a:rPr>
              <a:t>Pontos de Amostragem nos estudos Acelerados – Segundo </a:t>
            </a:r>
            <a:r>
              <a:rPr lang="pt-BR" sz="3200" b="1" dirty="0" err="1" smtClean="0">
                <a:solidFill>
                  <a:schemeClr val="bg1"/>
                </a:solidFill>
                <a:latin typeface="Algerian" pitchFamily="82" charset="0"/>
              </a:rPr>
              <a:t>Anvisa</a:t>
            </a:r>
            <a:r>
              <a:rPr lang="pt-BR" sz="3200" b="1" dirty="0" smtClean="0">
                <a:solidFill>
                  <a:schemeClr val="bg1"/>
                </a:solidFill>
                <a:latin typeface="Algerian" pitchFamily="82" charset="0"/>
              </a:rPr>
              <a:t> 2005</a:t>
            </a:r>
            <a:endParaRPr lang="pt-BR" sz="3200" b="1" dirty="0">
              <a:solidFill>
                <a:schemeClr val="bg1"/>
              </a:solidFill>
              <a:latin typeface="Algerian" pitchFamily="82" charset="0"/>
            </a:endParaRPr>
          </a:p>
        </p:txBody>
      </p:sp>
      <p:graphicFrame>
        <p:nvGraphicFramePr>
          <p:cNvPr id="5" name="Tabela 4"/>
          <p:cNvGraphicFramePr>
            <a:graphicFrameLocks noGrp="1"/>
          </p:cNvGraphicFramePr>
          <p:nvPr/>
        </p:nvGraphicFramePr>
        <p:xfrm>
          <a:off x="214280" y="1571612"/>
          <a:ext cx="8929720" cy="3688080"/>
        </p:xfrm>
        <a:graphic>
          <a:graphicData uri="http://schemas.openxmlformats.org/drawingml/2006/table">
            <a:tbl>
              <a:tblPr firstRow="1" bandRow="1">
                <a:tableStyleId>{5C22544A-7EE6-4342-B048-85BDC9FD1C3A}</a:tableStyleId>
              </a:tblPr>
              <a:tblGrid>
                <a:gridCol w="2232430"/>
                <a:gridCol w="2232430"/>
                <a:gridCol w="2232430"/>
                <a:gridCol w="2232430"/>
              </a:tblGrid>
              <a:tr h="731576">
                <a:tc>
                  <a:txBody>
                    <a:bodyPr/>
                    <a:lstStyle/>
                    <a:p>
                      <a:pPr algn="ctr"/>
                      <a:r>
                        <a:rPr lang="pt-BR" sz="2000" b="1" dirty="0" smtClean="0"/>
                        <a:t>Condições</a:t>
                      </a:r>
                      <a:r>
                        <a:rPr lang="pt-BR" sz="2000" b="1" baseline="0" dirty="0" smtClean="0"/>
                        <a:t> de armazenamento na </a:t>
                      </a:r>
                      <a:r>
                        <a:rPr lang="pt-BR" sz="2000" b="1" baseline="0" dirty="0" err="1" smtClean="0"/>
                        <a:t>dispensação</a:t>
                      </a:r>
                      <a:endParaRPr lang="pt-BR" sz="2000" b="1" dirty="0"/>
                    </a:p>
                  </a:txBody>
                  <a:tcPr/>
                </a:tc>
                <a:tc>
                  <a:txBody>
                    <a:bodyPr/>
                    <a:lstStyle/>
                    <a:p>
                      <a:pPr algn="ctr"/>
                      <a:r>
                        <a:rPr lang="pt-BR" sz="2000" b="1" dirty="0" smtClean="0"/>
                        <a:t>Temperatura de armazenamento durante o estudo de estabilidade</a:t>
                      </a:r>
                      <a:endParaRPr lang="pt-BR" sz="2000" b="1" dirty="0"/>
                    </a:p>
                  </a:txBody>
                  <a:tcPr/>
                </a:tc>
                <a:tc>
                  <a:txBody>
                    <a:bodyPr/>
                    <a:lstStyle/>
                    <a:p>
                      <a:pPr algn="ctr"/>
                      <a:r>
                        <a:rPr lang="pt-BR" sz="2000" b="1" dirty="0" smtClean="0"/>
                        <a:t>Umidade relativa (%) </a:t>
                      </a:r>
                      <a:endParaRPr lang="pt-BR" sz="2000" b="1" dirty="0"/>
                    </a:p>
                  </a:txBody>
                  <a:tcPr/>
                </a:tc>
                <a:tc>
                  <a:txBody>
                    <a:bodyPr/>
                    <a:lstStyle/>
                    <a:p>
                      <a:pPr algn="ctr"/>
                      <a:r>
                        <a:rPr lang="pt-BR" sz="2000" b="1" dirty="0" smtClean="0"/>
                        <a:t>Freqüência de amostragem  para a análise </a:t>
                      </a:r>
                      <a:endParaRPr lang="pt-BR" sz="2000" b="1" dirty="0"/>
                    </a:p>
                  </a:txBody>
                  <a:tcPr/>
                </a:tc>
              </a:tr>
              <a:tr h="731576">
                <a:tc>
                  <a:txBody>
                    <a:bodyPr/>
                    <a:lstStyle/>
                    <a:p>
                      <a:endParaRPr lang="pt-BR" sz="2400" dirty="0" smtClean="0"/>
                    </a:p>
                    <a:p>
                      <a:r>
                        <a:rPr lang="pt-BR" sz="2400" dirty="0" smtClean="0"/>
                        <a:t>2 – 8 °C (geladeira)</a:t>
                      </a:r>
                      <a:endParaRPr lang="pt-BR" sz="2400" dirty="0"/>
                    </a:p>
                  </a:txBody>
                  <a:tcPr/>
                </a:tc>
                <a:tc>
                  <a:txBody>
                    <a:bodyPr/>
                    <a:lstStyle/>
                    <a:p>
                      <a:endParaRPr lang="pt-BR" sz="2400" dirty="0" smtClean="0"/>
                    </a:p>
                    <a:p>
                      <a:r>
                        <a:rPr lang="pt-BR" sz="2400" dirty="0" smtClean="0"/>
                        <a:t>25 </a:t>
                      </a:r>
                      <a:r>
                        <a:rPr lang="pt-BR" sz="2400" dirty="0" smtClean="0">
                          <a:latin typeface="Segoe UI Semibold"/>
                          <a:cs typeface="Segoe UI Semibold"/>
                        </a:rPr>
                        <a:t>± 2ºC</a:t>
                      </a:r>
                      <a:endParaRPr lang="pt-BR" sz="2400" dirty="0"/>
                    </a:p>
                  </a:txBody>
                  <a:tcPr/>
                </a:tc>
                <a:tc>
                  <a:txBody>
                    <a:bodyPr/>
                    <a:lstStyle/>
                    <a:p>
                      <a:endParaRPr lang="pt-BR" sz="2400" dirty="0" smtClean="0"/>
                    </a:p>
                    <a:p>
                      <a:r>
                        <a:rPr lang="pt-BR" sz="2400" baseline="0" dirty="0" smtClean="0"/>
                        <a:t> 60</a:t>
                      </a:r>
                      <a:r>
                        <a:rPr lang="pt-BR" sz="2400" baseline="0" dirty="0" smtClean="0">
                          <a:latin typeface="Segoe UI Semibold"/>
                          <a:cs typeface="Segoe UI Semibold"/>
                        </a:rPr>
                        <a:t>±5% UR</a:t>
                      </a:r>
                      <a:endParaRPr lang="pt-BR" sz="2400" dirty="0"/>
                    </a:p>
                  </a:txBody>
                  <a:tcPr/>
                </a:tc>
                <a:tc>
                  <a:txBody>
                    <a:bodyPr/>
                    <a:lstStyle/>
                    <a:p>
                      <a:endParaRPr lang="pt-BR" sz="2400" dirty="0" smtClean="0"/>
                    </a:p>
                    <a:p>
                      <a:r>
                        <a:rPr lang="pt-BR" sz="2400" dirty="0" smtClean="0"/>
                        <a:t>0, 3</a:t>
                      </a:r>
                      <a:r>
                        <a:rPr lang="pt-BR" sz="2400" baseline="0" dirty="0" smtClean="0"/>
                        <a:t> e</a:t>
                      </a:r>
                      <a:r>
                        <a:rPr lang="pt-BR" sz="2400" dirty="0" smtClean="0"/>
                        <a:t> 6 </a:t>
                      </a:r>
                      <a:r>
                        <a:rPr lang="pt-BR" sz="2400" baseline="0" dirty="0" smtClean="0"/>
                        <a:t>meses</a:t>
                      </a:r>
                      <a:endParaRPr lang="pt-BR" sz="2400" dirty="0"/>
                    </a:p>
                  </a:txBody>
                  <a:tcPr/>
                </a:tc>
              </a:tr>
              <a:tr h="731576">
                <a:tc>
                  <a:txBody>
                    <a:bodyPr/>
                    <a:lstStyle/>
                    <a:p>
                      <a:endParaRPr lang="pt-BR" sz="2400" dirty="0" smtClean="0"/>
                    </a:p>
                    <a:p>
                      <a:r>
                        <a:rPr lang="pt-BR" sz="2400" dirty="0" smtClean="0"/>
                        <a:t>15 – 30 </a:t>
                      </a:r>
                      <a:r>
                        <a:rPr lang="pt-BR" sz="2400" dirty="0" smtClean="0">
                          <a:latin typeface="Segoe UI Semibold"/>
                          <a:cs typeface="Segoe UI Semibold"/>
                        </a:rPr>
                        <a:t>ºC</a:t>
                      </a:r>
                      <a:endParaRPr lang="pt-BR" sz="2400" dirty="0"/>
                    </a:p>
                  </a:txBody>
                  <a:tcPr/>
                </a:tc>
                <a:tc>
                  <a:txBody>
                    <a:bodyPr/>
                    <a:lstStyle/>
                    <a:p>
                      <a:endParaRPr lang="pt-BR" sz="2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pt-BR" sz="2400" dirty="0" smtClean="0"/>
                        <a:t>40 </a:t>
                      </a:r>
                      <a:r>
                        <a:rPr lang="pt-BR" sz="2400" dirty="0" smtClean="0">
                          <a:latin typeface="Segoe UI Semibold"/>
                          <a:cs typeface="Segoe UI Semibold"/>
                        </a:rPr>
                        <a:t>± 2</a:t>
                      </a:r>
                      <a:r>
                        <a:rPr lang="pt-BR" sz="2400" dirty="0" smtClean="0">
                          <a:latin typeface="Segoe UI Semibold"/>
                          <a:cs typeface="Segoe UI Semibold"/>
                        </a:rPr>
                        <a:t>ºC</a:t>
                      </a:r>
                      <a:endParaRPr lang="pt-BR" sz="2400" dirty="0" smtClean="0"/>
                    </a:p>
                    <a:p>
                      <a:endParaRPr lang="pt-BR" sz="2400" dirty="0"/>
                    </a:p>
                  </a:txBody>
                  <a:tcPr/>
                </a:tc>
                <a:tc>
                  <a:txBody>
                    <a:bodyPr/>
                    <a:lstStyle/>
                    <a:p>
                      <a:endParaRPr lang="pt-BR" sz="2400" dirty="0" smtClean="0"/>
                    </a:p>
                    <a:p>
                      <a:r>
                        <a:rPr lang="pt-BR" sz="2400" dirty="0" smtClean="0"/>
                        <a:t>75</a:t>
                      </a:r>
                      <a:r>
                        <a:rPr lang="pt-BR" sz="2400" baseline="0" dirty="0" smtClean="0">
                          <a:latin typeface="Segoe UI Semibold"/>
                          <a:cs typeface="Segoe UI Semibold"/>
                        </a:rPr>
                        <a:t>±5% UR</a:t>
                      </a:r>
                      <a:endParaRPr lang="pt-BR" sz="2400" dirty="0"/>
                    </a:p>
                  </a:txBody>
                  <a:tcPr/>
                </a:tc>
                <a:tc>
                  <a:txBody>
                    <a:bodyPr/>
                    <a:lstStyle/>
                    <a:p>
                      <a:endParaRPr lang="pt-BR" sz="2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pt-BR" sz="2400" dirty="0" smtClean="0"/>
                        <a:t>0, 3</a:t>
                      </a:r>
                      <a:r>
                        <a:rPr lang="pt-BR" sz="2400" baseline="0" dirty="0" smtClean="0"/>
                        <a:t> e </a:t>
                      </a:r>
                      <a:r>
                        <a:rPr lang="pt-BR" sz="2400" dirty="0" smtClean="0"/>
                        <a:t>6</a:t>
                      </a:r>
                      <a:r>
                        <a:rPr lang="pt-BR" sz="2400" baseline="0" dirty="0" smtClean="0"/>
                        <a:t>meses</a:t>
                      </a:r>
                      <a:endParaRPr lang="pt-BR" sz="2400" dirty="0" smtClean="0"/>
                    </a:p>
                    <a:p>
                      <a:endParaRPr lang="pt-BR" sz="2400" dirty="0"/>
                    </a:p>
                  </a:txBody>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p:cNvSpPr txBox="1"/>
          <p:nvPr/>
        </p:nvSpPr>
        <p:spPr>
          <a:xfrm>
            <a:off x="357158" y="0"/>
            <a:ext cx="8572560" cy="1077218"/>
          </a:xfrm>
          <a:prstGeom prst="rect">
            <a:avLst/>
          </a:prstGeom>
          <a:noFill/>
        </p:spPr>
        <p:txBody>
          <a:bodyPr wrap="square" rtlCol="0">
            <a:spAutoFit/>
          </a:bodyPr>
          <a:lstStyle/>
          <a:p>
            <a:pPr algn="ctr"/>
            <a:r>
              <a:rPr lang="pt-BR" sz="3200" b="1" dirty="0" smtClean="0">
                <a:latin typeface="Algerian" pitchFamily="82" charset="0"/>
              </a:rPr>
              <a:t>Seleção dos lotes para os estudos de estabilidade</a:t>
            </a:r>
            <a:endParaRPr lang="pt-BR" sz="3200" b="1" dirty="0">
              <a:latin typeface="Algerian" pitchFamily="82" charset="0"/>
            </a:endParaRPr>
          </a:p>
        </p:txBody>
      </p:sp>
      <p:sp>
        <p:nvSpPr>
          <p:cNvPr id="6" name="CaixaDeTexto 5"/>
          <p:cNvSpPr txBox="1"/>
          <p:nvPr/>
        </p:nvSpPr>
        <p:spPr>
          <a:xfrm>
            <a:off x="571472" y="1428736"/>
            <a:ext cx="8215370" cy="3046988"/>
          </a:xfrm>
          <a:prstGeom prst="rect">
            <a:avLst/>
          </a:prstGeom>
          <a:noFill/>
        </p:spPr>
        <p:txBody>
          <a:bodyPr wrap="square" rtlCol="0">
            <a:spAutoFit/>
          </a:bodyPr>
          <a:lstStyle/>
          <a:p>
            <a:pPr algn="ctr"/>
            <a:r>
              <a:rPr lang="pt-BR" sz="3200" b="1" dirty="0" smtClean="0">
                <a:solidFill>
                  <a:schemeClr val="bg1"/>
                </a:solidFill>
              </a:rPr>
              <a:t>P</a:t>
            </a:r>
            <a:r>
              <a:rPr lang="pt-BR" sz="3200" b="1" dirty="0" smtClean="0">
                <a:solidFill>
                  <a:schemeClr val="bg1"/>
                </a:solidFill>
              </a:rPr>
              <a:t>ara os estudos de estabilidade  visando os processos de registro do medicamento ou pós-registro, </a:t>
            </a:r>
            <a:r>
              <a:rPr lang="pt-BR" sz="3200" b="1" dirty="0" smtClean="0">
                <a:solidFill>
                  <a:srgbClr val="C00000"/>
                </a:solidFill>
              </a:rPr>
              <a:t>três lotes </a:t>
            </a:r>
            <a:r>
              <a:rPr lang="pt-BR" sz="3200" b="1" dirty="0" smtClean="0">
                <a:solidFill>
                  <a:schemeClr val="bg1"/>
                </a:solidFill>
              </a:rPr>
              <a:t>deverão selecionados para serem submetidos aos estudos de estabilidade, </a:t>
            </a:r>
            <a:r>
              <a:rPr lang="pt-BR" sz="3200" b="1" dirty="0" smtClean="0">
                <a:solidFill>
                  <a:srgbClr val="C00000"/>
                </a:solidFill>
              </a:rPr>
              <a:t>dois lotes </a:t>
            </a:r>
            <a:r>
              <a:rPr lang="pt-BR" sz="3200" b="1" dirty="0" smtClean="0">
                <a:solidFill>
                  <a:schemeClr val="bg1"/>
                </a:solidFill>
              </a:rPr>
              <a:t>poderão ser em escala industrial e um lote pode ser em </a:t>
            </a:r>
            <a:r>
              <a:rPr lang="pt-BR" sz="3200" b="1" dirty="0" smtClean="0">
                <a:solidFill>
                  <a:srgbClr val="C00000"/>
                </a:solidFill>
              </a:rPr>
              <a:t>escala piloto</a:t>
            </a:r>
            <a:r>
              <a:rPr lang="pt-BR" sz="3200" b="1" dirty="0" smtClean="0">
                <a:solidFill>
                  <a:schemeClr val="bg1"/>
                </a:solidFill>
              </a:rPr>
              <a:t>.</a:t>
            </a:r>
            <a:endParaRPr lang="pt-BR" sz="3200" b="1" dirty="0">
              <a:solidFill>
                <a:schemeClr val="bg1"/>
              </a:solidFill>
            </a:endParaRPr>
          </a:p>
        </p:txBody>
      </p:sp>
      <p:sp>
        <p:nvSpPr>
          <p:cNvPr id="7" name="CaixaDeTexto 6"/>
          <p:cNvSpPr txBox="1"/>
          <p:nvPr/>
        </p:nvSpPr>
        <p:spPr>
          <a:xfrm>
            <a:off x="0" y="5042118"/>
            <a:ext cx="9144000" cy="1815882"/>
          </a:xfrm>
          <a:prstGeom prst="rect">
            <a:avLst/>
          </a:prstGeom>
          <a:noFill/>
        </p:spPr>
        <p:txBody>
          <a:bodyPr wrap="square" rtlCol="0">
            <a:spAutoFit/>
          </a:bodyPr>
          <a:lstStyle/>
          <a:p>
            <a:pPr algn="ctr"/>
            <a:r>
              <a:rPr lang="pt-BR" sz="2800" b="1" dirty="0" smtClean="0"/>
              <a:t>Para produtos com diferentes concentrações (diferentes teores, por exemplo 300mg , 500 </a:t>
            </a:r>
            <a:r>
              <a:rPr lang="pt-BR" sz="2800" b="1" dirty="0" err="1" smtClean="0"/>
              <a:t>mg</a:t>
            </a:r>
            <a:r>
              <a:rPr lang="pt-BR" sz="2800" b="1" dirty="0" smtClean="0"/>
              <a:t> de ativo), pode ser utilizado para os testes aquele que tiver o maior número de lotes fabricados ao ano.</a:t>
            </a:r>
            <a:endParaRPr lang="pt-BR" sz="280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p:cNvSpPr txBox="1"/>
          <p:nvPr/>
        </p:nvSpPr>
        <p:spPr>
          <a:xfrm>
            <a:off x="0" y="214290"/>
            <a:ext cx="9144000" cy="954107"/>
          </a:xfrm>
          <a:prstGeom prst="rect">
            <a:avLst/>
          </a:prstGeom>
          <a:noFill/>
        </p:spPr>
        <p:txBody>
          <a:bodyPr wrap="square" rtlCol="0">
            <a:spAutoFit/>
          </a:bodyPr>
          <a:lstStyle/>
          <a:p>
            <a:pPr algn="ctr"/>
            <a:r>
              <a:rPr lang="pt-BR" sz="2800" b="1" dirty="0" smtClean="0">
                <a:latin typeface="Algerian" pitchFamily="82" charset="0"/>
              </a:rPr>
              <a:t>Parâmetros utilizados para avaliar a estabilidade do produto </a:t>
            </a:r>
            <a:endParaRPr lang="pt-BR" sz="2800" b="1" dirty="0">
              <a:latin typeface="Algerian" pitchFamily="82" charset="0"/>
            </a:endParaRPr>
          </a:p>
        </p:txBody>
      </p:sp>
      <p:sp>
        <p:nvSpPr>
          <p:cNvPr id="8" name="Retângulo 7"/>
          <p:cNvSpPr/>
          <p:nvPr/>
        </p:nvSpPr>
        <p:spPr>
          <a:xfrm>
            <a:off x="642910" y="1571612"/>
            <a:ext cx="2928958"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smtClean="0"/>
              <a:t>Químico</a:t>
            </a:r>
            <a:endParaRPr lang="pt-BR" sz="2800" b="1" dirty="0"/>
          </a:p>
        </p:txBody>
      </p:sp>
      <p:sp>
        <p:nvSpPr>
          <p:cNvPr id="9" name="Retângulo 8"/>
          <p:cNvSpPr/>
          <p:nvPr/>
        </p:nvSpPr>
        <p:spPr>
          <a:xfrm>
            <a:off x="642910" y="2786058"/>
            <a:ext cx="2928958"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smtClean="0"/>
              <a:t>Físico</a:t>
            </a:r>
            <a:endParaRPr lang="pt-BR" sz="2800" b="1" dirty="0"/>
          </a:p>
        </p:txBody>
      </p:sp>
      <p:sp>
        <p:nvSpPr>
          <p:cNvPr id="10" name="Seta para a direita 9"/>
          <p:cNvSpPr/>
          <p:nvPr/>
        </p:nvSpPr>
        <p:spPr>
          <a:xfrm>
            <a:off x="3786182" y="1285860"/>
            <a:ext cx="3429024" cy="14287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Pureza (determinação do teor)</a:t>
            </a:r>
          </a:p>
          <a:p>
            <a:pPr algn="ctr"/>
            <a:r>
              <a:rPr lang="pt-BR" dirty="0" smtClean="0"/>
              <a:t>Produtos de degradação</a:t>
            </a:r>
            <a:endParaRPr lang="pt-BR" dirty="0"/>
          </a:p>
        </p:txBody>
      </p:sp>
      <p:sp>
        <p:nvSpPr>
          <p:cNvPr id="12" name="Seta para a direita 11"/>
          <p:cNvSpPr/>
          <p:nvPr/>
        </p:nvSpPr>
        <p:spPr>
          <a:xfrm>
            <a:off x="3786182" y="2500306"/>
            <a:ext cx="3429024" cy="14287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Tamanho de partículas, propriedades reológicas, análise térmica, dureza</a:t>
            </a:r>
          </a:p>
        </p:txBody>
      </p:sp>
      <p:sp>
        <p:nvSpPr>
          <p:cNvPr id="13" name="Retângulo 12"/>
          <p:cNvSpPr/>
          <p:nvPr/>
        </p:nvSpPr>
        <p:spPr>
          <a:xfrm>
            <a:off x="714348" y="3857628"/>
            <a:ext cx="2928958"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smtClean="0"/>
              <a:t>Microbiológico</a:t>
            </a:r>
            <a:endParaRPr lang="pt-BR" sz="2800" b="1" dirty="0"/>
          </a:p>
        </p:txBody>
      </p:sp>
      <p:sp>
        <p:nvSpPr>
          <p:cNvPr id="16" name="Seta para a direita 15"/>
          <p:cNvSpPr/>
          <p:nvPr/>
        </p:nvSpPr>
        <p:spPr>
          <a:xfrm>
            <a:off x="3786182" y="3571876"/>
            <a:ext cx="3429024" cy="14287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Avaliação da contaminação microbiana</a:t>
            </a:r>
          </a:p>
        </p:txBody>
      </p:sp>
      <p:sp>
        <p:nvSpPr>
          <p:cNvPr id="17" name="Retângulo 16"/>
          <p:cNvSpPr/>
          <p:nvPr/>
        </p:nvSpPr>
        <p:spPr>
          <a:xfrm>
            <a:off x="857224" y="5072074"/>
            <a:ext cx="2928958"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err="1" smtClean="0"/>
              <a:t>Biofarmacêutico</a:t>
            </a:r>
            <a:endParaRPr lang="pt-BR" sz="2800" b="1" dirty="0"/>
          </a:p>
        </p:txBody>
      </p:sp>
      <p:sp>
        <p:nvSpPr>
          <p:cNvPr id="18" name="Seta para a direita 17"/>
          <p:cNvSpPr/>
          <p:nvPr/>
        </p:nvSpPr>
        <p:spPr>
          <a:xfrm>
            <a:off x="3929058" y="4714884"/>
            <a:ext cx="3429024" cy="14287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Teste de dissolução</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p:cNvSpPr txBox="1"/>
          <p:nvPr/>
        </p:nvSpPr>
        <p:spPr>
          <a:xfrm>
            <a:off x="428596" y="285728"/>
            <a:ext cx="8215370" cy="523220"/>
          </a:xfrm>
          <a:prstGeom prst="rect">
            <a:avLst/>
          </a:prstGeom>
          <a:noFill/>
        </p:spPr>
        <p:txBody>
          <a:bodyPr wrap="square" rtlCol="0">
            <a:spAutoFit/>
          </a:bodyPr>
          <a:lstStyle/>
          <a:p>
            <a:endParaRPr lang="pt-BR" sz="2800" dirty="0"/>
          </a:p>
        </p:txBody>
      </p:sp>
      <p:sp>
        <p:nvSpPr>
          <p:cNvPr id="6" name="CaixaDeTexto 5"/>
          <p:cNvSpPr txBox="1"/>
          <p:nvPr/>
        </p:nvSpPr>
        <p:spPr>
          <a:xfrm>
            <a:off x="0" y="0"/>
            <a:ext cx="9144000" cy="1569660"/>
          </a:xfrm>
          <a:prstGeom prst="rect">
            <a:avLst/>
          </a:prstGeom>
          <a:noFill/>
        </p:spPr>
        <p:txBody>
          <a:bodyPr wrap="square" rtlCol="0">
            <a:spAutoFit/>
          </a:bodyPr>
          <a:lstStyle/>
          <a:p>
            <a:pPr algn="ctr"/>
            <a:r>
              <a:rPr lang="pt-BR" sz="3200" b="1" dirty="0" smtClean="0">
                <a:latin typeface="Algerian" pitchFamily="82" charset="0"/>
              </a:rPr>
              <a:t>Durante o teste de estabilidade o medicamento não pode sofrer  mudanças drásticas </a:t>
            </a:r>
            <a:endParaRPr lang="pt-BR" sz="3200" b="1" dirty="0">
              <a:latin typeface="Algerian" pitchFamily="82" charset="0"/>
            </a:endParaRPr>
          </a:p>
        </p:txBody>
      </p:sp>
      <p:sp>
        <p:nvSpPr>
          <p:cNvPr id="7" name="CaixaDeTexto 6"/>
          <p:cNvSpPr txBox="1"/>
          <p:nvPr/>
        </p:nvSpPr>
        <p:spPr>
          <a:xfrm>
            <a:off x="2428860" y="1785926"/>
            <a:ext cx="4286280" cy="954107"/>
          </a:xfrm>
          <a:prstGeom prst="rect">
            <a:avLst/>
          </a:prstGeom>
          <a:noFill/>
        </p:spPr>
        <p:txBody>
          <a:bodyPr wrap="square" rtlCol="0">
            <a:spAutoFit/>
          </a:bodyPr>
          <a:lstStyle/>
          <a:p>
            <a:pPr algn="ctr"/>
            <a:r>
              <a:rPr lang="pt-BR" sz="2800" b="1" dirty="0" smtClean="0"/>
              <a:t>O que são mudanças drásticas?</a:t>
            </a:r>
            <a:endParaRPr lang="pt-BR" sz="2800" b="1" dirty="0"/>
          </a:p>
        </p:txBody>
      </p:sp>
      <p:sp>
        <p:nvSpPr>
          <p:cNvPr id="8" name="Seta para baixo 7"/>
          <p:cNvSpPr/>
          <p:nvPr/>
        </p:nvSpPr>
        <p:spPr>
          <a:xfrm rot="3755561">
            <a:off x="2004601" y="2305576"/>
            <a:ext cx="500066" cy="127948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CaixaDeTexto 8"/>
          <p:cNvSpPr txBox="1"/>
          <p:nvPr/>
        </p:nvSpPr>
        <p:spPr>
          <a:xfrm>
            <a:off x="285720" y="3571876"/>
            <a:ext cx="2000264" cy="923330"/>
          </a:xfrm>
          <a:prstGeom prst="rect">
            <a:avLst/>
          </a:prstGeom>
          <a:noFill/>
        </p:spPr>
        <p:txBody>
          <a:bodyPr wrap="square" rtlCol="0">
            <a:spAutoFit/>
          </a:bodyPr>
          <a:lstStyle/>
          <a:p>
            <a:pPr algn="ctr"/>
            <a:r>
              <a:rPr lang="pt-BR" b="1" dirty="0" smtClean="0"/>
              <a:t>Mudança de 5% no teor de ativo  do valor inicial</a:t>
            </a:r>
            <a:endParaRPr lang="pt-BR" b="1" dirty="0"/>
          </a:p>
        </p:txBody>
      </p:sp>
      <p:sp>
        <p:nvSpPr>
          <p:cNvPr id="10" name="Seta para baixo 9"/>
          <p:cNvSpPr/>
          <p:nvPr/>
        </p:nvSpPr>
        <p:spPr>
          <a:xfrm>
            <a:off x="3286116" y="2857496"/>
            <a:ext cx="428628" cy="10715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CaixaDeTexto 10"/>
          <p:cNvSpPr txBox="1"/>
          <p:nvPr/>
        </p:nvSpPr>
        <p:spPr>
          <a:xfrm>
            <a:off x="2285984" y="4000504"/>
            <a:ext cx="2071702" cy="1200329"/>
          </a:xfrm>
          <a:prstGeom prst="rect">
            <a:avLst/>
          </a:prstGeom>
          <a:noFill/>
        </p:spPr>
        <p:txBody>
          <a:bodyPr wrap="square" rtlCol="0">
            <a:spAutoFit/>
          </a:bodyPr>
          <a:lstStyle/>
          <a:p>
            <a:pPr algn="ctr"/>
            <a:r>
              <a:rPr lang="pt-BR" b="1" dirty="0" smtClean="0"/>
              <a:t>Produto de degradação que exceda o critério de aceitabilidade</a:t>
            </a:r>
            <a:endParaRPr lang="pt-BR" b="1" dirty="0"/>
          </a:p>
        </p:txBody>
      </p:sp>
      <p:sp>
        <p:nvSpPr>
          <p:cNvPr id="12" name="Seta para baixo 11"/>
          <p:cNvSpPr/>
          <p:nvPr/>
        </p:nvSpPr>
        <p:spPr>
          <a:xfrm>
            <a:off x="5214942" y="3000372"/>
            <a:ext cx="428628" cy="22145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CaixaDeTexto 12"/>
          <p:cNvSpPr txBox="1"/>
          <p:nvPr/>
        </p:nvSpPr>
        <p:spPr>
          <a:xfrm>
            <a:off x="3929058" y="5214950"/>
            <a:ext cx="3214710" cy="1200329"/>
          </a:xfrm>
          <a:prstGeom prst="rect">
            <a:avLst/>
          </a:prstGeom>
          <a:noFill/>
        </p:spPr>
        <p:txBody>
          <a:bodyPr wrap="square" rtlCol="0">
            <a:spAutoFit/>
          </a:bodyPr>
          <a:lstStyle/>
          <a:p>
            <a:r>
              <a:rPr lang="pt-BR" b="1" dirty="0" smtClean="0">
                <a:solidFill>
                  <a:schemeClr val="bg1"/>
                </a:solidFill>
              </a:rPr>
              <a:t>Falha para encontrar critérios de aceitabilidade para aparência, viscosidade, separação de fase, dureza</a:t>
            </a:r>
            <a:endParaRPr lang="pt-BR" b="1" dirty="0">
              <a:solidFill>
                <a:schemeClr val="bg1"/>
              </a:solidFill>
            </a:endParaRPr>
          </a:p>
        </p:txBody>
      </p:sp>
      <p:sp>
        <p:nvSpPr>
          <p:cNvPr id="14" name="Seta para baixo 13"/>
          <p:cNvSpPr/>
          <p:nvPr/>
        </p:nvSpPr>
        <p:spPr>
          <a:xfrm rot="19192018">
            <a:off x="6367085" y="2226543"/>
            <a:ext cx="428628" cy="10715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CaixaDeTexto 14"/>
          <p:cNvSpPr txBox="1"/>
          <p:nvPr/>
        </p:nvSpPr>
        <p:spPr>
          <a:xfrm>
            <a:off x="6072198" y="3429000"/>
            <a:ext cx="3071802" cy="1200329"/>
          </a:xfrm>
          <a:prstGeom prst="rect">
            <a:avLst/>
          </a:prstGeom>
          <a:noFill/>
        </p:spPr>
        <p:txBody>
          <a:bodyPr wrap="square" rtlCol="0">
            <a:spAutoFit/>
          </a:bodyPr>
          <a:lstStyle/>
          <a:p>
            <a:r>
              <a:rPr lang="pt-BR" b="1" dirty="0" smtClean="0"/>
              <a:t>Falha para encontrar os critérios de aceitabilidade para dissolução de 12 unidades</a:t>
            </a:r>
            <a:endParaRPr lang="pt-BR"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WordArt 4"/>
          <p:cNvSpPr>
            <a:spLocks noChangeArrowheads="1" noChangeShapeType="1" noTextEdit="1"/>
          </p:cNvSpPr>
          <p:nvPr/>
        </p:nvSpPr>
        <p:spPr bwMode="auto">
          <a:xfrm rot="-796324">
            <a:off x="915988" y="2430463"/>
            <a:ext cx="7920037" cy="1631950"/>
          </a:xfrm>
          <a:prstGeom prst="rect">
            <a:avLst/>
          </a:prstGeom>
        </p:spPr>
        <p:txBody>
          <a:bodyPr wrap="none" fromWordArt="1">
            <a:prstTxWarp prst="textPlain">
              <a:avLst>
                <a:gd name="adj" fmla="val 50000"/>
              </a:avLst>
            </a:prstTxWarp>
          </a:bodyPr>
          <a:lstStyle/>
          <a:p>
            <a:r>
              <a:rPr lang="pt-BR" sz="3600" kern="10">
                <a:ln w="9525" cap="sq">
                  <a:noFill/>
                  <a:round/>
                  <a:headEnd type="none" w="sm" len="sm"/>
                  <a:tailEnd type="none" w="sm" len="sm"/>
                </a:ln>
                <a:gradFill rotWithShape="1">
                  <a:gsLst>
                    <a:gs pos="0">
                      <a:srgbClr val="FFFF00"/>
                    </a:gs>
                    <a:gs pos="100000">
                      <a:srgbClr val="FF9933"/>
                    </a:gs>
                  </a:gsLst>
                  <a:path path="rect">
                    <a:fillToRect l="50000" t="50000" r="50000" b="50000"/>
                  </a:path>
                </a:gradFill>
                <a:latin typeface="Impact"/>
              </a:rPr>
              <a:t>Determinação do prazo de validade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4"/>
          <p:cNvSpPr txBox="1">
            <a:spLocks noChangeArrowheads="1"/>
          </p:cNvSpPr>
          <p:nvPr/>
        </p:nvSpPr>
        <p:spPr bwMode="auto">
          <a:xfrm>
            <a:off x="857250" y="500063"/>
            <a:ext cx="7456488" cy="523875"/>
          </a:xfrm>
          <a:prstGeom prst="rect">
            <a:avLst/>
          </a:prstGeom>
          <a:noFill/>
          <a:ln w="12700" cap="sq">
            <a:noFill/>
            <a:miter lim="800000"/>
            <a:headEnd type="none" w="sm" len="sm"/>
            <a:tailEnd type="none" w="sm" len="sm"/>
          </a:ln>
        </p:spPr>
        <p:txBody>
          <a:bodyPr>
            <a:spAutoFit/>
          </a:bodyPr>
          <a:lstStyle/>
          <a:p>
            <a:pPr>
              <a:spcBef>
                <a:spcPct val="50000"/>
              </a:spcBef>
            </a:pPr>
            <a:r>
              <a:rPr lang="pt-BR" sz="2800" b="1">
                <a:latin typeface="Georgia" pitchFamily="18" charset="0"/>
              </a:rPr>
              <a:t>APRESENTAÇÃO DOS RESULTADOS</a:t>
            </a:r>
          </a:p>
        </p:txBody>
      </p:sp>
      <p:sp>
        <p:nvSpPr>
          <p:cNvPr id="29699" name="Text Box 5"/>
          <p:cNvSpPr txBox="1">
            <a:spLocks noChangeArrowheads="1"/>
          </p:cNvSpPr>
          <p:nvPr/>
        </p:nvSpPr>
        <p:spPr bwMode="auto">
          <a:xfrm>
            <a:off x="0" y="2214554"/>
            <a:ext cx="4249737" cy="2246769"/>
          </a:xfrm>
          <a:prstGeom prst="rect">
            <a:avLst/>
          </a:prstGeom>
          <a:noFill/>
          <a:ln w="12700" cap="sq">
            <a:noFill/>
            <a:miter lim="800000"/>
            <a:headEnd type="none" w="sm" len="sm"/>
            <a:tailEnd type="none" w="sm" len="sm"/>
          </a:ln>
        </p:spPr>
        <p:txBody>
          <a:bodyPr>
            <a:spAutoFit/>
          </a:bodyPr>
          <a:lstStyle/>
          <a:p>
            <a:pPr>
              <a:spcBef>
                <a:spcPct val="50000"/>
              </a:spcBef>
            </a:pPr>
            <a:r>
              <a:rPr lang="pt-BR" sz="2800" b="1" dirty="0">
                <a:solidFill>
                  <a:srgbClr val="C00000"/>
                </a:solidFill>
                <a:latin typeface="Georgia" pitchFamily="18" charset="0"/>
              </a:rPr>
              <a:t>DADOS DE TODOS OS </a:t>
            </a:r>
            <a:r>
              <a:rPr lang="pt-BR" sz="2800" b="1" dirty="0" smtClean="0">
                <a:solidFill>
                  <a:srgbClr val="C00000"/>
                </a:solidFill>
                <a:latin typeface="Georgia" pitchFamily="18" charset="0"/>
              </a:rPr>
              <a:t>TESTE DE ESTABILIDADE   DEVEM </a:t>
            </a:r>
            <a:r>
              <a:rPr lang="pt-BR" sz="2800" b="1" dirty="0">
                <a:solidFill>
                  <a:srgbClr val="C00000"/>
                </a:solidFill>
                <a:latin typeface="Georgia" pitchFamily="18" charset="0"/>
              </a:rPr>
              <a:t>SER APRESENTADOS</a:t>
            </a:r>
          </a:p>
        </p:txBody>
      </p:sp>
      <p:sp>
        <p:nvSpPr>
          <p:cNvPr id="4" name="Chave esquerda 3"/>
          <p:cNvSpPr/>
          <p:nvPr/>
        </p:nvSpPr>
        <p:spPr>
          <a:xfrm>
            <a:off x="4643438" y="1785938"/>
            <a:ext cx="285750" cy="4143375"/>
          </a:xfrm>
          <a:prstGeom prst="leftBrace">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pt-BR"/>
          </a:p>
        </p:txBody>
      </p:sp>
      <p:sp>
        <p:nvSpPr>
          <p:cNvPr id="29701" name="CaixaDeTexto 4"/>
          <p:cNvSpPr txBox="1">
            <a:spLocks noChangeArrowheads="1"/>
          </p:cNvSpPr>
          <p:nvPr/>
        </p:nvSpPr>
        <p:spPr bwMode="auto">
          <a:xfrm>
            <a:off x="5286375" y="2071688"/>
            <a:ext cx="3429000" cy="369887"/>
          </a:xfrm>
          <a:prstGeom prst="rect">
            <a:avLst/>
          </a:prstGeom>
          <a:noFill/>
          <a:ln w="9525">
            <a:noFill/>
            <a:miter lim="800000"/>
            <a:headEnd/>
            <a:tailEnd/>
          </a:ln>
        </p:spPr>
        <p:txBody>
          <a:bodyPr>
            <a:spAutoFit/>
          </a:bodyPr>
          <a:lstStyle/>
          <a:p>
            <a:endParaRPr lang="pt-BR">
              <a:latin typeface="Georgia" pitchFamily="18" charset="0"/>
            </a:endParaRPr>
          </a:p>
        </p:txBody>
      </p:sp>
      <p:sp>
        <p:nvSpPr>
          <p:cNvPr id="29702" name="Text Box 6"/>
          <p:cNvSpPr txBox="1">
            <a:spLocks noChangeArrowheads="1"/>
          </p:cNvSpPr>
          <p:nvPr/>
        </p:nvSpPr>
        <p:spPr bwMode="auto">
          <a:xfrm>
            <a:off x="5214938" y="1928813"/>
            <a:ext cx="2735262" cy="3754437"/>
          </a:xfrm>
          <a:prstGeom prst="rect">
            <a:avLst/>
          </a:prstGeom>
          <a:noFill/>
          <a:ln w="12700" cap="sq">
            <a:noFill/>
            <a:miter lim="800000"/>
            <a:headEnd type="none" w="sm" len="sm"/>
            <a:tailEnd type="none" w="sm" len="sm"/>
          </a:ln>
        </p:spPr>
        <p:txBody>
          <a:bodyPr>
            <a:spAutoFit/>
          </a:bodyPr>
          <a:lstStyle/>
          <a:p>
            <a:pPr>
              <a:spcBef>
                <a:spcPct val="50000"/>
              </a:spcBef>
            </a:pPr>
            <a:r>
              <a:rPr lang="pt-BR" sz="2800" b="1">
                <a:solidFill>
                  <a:srgbClr val="002060"/>
                </a:solidFill>
                <a:latin typeface="Georgia" pitchFamily="18" charset="0"/>
              </a:rPr>
              <a:t>GRÁFICOS</a:t>
            </a:r>
          </a:p>
          <a:p>
            <a:pPr>
              <a:spcBef>
                <a:spcPct val="50000"/>
              </a:spcBef>
            </a:pPr>
            <a:endParaRPr lang="pt-BR" sz="2800" b="1">
              <a:solidFill>
                <a:srgbClr val="FFFF00"/>
              </a:solidFill>
              <a:latin typeface="Georgia" pitchFamily="18" charset="0"/>
            </a:endParaRPr>
          </a:p>
          <a:p>
            <a:pPr>
              <a:spcBef>
                <a:spcPct val="50000"/>
              </a:spcBef>
            </a:pPr>
            <a:r>
              <a:rPr lang="pt-BR" sz="2800" b="1">
                <a:solidFill>
                  <a:schemeClr val="accent1"/>
                </a:solidFill>
                <a:latin typeface="Georgia" pitchFamily="18" charset="0"/>
              </a:rPr>
              <a:t>TABELAS  </a:t>
            </a:r>
          </a:p>
          <a:p>
            <a:pPr>
              <a:spcBef>
                <a:spcPct val="50000"/>
              </a:spcBef>
            </a:pPr>
            <a:r>
              <a:rPr lang="pt-BR" sz="2800" b="1">
                <a:solidFill>
                  <a:schemeClr val="accent1"/>
                </a:solidFill>
                <a:latin typeface="Georgia" pitchFamily="18" charset="0"/>
              </a:rPr>
              <a:t>  </a:t>
            </a:r>
          </a:p>
          <a:p>
            <a:pPr>
              <a:spcBef>
                <a:spcPct val="50000"/>
              </a:spcBef>
            </a:pPr>
            <a:endParaRPr lang="pt-BR" sz="2800" b="1">
              <a:solidFill>
                <a:schemeClr val="tx2"/>
              </a:solidFill>
              <a:latin typeface="Georgia" pitchFamily="18" charset="0"/>
            </a:endParaRPr>
          </a:p>
          <a:p>
            <a:pPr>
              <a:spcBef>
                <a:spcPct val="50000"/>
              </a:spcBef>
            </a:pPr>
            <a:r>
              <a:rPr lang="pt-BR" sz="2800" b="1">
                <a:solidFill>
                  <a:schemeClr val="tx2"/>
                </a:solidFill>
                <a:latin typeface="Georgia" pitchFamily="18" charset="0"/>
              </a:rPr>
              <a:t>ESCRITOS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9"/>
          <p:cNvSpPr txBox="1">
            <a:spLocks noChangeArrowheads="1"/>
          </p:cNvSpPr>
          <p:nvPr/>
        </p:nvSpPr>
        <p:spPr bwMode="auto">
          <a:xfrm>
            <a:off x="357188" y="2286000"/>
            <a:ext cx="3708400" cy="954088"/>
          </a:xfrm>
          <a:prstGeom prst="rect">
            <a:avLst/>
          </a:prstGeom>
          <a:noFill/>
          <a:ln w="12700" cap="sq">
            <a:noFill/>
            <a:miter lim="800000"/>
            <a:headEnd type="none" w="sm" len="sm"/>
            <a:tailEnd type="none" w="sm" len="sm"/>
          </a:ln>
        </p:spPr>
        <p:txBody>
          <a:bodyPr>
            <a:spAutoFit/>
          </a:bodyPr>
          <a:lstStyle/>
          <a:p>
            <a:pPr>
              <a:spcBef>
                <a:spcPct val="50000"/>
              </a:spcBef>
            </a:pPr>
            <a:r>
              <a:rPr lang="pt-BR" sz="2800" b="1">
                <a:latin typeface="Georgia" pitchFamily="18" charset="0"/>
              </a:rPr>
              <a:t>VALORES QUANTITATIVOS</a:t>
            </a:r>
          </a:p>
        </p:txBody>
      </p:sp>
      <p:sp>
        <p:nvSpPr>
          <p:cNvPr id="3" name="Chave esquerda 2"/>
          <p:cNvSpPr/>
          <p:nvPr/>
        </p:nvSpPr>
        <p:spPr>
          <a:xfrm>
            <a:off x="4000500" y="785813"/>
            <a:ext cx="71438" cy="4500562"/>
          </a:xfrm>
          <a:prstGeom prst="leftBrace">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pt-BR"/>
          </a:p>
        </p:txBody>
      </p:sp>
      <p:sp>
        <p:nvSpPr>
          <p:cNvPr id="30724" name="Text Box 11"/>
          <p:cNvSpPr txBox="1">
            <a:spLocks noChangeArrowheads="1"/>
          </p:cNvSpPr>
          <p:nvPr/>
        </p:nvSpPr>
        <p:spPr bwMode="auto">
          <a:xfrm>
            <a:off x="4429125" y="857250"/>
            <a:ext cx="4214813" cy="4154488"/>
          </a:xfrm>
          <a:prstGeom prst="rect">
            <a:avLst/>
          </a:prstGeom>
          <a:noFill/>
          <a:ln w="12700" cap="sq">
            <a:noFill/>
            <a:miter lim="800000"/>
            <a:headEnd type="none" w="sm" len="sm"/>
            <a:tailEnd type="none" w="sm" len="sm"/>
          </a:ln>
        </p:spPr>
        <p:txBody>
          <a:bodyPr>
            <a:spAutoFit/>
          </a:bodyPr>
          <a:lstStyle/>
          <a:p>
            <a:pPr>
              <a:spcBef>
                <a:spcPct val="50000"/>
              </a:spcBef>
            </a:pPr>
            <a:r>
              <a:rPr lang="pt-BR" sz="2400" b="1">
                <a:latin typeface="Georgia" pitchFamily="18" charset="0"/>
              </a:rPr>
              <a:t>DEVEM SER DETERMINADOS PARA TODOS OS TEMPOS</a:t>
            </a:r>
          </a:p>
          <a:p>
            <a:pPr>
              <a:spcBef>
                <a:spcPct val="50000"/>
              </a:spcBef>
            </a:pPr>
            <a:r>
              <a:rPr lang="en-US" sz="2400" b="1">
                <a:latin typeface="Georgia" pitchFamily="18" charset="0"/>
              </a:rPr>
              <a:t>Ex:</a:t>
            </a:r>
          </a:p>
          <a:p>
            <a:pPr>
              <a:spcBef>
                <a:spcPct val="50000"/>
              </a:spcBef>
            </a:pPr>
            <a:r>
              <a:rPr lang="en-US" sz="2400" b="1">
                <a:solidFill>
                  <a:srgbClr val="C00000"/>
                </a:solidFill>
                <a:latin typeface="Georgia" pitchFamily="18" charset="0"/>
              </a:rPr>
              <a:t>(%) da quantidade de ativa declarada</a:t>
            </a:r>
            <a:endParaRPr lang="pt-BR" sz="2400" b="1">
              <a:solidFill>
                <a:srgbClr val="C00000"/>
              </a:solidFill>
              <a:latin typeface="Georgia" pitchFamily="18" charset="0"/>
            </a:endParaRPr>
          </a:p>
          <a:p>
            <a:pPr>
              <a:spcBef>
                <a:spcPct val="50000"/>
              </a:spcBef>
            </a:pPr>
            <a:endParaRPr lang="en-US" sz="2400" b="1">
              <a:latin typeface="Georgia" pitchFamily="18" charset="0"/>
            </a:endParaRPr>
          </a:p>
          <a:p>
            <a:pPr>
              <a:spcBef>
                <a:spcPct val="50000"/>
              </a:spcBef>
            </a:pPr>
            <a:r>
              <a:rPr lang="en-US" sz="2400" b="1">
                <a:solidFill>
                  <a:srgbClr val="7030A0"/>
                </a:solidFill>
                <a:latin typeface="Georgia" pitchFamily="18" charset="0"/>
              </a:rPr>
              <a:t>(%) de produto de degradação </a:t>
            </a:r>
            <a:endParaRPr lang="pt-BR" sz="2400" b="1">
              <a:solidFill>
                <a:srgbClr val="7030A0"/>
              </a:solidFill>
              <a:latin typeface="Georgia"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28596" y="0"/>
            <a:ext cx="8501122" cy="1077218"/>
          </a:xfrm>
          <a:prstGeom prst="rect">
            <a:avLst/>
          </a:prstGeom>
          <a:noFill/>
        </p:spPr>
        <p:txBody>
          <a:bodyPr wrap="square" rtlCol="0">
            <a:spAutoFit/>
          </a:bodyPr>
          <a:lstStyle/>
          <a:p>
            <a:pPr algn="ctr"/>
            <a:r>
              <a:rPr lang="en-US" sz="3200" dirty="0" err="1" smtClean="0">
                <a:latin typeface="Algerian" pitchFamily="82" charset="0"/>
              </a:rPr>
              <a:t>Teste</a:t>
            </a:r>
            <a:r>
              <a:rPr lang="en-US" sz="3200" dirty="0" smtClean="0">
                <a:latin typeface="Algerian" pitchFamily="82" charset="0"/>
              </a:rPr>
              <a:t> de </a:t>
            </a:r>
            <a:r>
              <a:rPr lang="en-US" sz="3200" dirty="0" err="1" smtClean="0">
                <a:latin typeface="Algerian" pitchFamily="82" charset="0"/>
              </a:rPr>
              <a:t>estabilidade</a:t>
            </a:r>
            <a:r>
              <a:rPr lang="en-US" sz="3200" dirty="0" smtClean="0">
                <a:latin typeface="Algerian" pitchFamily="82" charset="0"/>
              </a:rPr>
              <a:t> </a:t>
            </a:r>
            <a:r>
              <a:rPr lang="en-US" sz="3200" dirty="0" err="1" smtClean="0">
                <a:latin typeface="Algerian" pitchFamily="82" charset="0"/>
              </a:rPr>
              <a:t>da</a:t>
            </a:r>
            <a:r>
              <a:rPr lang="en-US" sz="3200" dirty="0" smtClean="0">
                <a:latin typeface="Algerian" pitchFamily="82" charset="0"/>
              </a:rPr>
              <a:t> </a:t>
            </a:r>
            <a:r>
              <a:rPr lang="en-US" sz="3200" dirty="0" err="1" smtClean="0">
                <a:latin typeface="Algerian" pitchFamily="82" charset="0"/>
              </a:rPr>
              <a:t>quercetina</a:t>
            </a:r>
            <a:r>
              <a:rPr lang="en-US" sz="3200" dirty="0" smtClean="0">
                <a:latin typeface="Algerian" pitchFamily="82" charset="0"/>
              </a:rPr>
              <a:t> </a:t>
            </a:r>
            <a:r>
              <a:rPr lang="en-US" sz="3200" dirty="0" err="1" smtClean="0">
                <a:latin typeface="Algerian" pitchFamily="82" charset="0"/>
              </a:rPr>
              <a:t>em</a:t>
            </a:r>
            <a:r>
              <a:rPr lang="en-US" sz="3200" dirty="0" smtClean="0">
                <a:latin typeface="Algerian" pitchFamily="82" charset="0"/>
              </a:rPr>
              <a:t> </a:t>
            </a:r>
            <a:r>
              <a:rPr lang="en-US" sz="3200" dirty="0" err="1" smtClean="0">
                <a:latin typeface="Algerian" pitchFamily="82" charset="0"/>
              </a:rPr>
              <a:t>cápsulas</a:t>
            </a:r>
            <a:r>
              <a:rPr lang="en-US" sz="3200" dirty="0" smtClean="0">
                <a:latin typeface="Algerian" pitchFamily="82" charset="0"/>
              </a:rPr>
              <a:t>  </a:t>
            </a:r>
            <a:endParaRPr lang="pt-BR" sz="3200" dirty="0">
              <a:latin typeface="Algerian" pitchFamily="82" charset="0"/>
            </a:endParaRPr>
          </a:p>
        </p:txBody>
      </p:sp>
      <p:graphicFrame>
        <p:nvGraphicFramePr>
          <p:cNvPr id="3" name="Tabela 2"/>
          <p:cNvGraphicFramePr>
            <a:graphicFrameLocks noGrp="1"/>
          </p:cNvGraphicFramePr>
          <p:nvPr/>
        </p:nvGraphicFramePr>
        <p:xfrm>
          <a:off x="214283" y="1397000"/>
          <a:ext cx="8572560" cy="4818083"/>
        </p:xfrm>
        <a:graphic>
          <a:graphicData uri="http://schemas.openxmlformats.org/drawingml/2006/table">
            <a:tbl>
              <a:tblPr firstRow="1" bandRow="1">
                <a:tableStyleId>{5C22544A-7EE6-4342-B048-85BDC9FD1C3A}</a:tableStyleId>
              </a:tblPr>
              <a:tblGrid>
                <a:gridCol w="2338086"/>
                <a:gridCol w="2078158"/>
                <a:gridCol w="2078158"/>
                <a:gridCol w="2078158"/>
              </a:tblGrid>
              <a:tr h="1111865">
                <a:tc>
                  <a:txBody>
                    <a:bodyPr/>
                    <a:lstStyle/>
                    <a:p>
                      <a:r>
                        <a:rPr lang="en-US" sz="2400" dirty="0" err="1" smtClean="0"/>
                        <a:t>Periodo</a:t>
                      </a:r>
                      <a:r>
                        <a:rPr lang="en-US" sz="2400" baseline="0" dirty="0" smtClean="0"/>
                        <a:t> de </a:t>
                      </a:r>
                      <a:r>
                        <a:rPr lang="en-US" sz="2400" baseline="0" dirty="0" err="1" smtClean="0"/>
                        <a:t>teste</a:t>
                      </a:r>
                      <a:r>
                        <a:rPr lang="en-US" sz="2400" baseline="0" dirty="0" smtClean="0"/>
                        <a:t> (</a:t>
                      </a:r>
                      <a:r>
                        <a:rPr lang="en-US" sz="2400" baseline="0" dirty="0" err="1" smtClean="0"/>
                        <a:t>meses</a:t>
                      </a:r>
                      <a:r>
                        <a:rPr lang="en-US" sz="2400" baseline="0" dirty="0" smtClean="0"/>
                        <a:t>)</a:t>
                      </a:r>
                      <a:endParaRPr lang="pt-BR" sz="2400" dirty="0"/>
                    </a:p>
                  </a:txBody>
                  <a:tcPr/>
                </a:tc>
                <a:tc gridSpan="3">
                  <a:txBody>
                    <a:bodyPr/>
                    <a:lstStyle/>
                    <a:p>
                      <a:r>
                        <a:rPr lang="en-US" sz="2400" dirty="0" smtClean="0"/>
                        <a:t>             (%) de </a:t>
                      </a:r>
                      <a:r>
                        <a:rPr lang="en-US" sz="2400" dirty="0" err="1" smtClean="0"/>
                        <a:t>quercetina</a:t>
                      </a:r>
                      <a:endParaRPr lang="pt-BR" sz="2400" dirty="0"/>
                    </a:p>
                  </a:txBody>
                  <a:tcPr/>
                </a:tc>
                <a:tc hMerge="1">
                  <a:txBody>
                    <a:bodyPr/>
                    <a:lstStyle/>
                    <a:p>
                      <a:endParaRPr lang="pt-BR"/>
                    </a:p>
                  </a:txBody>
                  <a:tcPr/>
                </a:tc>
                <a:tc hMerge="1">
                  <a:txBody>
                    <a:bodyPr/>
                    <a:lstStyle/>
                    <a:p>
                      <a:endParaRPr lang="pt-BR"/>
                    </a:p>
                  </a:txBody>
                  <a:tcPr/>
                </a:tc>
              </a:tr>
              <a:tr h="617703">
                <a:tc>
                  <a:txBody>
                    <a:bodyPr/>
                    <a:lstStyle/>
                    <a:p>
                      <a:endParaRPr lang="pt-BR" sz="2400"/>
                    </a:p>
                  </a:txBody>
                  <a:tcPr/>
                </a:tc>
                <a:tc>
                  <a:txBody>
                    <a:bodyPr/>
                    <a:lstStyle/>
                    <a:p>
                      <a:r>
                        <a:rPr lang="en-US" sz="2400" dirty="0" err="1" smtClean="0"/>
                        <a:t>Lote</a:t>
                      </a:r>
                      <a:r>
                        <a:rPr lang="en-US" sz="2400" dirty="0" smtClean="0"/>
                        <a:t> 1</a:t>
                      </a:r>
                      <a:endParaRPr lang="pt-BR" sz="2400" dirty="0"/>
                    </a:p>
                  </a:txBody>
                  <a:tcPr/>
                </a:tc>
                <a:tc>
                  <a:txBody>
                    <a:bodyPr/>
                    <a:lstStyle/>
                    <a:p>
                      <a:r>
                        <a:rPr lang="en-US" sz="2400" dirty="0" err="1" smtClean="0"/>
                        <a:t>Lote</a:t>
                      </a:r>
                      <a:r>
                        <a:rPr lang="en-US" sz="2400" dirty="0" smtClean="0"/>
                        <a:t> 2</a:t>
                      </a:r>
                      <a:endParaRPr lang="pt-BR" sz="2400" dirty="0"/>
                    </a:p>
                  </a:txBody>
                  <a:tcPr/>
                </a:tc>
                <a:tc>
                  <a:txBody>
                    <a:bodyPr/>
                    <a:lstStyle/>
                    <a:p>
                      <a:r>
                        <a:rPr lang="en-US" sz="2400" dirty="0" err="1" smtClean="0"/>
                        <a:t>Lote</a:t>
                      </a:r>
                      <a:r>
                        <a:rPr lang="en-US" sz="2400" baseline="0" dirty="0" smtClean="0"/>
                        <a:t> 3</a:t>
                      </a:r>
                      <a:endParaRPr lang="pt-BR" sz="2400" dirty="0"/>
                    </a:p>
                  </a:txBody>
                  <a:tcPr/>
                </a:tc>
              </a:tr>
              <a:tr h="617703">
                <a:tc>
                  <a:txBody>
                    <a:bodyPr/>
                    <a:lstStyle/>
                    <a:p>
                      <a:r>
                        <a:rPr lang="en-US" sz="2400" dirty="0" smtClean="0"/>
                        <a:t>0</a:t>
                      </a:r>
                      <a:endParaRPr lang="pt-BR" sz="2400" dirty="0"/>
                    </a:p>
                  </a:txBody>
                  <a:tcPr/>
                </a:tc>
                <a:tc>
                  <a:txBody>
                    <a:bodyPr/>
                    <a:lstStyle/>
                    <a:p>
                      <a:r>
                        <a:rPr lang="en-US" sz="2400" dirty="0" smtClean="0"/>
                        <a:t>100;99;101</a:t>
                      </a:r>
                      <a:endParaRPr lang="pt-BR" sz="2400" dirty="0"/>
                    </a:p>
                  </a:txBody>
                  <a:tcPr/>
                </a:tc>
                <a:tc>
                  <a:txBody>
                    <a:bodyPr/>
                    <a:lstStyle/>
                    <a:p>
                      <a:r>
                        <a:rPr lang="en-US" sz="2400" dirty="0" smtClean="0"/>
                        <a:t>102;99;101</a:t>
                      </a:r>
                      <a:endParaRPr lang="pt-BR" sz="2400" dirty="0"/>
                    </a:p>
                  </a:txBody>
                  <a:tcPr/>
                </a:tc>
                <a:tc>
                  <a:txBody>
                    <a:bodyPr/>
                    <a:lstStyle/>
                    <a:p>
                      <a:r>
                        <a:rPr lang="en-US" sz="2400" dirty="0" smtClean="0"/>
                        <a:t>102;99;100</a:t>
                      </a:r>
                      <a:endParaRPr lang="pt-BR" sz="2400" dirty="0"/>
                    </a:p>
                  </a:txBody>
                  <a:tcPr/>
                </a:tc>
              </a:tr>
              <a:tr h="617703">
                <a:tc>
                  <a:txBody>
                    <a:bodyPr/>
                    <a:lstStyle/>
                    <a:p>
                      <a:r>
                        <a:rPr lang="en-US" sz="2400" dirty="0" smtClean="0"/>
                        <a:t>3</a:t>
                      </a:r>
                      <a:endParaRPr lang="pt-BR" sz="2400" dirty="0"/>
                    </a:p>
                  </a:txBody>
                  <a:tcPr/>
                </a:tc>
                <a:tc>
                  <a:txBody>
                    <a:bodyPr/>
                    <a:lstStyle/>
                    <a:p>
                      <a:r>
                        <a:rPr lang="en-US" sz="2400" dirty="0" smtClean="0"/>
                        <a:t>99;98;100</a:t>
                      </a:r>
                      <a:endParaRPr lang="pt-BR" sz="2400" dirty="0"/>
                    </a:p>
                  </a:txBody>
                  <a:tcPr/>
                </a:tc>
                <a:tc>
                  <a:txBody>
                    <a:bodyPr/>
                    <a:lstStyle/>
                    <a:p>
                      <a:r>
                        <a:rPr lang="en-US" sz="2400" dirty="0" smtClean="0"/>
                        <a:t>101;102;99</a:t>
                      </a:r>
                      <a:endParaRPr lang="pt-BR" sz="2400" dirty="0"/>
                    </a:p>
                  </a:txBody>
                  <a:tcPr/>
                </a:tc>
                <a:tc>
                  <a:txBody>
                    <a:bodyPr/>
                    <a:lstStyle/>
                    <a:p>
                      <a:r>
                        <a:rPr lang="en-US" sz="2400" dirty="0" smtClean="0"/>
                        <a:t>99;98;101</a:t>
                      </a:r>
                      <a:endParaRPr lang="pt-BR" sz="2400" dirty="0"/>
                    </a:p>
                  </a:txBody>
                  <a:tcPr/>
                </a:tc>
              </a:tr>
              <a:tr h="617703">
                <a:tc>
                  <a:txBody>
                    <a:bodyPr/>
                    <a:lstStyle/>
                    <a:p>
                      <a:r>
                        <a:rPr lang="en-US" sz="2400" dirty="0" smtClean="0"/>
                        <a:t>6</a:t>
                      </a:r>
                      <a:endParaRPr lang="pt-BR" sz="2400" dirty="0"/>
                    </a:p>
                  </a:txBody>
                  <a:tcPr/>
                </a:tc>
                <a:tc>
                  <a:txBody>
                    <a:bodyPr/>
                    <a:lstStyle/>
                    <a:p>
                      <a:r>
                        <a:rPr lang="en-US" sz="2400" dirty="0" smtClean="0"/>
                        <a:t>99;100;101</a:t>
                      </a:r>
                      <a:endParaRPr lang="pt-BR" sz="2400" dirty="0"/>
                    </a:p>
                  </a:txBody>
                  <a:tcPr/>
                </a:tc>
                <a:tc>
                  <a:txBody>
                    <a:bodyPr/>
                    <a:lstStyle/>
                    <a:p>
                      <a:r>
                        <a:rPr lang="en-US" sz="2400" dirty="0" smtClean="0"/>
                        <a:t>99;98;102</a:t>
                      </a:r>
                      <a:endParaRPr lang="pt-BR" sz="2400" dirty="0"/>
                    </a:p>
                  </a:txBody>
                  <a:tcPr/>
                </a:tc>
                <a:tc>
                  <a:txBody>
                    <a:bodyPr/>
                    <a:lstStyle/>
                    <a:p>
                      <a:r>
                        <a:rPr lang="en-US" sz="2400" dirty="0" smtClean="0"/>
                        <a:t>100;99;98</a:t>
                      </a:r>
                      <a:endParaRPr lang="pt-BR" sz="2400" dirty="0"/>
                    </a:p>
                  </a:txBody>
                  <a:tcPr/>
                </a:tc>
              </a:tr>
              <a:tr h="617703">
                <a:tc>
                  <a:txBody>
                    <a:bodyPr/>
                    <a:lstStyle/>
                    <a:p>
                      <a:r>
                        <a:rPr lang="en-US" sz="2400" dirty="0" smtClean="0"/>
                        <a:t>9</a:t>
                      </a:r>
                      <a:endParaRPr lang="pt-BR" sz="2400" dirty="0"/>
                    </a:p>
                  </a:txBody>
                  <a:tcPr/>
                </a:tc>
                <a:tc>
                  <a:txBody>
                    <a:bodyPr/>
                    <a:lstStyle/>
                    <a:p>
                      <a:r>
                        <a:rPr lang="en-US" sz="2400" dirty="0" smtClean="0"/>
                        <a:t>97;98;100</a:t>
                      </a:r>
                      <a:endParaRPr lang="pt-BR" sz="2400" dirty="0"/>
                    </a:p>
                  </a:txBody>
                  <a:tcPr/>
                </a:tc>
                <a:tc>
                  <a:txBody>
                    <a:bodyPr/>
                    <a:lstStyle/>
                    <a:p>
                      <a:r>
                        <a:rPr lang="en-US" sz="2400" dirty="0" smtClean="0"/>
                        <a:t>101;100;99</a:t>
                      </a:r>
                      <a:endParaRPr lang="pt-BR" sz="2400" dirty="0"/>
                    </a:p>
                  </a:txBody>
                  <a:tcPr/>
                </a:tc>
                <a:tc>
                  <a:txBody>
                    <a:bodyPr/>
                    <a:lstStyle/>
                    <a:p>
                      <a:r>
                        <a:rPr lang="en-US" sz="2400" dirty="0" smtClean="0"/>
                        <a:t>99;98;99</a:t>
                      </a:r>
                      <a:endParaRPr lang="pt-BR" sz="2400" dirty="0"/>
                    </a:p>
                  </a:txBody>
                  <a:tcPr/>
                </a:tc>
              </a:tr>
              <a:tr h="617703">
                <a:tc>
                  <a:txBody>
                    <a:bodyPr/>
                    <a:lstStyle/>
                    <a:p>
                      <a:r>
                        <a:rPr lang="en-US" sz="2400" dirty="0" smtClean="0"/>
                        <a:t>12</a:t>
                      </a:r>
                      <a:endParaRPr lang="pt-BR" sz="2400" dirty="0"/>
                    </a:p>
                  </a:txBody>
                  <a:tcPr/>
                </a:tc>
                <a:tc>
                  <a:txBody>
                    <a:bodyPr/>
                    <a:lstStyle/>
                    <a:p>
                      <a:r>
                        <a:rPr lang="en-US" sz="2400" dirty="0" smtClean="0"/>
                        <a:t>97;97;100</a:t>
                      </a:r>
                      <a:endParaRPr lang="pt-BR" sz="2400" dirty="0"/>
                    </a:p>
                  </a:txBody>
                  <a:tcPr/>
                </a:tc>
                <a:tc>
                  <a:txBody>
                    <a:bodyPr/>
                    <a:lstStyle/>
                    <a:p>
                      <a:r>
                        <a:rPr lang="en-US" sz="2400" dirty="0" smtClean="0"/>
                        <a:t>99;100;101</a:t>
                      </a:r>
                      <a:endParaRPr lang="pt-BR" sz="2400" dirty="0"/>
                    </a:p>
                  </a:txBody>
                  <a:tcPr/>
                </a:tc>
                <a:tc>
                  <a:txBody>
                    <a:bodyPr/>
                    <a:lstStyle/>
                    <a:p>
                      <a:r>
                        <a:rPr lang="en-US" sz="2400" dirty="0" smtClean="0"/>
                        <a:t>99;98;99</a:t>
                      </a:r>
                      <a:endParaRPr lang="pt-BR" sz="2400" dirty="0"/>
                    </a:p>
                  </a:txBody>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aixaDeTexto 1"/>
          <p:cNvSpPr txBox="1">
            <a:spLocks noChangeArrowheads="1"/>
          </p:cNvSpPr>
          <p:nvPr/>
        </p:nvSpPr>
        <p:spPr bwMode="auto">
          <a:xfrm>
            <a:off x="357158" y="0"/>
            <a:ext cx="8001000" cy="584775"/>
          </a:xfrm>
          <a:prstGeom prst="rect">
            <a:avLst/>
          </a:prstGeom>
          <a:noFill/>
          <a:ln w="9525">
            <a:noFill/>
            <a:miter lim="800000"/>
            <a:headEnd/>
            <a:tailEnd/>
          </a:ln>
        </p:spPr>
        <p:txBody>
          <a:bodyPr>
            <a:spAutoFit/>
          </a:bodyPr>
          <a:lstStyle/>
          <a:p>
            <a:r>
              <a:rPr lang="en-US" sz="3200" b="1" dirty="0" smtClean="0">
                <a:latin typeface="Algerian" pitchFamily="82" charset="0"/>
              </a:rPr>
              <a:t> </a:t>
            </a:r>
            <a:r>
              <a:rPr lang="en-US" sz="3200" b="1" dirty="0">
                <a:latin typeface="Algerian" pitchFamily="82" charset="0"/>
              </a:rPr>
              <a:t>Testes </a:t>
            </a:r>
            <a:r>
              <a:rPr lang="en-US" sz="3200" b="1" dirty="0" err="1">
                <a:latin typeface="Algerian" pitchFamily="82" charset="0"/>
              </a:rPr>
              <a:t>para</a:t>
            </a:r>
            <a:r>
              <a:rPr lang="en-US" sz="3200" b="1" dirty="0">
                <a:latin typeface="Algerian" pitchFamily="82" charset="0"/>
              </a:rPr>
              <a:t> </a:t>
            </a:r>
            <a:r>
              <a:rPr lang="en-US" sz="3200" b="1" dirty="0" err="1" smtClean="0">
                <a:latin typeface="Algerian" pitchFamily="82" charset="0"/>
              </a:rPr>
              <a:t>reunir</a:t>
            </a:r>
            <a:r>
              <a:rPr lang="en-US" sz="3200" b="1" dirty="0" smtClean="0">
                <a:latin typeface="Algerian" pitchFamily="82" charset="0"/>
              </a:rPr>
              <a:t> 0s </a:t>
            </a:r>
            <a:r>
              <a:rPr lang="en-US" sz="3200" b="1" dirty="0" err="1">
                <a:latin typeface="Algerian" pitchFamily="82" charset="0"/>
              </a:rPr>
              <a:t>lotes</a:t>
            </a:r>
            <a:endParaRPr lang="pt-BR" sz="3200" b="1" dirty="0">
              <a:latin typeface="Algerian" pitchFamily="82" charset="0"/>
            </a:endParaRPr>
          </a:p>
        </p:txBody>
      </p:sp>
      <p:sp>
        <p:nvSpPr>
          <p:cNvPr id="37891" name="CaixaDeTexto 2"/>
          <p:cNvSpPr txBox="1">
            <a:spLocks noChangeArrowheads="1"/>
          </p:cNvSpPr>
          <p:nvPr/>
        </p:nvSpPr>
        <p:spPr bwMode="auto">
          <a:xfrm>
            <a:off x="285720" y="857232"/>
            <a:ext cx="8572530" cy="954088"/>
          </a:xfrm>
          <a:prstGeom prst="rect">
            <a:avLst/>
          </a:prstGeom>
          <a:noFill/>
          <a:ln w="9525">
            <a:noFill/>
            <a:miter lim="800000"/>
            <a:headEnd/>
            <a:tailEnd/>
          </a:ln>
        </p:spPr>
        <p:txBody>
          <a:bodyPr wrap="square">
            <a:spAutoFit/>
          </a:bodyPr>
          <a:lstStyle/>
          <a:p>
            <a:pPr algn="ctr"/>
            <a:r>
              <a:rPr lang="en-US" sz="2800" dirty="0">
                <a:latin typeface="Georgia" pitchFamily="18" charset="0"/>
              </a:rPr>
              <a:t>ANÁLISE DE </a:t>
            </a:r>
            <a:r>
              <a:rPr lang="en-US" sz="2800" dirty="0" smtClean="0">
                <a:latin typeface="Georgia" pitchFamily="18" charset="0"/>
              </a:rPr>
              <a:t>COVARIÂNCIA </a:t>
            </a:r>
            <a:r>
              <a:rPr lang="en-US" sz="2800" dirty="0">
                <a:latin typeface="Georgia" pitchFamily="18" charset="0"/>
              </a:rPr>
              <a:t>– </a:t>
            </a:r>
            <a:r>
              <a:rPr lang="en-US" sz="2800" dirty="0" err="1">
                <a:latin typeface="Georgia" pitchFamily="18" charset="0"/>
              </a:rPr>
              <a:t>Nível</a:t>
            </a:r>
            <a:r>
              <a:rPr lang="en-US" sz="2800" dirty="0">
                <a:latin typeface="Georgia" pitchFamily="18" charset="0"/>
              </a:rPr>
              <a:t> de </a:t>
            </a:r>
            <a:r>
              <a:rPr lang="en-US" sz="2800" dirty="0" err="1" smtClean="0">
                <a:latin typeface="Georgia" pitchFamily="18" charset="0"/>
              </a:rPr>
              <a:t>significância</a:t>
            </a:r>
            <a:r>
              <a:rPr lang="en-US" sz="2800" dirty="0" smtClean="0">
                <a:latin typeface="Georgia" pitchFamily="18" charset="0"/>
              </a:rPr>
              <a:t> </a:t>
            </a:r>
            <a:r>
              <a:rPr lang="en-US" sz="2800" dirty="0">
                <a:latin typeface="Georgia" pitchFamily="18" charset="0"/>
              </a:rPr>
              <a:t>de 0,25 </a:t>
            </a:r>
            <a:endParaRPr lang="pt-BR" sz="2800" dirty="0">
              <a:latin typeface="Georgia" pitchFamily="18" charset="0"/>
            </a:endParaRPr>
          </a:p>
        </p:txBody>
      </p:sp>
      <p:sp>
        <p:nvSpPr>
          <p:cNvPr id="37892" name="CaixaDeTexto 3"/>
          <p:cNvSpPr txBox="1">
            <a:spLocks noChangeArrowheads="1"/>
          </p:cNvSpPr>
          <p:nvPr/>
        </p:nvSpPr>
        <p:spPr bwMode="auto">
          <a:xfrm>
            <a:off x="500062" y="2071678"/>
            <a:ext cx="8643938" cy="2678113"/>
          </a:xfrm>
          <a:prstGeom prst="rect">
            <a:avLst/>
          </a:prstGeom>
          <a:noFill/>
          <a:ln w="9525">
            <a:noFill/>
            <a:miter lim="800000"/>
            <a:headEnd/>
            <a:tailEnd/>
          </a:ln>
        </p:spPr>
        <p:txBody>
          <a:bodyPr>
            <a:spAutoFit/>
          </a:bodyPr>
          <a:lstStyle/>
          <a:p>
            <a:pPr marL="514350" indent="-514350">
              <a:buFontTx/>
              <a:buAutoNum type="arabicPeriod"/>
            </a:pPr>
            <a:r>
              <a:rPr lang="en-US" sz="2800" dirty="0" err="1">
                <a:solidFill>
                  <a:schemeClr val="bg1"/>
                </a:solidFill>
                <a:latin typeface="Georgia" pitchFamily="18" charset="0"/>
              </a:rPr>
              <a:t>Teste</a:t>
            </a:r>
            <a:r>
              <a:rPr lang="en-US" sz="2800" dirty="0">
                <a:solidFill>
                  <a:schemeClr val="bg1"/>
                </a:solidFill>
                <a:latin typeface="Georgia" pitchFamily="18" charset="0"/>
              </a:rPr>
              <a:t> </a:t>
            </a:r>
            <a:r>
              <a:rPr lang="en-US" sz="2800" dirty="0" err="1">
                <a:solidFill>
                  <a:schemeClr val="bg1"/>
                </a:solidFill>
                <a:latin typeface="Georgia" pitchFamily="18" charset="0"/>
              </a:rPr>
              <a:t>rejeita</a:t>
            </a:r>
            <a:r>
              <a:rPr lang="en-US" sz="2800" dirty="0">
                <a:solidFill>
                  <a:schemeClr val="bg1"/>
                </a:solidFill>
                <a:latin typeface="Georgia" pitchFamily="18" charset="0"/>
              </a:rPr>
              <a:t> </a:t>
            </a:r>
            <a:r>
              <a:rPr lang="en-US" sz="2800" dirty="0" err="1">
                <a:solidFill>
                  <a:schemeClr val="bg1"/>
                </a:solidFill>
                <a:latin typeface="Georgia" pitchFamily="18" charset="0"/>
              </a:rPr>
              <a:t>hipótese</a:t>
            </a:r>
            <a:r>
              <a:rPr lang="en-US" sz="2800" dirty="0">
                <a:solidFill>
                  <a:schemeClr val="bg1"/>
                </a:solidFill>
                <a:latin typeface="Georgia" pitchFamily="18" charset="0"/>
              </a:rPr>
              <a:t> de </a:t>
            </a:r>
            <a:r>
              <a:rPr lang="en-US" sz="2800" dirty="0" err="1">
                <a:solidFill>
                  <a:schemeClr val="bg1"/>
                </a:solidFill>
                <a:latin typeface="Georgia" pitchFamily="18" charset="0"/>
              </a:rPr>
              <a:t>igualdade</a:t>
            </a:r>
            <a:r>
              <a:rPr lang="en-US" sz="2800" dirty="0">
                <a:solidFill>
                  <a:schemeClr val="bg1"/>
                </a:solidFill>
                <a:latin typeface="Georgia" pitchFamily="18" charset="0"/>
              </a:rPr>
              <a:t> de slope- </a:t>
            </a:r>
            <a:r>
              <a:rPr lang="en-US" sz="2800" dirty="0" err="1">
                <a:solidFill>
                  <a:schemeClr val="bg1"/>
                </a:solidFill>
                <a:latin typeface="Georgia" pitchFamily="18" charset="0"/>
              </a:rPr>
              <a:t>Não</a:t>
            </a:r>
            <a:r>
              <a:rPr lang="en-US" sz="2800" dirty="0">
                <a:solidFill>
                  <a:schemeClr val="bg1"/>
                </a:solidFill>
                <a:latin typeface="Georgia" pitchFamily="18" charset="0"/>
              </a:rPr>
              <a:t> </a:t>
            </a:r>
            <a:r>
              <a:rPr lang="en-US" sz="2800" dirty="0" err="1">
                <a:solidFill>
                  <a:schemeClr val="bg1"/>
                </a:solidFill>
                <a:latin typeface="Georgia" pitchFamily="18" charset="0"/>
              </a:rPr>
              <a:t>reunir</a:t>
            </a:r>
            <a:r>
              <a:rPr lang="en-US" sz="2800" dirty="0">
                <a:solidFill>
                  <a:schemeClr val="bg1"/>
                </a:solidFill>
                <a:latin typeface="Georgia" pitchFamily="18" charset="0"/>
              </a:rPr>
              <a:t> </a:t>
            </a:r>
            <a:r>
              <a:rPr lang="en-US" sz="2800" dirty="0" err="1">
                <a:solidFill>
                  <a:schemeClr val="bg1"/>
                </a:solidFill>
                <a:latin typeface="Georgia" pitchFamily="18" charset="0"/>
              </a:rPr>
              <a:t>os</a:t>
            </a:r>
            <a:r>
              <a:rPr lang="en-US" sz="2800" dirty="0">
                <a:solidFill>
                  <a:schemeClr val="bg1"/>
                </a:solidFill>
                <a:latin typeface="Georgia" pitchFamily="18" charset="0"/>
              </a:rPr>
              <a:t> dados dos </a:t>
            </a:r>
            <a:r>
              <a:rPr lang="en-US" sz="2800" dirty="0" err="1">
                <a:solidFill>
                  <a:schemeClr val="bg1"/>
                </a:solidFill>
                <a:latin typeface="Georgia" pitchFamily="18" charset="0"/>
              </a:rPr>
              <a:t>lotes</a:t>
            </a:r>
            <a:endParaRPr lang="en-US" sz="2800" dirty="0">
              <a:solidFill>
                <a:schemeClr val="bg1"/>
              </a:solidFill>
              <a:latin typeface="Georgia" pitchFamily="18" charset="0"/>
            </a:endParaRPr>
          </a:p>
          <a:p>
            <a:pPr marL="514350" indent="-514350">
              <a:buFontTx/>
              <a:buAutoNum type="arabicPeriod"/>
            </a:pPr>
            <a:endParaRPr lang="en-US" sz="2800" dirty="0">
              <a:solidFill>
                <a:schemeClr val="bg1"/>
              </a:solidFill>
              <a:latin typeface="Georgia" pitchFamily="18" charset="0"/>
            </a:endParaRPr>
          </a:p>
          <a:p>
            <a:pPr marL="514350" indent="-514350">
              <a:buFontTx/>
              <a:buAutoNum type="arabicPeriod"/>
            </a:pPr>
            <a:r>
              <a:rPr lang="en-US" sz="2800" dirty="0" err="1">
                <a:solidFill>
                  <a:schemeClr val="bg1"/>
                </a:solidFill>
                <a:latin typeface="Georgia" pitchFamily="18" charset="0"/>
              </a:rPr>
              <a:t>Teste</a:t>
            </a:r>
            <a:r>
              <a:rPr lang="en-US" sz="2800" dirty="0">
                <a:solidFill>
                  <a:schemeClr val="bg1"/>
                </a:solidFill>
                <a:latin typeface="Georgia" pitchFamily="18" charset="0"/>
              </a:rPr>
              <a:t> </a:t>
            </a:r>
            <a:r>
              <a:rPr lang="en-US" sz="2800" dirty="0" err="1">
                <a:solidFill>
                  <a:schemeClr val="bg1"/>
                </a:solidFill>
                <a:latin typeface="Georgia" pitchFamily="18" charset="0"/>
              </a:rPr>
              <a:t>rejeita</a:t>
            </a:r>
            <a:r>
              <a:rPr lang="en-US" sz="2800" dirty="0">
                <a:solidFill>
                  <a:schemeClr val="bg1"/>
                </a:solidFill>
                <a:latin typeface="Georgia" pitchFamily="18" charset="0"/>
              </a:rPr>
              <a:t> </a:t>
            </a:r>
            <a:r>
              <a:rPr lang="en-US" sz="2800" dirty="0" err="1">
                <a:solidFill>
                  <a:schemeClr val="bg1"/>
                </a:solidFill>
                <a:latin typeface="Georgia" pitchFamily="18" charset="0"/>
              </a:rPr>
              <a:t>hipótese</a:t>
            </a:r>
            <a:r>
              <a:rPr lang="en-US" sz="2800" dirty="0">
                <a:solidFill>
                  <a:schemeClr val="bg1"/>
                </a:solidFill>
                <a:latin typeface="Georgia" pitchFamily="18" charset="0"/>
              </a:rPr>
              <a:t> de </a:t>
            </a:r>
            <a:r>
              <a:rPr lang="en-US" sz="2800" dirty="0" err="1">
                <a:solidFill>
                  <a:schemeClr val="bg1"/>
                </a:solidFill>
                <a:latin typeface="Georgia" pitchFamily="18" charset="0"/>
              </a:rPr>
              <a:t>igualdade</a:t>
            </a:r>
            <a:r>
              <a:rPr lang="en-US" sz="2800" dirty="0">
                <a:solidFill>
                  <a:schemeClr val="bg1"/>
                </a:solidFill>
                <a:latin typeface="Georgia" pitchFamily="18" charset="0"/>
              </a:rPr>
              <a:t> de </a:t>
            </a:r>
            <a:r>
              <a:rPr lang="en-US" sz="2800" dirty="0" err="1">
                <a:solidFill>
                  <a:schemeClr val="bg1"/>
                </a:solidFill>
                <a:latin typeface="Georgia" pitchFamily="18" charset="0"/>
              </a:rPr>
              <a:t>interceptos</a:t>
            </a:r>
            <a:r>
              <a:rPr lang="en-US" sz="2800" dirty="0">
                <a:solidFill>
                  <a:schemeClr val="bg1"/>
                </a:solidFill>
                <a:latin typeface="Georgia" pitchFamily="18" charset="0"/>
              </a:rPr>
              <a:t>, </a:t>
            </a:r>
            <a:r>
              <a:rPr lang="en-US" sz="2800" dirty="0" err="1">
                <a:solidFill>
                  <a:schemeClr val="bg1"/>
                </a:solidFill>
                <a:latin typeface="Georgia" pitchFamily="18" charset="0"/>
              </a:rPr>
              <a:t>mas</a:t>
            </a:r>
            <a:r>
              <a:rPr lang="en-US" sz="2800" dirty="0">
                <a:solidFill>
                  <a:schemeClr val="bg1"/>
                </a:solidFill>
                <a:latin typeface="Georgia" pitchFamily="18" charset="0"/>
              </a:rPr>
              <a:t> </a:t>
            </a:r>
            <a:r>
              <a:rPr lang="en-US" sz="2800" dirty="0" err="1">
                <a:solidFill>
                  <a:schemeClr val="bg1"/>
                </a:solidFill>
                <a:latin typeface="Georgia" pitchFamily="18" charset="0"/>
              </a:rPr>
              <a:t>mostra</a:t>
            </a:r>
            <a:r>
              <a:rPr lang="en-US" sz="2800" dirty="0">
                <a:solidFill>
                  <a:schemeClr val="bg1"/>
                </a:solidFill>
                <a:latin typeface="Georgia" pitchFamily="18" charset="0"/>
              </a:rPr>
              <a:t> </a:t>
            </a:r>
            <a:r>
              <a:rPr lang="en-US" sz="2800" dirty="0" err="1">
                <a:solidFill>
                  <a:schemeClr val="bg1"/>
                </a:solidFill>
                <a:latin typeface="Georgia" pitchFamily="18" charset="0"/>
              </a:rPr>
              <a:t>igualdade</a:t>
            </a:r>
            <a:r>
              <a:rPr lang="en-US" sz="2800" dirty="0">
                <a:solidFill>
                  <a:schemeClr val="bg1"/>
                </a:solidFill>
                <a:latin typeface="Georgia" pitchFamily="18" charset="0"/>
              </a:rPr>
              <a:t> do slope- </a:t>
            </a:r>
            <a:r>
              <a:rPr lang="en-US" sz="2800" dirty="0" err="1">
                <a:solidFill>
                  <a:schemeClr val="bg1"/>
                </a:solidFill>
                <a:latin typeface="Georgia" pitchFamily="18" charset="0"/>
              </a:rPr>
              <a:t>Não</a:t>
            </a:r>
            <a:r>
              <a:rPr lang="en-US" sz="2800" dirty="0">
                <a:solidFill>
                  <a:schemeClr val="bg1"/>
                </a:solidFill>
                <a:latin typeface="Georgia" pitchFamily="18" charset="0"/>
              </a:rPr>
              <a:t> </a:t>
            </a:r>
            <a:r>
              <a:rPr lang="en-US" sz="2800" dirty="0" err="1">
                <a:solidFill>
                  <a:schemeClr val="bg1"/>
                </a:solidFill>
                <a:latin typeface="Georgia" pitchFamily="18" charset="0"/>
              </a:rPr>
              <a:t>reunir</a:t>
            </a:r>
            <a:r>
              <a:rPr lang="en-US" sz="2800" dirty="0">
                <a:solidFill>
                  <a:schemeClr val="bg1"/>
                </a:solidFill>
                <a:latin typeface="Georgia" pitchFamily="18" charset="0"/>
              </a:rPr>
              <a:t> </a:t>
            </a:r>
            <a:r>
              <a:rPr lang="en-US" sz="2800" dirty="0" err="1">
                <a:solidFill>
                  <a:schemeClr val="bg1"/>
                </a:solidFill>
                <a:latin typeface="Georgia" pitchFamily="18" charset="0"/>
              </a:rPr>
              <a:t>os</a:t>
            </a:r>
            <a:r>
              <a:rPr lang="en-US" sz="2800" dirty="0">
                <a:solidFill>
                  <a:schemeClr val="bg1"/>
                </a:solidFill>
                <a:latin typeface="Georgia" pitchFamily="18" charset="0"/>
              </a:rPr>
              <a:t> dados dos </a:t>
            </a:r>
            <a:r>
              <a:rPr lang="en-US" sz="2800" dirty="0" err="1">
                <a:solidFill>
                  <a:schemeClr val="bg1"/>
                </a:solidFill>
                <a:latin typeface="Georgia" pitchFamily="18" charset="0"/>
              </a:rPr>
              <a:t>lotes</a:t>
            </a:r>
            <a:endParaRPr lang="pt-BR" sz="2800" dirty="0">
              <a:solidFill>
                <a:schemeClr val="bg1"/>
              </a:solidFill>
              <a:latin typeface="Georgia" pitchFamily="18" charset="0"/>
            </a:endParaRPr>
          </a:p>
        </p:txBody>
      </p:sp>
      <p:sp>
        <p:nvSpPr>
          <p:cNvPr id="5" name="CaixaDeTexto 1"/>
          <p:cNvSpPr txBox="1">
            <a:spLocks noChangeArrowheads="1"/>
          </p:cNvSpPr>
          <p:nvPr/>
        </p:nvSpPr>
        <p:spPr bwMode="auto">
          <a:xfrm>
            <a:off x="857250" y="4929198"/>
            <a:ext cx="8286750" cy="1384300"/>
          </a:xfrm>
          <a:prstGeom prst="rect">
            <a:avLst/>
          </a:prstGeom>
          <a:noFill/>
          <a:ln w="9525">
            <a:noFill/>
            <a:miter lim="800000"/>
            <a:headEnd/>
            <a:tailEnd/>
          </a:ln>
        </p:spPr>
        <p:txBody>
          <a:bodyPr>
            <a:spAutoFit/>
          </a:bodyPr>
          <a:lstStyle/>
          <a:p>
            <a:r>
              <a:rPr lang="en-US" sz="2800" dirty="0">
                <a:latin typeface="Georgia" pitchFamily="18" charset="0"/>
              </a:rPr>
              <a:t>3. </a:t>
            </a:r>
            <a:r>
              <a:rPr lang="en-US" sz="2800" dirty="0" err="1">
                <a:latin typeface="Georgia" pitchFamily="18" charset="0"/>
              </a:rPr>
              <a:t>Teste</a:t>
            </a:r>
            <a:r>
              <a:rPr lang="en-US" sz="2800" dirty="0">
                <a:latin typeface="Georgia" pitchFamily="18" charset="0"/>
              </a:rPr>
              <a:t> </a:t>
            </a:r>
            <a:r>
              <a:rPr lang="en-US" sz="2800" dirty="0" err="1">
                <a:latin typeface="Georgia" pitchFamily="18" charset="0"/>
              </a:rPr>
              <a:t>mostra</a:t>
            </a:r>
            <a:r>
              <a:rPr lang="en-US" sz="2800" dirty="0">
                <a:latin typeface="Georgia" pitchFamily="18" charset="0"/>
              </a:rPr>
              <a:t> </a:t>
            </a:r>
            <a:r>
              <a:rPr lang="en-US" sz="2800" dirty="0" err="1">
                <a:latin typeface="Georgia" pitchFamily="18" charset="0"/>
              </a:rPr>
              <a:t>igualdade</a:t>
            </a:r>
            <a:r>
              <a:rPr lang="en-US" sz="2800" dirty="0">
                <a:latin typeface="Georgia" pitchFamily="18" charset="0"/>
              </a:rPr>
              <a:t> de slope e </a:t>
            </a:r>
            <a:r>
              <a:rPr lang="en-US" sz="2800" dirty="0" err="1">
                <a:latin typeface="Georgia" pitchFamily="18" charset="0"/>
              </a:rPr>
              <a:t>intercepto</a:t>
            </a:r>
            <a:r>
              <a:rPr lang="en-US" sz="2800" dirty="0">
                <a:latin typeface="Georgia" pitchFamily="18" charset="0"/>
              </a:rPr>
              <a:t> com </a:t>
            </a:r>
            <a:r>
              <a:rPr lang="en-US" sz="2800" dirty="0" err="1">
                <a:latin typeface="Georgia" pitchFamily="18" charset="0"/>
              </a:rPr>
              <a:t>nível</a:t>
            </a:r>
            <a:r>
              <a:rPr lang="en-US" sz="2800" dirty="0">
                <a:latin typeface="Georgia" pitchFamily="18" charset="0"/>
              </a:rPr>
              <a:t> de </a:t>
            </a:r>
            <a:r>
              <a:rPr lang="en-US" sz="2800" dirty="0" err="1">
                <a:latin typeface="Georgia" pitchFamily="18" charset="0"/>
              </a:rPr>
              <a:t>significancia</a:t>
            </a:r>
            <a:r>
              <a:rPr lang="en-US" sz="2800" dirty="0">
                <a:latin typeface="Georgia" pitchFamily="18" charset="0"/>
              </a:rPr>
              <a:t> de  0,25- </a:t>
            </a:r>
            <a:r>
              <a:rPr lang="en-US" sz="2800" dirty="0">
                <a:solidFill>
                  <a:schemeClr val="bg1"/>
                </a:solidFill>
                <a:latin typeface="Georgia" pitchFamily="18" charset="0"/>
              </a:rPr>
              <a:t>As </a:t>
            </a:r>
            <a:r>
              <a:rPr lang="en-US" sz="2800" dirty="0" err="1">
                <a:solidFill>
                  <a:schemeClr val="bg1"/>
                </a:solidFill>
                <a:latin typeface="Georgia" pitchFamily="18" charset="0"/>
              </a:rPr>
              <a:t>informações</a:t>
            </a:r>
            <a:r>
              <a:rPr lang="en-US" sz="2800" dirty="0">
                <a:solidFill>
                  <a:schemeClr val="bg1"/>
                </a:solidFill>
                <a:latin typeface="Georgia" pitchFamily="18" charset="0"/>
              </a:rPr>
              <a:t> de </a:t>
            </a:r>
            <a:r>
              <a:rPr lang="en-US" sz="2800" dirty="0" err="1">
                <a:solidFill>
                  <a:schemeClr val="bg1"/>
                </a:solidFill>
                <a:latin typeface="Georgia" pitchFamily="18" charset="0"/>
              </a:rPr>
              <a:t>todos</a:t>
            </a:r>
            <a:r>
              <a:rPr lang="en-US" sz="2800" dirty="0">
                <a:solidFill>
                  <a:schemeClr val="bg1"/>
                </a:solidFill>
                <a:latin typeface="Georgia" pitchFamily="18" charset="0"/>
              </a:rPr>
              <a:t> </a:t>
            </a:r>
            <a:r>
              <a:rPr lang="en-US" sz="2800" dirty="0" err="1">
                <a:solidFill>
                  <a:schemeClr val="bg1"/>
                </a:solidFill>
                <a:latin typeface="Georgia" pitchFamily="18" charset="0"/>
              </a:rPr>
              <a:t>os</a:t>
            </a:r>
            <a:r>
              <a:rPr lang="en-US" sz="2800" dirty="0">
                <a:solidFill>
                  <a:schemeClr val="bg1"/>
                </a:solidFill>
                <a:latin typeface="Georgia" pitchFamily="18" charset="0"/>
              </a:rPr>
              <a:t> </a:t>
            </a:r>
            <a:r>
              <a:rPr lang="en-US" sz="2800" dirty="0" err="1">
                <a:solidFill>
                  <a:schemeClr val="bg1"/>
                </a:solidFill>
                <a:latin typeface="Georgia" pitchFamily="18" charset="0"/>
              </a:rPr>
              <a:t>lotes</a:t>
            </a:r>
            <a:r>
              <a:rPr lang="en-US" sz="2800" dirty="0">
                <a:solidFill>
                  <a:schemeClr val="bg1"/>
                </a:solidFill>
                <a:latin typeface="Georgia" pitchFamily="18" charset="0"/>
              </a:rPr>
              <a:t> </a:t>
            </a:r>
            <a:r>
              <a:rPr lang="en-US" sz="2800" dirty="0" err="1">
                <a:solidFill>
                  <a:schemeClr val="bg1"/>
                </a:solidFill>
                <a:latin typeface="Georgia" pitchFamily="18" charset="0"/>
              </a:rPr>
              <a:t>podem</a:t>
            </a:r>
            <a:r>
              <a:rPr lang="en-US" sz="2800" dirty="0">
                <a:solidFill>
                  <a:schemeClr val="bg1"/>
                </a:solidFill>
                <a:latin typeface="Georgia" pitchFamily="18" charset="0"/>
              </a:rPr>
              <a:t> ser </a:t>
            </a:r>
            <a:r>
              <a:rPr lang="en-US" sz="2800" dirty="0" err="1">
                <a:solidFill>
                  <a:schemeClr val="bg1"/>
                </a:solidFill>
                <a:latin typeface="Georgia" pitchFamily="18" charset="0"/>
              </a:rPr>
              <a:t>combinados</a:t>
            </a:r>
            <a:r>
              <a:rPr lang="en-US" sz="2800" dirty="0">
                <a:solidFill>
                  <a:schemeClr val="bg1"/>
                </a:solidFill>
                <a:latin typeface="Georgia" pitchFamily="18" charset="0"/>
              </a:rPr>
              <a:t> </a:t>
            </a:r>
            <a:endParaRPr lang="pt-BR" sz="2800" dirty="0">
              <a:solidFill>
                <a:schemeClr val="bg1"/>
              </a:solidFill>
              <a:latin typeface="Georgia"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9" name="Picture 5" descr="C:\Users\Maria José V Fonseca\Pictures\graduação 2020\interrogação modificado.png"/>
          <p:cNvPicPr>
            <a:picLocks noChangeAspect="1" noChangeArrowheads="1"/>
          </p:cNvPicPr>
          <p:nvPr/>
        </p:nvPicPr>
        <p:blipFill>
          <a:blip r:embed="rId3"/>
          <a:srcRect/>
          <a:stretch>
            <a:fillRect/>
          </a:stretch>
        </p:blipFill>
        <p:spPr bwMode="auto">
          <a:xfrm>
            <a:off x="7116428" y="3643314"/>
            <a:ext cx="1527506" cy="2770030"/>
          </a:xfrm>
          <a:prstGeom prst="rect">
            <a:avLst/>
          </a:prstGeom>
          <a:noFill/>
        </p:spPr>
      </p:pic>
      <p:sp>
        <p:nvSpPr>
          <p:cNvPr id="10" name="CaixaDeTexto 9"/>
          <p:cNvSpPr txBox="1"/>
          <p:nvPr/>
        </p:nvSpPr>
        <p:spPr>
          <a:xfrm>
            <a:off x="0" y="0"/>
            <a:ext cx="8572528" cy="3416320"/>
          </a:xfrm>
          <a:prstGeom prst="rect">
            <a:avLst/>
          </a:prstGeom>
          <a:noFill/>
        </p:spPr>
        <p:txBody>
          <a:bodyPr wrap="square" rtlCol="0">
            <a:spAutoFit/>
          </a:bodyPr>
          <a:lstStyle/>
          <a:p>
            <a:pPr algn="ctr"/>
            <a:r>
              <a:rPr lang="pt-BR" sz="3600" b="1" dirty="0" smtClean="0">
                <a:solidFill>
                  <a:srgbClr val="C00000"/>
                </a:solidFill>
              </a:rPr>
              <a:t>Ao sair da linha de produção o medicamento deve ter sua qualidade de acordo com as   especificações Universais e especificas, estabelecidas para esse medicamento durante o seu desenvolvimento. </a:t>
            </a:r>
            <a:endParaRPr lang="pt-BR" sz="3600" b="1" dirty="0">
              <a:solidFill>
                <a:srgbClr val="C00000"/>
              </a:solidFill>
            </a:endParaRPr>
          </a:p>
        </p:txBody>
      </p:sp>
      <p:sp>
        <p:nvSpPr>
          <p:cNvPr id="11" name="Seta para baixo 10"/>
          <p:cNvSpPr/>
          <p:nvPr/>
        </p:nvSpPr>
        <p:spPr>
          <a:xfrm>
            <a:off x="4071934" y="3286124"/>
            <a:ext cx="500066"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CaixaDeTexto 12"/>
          <p:cNvSpPr txBox="1"/>
          <p:nvPr/>
        </p:nvSpPr>
        <p:spPr>
          <a:xfrm>
            <a:off x="428596" y="3857628"/>
            <a:ext cx="6715172" cy="2677656"/>
          </a:xfrm>
          <a:prstGeom prst="rect">
            <a:avLst/>
          </a:prstGeom>
          <a:noFill/>
        </p:spPr>
        <p:txBody>
          <a:bodyPr wrap="square" rtlCol="0">
            <a:spAutoFit/>
          </a:bodyPr>
          <a:lstStyle/>
          <a:p>
            <a:pPr algn="ctr"/>
            <a:r>
              <a:rPr lang="pt-BR" sz="2800" b="1" dirty="0" smtClean="0">
                <a:solidFill>
                  <a:schemeClr val="bg1"/>
                </a:solidFill>
                <a:latin typeface="Algerian" pitchFamily="82" charset="0"/>
              </a:rPr>
              <a:t>Podemos assegurar  que a qualidade que o medicamento apresentou no final da produção será  a mesma no momento da </a:t>
            </a:r>
            <a:r>
              <a:rPr lang="pt-BR" sz="2800" b="1" dirty="0" err="1" smtClean="0">
                <a:solidFill>
                  <a:schemeClr val="bg1"/>
                </a:solidFill>
                <a:latin typeface="Algerian" pitchFamily="82" charset="0"/>
              </a:rPr>
              <a:t>dispensação</a:t>
            </a:r>
            <a:r>
              <a:rPr lang="pt-BR" sz="2800" b="1" dirty="0" smtClean="0">
                <a:solidFill>
                  <a:schemeClr val="bg1"/>
                </a:solidFill>
                <a:latin typeface="Algerian" pitchFamily="82" charset="0"/>
              </a:rPr>
              <a:t> e até o final do prazo de validade?</a:t>
            </a:r>
            <a:endParaRPr lang="pt-BR" sz="2800" b="1" dirty="0">
              <a:solidFill>
                <a:schemeClr val="bg1"/>
              </a:solidFill>
              <a:latin typeface="Algerian" pitchFamily="82"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p:cNvPicPr>
            <a:picLocks noChangeAspect="1" noChangeArrowheads="1"/>
          </p:cNvPicPr>
          <p:nvPr/>
        </p:nvPicPr>
        <p:blipFill>
          <a:blip r:embed="rId3"/>
          <a:srcRect l="5333" t="6091" r="2933"/>
          <a:stretch>
            <a:fillRect/>
          </a:stretch>
        </p:blipFill>
        <p:spPr bwMode="auto">
          <a:xfrm>
            <a:off x="1828800" y="990600"/>
            <a:ext cx="6096000" cy="4241800"/>
          </a:xfrm>
          <a:prstGeom prst="rect">
            <a:avLst/>
          </a:prstGeom>
          <a:noFill/>
          <a:ln w="9525">
            <a:noFill/>
            <a:miter lim="800000"/>
            <a:headEnd/>
            <a:tailEnd/>
          </a:ln>
        </p:spPr>
      </p:pic>
      <p:sp>
        <p:nvSpPr>
          <p:cNvPr id="48131" name="Text Box 3"/>
          <p:cNvSpPr txBox="1">
            <a:spLocks noChangeArrowheads="1"/>
          </p:cNvSpPr>
          <p:nvPr/>
        </p:nvSpPr>
        <p:spPr bwMode="auto">
          <a:xfrm>
            <a:off x="1066800" y="5334000"/>
            <a:ext cx="7391400" cy="1187450"/>
          </a:xfrm>
          <a:prstGeom prst="rect">
            <a:avLst/>
          </a:prstGeom>
          <a:noFill/>
          <a:ln w="9525">
            <a:noFill/>
            <a:miter lim="800000"/>
            <a:headEnd/>
            <a:tailEnd/>
          </a:ln>
        </p:spPr>
        <p:txBody>
          <a:bodyPr>
            <a:spAutoFit/>
          </a:bodyPr>
          <a:lstStyle/>
          <a:p>
            <a:pPr algn="just">
              <a:spcBef>
                <a:spcPct val="50000"/>
              </a:spcBef>
            </a:pPr>
            <a:r>
              <a:rPr lang="pt-BR" b="1"/>
              <a:t>Representação gráfica de quatro diferentes situações igualdade e desigualdade de inclinações e interceptos de dados de três lotes</a:t>
            </a:r>
          </a:p>
        </p:txBody>
      </p:sp>
      <p:sp>
        <p:nvSpPr>
          <p:cNvPr id="48132" name="Text Box 4"/>
          <p:cNvSpPr txBox="1">
            <a:spLocks noChangeArrowheads="1"/>
          </p:cNvSpPr>
          <p:nvPr/>
        </p:nvSpPr>
        <p:spPr bwMode="auto">
          <a:xfrm>
            <a:off x="1828800" y="457200"/>
            <a:ext cx="6705600" cy="579438"/>
          </a:xfrm>
          <a:prstGeom prst="rect">
            <a:avLst/>
          </a:prstGeom>
          <a:noFill/>
          <a:ln w="9525">
            <a:noFill/>
            <a:miter lim="800000"/>
            <a:headEnd/>
            <a:tailEnd/>
          </a:ln>
        </p:spPr>
        <p:txBody>
          <a:bodyPr>
            <a:spAutoFit/>
          </a:bodyPr>
          <a:lstStyle/>
          <a:p>
            <a:pPr algn="l">
              <a:spcBef>
                <a:spcPct val="50000"/>
              </a:spcBef>
            </a:pPr>
            <a:endParaRPr lang="pt-BR" sz="3200"/>
          </a:p>
        </p:txBody>
      </p:sp>
      <p:sp>
        <p:nvSpPr>
          <p:cNvPr id="48133" name="Text Box 5"/>
          <p:cNvSpPr txBox="1">
            <a:spLocks noChangeArrowheads="1"/>
          </p:cNvSpPr>
          <p:nvPr/>
        </p:nvSpPr>
        <p:spPr bwMode="auto">
          <a:xfrm>
            <a:off x="641350" y="0"/>
            <a:ext cx="7002484" cy="1077218"/>
          </a:xfrm>
          <a:prstGeom prst="rect">
            <a:avLst/>
          </a:prstGeom>
          <a:noFill/>
          <a:ln w="9525">
            <a:noFill/>
            <a:miter lim="800000"/>
            <a:headEnd/>
            <a:tailEnd/>
          </a:ln>
        </p:spPr>
        <p:txBody>
          <a:bodyPr wrap="square">
            <a:spAutoFit/>
          </a:bodyPr>
          <a:lstStyle/>
          <a:p>
            <a:pPr algn="ctr"/>
            <a:r>
              <a:rPr lang="pt-BR" sz="3200" b="1" dirty="0">
                <a:solidFill>
                  <a:schemeClr val="bg1"/>
                </a:solidFill>
                <a:latin typeface="Algerian" pitchFamily="82" charset="0"/>
              </a:rPr>
              <a:t>Possibilidades no padrão </a:t>
            </a:r>
            <a:endParaRPr lang="pt-BR" sz="3200" b="1" dirty="0" smtClean="0">
              <a:solidFill>
                <a:schemeClr val="bg1"/>
              </a:solidFill>
              <a:latin typeface="Algerian" pitchFamily="82" charset="0"/>
            </a:endParaRPr>
          </a:p>
          <a:p>
            <a:pPr algn="ctr"/>
            <a:r>
              <a:rPr lang="pt-BR" sz="3200" b="1" dirty="0" smtClean="0">
                <a:solidFill>
                  <a:schemeClr val="bg1"/>
                </a:solidFill>
                <a:latin typeface="Algerian" pitchFamily="82" charset="0"/>
              </a:rPr>
              <a:t>Concentração </a:t>
            </a:r>
            <a:r>
              <a:rPr lang="pt-BR" sz="3200" b="1" dirty="0">
                <a:solidFill>
                  <a:schemeClr val="bg1"/>
                </a:solidFill>
                <a:latin typeface="Algerian" pitchFamily="82" charset="0"/>
              </a:rPr>
              <a:t>x tempo</a:t>
            </a:r>
          </a:p>
        </p:txBody>
      </p:sp>
      <p:sp>
        <p:nvSpPr>
          <p:cNvPr id="48134" name="Text Box 6"/>
          <p:cNvSpPr txBox="1">
            <a:spLocks noChangeArrowheads="1"/>
          </p:cNvSpPr>
          <p:nvPr/>
        </p:nvSpPr>
        <p:spPr bwMode="auto">
          <a:xfrm>
            <a:off x="0" y="1196975"/>
            <a:ext cx="1835150" cy="1558925"/>
          </a:xfrm>
          <a:prstGeom prst="rect">
            <a:avLst/>
          </a:prstGeom>
          <a:noFill/>
          <a:ln w="12700" cap="sq">
            <a:noFill/>
            <a:miter lim="800000"/>
            <a:headEnd type="none" w="sm" len="sm"/>
            <a:tailEnd type="none" w="sm" len="sm"/>
          </a:ln>
        </p:spPr>
        <p:txBody>
          <a:bodyPr>
            <a:spAutoFit/>
          </a:bodyPr>
          <a:lstStyle/>
          <a:p>
            <a:pPr>
              <a:spcBef>
                <a:spcPct val="50000"/>
              </a:spcBef>
            </a:pPr>
            <a:r>
              <a:rPr lang="pt-BR" sz="1600" b="1">
                <a:solidFill>
                  <a:srgbClr val="FFFF00"/>
                </a:solidFill>
              </a:rPr>
              <a:t>ANÁLISE DE VARIÃNCIA</a:t>
            </a:r>
          </a:p>
          <a:p>
            <a:pPr>
              <a:spcBef>
                <a:spcPct val="50000"/>
              </a:spcBef>
            </a:pPr>
            <a:r>
              <a:rPr lang="pt-BR" sz="1600"/>
              <a:t>NÍVEL DE SIGNIFICÂNCIA</a:t>
            </a:r>
          </a:p>
          <a:p>
            <a:pPr>
              <a:spcBef>
                <a:spcPct val="50000"/>
              </a:spcBef>
            </a:pPr>
            <a:r>
              <a:rPr lang="pt-BR" sz="1600"/>
              <a:t>0,25</a:t>
            </a:r>
          </a:p>
        </p:txBody>
      </p:sp>
      <p:sp>
        <p:nvSpPr>
          <p:cNvPr id="7" name="CaixaDeTexto 6"/>
          <p:cNvSpPr txBox="1"/>
          <p:nvPr/>
        </p:nvSpPr>
        <p:spPr>
          <a:xfrm>
            <a:off x="4143372" y="1214422"/>
            <a:ext cx="785818" cy="369332"/>
          </a:xfrm>
          <a:prstGeom prst="rect">
            <a:avLst/>
          </a:prstGeom>
          <a:noFill/>
        </p:spPr>
        <p:txBody>
          <a:bodyPr wrap="square" rtlCol="0">
            <a:spAutoFit/>
          </a:bodyPr>
          <a:lstStyle/>
          <a:p>
            <a:r>
              <a:rPr lang="pt-BR" dirty="0" smtClean="0"/>
              <a:t>111</a:t>
            </a:r>
            <a:endParaRPr lang="pt-BR" dirty="0"/>
          </a:p>
        </p:txBody>
      </p:sp>
      <p:sp>
        <p:nvSpPr>
          <p:cNvPr id="9" name="Retângulo 8"/>
          <p:cNvSpPr/>
          <p:nvPr/>
        </p:nvSpPr>
        <p:spPr>
          <a:xfrm>
            <a:off x="4357686" y="1214422"/>
            <a:ext cx="571504"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1</a:t>
            </a:r>
            <a:endParaRPr lang="pt-BR" dirty="0"/>
          </a:p>
        </p:txBody>
      </p:sp>
      <p:sp>
        <p:nvSpPr>
          <p:cNvPr id="11" name="Retângulo 10"/>
          <p:cNvSpPr/>
          <p:nvPr/>
        </p:nvSpPr>
        <p:spPr>
          <a:xfrm>
            <a:off x="6715140" y="1142984"/>
            <a:ext cx="642942"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2</a:t>
            </a:r>
            <a:endParaRPr lang="pt-BR" dirty="0"/>
          </a:p>
        </p:txBody>
      </p:sp>
      <p:sp>
        <p:nvSpPr>
          <p:cNvPr id="12" name="Retângulo 11"/>
          <p:cNvSpPr/>
          <p:nvPr/>
        </p:nvSpPr>
        <p:spPr>
          <a:xfrm>
            <a:off x="4286248" y="3000372"/>
            <a:ext cx="642942"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3</a:t>
            </a:r>
            <a:endParaRPr lang="pt-BR" dirty="0"/>
          </a:p>
        </p:txBody>
      </p:sp>
      <p:sp>
        <p:nvSpPr>
          <p:cNvPr id="13" name="Retângulo 12"/>
          <p:cNvSpPr/>
          <p:nvPr/>
        </p:nvSpPr>
        <p:spPr>
          <a:xfrm>
            <a:off x="6858016" y="2928934"/>
            <a:ext cx="714380"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4</a:t>
            </a:r>
            <a:endParaRPr lang="pt-B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nvGraphicFramePr>
        <p:xfrm>
          <a:off x="214282" y="2214555"/>
          <a:ext cx="8929718" cy="3526155"/>
        </p:xfrm>
        <a:graphic>
          <a:graphicData uri="http://schemas.openxmlformats.org/drawingml/2006/table">
            <a:tbl>
              <a:tblPr firstRow="1" bandRow="1">
                <a:tableStyleId>{5C22544A-7EE6-4342-B048-85BDC9FD1C3A}</a:tableStyleId>
              </a:tblPr>
              <a:tblGrid>
                <a:gridCol w="1309972"/>
                <a:gridCol w="1590278"/>
                <a:gridCol w="1524386"/>
                <a:gridCol w="1769854"/>
                <a:gridCol w="1367614"/>
                <a:gridCol w="1367614"/>
              </a:tblGrid>
              <a:tr h="1048317">
                <a:tc>
                  <a:txBody>
                    <a:bodyPr/>
                    <a:lstStyle/>
                    <a:p>
                      <a:r>
                        <a:rPr lang="en-US" sz="2000" dirty="0" err="1" smtClean="0"/>
                        <a:t>Periodo</a:t>
                      </a:r>
                      <a:r>
                        <a:rPr lang="en-US" sz="2000" baseline="0" dirty="0" smtClean="0"/>
                        <a:t> de </a:t>
                      </a:r>
                      <a:r>
                        <a:rPr lang="en-US" sz="2000" baseline="0" dirty="0" err="1" smtClean="0"/>
                        <a:t>teste</a:t>
                      </a:r>
                      <a:r>
                        <a:rPr lang="en-US" sz="2000" baseline="0" dirty="0" smtClean="0"/>
                        <a:t> (</a:t>
                      </a:r>
                      <a:r>
                        <a:rPr lang="en-US" sz="2000" baseline="0" dirty="0" err="1" smtClean="0"/>
                        <a:t>meses</a:t>
                      </a:r>
                      <a:r>
                        <a:rPr lang="en-US" sz="2000" baseline="0" dirty="0" smtClean="0"/>
                        <a:t>)</a:t>
                      </a:r>
                      <a:endParaRPr lang="pt-BR" sz="2000" dirty="0"/>
                    </a:p>
                  </a:txBody>
                  <a:tcPr/>
                </a:tc>
                <a:tc gridSpan="3">
                  <a:txBody>
                    <a:bodyPr/>
                    <a:lstStyle/>
                    <a:p>
                      <a:r>
                        <a:rPr lang="en-US" sz="2000" dirty="0" smtClean="0"/>
                        <a:t>             (%) de </a:t>
                      </a:r>
                      <a:r>
                        <a:rPr lang="en-US" sz="2000" dirty="0" err="1" smtClean="0"/>
                        <a:t>quercetina</a:t>
                      </a:r>
                      <a:r>
                        <a:rPr lang="en-US" sz="2000" dirty="0" smtClean="0"/>
                        <a:t>/g</a:t>
                      </a:r>
                      <a:endParaRPr lang="pt-BR" sz="2000" dirty="0"/>
                    </a:p>
                  </a:txBody>
                  <a:tcPr/>
                </a:tc>
                <a:tc hMerge="1">
                  <a:txBody>
                    <a:bodyPr/>
                    <a:lstStyle/>
                    <a:p>
                      <a:endParaRPr lang="pt-BR"/>
                    </a:p>
                  </a:txBody>
                  <a:tcPr/>
                </a:tc>
                <a:tc hMerge="1">
                  <a:txBody>
                    <a:bodyPr/>
                    <a:lstStyle/>
                    <a:p>
                      <a:endParaRPr lang="pt-BR"/>
                    </a:p>
                  </a:txBody>
                  <a:tcPr/>
                </a:tc>
                <a:tc>
                  <a:txBody>
                    <a:bodyPr/>
                    <a:lstStyle/>
                    <a:p>
                      <a:r>
                        <a:rPr lang="en-US" sz="2000" dirty="0" err="1" smtClean="0"/>
                        <a:t>Média</a:t>
                      </a:r>
                      <a:endParaRPr lang="pt-BR" sz="2000" dirty="0"/>
                    </a:p>
                  </a:txBody>
                  <a:tcPr/>
                </a:tc>
                <a:tc>
                  <a:txBody>
                    <a:bodyPr/>
                    <a:lstStyle/>
                    <a:p>
                      <a:r>
                        <a:rPr lang="en-US" sz="2000" dirty="0" err="1" smtClean="0"/>
                        <a:t>Desvio</a:t>
                      </a:r>
                      <a:r>
                        <a:rPr lang="en-US" sz="2000" dirty="0" smtClean="0"/>
                        <a:t> </a:t>
                      </a:r>
                      <a:r>
                        <a:rPr lang="en-US" sz="2000" dirty="0" err="1" smtClean="0"/>
                        <a:t>Padrão</a:t>
                      </a:r>
                      <a:r>
                        <a:rPr lang="en-US" sz="2000" dirty="0" smtClean="0"/>
                        <a:t> (S)</a:t>
                      </a:r>
                      <a:endParaRPr lang="pt-BR" sz="2000" dirty="0"/>
                    </a:p>
                  </a:txBody>
                  <a:tcPr/>
                </a:tc>
              </a:tr>
              <a:tr h="412973">
                <a:tc>
                  <a:txBody>
                    <a:bodyPr/>
                    <a:lstStyle/>
                    <a:p>
                      <a:endParaRPr lang="pt-BR" sz="2000"/>
                    </a:p>
                  </a:txBody>
                  <a:tcPr/>
                </a:tc>
                <a:tc>
                  <a:txBody>
                    <a:bodyPr/>
                    <a:lstStyle/>
                    <a:p>
                      <a:endParaRPr lang="pt-BR" sz="2000" dirty="0"/>
                    </a:p>
                  </a:txBody>
                  <a:tcPr>
                    <a:lnR w="12700" cap="flat" cmpd="sng" algn="ctr">
                      <a:noFill/>
                      <a:prstDash val="solid"/>
                      <a:round/>
                      <a:headEnd type="none" w="med" len="med"/>
                      <a:tailEnd type="none" w="med" len="med"/>
                    </a:lnR>
                  </a:tcPr>
                </a:tc>
                <a:tc>
                  <a:txBody>
                    <a:bodyPr/>
                    <a:lstStyle/>
                    <a:p>
                      <a:endParaRPr lang="pt-BR" sz="2000" dirty="0"/>
                    </a:p>
                  </a:txBody>
                  <a:tcPr>
                    <a:lnL w="12700" cap="flat" cmpd="sng" algn="ctr">
                      <a:noFill/>
                      <a:prstDash val="solid"/>
                      <a:round/>
                      <a:headEnd type="none" w="med" len="med"/>
                      <a:tailEnd type="none" w="med" len="med"/>
                    </a:lnL>
                  </a:tcPr>
                </a:tc>
                <a:tc>
                  <a:txBody>
                    <a:bodyPr/>
                    <a:lstStyle/>
                    <a:p>
                      <a:endParaRPr lang="pt-BR" sz="2000" dirty="0"/>
                    </a:p>
                  </a:txBody>
                  <a:tcPr/>
                </a:tc>
                <a:tc>
                  <a:txBody>
                    <a:bodyPr/>
                    <a:lstStyle/>
                    <a:p>
                      <a:endParaRPr lang="pt-BR" sz="2000" dirty="0"/>
                    </a:p>
                  </a:txBody>
                  <a:tcPr/>
                </a:tc>
                <a:tc>
                  <a:txBody>
                    <a:bodyPr/>
                    <a:lstStyle/>
                    <a:p>
                      <a:endParaRPr lang="pt-BR" sz="2000" dirty="0"/>
                    </a:p>
                  </a:txBody>
                  <a:tcPr/>
                </a:tc>
              </a:tr>
              <a:tr h="412973">
                <a:tc>
                  <a:txBody>
                    <a:bodyPr/>
                    <a:lstStyle/>
                    <a:p>
                      <a:r>
                        <a:rPr lang="en-US" sz="2000" dirty="0" smtClean="0"/>
                        <a:t>0</a:t>
                      </a:r>
                      <a:endParaRPr lang="pt-BR" sz="2000" dirty="0"/>
                    </a:p>
                  </a:txBody>
                  <a:tcPr/>
                </a:tc>
                <a:tc>
                  <a:txBody>
                    <a:bodyPr/>
                    <a:lstStyle/>
                    <a:p>
                      <a:r>
                        <a:rPr lang="en-US" sz="2000" dirty="0" smtClean="0"/>
                        <a:t>100;99;101</a:t>
                      </a:r>
                      <a:endParaRPr lang="pt-BR" sz="2000" dirty="0"/>
                    </a:p>
                  </a:txBody>
                  <a:tcPr>
                    <a:lnR w="12700" cap="flat" cmpd="sng" algn="ctr">
                      <a:noFill/>
                      <a:prstDash val="solid"/>
                      <a:round/>
                      <a:headEnd type="none" w="med" len="med"/>
                      <a:tailEnd type="none" w="med" len="med"/>
                    </a:lnR>
                  </a:tcPr>
                </a:tc>
                <a:tc>
                  <a:txBody>
                    <a:bodyPr/>
                    <a:lstStyle/>
                    <a:p>
                      <a:r>
                        <a:rPr lang="en-US" sz="2000" dirty="0" smtClean="0"/>
                        <a:t>102;99;101</a:t>
                      </a:r>
                      <a:endParaRPr lang="pt-BR" sz="2000" dirty="0"/>
                    </a:p>
                  </a:txBody>
                  <a:tcPr>
                    <a:lnL w="12700" cap="flat" cmpd="sng" algn="ctr">
                      <a:noFill/>
                      <a:prstDash val="solid"/>
                      <a:round/>
                      <a:headEnd type="none" w="med" len="med"/>
                      <a:tailEnd type="none" w="med" len="med"/>
                    </a:lnL>
                  </a:tcPr>
                </a:tc>
                <a:tc>
                  <a:txBody>
                    <a:bodyPr/>
                    <a:lstStyle/>
                    <a:p>
                      <a:r>
                        <a:rPr lang="en-US" sz="2000" dirty="0" smtClean="0"/>
                        <a:t>102;99;100</a:t>
                      </a:r>
                      <a:endParaRPr lang="pt-BR" sz="2000" dirty="0"/>
                    </a:p>
                  </a:txBody>
                  <a:tcPr/>
                </a:tc>
                <a:tc>
                  <a:txBody>
                    <a:bodyPr/>
                    <a:lstStyle/>
                    <a:p>
                      <a:r>
                        <a:rPr lang="en-US" sz="2000" dirty="0" smtClean="0"/>
                        <a:t>100,33</a:t>
                      </a:r>
                      <a:endParaRPr lang="pt-BR" sz="2000" dirty="0"/>
                    </a:p>
                  </a:txBody>
                  <a:tcPr/>
                </a:tc>
                <a:tc>
                  <a:txBody>
                    <a:bodyPr/>
                    <a:lstStyle/>
                    <a:p>
                      <a:r>
                        <a:rPr lang="en-US" sz="2000" dirty="0" smtClean="0"/>
                        <a:t>1,224</a:t>
                      </a:r>
                      <a:endParaRPr lang="pt-BR" sz="2000" dirty="0"/>
                    </a:p>
                  </a:txBody>
                  <a:tcPr/>
                </a:tc>
              </a:tr>
              <a:tr h="412973">
                <a:tc>
                  <a:txBody>
                    <a:bodyPr/>
                    <a:lstStyle/>
                    <a:p>
                      <a:r>
                        <a:rPr lang="en-US" sz="2000" dirty="0" smtClean="0"/>
                        <a:t>3</a:t>
                      </a:r>
                      <a:endParaRPr lang="pt-BR" sz="2000" dirty="0"/>
                    </a:p>
                  </a:txBody>
                  <a:tcPr/>
                </a:tc>
                <a:tc>
                  <a:txBody>
                    <a:bodyPr/>
                    <a:lstStyle/>
                    <a:p>
                      <a:r>
                        <a:rPr lang="en-US" sz="2000" dirty="0" smtClean="0"/>
                        <a:t>99;98;100</a:t>
                      </a:r>
                      <a:endParaRPr lang="pt-BR" sz="2000" dirty="0"/>
                    </a:p>
                  </a:txBody>
                  <a:tcPr>
                    <a:lnR w="12700" cap="flat" cmpd="sng" algn="ctr">
                      <a:noFill/>
                      <a:prstDash val="solid"/>
                      <a:round/>
                      <a:headEnd type="none" w="med" len="med"/>
                      <a:tailEnd type="none" w="med" len="med"/>
                    </a:lnR>
                  </a:tcPr>
                </a:tc>
                <a:tc>
                  <a:txBody>
                    <a:bodyPr/>
                    <a:lstStyle/>
                    <a:p>
                      <a:r>
                        <a:rPr lang="en-US" sz="2000" dirty="0" smtClean="0"/>
                        <a:t>101;102;99</a:t>
                      </a:r>
                      <a:endParaRPr lang="pt-BR" sz="2000" dirty="0"/>
                    </a:p>
                  </a:txBody>
                  <a:tcPr>
                    <a:lnL w="12700" cap="flat" cmpd="sng" algn="ctr">
                      <a:noFill/>
                      <a:prstDash val="solid"/>
                      <a:round/>
                      <a:headEnd type="none" w="med" len="med"/>
                      <a:tailEnd type="none" w="med" len="med"/>
                    </a:lnL>
                  </a:tcPr>
                </a:tc>
                <a:tc>
                  <a:txBody>
                    <a:bodyPr/>
                    <a:lstStyle/>
                    <a:p>
                      <a:r>
                        <a:rPr lang="en-US" sz="2000" dirty="0" smtClean="0"/>
                        <a:t>99;98;101</a:t>
                      </a:r>
                      <a:endParaRPr lang="pt-BR" sz="2000" dirty="0"/>
                    </a:p>
                  </a:txBody>
                  <a:tcPr/>
                </a:tc>
                <a:tc>
                  <a:txBody>
                    <a:bodyPr/>
                    <a:lstStyle/>
                    <a:p>
                      <a:r>
                        <a:rPr lang="en-US" sz="2000" dirty="0" smtClean="0"/>
                        <a:t>99,66</a:t>
                      </a:r>
                      <a:endParaRPr lang="pt-BR" sz="2000" dirty="0"/>
                    </a:p>
                  </a:txBody>
                  <a:tcPr/>
                </a:tc>
                <a:tc>
                  <a:txBody>
                    <a:bodyPr/>
                    <a:lstStyle/>
                    <a:p>
                      <a:r>
                        <a:rPr lang="pt-BR" sz="2000" dirty="0" smtClean="0"/>
                        <a:t>1,414</a:t>
                      </a:r>
                      <a:endParaRPr lang="pt-BR" sz="2000" dirty="0"/>
                    </a:p>
                  </a:txBody>
                  <a:tcPr/>
                </a:tc>
              </a:tr>
              <a:tr h="412973">
                <a:tc>
                  <a:txBody>
                    <a:bodyPr/>
                    <a:lstStyle/>
                    <a:p>
                      <a:r>
                        <a:rPr lang="en-US" sz="2000" dirty="0" smtClean="0"/>
                        <a:t>6</a:t>
                      </a:r>
                      <a:endParaRPr lang="pt-BR" sz="2000" dirty="0"/>
                    </a:p>
                  </a:txBody>
                  <a:tcPr/>
                </a:tc>
                <a:tc>
                  <a:txBody>
                    <a:bodyPr/>
                    <a:lstStyle/>
                    <a:p>
                      <a:r>
                        <a:rPr lang="en-US" sz="2000" dirty="0" smtClean="0"/>
                        <a:t>99;100;101</a:t>
                      </a:r>
                      <a:endParaRPr lang="pt-BR" sz="2000" dirty="0"/>
                    </a:p>
                  </a:txBody>
                  <a:tcPr>
                    <a:lnR w="12700" cap="flat" cmpd="sng" algn="ctr">
                      <a:noFill/>
                      <a:prstDash val="solid"/>
                      <a:round/>
                      <a:headEnd type="none" w="med" len="med"/>
                      <a:tailEnd type="none" w="med" len="med"/>
                    </a:lnR>
                  </a:tcPr>
                </a:tc>
                <a:tc>
                  <a:txBody>
                    <a:bodyPr/>
                    <a:lstStyle/>
                    <a:p>
                      <a:r>
                        <a:rPr lang="en-US" sz="2000" dirty="0" smtClean="0"/>
                        <a:t>99;98;102</a:t>
                      </a:r>
                      <a:endParaRPr lang="pt-BR" sz="2000" dirty="0"/>
                    </a:p>
                  </a:txBody>
                  <a:tcPr>
                    <a:lnL w="12700" cap="flat" cmpd="sng" algn="ctr">
                      <a:noFill/>
                      <a:prstDash val="solid"/>
                      <a:round/>
                      <a:headEnd type="none" w="med" len="med"/>
                      <a:tailEnd type="none" w="med" len="med"/>
                    </a:lnL>
                  </a:tcPr>
                </a:tc>
                <a:tc>
                  <a:txBody>
                    <a:bodyPr/>
                    <a:lstStyle/>
                    <a:p>
                      <a:r>
                        <a:rPr lang="en-US" sz="2000" dirty="0" smtClean="0"/>
                        <a:t>100;99;98</a:t>
                      </a:r>
                      <a:endParaRPr lang="pt-BR" sz="2000" dirty="0"/>
                    </a:p>
                  </a:txBody>
                  <a:tcPr/>
                </a:tc>
                <a:tc>
                  <a:txBody>
                    <a:bodyPr/>
                    <a:lstStyle/>
                    <a:p>
                      <a:r>
                        <a:rPr lang="en-US" sz="2000" dirty="0" smtClean="0"/>
                        <a:t>99,55</a:t>
                      </a:r>
                      <a:endParaRPr lang="pt-BR" sz="2000" dirty="0"/>
                    </a:p>
                  </a:txBody>
                  <a:tcPr/>
                </a:tc>
                <a:tc>
                  <a:txBody>
                    <a:bodyPr/>
                    <a:lstStyle/>
                    <a:p>
                      <a:r>
                        <a:rPr lang="pt-BR" sz="2000" dirty="0" smtClean="0"/>
                        <a:t>1,333</a:t>
                      </a:r>
                      <a:endParaRPr lang="pt-BR" sz="2000" dirty="0"/>
                    </a:p>
                  </a:txBody>
                  <a:tcPr/>
                </a:tc>
              </a:tr>
              <a:tr h="412973">
                <a:tc>
                  <a:txBody>
                    <a:bodyPr/>
                    <a:lstStyle/>
                    <a:p>
                      <a:r>
                        <a:rPr lang="en-US" sz="2000" dirty="0" smtClean="0"/>
                        <a:t>9</a:t>
                      </a:r>
                      <a:endParaRPr lang="pt-BR" sz="2000" dirty="0"/>
                    </a:p>
                  </a:txBody>
                  <a:tcPr/>
                </a:tc>
                <a:tc>
                  <a:txBody>
                    <a:bodyPr/>
                    <a:lstStyle/>
                    <a:p>
                      <a:r>
                        <a:rPr lang="en-US" sz="2000" dirty="0" smtClean="0"/>
                        <a:t>97;98;100</a:t>
                      </a:r>
                      <a:endParaRPr lang="pt-BR" sz="2000" dirty="0"/>
                    </a:p>
                  </a:txBody>
                  <a:tcPr>
                    <a:lnR w="12700" cap="flat" cmpd="sng" algn="ctr">
                      <a:noFill/>
                      <a:prstDash val="solid"/>
                      <a:round/>
                      <a:headEnd type="none" w="med" len="med"/>
                      <a:tailEnd type="none" w="med" len="med"/>
                    </a:lnR>
                  </a:tcPr>
                </a:tc>
                <a:tc>
                  <a:txBody>
                    <a:bodyPr/>
                    <a:lstStyle/>
                    <a:p>
                      <a:r>
                        <a:rPr lang="en-US" sz="2000" dirty="0" smtClean="0"/>
                        <a:t>101;100;99</a:t>
                      </a:r>
                      <a:endParaRPr lang="pt-BR" sz="2000" dirty="0"/>
                    </a:p>
                  </a:txBody>
                  <a:tcPr>
                    <a:lnL w="12700" cap="flat" cmpd="sng" algn="ctr">
                      <a:noFill/>
                      <a:prstDash val="solid"/>
                      <a:round/>
                      <a:headEnd type="none" w="med" len="med"/>
                      <a:tailEnd type="none" w="med" len="med"/>
                    </a:lnL>
                  </a:tcPr>
                </a:tc>
                <a:tc>
                  <a:txBody>
                    <a:bodyPr/>
                    <a:lstStyle/>
                    <a:p>
                      <a:r>
                        <a:rPr lang="en-US" sz="2000" dirty="0" smtClean="0"/>
                        <a:t>99;98;99</a:t>
                      </a:r>
                      <a:endParaRPr lang="pt-BR" sz="2000" dirty="0"/>
                    </a:p>
                  </a:txBody>
                  <a:tcPr/>
                </a:tc>
                <a:tc>
                  <a:txBody>
                    <a:bodyPr/>
                    <a:lstStyle/>
                    <a:p>
                      <a:r>
                        <a:rPr lang="en-US" sz="2000" dirty="0" smtClean="0"/>
                        <a:t>99,00</a:t>
                      </a:r>
                      <a:endParaRPr lang="pt-BR" sz="2000" dirty="0"/>
                    </a:p>
                  </a:txBody>
                  <a:tcPr/>
                </a:tc>
                <a:tc>
                  <a:txBody>
                    <a:bodyPr/>
                    <a:lstStyle/>
                    <a:p>
                      <a:r>
                        <a:rPr lang="pt-BR" sz="2000" dirty="0" smtClean="0"/>
                        <a:t>1,225</a:t>
                      </a:r>
                      <a:endParaRPr lang="pt-BR" sz="2000" dirty="0"/>
                    </a:p>
                  </a:txBody>
                  <a:tcPr/>
                </a:tc>
              </a:tr>
              <a:tr h="412973">
                <a:tc>
                  <a:txBody>
                    <a:bodyPr/>
                    <a:lstStyle/>
                    <a:p>
                      <a:r>
                        <a:rPr lang="en-US" sz="2000" dirty="0" smtClean="0"/>
                        <a:t>12</a:t>
                      </a:r>
                      <a:endParaRPr lang="pt-BR" sz="2000" dirty="0"/>
                    </a:p>
                  </a:txBody>
                  <a:tcPr/>
                </a:tc>
                <a:tc>
                  <a:txBody>
                    <a:bodyPr/>
                    <a:lstStyle/>
                    <a:p>
                      <a:r>
                        <a:rPr lang="en-US" sz="2000" dirty="0" smtClean="0"/>
                        <a:t>97;97;100</a:t>
                      </a:r>
                      <a:endParaRPr lang="pt-BR" sz="2000" dirty="0"/>
                    </a:p>
                  </a:txBody>
                  <a:tcPr>
                    <a:lnR w="12700" cap="flat" cmpd="sng" algn="ctr">
                      <a:noFill/>
                      <a:prstDash val="solid"/>
                      <a:round/>
                      <a:headEnd type="none" w="med" len="med"/>
                      <a:tailEnd type="none" w="med" len="med"/>
                    </a:lnR>
                  </a:tcPr>
                </a:tc>
                <a:tc>
                  <a:txBody>
                    <a:bodyPr/>
                    <a:lstStyle/>
                    <a:p>
                      <a:r>
                        <a:rPr lang="en-US" sz="2000" dirty="0" smtClean="0"/>
                        <a:t>99;100;101</a:t>
                      </a:r>
                      <a:endParaRPr lang="pt-BR" sz="2000" dirty="0"/>
                    </a:p>
                  </a:txBody>
                  <a:tcPr>
                    <a:lnL w="12700" cap="flat" cmpd="sng" algn="ctr">
                      <a:noFill/>
                      <a:prstDash val="solid"/>
                      <a:round/>
                      <a:headEnd type="none" w="med" len="med"/>
                      <a:tailEnd type="none" w="med" len="med"/>
                    </a:lnL>
                  </a:tcPr>
                </a:tc>
                <a:tc>
                  <a:txBody>
                    <a:bodyPr/>
                    <a:lstStyle/>
                    <a:p>
                      <a:r>
                        <a:rPr lang="en-US" sz="2000" dirty="0" smtClean="0"/>
                        <a:t>99;98;99</a:t>
                      </a:r>
                      <a:endParaRPr lang="pt-BR" sz="2000" dirty="0"/>
                    </a:p>
                  </a:txBody>
                  <a:tcPr/>
                </a:tc>
                <a:tc>
                  <a:txBody>
                    <a:bodyPr/>
                    <a:lstStyle/>
                    <a:p>
                      <a:r>
                        <a:rPr lang="en-US" sz="2000" dirty="0" smtClean="0"/>
                        <a:t>98,88</a:t>
                      </a:r>
                      <a:endParaRPr lang="pt-BR" sz="2000" dirty="0"/>
                    </a:p>
                  </a:txBody>
                  <a:tcPr/>
                </a:tc>
                <a:tc>
                  <a:txBody>
                    <a:bodyPr/>
                    <a:lstStyle/>
                    <a:p>
                      <a:r>
                        <a:rPr lang="pt-BR" sz="2000" dirty="0" smtClean="0"/>
                        <a:t>1,364</a:t>
                      </a:r>
                      <a:endParaRPr lang="pt-BR" sz="2000" dirty="0"/>
                    </a:p>
                  </a:txBody>
                  <a:tcPr/>
                </a:tc>
              </a:tr>
            </a:tbl>
          </a:graphicData>
        </a:graphic>
      </p:graphicFrame>
      <p:sp>
        <p:nvSpPr>
          <p:cNvPr id="3" name="CaixaDeTexto 2"/>
          <p:cNvSpPr txBox="1"/>
          <p:nvPr/>
        </p:nvSpPr>
        <p:spPr>
          <a:xfrm>
            <a:off x="2771800" y="332656"/>
            <a:ext cx="5014910" cy="584775"/>
          </a:xfrm>
          <a:prstGeom prst="rect">
            <a:avLst/>
          </a:prstGeom>
          <a:noFill/>
        </p:spPr>
        <p:txBody>
          <a:bodyPr wrap="square" rtlCol="0">
            <a:spAutoFit/>
          </a:bodyPr>
          <a:lstStyle/>
          <a:p>
            <a:r>
              <a:rPr lang="en-US" sz="3200" b="1" dirty="0" err="1" smtClean="0">
                <a:latin typeface="Algerian" pitchFamily="82" charset="0"/>
              </a:rPr>
              <a:t>Reunião</a:t>
            </a:r>
            <a:r>
              <a:rPr lang="en-US" sz="3200" b="1" dirty="0" smtClean="0">
                <a:latin typeface="Algerian" pitchFamily="82" charset="0"/>
              </a:rPr>
              <a:t> dos </a:t>
            </a:r>
            <a:r>
              <a:rPr lang="en-US" sz="3200" b="1" dirty="0" err="1" smtClean="0">
                <a:latin typeface="Algerian" pitchFamily="82" charset="0"/>
              </a:rPr>
              <a:t>lotes</a:t>
            </a:r>
            <a:endParaRPr lang="pt-BR" sz="3200" b="1" dirty="0">
              <a:latin typeface="Algerian" pitchFamily="82"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971600" y="260648"/>
            <a:ext cx="7056784" cy="523220"/>
          </a:xfrm>
          <a:prstGeom prst="rect">
            <a:avLst/>
          </a:prstGeom>
          <a:noFill/>
        </p:spPr>
        <p:txBody>
          <a:bodyPr wrap="square" rtlCol="0">
            <a:spAutoFit/>
          </a:bodyPr>
          <a:lstStyle/>
          <a:p>
            <a:r>
              <a:rPr lang="en-US" sz="2800" b="1" dirty="0" smtClean="0">
                <a:solidFill>
                  <a:srgbClr val="7030A0"/>
                </a:solidFill>
              </a:rPr>
              <a:t> </a:t>
            </a:r>
            <a:r>
              <a:rPr lang="en-US" sz="2800" b="1" dirty="0" err="1" smtClean="0">
                <a:solidFill>
                  <a:srgbClr val="7030A0"/>
                </a:solidFill>
              </a:rPr>
              <a:t>Constração</a:t>
            </a:r>
            <a:r>
              <a:rPr lang="en-US" sz="2800" b="1" dirty="0" smtClean="0">
                <a:solidFill>
                  <a:srgbClr val="7030A0"/>
                </a:solidFill>
              </a:rPr>
              <a:t> do </a:t>
            </a:r>
            <a:r>
              <a:rPr lang="en-US" sz="2800" b="1" dirty="0" err="1" smtClean="0">
                <a:solidFill>
                  <a:srgbClr val="7030A0"/>
                </a:solidFill>
              </a:rPr>
              <a:t>Intervalo</a:t>
            </a:r>
            <a:r>
              <a:rPr lang="en-US" sz="2800" b="1" dirty="0" smtClean="0">
                <a:solidFill>
                  <a:srgbClr val="7030A0"/>
                </a:solidFill>
              </a:rPr>
              <a:t> de </a:t>
            </a:r>
            <a:r>
              <a:rPr lang="en-US" sz="2800" b="1" dirty="0" err="1" smtClean="0">
                <a:solidFill>
                  <a:srgbClr val="7030A0"/>
                </a:solidFill>
              </a:rPr>
              <a:t>confiança</a:t>
            </a:r>
            <a:endParaRPr lang="pt-BR" sz="2800" b="1" dirty="0">
              <a:solidFill>
                <a:srgbClr val="7030A0"/>
              </a:solidFill>
            </a:endParaRPr>
          </a:p>
        </p:txBody>
      </p:sp>
      <p:sp>
        <p:nvSpPr>
          <p:cNvPr id="4" name="CaixaDeTexto 3"/>
          <p:cNvSpPr txBox="1"/>
          <p:nvPr/>
        </p:nvSpPr>
        <p:spPr>
          <a:xfrm>
            <a:off x="539552" y="908720"/>
            <a:ext cx="7704856" cy="954107"/>
          </a:xfrm>
          <a:prstGeom prst="rect">
            <a:avLst/>
          </a:prstGeom>
          <a:noFill/>
        </p:spPr>
        <p:txBody>
          <a:bodyPr wrap="square" rtlCol="0">
            <a:spAutoFit/>
          </a:bodyPr>
          <a:lstStyle/>
          <a:p>
            <a:r>
              <a:rPr lang="en-US" sz="2800" dirty="0" err="1" smtClean="0"/>
              <a:t>Cálculo</a:t>
            </a:r>
            <a:r>
              <a:rPr lang="en-US" sz="2800" dirty="0" smtClean="0"/>
              <a:t> dos </a:t>
            </a:r>
            <a:r>
              <a:rPr lang="en-US" sz="2800" dirty="0" err="1" smtClean="0"/>
              <a:t>limites</a:t>
            </a:r>
            <a:r>
              <a:rPr lang="en-US" sz="2800" dirty="0" smtClean="0"/>
              <a:t> de </a:t>
            </a:r>
            <a:r>
              <a:rPr lang="en-US" sz="2800" dirty="0" err="1" smtClean="0"/>
              <a:t>confiabilidade</a:t>
            </a:r>
            <a:r>
              <a:rPr lang="en-US" sz="2800" dirty="0" smtClean="0"/>
              <a:t> 95% superior e inferior </a:t>
            </a:r>
            <a:endParaRPr lang="pt-BR" sz="2800" dirty="0"/>
          </a:p>
        </p:txBody>
      </p:sp>
      <p:sp>
        <p:nvSpPr>
          <p:cNvPr id="21" name="CaixaDeTexto 20"/>
          <p:cNvSpPr txBox="1"/>
          <p:nvPr/>
        </p:nvSpPr>
        <p:spPr>
          <a:xfrm>
            <a:off x="179512" y="2060848"/>
            <a:ext cx="2736304" cy="954107"/>
          </a:xfrm>
          <a:prstGeom prst="rect">
            <a:avLst/>
          </a:prstGeom>
          <a:noFill/>
        </p:spPr>
        <p:txBody>
          <a:bodyPr wrap="square" rtlCol="0">
            <a:spAutoFit/>
          </a:bodyPr>
          <a:lstStyle/>
          <a:p>
            <a:r>
              <a:rPr lang="en-US" sz="2800" dirty="0" smtClean="0"/>
              <a:t>Valor </a:t>
            </a:r>
            <a:r>
              <a:rPr lang="en-US" sz="2800" dirty="0" err="1" smtClean="0"/>
              <a:t>tabelado</a:t>
            </a:r>
            <a:r>
              <a:rPr lang="en-US" sz="2800" dirty="0" smtClean="0"/>
              <a:t> (1,96)</a:t>
            </a:r>
            <a:endParaRPr lang="pt-BR" sz="2800" dirty="0"/>
          </a:p>
        </p:txBody>
      </p:sp>
      <p:grpSp>
        <p:nvGrpSpPr>
          <p:cNvPr id="2" name="Grupo 67"/>
          <p:cNvGrpSpPr/>
          <p:nvPr/>
        </p:nvGrpSpPr>
        <p:grpSpPr>
          <a:xfrm>
            <a:off x="467544" y="3573016"/>
            <a:ext cx="1872208" cy="873388"/>
            <a:chOff x="323528" y="3645024"/>
            <a:chExt cx="1872208" cy="873388"/>
          </a:xfrm>
        </p:grpSpPr>
        <p:sp>
          <p:nvSpPr>
            <p:cNvPr id="36" name="CaixaDeTexto 35"/>
            <p:cNvSpPr txBox="1"/>
            <p:nvPr/>
          </p:nvSpPr>
          <p:spPr>
            <a:xfrm>
              <a:off x="323528" y="3645024"/>
              <a:ext cx="1872208" cy="461665"/>
            </a:xfrm>
            <a:prstGeom prst="rect">
              <a:avLst/>
            </a:prstGeom>
            <a:noFill/>
          </p:spPr>
          <p:txBody>
            <a:bodyPr wrap="square" rtlCol="0">
              <a:spAutoFit/>
            </a:bodyPr>
            <a:lstStyle/>
            <a:p>
              <a:r>
                <a:rPr lang="pt-BR" sz="2400" dirty="0" smtClean="0"/>
                <a:t>X  - t x S</a:t>
              </a:r>
              <a:endParaRPr lang="pt-BR" sz="2400" dirty="0"/>
            </a:p>
          </p:txBody>
        </p:sp>
        <p:cxnSp>
          <p:nvCxnSpPr>
            <p:cNvPr id="58" name="Conector reto 57"/>
            <p:cNvCxnSpPr/>
            <p:nvPr/>
          </p:nvCxnSpPr>
          <p:spPr>
            <a:xfrm>
              <a:off x="395536" y="3717032"/>
              <a:ext cx="216024" cy="0"/>
            </a:xfrm>
            <a:prstGeom prst="line">
              <a:avLst/>
            </a:prstGeom>
          </p:spPr>
          <p:style>
            <a:lnRef idx="3">
              <a:schemeClr val="dk1"/>
            </a:lnRef>
            <a:fillRef idx="0">
              <a:schemeClr val="dk1"/>
            </a:fillRef>
            <a:effectRef idx="2">
              <a:schemeClr val="dk1"/>
            </a:effectRef>
            <a:fontRef idx="minor">
              <a:schemeClr val="tx1"/>
            </a:fontRef>
          </p:style>
        </p:cxnSp>
        <p:cxnSp>
          <p:nvCxnSpPr>
            <p:cNvPr id="60" name="Conector reto 59"/>
            <p:cNvCxnSpPr/>
            <p:nvPr/>
          </p:nvCxnSpPr>
          <p:spPr>
            <a:xfrm>
              <a:off x="1259632" y="4077072"/>
              <a:ext cx="432048" cy="0"/>
            </a:xfrm>
            <a:prstGeom prst="line">
              <a:avLst/>
            </a:prstGeom>
          </p:spPr>
          <p:style>
            <a:lnRef idx="3">
              <a:schemeClr val="dk1"/>
            </a:lnRef>
            <a:fillRef idx="0">
              <a:schemeClr val="dk1"/>
            </a:fillRef>
            <a:effectRef idx="2">
              <a:schemeClr val="dk1"/>
            </a:effectRef>
            <a:fontRef idx="minor">
              <a:schemeClr val="tx1"/>
            </a:fontRef>
          </p:style>
        </p:cxnSp>
        <p:cxnSp>
          <p:nvCxnSpPr>
            <p:cNvPr id="64" name="Conector reto 63"/>
            <p:cNvCxnSpPr/>
            <p:nvPr/>
          </p:nvCxnSpPr>
          <p:spPr>
            <a:xfrm flipH="1">
              <a:off x="1331640" y="4221088"/>
              <a:ext cx="72008" cy="216024"/>
            </a:xfrm>
            <a:prstGeom prst="line">
              <a:avLst/>
            </a:prstGeom>
          </p:spPr>
          <p:style>
            <a:lnRef idx="1">
              <a:schemeClr val="accent1"/>
            </a:lnRef>
            <a:fillRef idx="0">
              <a:schemeClr val="accent1"/>
            </a:fillRef>
            <a:effectRef idx="0">
              <a:schemeClr val="accent1"/>
            </a:effectRef>
            <a:fontRef idx="minor">
              <a:schemeClr val="tx1"/>
            </a:fontRef>
          </p:style>
        </p:cxnSp>
        <p:sp>
          <p:nvSpPr>
            <p:cNvPr id="67" name="CaixaDeTexto 66"/>
            <p:cNvSpPr txBox="1"/>
            <p:nvPr/>
          </p:nvSpPr>
          <p:spPr>
            <a:xfrm>
              <a:off x="1331640" y="4149080"/>
              <a:ext cx="360040" cy="369332"/>
            </a:xfrm>
            <a:prstGeom prst="rect">
              <a:avLst/>
            </a:prstGeom>
            <a:noFill/>
          </p:spPr>
          <p:txBody>
            <a:bodyPr wrap="square" rtlCol="0">
              <a:spAutoFit/>
            </a:bodyPr>
            <a:lstStyle/>
            <a:p>
              <a:r>
                <a:rPr lang="pt-BR" dirty="0" smtClean="0"/>
                <a:t>n</a:t>
              </a:r>
              <a:endParaRPr lang="pt-BR" dirty="0"/>
            </a:p>
          </p:txBody>
        </p:sp>
      </p:grpSp>
      <p:grpSp>
        <p:nvGrpSpPr>
          <p:cNvPr id="5" name="Grupo 68"/>
          <p:cNvGrpSpPr/>
          <p:nvPr/>
        </p:nvGrpSpPr>
        <p:grpSpPr>
          <a:xfrm>
            <a:off x="323528" y="5013176"/>
            <a:ext cx="1872208" cy="873388"/>
            <a:chOff x="323528" y="3645024"/>
            <a:chExt cx="1872208" cy="873388"/>
          </a:xfrm>
        </p:grpSpPr>
        <p:sp>
          <p:nvSpPr>
            <p:cNvPr id="70" name="CaixaDeTexto 69"/>
            <p:cNvSpPr txBox="1"/>
            <p:nvPr/>
          </p:nvSpPr>
          <p:spPr>
            <a:xfrm>
              <a:off x="323528" y="3645024"/>
              <a:ext cx="1872208" cy="461665"/>
            </a:xfrm>
            <a:prstGeom prst="rect">
              <a:avLst/>
            </a:prstGeom>
            <a:noFill/>
          </p:spPr>
          <p:txBody>
            <a:bodyPr wrap="square" rtlCol="0">
              <a:spAutoFit/>
            </a:bodyPr>
            <a:lstStyle/>
            <a:p>
              <a:r>
                <a:rPr lang="pt-BR" sz="2400" dirty="0" smtClean="0"/>
                <a:t>X  + t x S</a:t>
              </a:r>
              <a:endParaRPr lang="pt-BR" sz="2400" dirty="0"/>
            </a:p>
          </p:txBody>
        </p:sp>
        <p:cxnSp>
          <p:nvCxnSpPr>
            <p:cNvPr id="71" name="Conector reto 70"/>
            <p:cNvCxnSpPr/>
            <p:nvPr/>
          </p:nvCxnSpPr>
          <p:spPr>
            <a:xfrm>
              <a:off x="395536" y="3717032"/>
              <a:ext cx="216024" cy="0"/>
            </a:xfrm>
            <a:prstGeom prst="line">
              <a:avLst/>
            </a:prstGeom>
          </p:spPr>
          <p:style>
            <a:lnRef idx="3">
              <a:schemeClr val="dk1"/>
            </a:lnRef>
            <a:fillRef idx="0">
              <a:schemeClr val="dk1"/>
            </a:fillRef>
            <a:effectRef idx="2">
              <a:schemeClr val="dk1"/>
            </a:effectRef>
            <a:fontRef idx="minor">
              <a:schemeClr val="tx1"/>
            </a:fontRef>
          </p:style>
        </p:cxnSp>
        <p:cxnSp>
          <p:nvCxnSpPr>
            <p:cNvPr id="72" name="Conector reto 71"/>
            <p:cNvCxnSpPr/>
            <p:nvPr/>
          </p:nvCxnSpPr>
          <p:spPr>
            <a:xfrm>
              <a:off x="1331640" y="4077072"/>
              <a:ext cx="432048" cy="0"/>
            </a:xfrm>
            <a:prstGeom prst="line">
              <a:avLst/>
            </a:prstGeom>
          </p:spPr>
          <p:style>
            <a:lnRef idx="3">
              <a:schemeClr val="dk1"/>
            </a:lnRef>
            <a:fillRef idx="0">
              <a:schemeClr val="dk1"/>
            </a:fillRef>
            <a:effectRef idx="2">
              <a:schemeClr val="dk1"/>
            </a:effectRef>
            <a:fontRef idx="minor">
              <a:schemeClr val="tx1"/>
            </a:fontRef>
          </p:style>
        </p:cxnSp>
        <p:cxnSp>
          <p:nvCxnSpPr>
            <p:cNvPr id="73" name="Conector reto 72"/>
            <p:cNvCxnSpPr/>
            <p:nvPr/>
          </p:nvCxnSpPr>
          <p:spPr>
            <a:xfrm>
              <a:off x="1331640" y="4293096"/>
              <a:ext cx="72008"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Conector reto 73"/>
            <p:cNvCxnSpPr/>
            <p:nvPr/>
          </p:nvCxnSpPr>
          <p:spPr>
            <a:xfrm flipH="1">
              <a:off x="1403648" y="4221088"/>
              <a:ext cx="72008"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Conector reto 74"/>
            <p:cNvCxnSpPr/>
            <p:nvPr/>
          </p:nvCxnSpPr>
          <p:spPr>
            <a:xfrm>
              <a:off x="1475656" y="4221088"/>
              <a:ext cx="144016" cy="0"/>
            </a:xfrm>
            <a:prstGeom prst="line">
              <a:avLst/>
            </a:prstGeom>
          </p:spPr>
          <p:style>
            <a:lnRef idx="1">
              <a:schemeClr val="accent1"/>
            </a:lnRef>
            <a:fillRef idx="0">
              <a:schemeClr val="accent1"/>
            </a:fillRef>
            <a:effectRef idx="0">
              <a:schemeClr val="accent1"/>
            </a:effectRef>
            <a:fontRef idx="minor">
              <a:schemeClr val="tx1"/>
            </a:fontRef>
          </p:style>
        </p:cxnSp>
        <p:sp>
          <p:nvSpPr>
            <p:cNvPr id="76" name="CaixaDeTexto 75"/>
            <p:cNvSpPr txBox="1"/>
            <p:nvPr/>
          </p:nvSpPr>
          <p:spPr>
            <a:xfrm>
              <a:off x="1403648" y="4149080"/>
              <a:ext cx="360040" cy="369332"/>
            </a:xfrm>
            <a:prstGeom prst="rect">
              <a:avLst/>
            </a:prstGeom>
            <a:noFill/>
          </p:spPr>
          <p:txBody>
            <a:bodyPr wrap="square" rtlCol="0">
              <a:spAutoFit/>
            </a:bodyPr>
            <a:lstStyle/>
            <a:p>
              <a:r>
                <a:rPr lang="pt-BR" dirty="0" smtClean="0"/>
                <a:t>n</a:t>
              </a:r>
              <a:endParaRPr lang="pt-BR" dirty="0"/>
            </a:p>
          </p:txBody>
        </p:sp>
      </p:grpSp>
      <p:sp>
        <p:nvSpPr>
          <p:cNvPr id="77" name="CaixaDeTexto 76"/>
          <p:cNvSpPr txBox="1"/>
          <p:nvPr/>
        </p:nvSpPr>
        <p:spPr>
          <a:xfrm>
            <a:off x="1979712" y="3717032"/>
            <a:ext cx="2232248" cy="400110"/>
          </a:xfrm>
          <a:prstGeom prst="rect">
            <a:avLst/>
          </a:prstGeom>
          <a:noFill/>
        </p:spPr>
        <p:txBody>
          <a:bodyPr wrap="square" rtlCol="0">
            <a:spAutoFit/>
          </a:bodyPr>
          <a:lstStyle/>
          <a:p>
            <a:r>
              <a:rPr lang="pt-BR" sz="2000" dirty="0" smtClean="0"/>
              <a:t>Limite inferior</a:t>
            </a:r>
            <a:endParaRPr lang="pt-BR" sz="2000" dirty="0"/>
          </a:p>
        </p:txBody>
      </p:sp>
      <p:sp>
        <p:nvSpPr>
          <p:cNvPr id="78" name="CaixaDeTexto 77"/>
          <p:cNvSpPr txBox="1"/>
          <p:nvPr/>
        </p:nvSpPr>
        <p:spPr>
          <a:xfrm>
            <a:off x="1979712" y="5229200"/>
            <a:ext cx="2232248" cy="400110"/>
          </a:xfrm>
          <a:prstGeom prst="rect">
            <a:avLst/>
          </a:prstGeom>
          <a:noFill/>
        </p:spPr>
        <p:txBody>
          <a:bodyPr wrap="square" rtlCol="0">
            <a:spAutoFit/>
          </a:bodyPr>
          <a:lstStyle/>
          <a:p>
            <a:r>
              <a:rPr lang="pt-BR" sz="2000" dirty="0" smtClean="0"/>
              <a:t>Limite superior</a:t>
            </a:r>
            <a:endParaRPr lang="pt-BR" sz="2000" dirty="0"/>
          </a:p>
        </p:txBody>
      </p:sp>
      <p:sp>
        <p:nvSpPr>
          <p:cNvPr id="79" name="CaixaDeTexto 78"/>
          <p:cNvSpPr txBox="1"/>
          <p:nvPr/>
        </p:nvSpPr>
        <p:spPr>
          <a:xfrm>
            <a:off x="3995936" y="2492896"/>
            <a:ext cx="4572000" cy="2308324"/>
          </a:xfrm>
          <a:prstGeom prst="rect">
            <a:avLst/>
          </a:prstGeom>
          <a:noFill/>
        </p:spPr>
        <p:txBody>
          <a:bodyPr wrap="square" rtlCol="0">
            <a:spAutoFit/>
          </a:bodyPr>
          <a:lstStyle/>
          <a:p>
            <a:r>
              <a:rPr lang="pt-BR" sz="2400" dirty="0" smtClean="0"/>
              <a:t>X  - média das determinações</a:t>
            </a:r>
          </a:p>
          <a:p>
            <a:r>
              <a:rPr lang="pt-BR" sz="2400" dirty="0" smtClean="0"/>
              <a:t>n   - número de determinações</a:t>
            </a:r>
          </a:p>
          <a:p>
            <a:r>
              <a:rPr lang="pt-BR" sz="2400" dirty="0" smtClean="0"/>
              <a:t>S   - Desvio padrão</a:t>
            </a:r>
          </a:p>
          <a:p>
            <a:r>
              <a:rPr lang="pt-BR" sz="2400" dirty="0" smtClean="0"/>
              <a:t>t- tabelado- (grau de liberdade / área sob a curva) 8/0,025= 2,306</a:t>
            </a:r>
            <a:endParaRPr lang="pt-BR" sz="2400" dirty="0"/>
          </a:p>
        </p:txBody>
      </p:sp>
      <p:cxnSp>
        <p:nvCxnSpPr>
          <p:cNvPr id="83" name="Conector reto 82"/>
          <p:cNvCxnSpPr/>
          <p:nvPr/>
        </p:nvCxnSpPr>
        <p:spPr>
          <a:xfrm>
            <a:off x="1403648" y="4149080"/>
            <a:ext cx="72008"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Conector reto 84"/>
          <p:cNvCxnSpPr/>
          <p:nvPr/>
        </p:nvCxnSpPr>
        <p:spPr>
          <a:xfrm>
            <a:off x="1547664" y="4149080"/>
            <a:ext cx="288032"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214282" y="0"/>
            <a:ext cx="8676456" cy="1077218"/>
          </a:xfrm>
          <a:prstGeom prst="rect">
            <a:avLst/>
          </a:prstGeom>
          <a:noFill/>
        </p:spPr>
        <p:txBody>
          <a:bodyPr wrap="square" rtlCol="0">
            <a:spAutoFit/>
          </a:bodyPr>
          <a:lstStyle/>
          <a:p>
            <a:pPr algn="ctr"/>
            <a:r>
              <a:rPr lang="pt-BR" sz="3200" b="1" dirty="0" smtClean="0">
                <a:latin typeface="Algerian" pitchFamily="82" charset="0"/>
              </a:rPr>
              <a:t>Resultados da análise estatística para único lote</a:t>
            </a:r>
            <a:endParaRPr lang="pt-BR" sz="3200" b="1" dirty="0">
              <a:latin typeface="Algerian" pitchFamily="82" charset="0"/>
            </a:endParaRPr>
          </a:p>
        </p:txBody>
      </p:sp>
      <p:graphicFrame>
        <p:nvGraphicFramePr>
          <p:cNvPr id="4" name="Tabela 3"/>
          <p:cNvGraphicFramePr>
            <a:graphicFrameLocks noGrp="1"/>
          </p:cNvGraphicFramePr>
          <p:nvPr/>
        </p:nvGraphicFramePr>
        <p:xfrm>
          <a:off x="1142976" y="1628800"/>
          <a:ext cx="7215238" cy="4514846"/>
        </p:xfrm>
        <a:graphic>
          <a:graphicData uri="http://schemas.openxmlformats.org/drawingml/2006/table">
            <a:tbl>
              <a:tblPr firstRow="1" bandRow="1">
                <a:tableStyleId>{5C22544A-7EE6-4342-B048-85BDC9FD1C3A}</a:tableStyleId>
              </a:tblPr>
              <a:tblGrid>
                <a:gridCol w="1525833"/>
                <a:gridCol w="1852329"/>
                <a:gridCol w="1775579"/>
                <a:gridCol w="2061497"/>
              </a:tblGrid>
              <a:tr h="1231322">
                <a:tc>
                  <a:txBody>
                    <a:bodyPr/>
                    <a:lstStyle/>
                    <a:p>
                      <a:r>
                        <a:rPr lang="en-US" sz="2000" dirty="0" err="1" smtClean="0"/>
                        <a:t>Periodo</a:t>
                      </a:r>
                      <a:r>
                        <a:rPr lang="en-US" sz="2000" baseline="0" dirty="0" smtClean="0"/>
                        <a:t> de </a:t>
                      </a:r>
                      <a:r>
                        <a:rPr lang="en-US" sz="2000" baseline="0" dirty="0" err="1" smtClean="0"/>
                        <a:t>teste</a:t>
                      </a:r>
                      <a:r>
                        <a:rPr lang="en-US" sz="2000" baseline="0" dirty="0" smtClean="0"/>
                        <a:t> (</a:t>
                      </a:r>
                      <a:r>
                        <a:rPr lang="en-US" sz="2000" baseline="0" dirty="0" err="1" smtClean="0"/>
                        <a:t>meses</a:t>
                      </a:r>
                      <a:r>
                        <a:rPr lang="en-US" sz="2000" baseline="0" dirty="0" smtClean="0"/>
                        <a:t>)</a:t>
                      </a:r>
                      <a:endParaRPr lang="pt-BR" sz="2000" dirty="0"/>
                    </a:p>
                  </a:txBody>
                  <a:tcPr/>
                </a:tc>
                <a:tc gridSpan="3">
                  <a:txBody>
                    <a:bodyPr/>
                    <a:lstStyle/>
                    <a:p>
                      <a:r>
                        <a:rPr lang="en-US" sz="2000" dirty="0" smtClean="0"/>
                        <a:t>             (%) de </a:t>
                      </a:r>
                      <a:r>
                        <a:rPr lang="en-US" sz="2000" dirty="0" err="1" smtClean="0"/>
                        <a:t>quercetina</a:t>
                      </a:r>
                      <a:r>
                        <a:rPr lang="en-US" sz="2000" dirty="0" smtClean="0"/>
                        <a:t>/g</a:t>
                      </a:r>
                      <a:endParaRPr lang="pt-BR" sz="2000" dirty="0"/>
                    </a:p>
                  </a:txBody>
                  <a:tcPr/>
                </a:tc>
                <a:tc hMerge="1">
                  <a:txBody>
                    <a:bodyPr/>
                    <a:lstStyle/>
                    <a:p>
                      <a:endParaRPr lang="pt-BR"/>
                    </a:p>
                  </a:txBody>
                  <a:tcPr/>
                </a:tc>
                <a:tc hMerge="1">
                  <a:txBody>
                    <a:bodyPr/>
                    <a:lstStyle/>
                    <a:p>
                      <a:endParaRPr lang="pt-BR"/>
                    </a:p>
                  </a:txBody>
                  <a:tcPr/>
                </a:tc>
              </a:tr>
              <a:tr h="858194">
                <a:tc>
                  <a:txBody>
                    <a:bodyPr/>
                    <a:lstStyle/>
                    <a:p>
                      <a:endParaRPr lang="pt-BR" sz="2000"/>
                    </a:p>
                  </a:txBody>
                  <a:tcPr/>
                </a:tc>
                <a:tc>
                  <a:txBody>
                    <a:bodyPr/>
                    <a:lstStyle/>
                    <a:p>
                      <a:r>
                        <a:rPr lang="pt-BR" sz="2000" dirty="0" smtClean="0"/>
                        <a:t>Média</a:t>
                      </a:r>
                      <a:endParaRPr lang="pt-BR" sz="2000" dirty="0"/>
                    </a:p>
                  </a:txBody>
                  <a:tcPr>
                    <a:lnR w="12700" cap="flat" cmpd="sng" algn="ctr">
                      <a:noFill/>
                      <a:prstDash val="solid"/>
                      <a:round/>
                      <a:headEnd type="none" w="med" len="med"/>
                      <a:tailEnd type="none" w="med" len="med"/>
                    </a:lnR>
                  </a:tcPr>
                </a:tc>
                <a:tc>
                  <a:txBody>
                    <a:bodyPr/>
                    <a:lstStyle/>
                    <a:p>
                      <a:r>
                        <a:rPr lang="pt-BR" sz="2000" dirty="0" smtClean="0"/>
                        <a:t>Limite inferior</a:t>
                      </a:r>
                      <a:endParaRPr lang="pt-BR" sz="2000" dirty="0"/>
                    </a:p>
                  </a:txBody>
                  <a:tcPr>
                    <a:lnL w="12700" cap="flat" cmpd="sng" algn="ctr">
                      <a:noFill/>
                      <a:prstDash val="solid"/>
                      <a:round/>
                      <a:headEnd type="none" w="med" len="med"/>
                      <a:tailEnd type="none" w="med" len="med"/>
                    </a:lnL>
                  </a:tcPr>
                </a:tc>
                <a:tc>
                  <a:txBody>
                    <a:bodyPr/>
                    <a:lstStyle/>
                    <a:p>
                      <a:r>
                        <a:rPr lang="pt-BR" sz="2000" dirty="0" smtClean="0"/>
                        <a:t>Limite superior</a:t>
                      </a:r>
                      <a:endParaRPr lang="pt-BR" sz="2000" dirty="0"/>
                    </a:p>
                  </a:txBody>
                  <a:tcPr/>
                </a:tc>
              </a:tr>
              <a:tr h="485066">
                <a:tc>
                  <a:txBody>
                    <a:bodyPr/>
                    <a:lstStyle/>
                    <a:p>
                      <a:r>
                        <a:rPr lang="en-US" sz="2000" dirty="0" smtClean="0"/>
                        <a:t>0</a:t>
                      </a:r>
                      <a:endParaRPr lang="pt-BR" sz="2000" dirty="0"/>
                    </a:p>
                  </a:txBody>
                  <a:tcPr/>
                </a:tc>
                <a:tc>
                  <a:txBody>
                    <a:bodyPr/>
                    <a:lstStyle/>
                    <a:p>
                      <a:r>
                        <a:rPr lang="pt-BR" sz="2000" dirty="0" smtClean="0"/>
                        <a:t>100,33</a:t>
                      </a:r>
                      <a:endParaRPr lang="pt-BR" sz="2000" dirty="0"/>
                    </a:p>
                  </a:txBody>
                  <a:tcPr>
                    <a:lnR w="12700" cap="flat" cmpd="sng" algn="ctr">
                      <a:noFill/>
                      <a:prstDash val="solid"/>
                      <a:round/>
                      <a:headEnd type="none" w="med" len="med"/>
                      <a:tailEnd type="none" w="med" len="med"/>
                    </a:lnR>
                  </a:tcPr>
                </a:tc>
                <a:tc>
                  <a:txBody>
                    <a:bodyPr/>
                    <a:lstStyle/>
                    <a:p>
                      <a:r>
                        <a:rPr lang="pt-BR" sz="2000" dirty="0" smtClean="0"/>
                        <a:t>99,34</a:t>
                      </a:r>
                      <a:endParaRPr lang="pt-BR" sz="2000" dirty="0"/>
                    </a:p>
                  </a:txBody>
                  <a:tcPr>
                    <a:lnL w="12700" cap="flat" cmpd="sng" algn="ctr">
                      <a:noFill/>
                      <a:prstDash val="solid"/>
                      <a:round/>
                      <a:headEnd type="none" w="med" len="med"/>
                      <a:tailEnd type="none" w="med" len="med"/>
                    </a:lnL>
                  </a:tcPr>
                </a:tc>
                <a:tc>
                  <a:txBody>
                    <a:bodyPr/>
                    <a:lstStyle/>
                    <a:p>
                      <a:r>
                        <a:rPr lang="pt-BR" sz="2000" dirty="0" smtClean="0"/>
                        <a:t>101,27</a:t>
                      </a:r>
                      <a:endParaRPr lang="pt-BR" sz="2000" dirty="0"/>
                    </a:p>
                  </a:txBody>
                  <a:tcPr/>
                </a:tc>
              </a:tr>
              <a:tr h="485066">
                <a:tc>
                  <a:txBody>
                    <a:bodyPr/>
                    <a:lstStyle/>
                    <a:p>
                      <a:r>
                        <a:rPr lang="en-US" sz="2000" dirty="0" smtClean="0"/>
                        <a:t>3</a:t>
                      </a:r>
                      <a:endParaRPr lang="pt-BR" sz="2000" dirty="0"/>
                    </a:p>
                  </a:txBody>
                  <a:tcPr/>
                </a:tc>
                <a:tc>
                  <a:txBody>
                    <a:bodyPr/>
                    <a:lstStyle/>
                    <a:p>
                      <a:r>
                        <a:rPr lang="pt-BR" sz="2000" dirty="0" smtClean="0"/>
                        <a:t>99,66</a:t>
                      </a:r>
                      <a:endParaRPr lang="pt-BR" sz="2000" dirty="0"/>
                    </a:p>
                  </a:txBody>
                  <a:tcPr>
                    <a:lnR w="12700" cap="flat" cmpd="sng" algn="ctr">
                      <a:noFill/>
                      <a:prstDash val="solid"/>
                      <a:round/>
                      <a:headEnd type="none" w="med" len="med"/>
                      <a:tailEnd type="none" w="med" len="med"/>
                    </a:lnR>
                  </a:tcPr>
                </a:tc>
                <a:tc>
                  <a:txBody>
                    <a:bodyPr/>
                    <a:lstStyle/>
                    <a:p>
                      <a:r>
                        <a:rPr lang="pt-BR" sz="2000" dirty="0" smtClean="0"/>
                        <a:t>98,57</a:t>
                      </a:r>
                      <a:endParaRPr lang="pt-BR" sz="2000" dirty="0"/>
                    </a:p>
                  </a:txBody>
                  <a:tcPr>
                    <a:lnL w="12700" cap="flat" cmpd="sng" algn="ctr">
                      <a:noFill/>
                      <a:prstDash val="solid"/>
                      <a:round/>
                      <a:headEnd type="none" w="med" len="med"/>
                      <a:tailEnd type="none" w="med" len="med"/>
                    </a:lnL>
                  </a:tcPr>
                </a:tc>
                <a:tc>
                  <a:txBody>
                    <a:bodyPr/>
                    <a:lstStyle/>
                    <a:p>
                      <a:r>
                        <a:rPr lang="pt-BR" sz="2000" dirty="0" smtClean="0"/>
                        <a:t>100,74</a:t>
                      </a:r>
                      <a:endParaRPr lang="pt-BR" sz="2000" dirty="0"/>
                    </a:p>
                  </a:txBody>
                  <a:tcPr/>
                </a:tc>
              </a:tr>
              <a:tr h="485066">
                <a:tc>
                  <a:txBody>
                    <a:bodyPr/>
                    <a:lstStyle/>
                    <a:p>
                      <a:r>
                        <a:rPr lang="en-US" sz="2000" dirty="0" smtClean="0"/>
                        <a:t>6</a:t>
                      </a:r>
                      <a:endParaRPr lang="pt-BR" sz="2000" dirty="0"/>
                    </a:p>
                  </a:txBody>
                  <a:tcPr/>
                </a:tc>
                <a:tc>
                  <a:txBody>
                    <a:bodyPr/>
                    <a:lstStyle/>
                    <a:p>
                      <a:r>
                        <a:rPr lang="pt-BR" sz="2000" dirty="0" smtClean="0"/>
                        <a:t>99,55</a:t>
                      </a:r>
                      <a:endParaRPr lang="pt-BR" sz="2000" dirty="0"/>
                    </a:p>
                  </a:txBody>
                  <a:tcPr>
                    <a:lnR w="12700" cap="flat" cmpd="sng" algn="ctr">
                      <a:noFill/>
                      <a:prstDash val="solid"/>
                      <a:round/>
                      <a:headEnd type="none" w="med" len="med"/>
                      <a:tailEnd type="none" w="med" len="med"/>
                    </a:lnR>
                  </a:tcPr>
                </a:tc>
                <a:tc>
                  <a:txBody>
                    <a:bodyPr/>
                    <a:lstStyle/>
                    <a:p>
                      <a:r>
                        <a:rPr lang="pt-BR" sz="2000" dirty="0" smtClean="0"/>
                        <a:t>98,52</a:t>
                      </a:r>
                      <a:endParaRPr lang="pt-BR" sz="2000" dirty="0"/>
                    </a:p>
                  </a:txBody>
                  <a:tcPr>
                    <a:lnL w="12700" cap="flat" cmpd="sng" algn="ctr">
                      <a:noFill/>
                      <a:prstDash val="solid"/>
                      <a:round/>
                      <a:headEnd type="none" w="med" len="med"/>
                      <a:tailEnd type="none" w="med" len="med"/>
                    </a:lnL>
                  </a:tcPr>
                </a:tc>
                <a:tc>
                  <a:txBody>
                    <a:bodyPr/>
                    <a:lstStyle/>
                    <a:p>
                      <a:r>
                        <a:rPr lang="pt-BR" sz="2000" dirty="0" smtClean="0"/>
                        <a:t>100,57</a:t>
                      </a:r>
                      <a:endParaRPr lang="pt-BR" sz="2000" dirty="0"/>
                    </a:p>
                  </a:txBody>
                  <a:tcPr/>
                </a:tc>
              </a:tr>
              <a:tr h="485066">
                <a:tc>
                  <a:txBody>
                    <a:bodyPr/>
                    <a:lstStyle/>
                    <a:p>
                      <a:r>
                        <a:rPr lang="en-US" sz="2000" dirty="0" smtClean="0"/>
                        <a:t>9</a:t>
                      </a:r>
                      <a:endParaRPr lang="pt-BR" sz="2000" dirty="0"/>
                    </a:p>
                  </a:txBody>
                  <a:tcPr/>
                </a:tc>
                <a:tc>
                  <a:txBody>
                    <a:bodyPr/>
                    <a:lstStyle/>
                    <a:p>
                      <a:r>
                        <a:rPr lang="pt-BR" sz="2000" dirty="0" smtClean="0"/>
                        <a:t>99</a:t>
                      </a:r>
                      <a:endParaRPr lang="pt-BR" sz="2000" dirty="0"/>
                    </a:p>
                  </a:txBody>
                  <a:tcPr>
                    <a:lnR w="12700" cap="flat" cmpd="sng" algn="ctr">
                      <a:noFill/>
                      <a:prstDash val="solid"/>
                      <a:round/>
                      <a:headEnd type="none" w="med" len="med"/>
                      <a:tailEnd type="none" w="med" len="med"/>
                    </a:lnR>
                  </a:tcPr>
                </a:tc>
                <a:tc>
                  <a:txBody>
                    <a:bodyPr/>
                    <a:lstStyle/>
                    <a:p>
                      <a:r>
                        <a:rPr lang="pt-BR" sz="2000" dirty="0" smtClean="0"/>
                        <a:t>98,06</a:t>
                      </a:r>
                      <a:endParaRPr lang="pt-BR" sz="2000" dirty="0"/>
                    </a:p>
                  </a:txBody>
                  <a:tcPr>
                    <a:lnL w="12700" cap="flat" cmpd="sng" algn="ctr">
                      <a:noFill/>
                      <a:prstDash val="solid"/>
                      <a:round/>
                      <a:headEnd type="none" w="med" len="med"/>
                      <a:tailEnd type="none" w="med" len="med"/>
                    </a:ln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2000" dirty="0" smtClean="0"/>
                        <a:t>99,94</a:t>
                      </a:r>
                      <a:endParaRPr lang="pt-BR" sz="2000" dirty="0"/>
                    </a:p>
                  </a:txBody>
                  <a:tcPr/>
                </a:tc>
              </a:tr>
              <a:tr h="485066">
                <a:tc>
                  <a:txBody>
                    <a:bodyPr/>
                    <a:lstStyle/>
                    <a:p>
                      <a:r>
                        <a:rPr lang="en-US" sz="2000" dirty="0" smtClean="0"/>
                        <a:t>12</a:t>
                      </a:r>
                      <a:endParaRPr lang="pt-BR" sz="2000" dirty="0"/>
                    </a:p>
                  </a:txBody>
                  <a:tcPr/>
                </a:tc>
                <a:tc>
                  <a:txBody>
                    <a:bodyPr/>
                    <a:lstStyle/>
                    <a:p>
                      <a:r>
                        <a:rPr lang="pt-BR" sz="2000" dirty="0" smtClean="0"/>
                        <a:t>98,88</a:t>
                      </a:r>
                      <a:endParaRPr lang="pt-BR" sz="2000" dirty="0"/>
                    </a:p>
                  </a:txBody>
                  <a:tcPr>
                    <a:lnR w="12700" cap="flat" cmpd="sng" algn="ctr">
                      <a:noFill/>
                      <a:prstDash val="solid"/>
                      <a:round/>
                      <a:headEnd type="none" w="med" len="med"/>
                      <a:tailEnd type="none" w="med" len="med"/>
                    </a:lnR>
                  </a:tcPr>
                </a:tc>
                <a:tc>
                  <a:txBody>
                    <a:bodyPr/>
                    <a:lstStyle/>
                    <a:p>
                      <a:r>
                        <a:rPr lang="pt-BR" sz="2000" dirty="0" smtClean="0"/>
                        <a:t>97,83</a:t>
                      </a:r>
                      <a:endParaRPr lang="pt-BR" sz="2000" dirty="0"/>
                    </a:p>
                  </a:txBody>
                  <a:tcPr>
                    <a:lnL w="12700" cap="flat" cmpd="sng" algn="ctr">
                      <a:noFill/>
                      <a:prstDash val="solid"/>
                      <a:round/>
                      <a:headEnd type="none" w="med" len="med"/>
                      <a:tailEnd type="none" w="med" len="med"/>
                    </a:lnL>
                  </a:tcPr>
                </a:tc>
                <a:tc>
                  <a:txBody>
                    <a:bodyPr/>
                    <a:lstStyle/>
                    <a:p>
                      <a:r>
                        <a:rPr lang="pt-BR" sz="2000" dirty="0" smtClean="0"/>
                        <a:t>99,93</a:t>
                      </a:r>
                      <a:endParaRPr lang="pt-BR" sz="2000" dirty="0"/>
                    </a:p>
                  </a:txBody>
                  <a:tcPr/>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Line 5"/>
          <p:cNvSpPr>
            <a:spLocks noChangeShapeType="1"/>
          </p:cNvSpPr>
          <p:nvPr/>
        </p:nvSpPr>
        <p:spPr bwMode="auto">
          <a:xfrm>
            <a:off x="2051050" y="1412875"/>
            <a:ext cx="0" cy="4176713"/>
          </a:xfrm>
          <a:prstGeom prst="line">
            <a:avLst/>
          </a:prstGeom>
          <a:noFill/>
          <a:ln w="12700" cap="sq">
            <a:solidFill>
              <a:schemeClr val="tx1"/>
            </a:solidFill>
            <a:round/>
            <a:headEnd type="none" w="sm" len="sm"/>
            <a:tailEnd type="none" w="sm" len="sm"/>
          </a:ln>
        </p:spPr>
        <p:txBody>
          <a:bodyPr wrap="none"/>
          <a:lstStyle/>
          <a:p>
            <a:endParaRPr lang="pt-BR"/>
          </a:p>
        </p:txBody>
      </p:sp>
      <p:sp>
        <p:nvSpPr>
          <p:cNvPr id="50180" name="Line 6"/>
          <p:cNvSpPr>
            <a:spLocks noChangeShapeType="1"/>
          </p:cNvSpPr>
          <p:nvPr/>
        </p:nvSpPr>
        <p:spPr bwMode="auto">
          <a:xfrm>
            <a:off x="2159000" y="5589588"/>
            <a:ext cx="6985000" cy="0"/>
          </a:xfrm>
          <a:prstGeom prst="line">
            <a:avLst/>
          </a:prstGeom>
          <a:noFill/>
          <a:ln w="12700" cap="sq">
            <a:solidFill>
              <a:schemeClr val="tx1"/>
            </a:solidFill>
            <a:round/>
            <a:headEnd type="none" w="sm" len="sm"/>
            <a:tailEnd type="none" w="sm" len="sm"/>
          </a:ln>
        </p:spPr>
        <p:txBody>
          <a:bodyPr wrap="none"/>
          <a:lstStyle/>
          <a:p>
            <a:endParaRPr lang="pt-BR"/>
          </a:p>
        </p:txBody>
      </p:sp>
      <p:sp>
        <p:nvSpPr>
          <p:cNvPr id="50181" name="Text Box 7"/>
          <p:cNvSpPr txBox="1">
            <a:spLocks noChangeArrowheads="1"/>
          </p:cNvSpPr>
          <p:nvPr/>
        </p:nvSpPr>
        <p:spPr bwMode="auto">
          <a:xfrm rot="-5400000">
            <a:off x="-1113631" y="3209132"/>
            <a:ext cx="3816350" cy="366712"/>
          </a:xfrm>
          <a:prstGeom prst="rect">
            <a:avLst/>
          </a:prstGeom>
          <a:noFill/>
          <a:ln w="12700" cap="sq">
            <a:noFill/>
            <a:miter lim="800000"/>
            <a:headEnd type="none" w="sm" len="sm"/>
            <a:tailEnd type="none" w="sm" len="sm"/>
          </a:ln>
        </p:spPr>
        <p:txBody>
          <a:bodyPr>
            <a:spAutoFit/>
          </a:bodyPr>
          <a:lstStyle/>
          <a:p>
            <a:pPr>
              <a:spcBef>
                <a:spcPct val="50000"/>
              </a:spcBef>
            </a:pPr>
            <a:r>
              <a:rPr lang="pt-BR" sz="1800" b="1"/>
              <a:t>% DA QUANTIDADE MARCADA</a:t>
            </a:r>
          </a:p>
        </p:txBody>
      </p:sp>
      <p:sp>
        <p:nvSpPr>
          <p:cNvPr id="50182" name="Text Box 8"/>
          <p:cNvSpPr txBox="1">
            <a:spLocks noChangeArrowheads="1"/>
          </p:cNvSpPr>
          <p:nvPr/>
        </p:nvSpPr>
        <p:spPr bwMode="auto">
          <a:xfrm>
            <a:off x="1258888" y="3141663"/>
            <a:ext cx="865187" cy="366712"/>
          </a:xfrm>
          <a:prstGeom prst="rect">
            <a:avLst/>
          </a:prstGeom>
          <a:noFill/>
          <a:ln w="12700" cap="sq">
            <a:noFill/>
            <a:miter lim="800000"/>
            <a:headEnd type="none" w="sm" len="sm"/>
            <a:tailEnd type="none" w="sm" len="sm"/>
          </a:ln>
        </p:spPr>
        <p:txBody>
          <a:bodyPr>
            <a:spAutoFit/>
          </a:bodyPr>
          <a:lstStyle/>
          <a:p>
            <a:pPr>
              <a:spcBef>
                <a:spcPct val="50000"/>
              </a:spcBef>
            </a:pPr>
            <a:r>
              <a:rPr lang="pt-BR" sz="1800"/>
              <a:t>100</a:t>
            </a:r>
          </a:p>
        </p:txBody>
      </p:sp>
      <p:sp>
        <p:nvSpPr>
          <p:cNvPr id="50183" name="Line 9"/>
          <p:cNvSpPr>
            <a:spLocks noChangeShapeType="1"/>
          </p:cNvSpPr>
          <p:nvPr/>
        </p:nvSpPr>
        <p:spPr bwMode="auto">
          <a:xfrm>
            <a:off x="1908175" y="3357563"/>
            <a:ext cx="142875" cy="0"/>
          </a:xfrm>
          <a:prstGeom prst="line">
            <a:avLst/>
          </a:prstGeom>
          <a:noFill/>
          <a:ln w="12700" cap="sq">
            <a:solidFill>
              <a:schemeClr val="tx1"/>
            </a:solidFill>
            <a:round/>
            <a:headEnd type="none" w="sm" len="sm"/>
            <a:tailEnd type="none" w="sm" len="sm"/>
          </a:ln>
        </p:spPr>
        <p:txBody>
          <a:bodyPr wrap="none"/>
          <a:lstStyle/>
          <a:p>
            <a:endParaRPr lang="pt-BR"/>
          </a:p>
        </p:txBody>
      </p:sp>
      <p:sp>
        <p:nvSpPr>
          <p:cNvPr id="50184" name="Text Box 10"/>
          <p:cNvSpPr txBox="1">
            <a:spLocks noChangeArrowheads="1"/>
          </p:cNvSpPr>
          <p:nvPr/>
        </p:nvSpPr>
        <p:spPr bwMode="auto">
          <a:xfrm>
            <a:off x="1042988" y="2349500"/>
            <a:ext cx="936625" cy="366713"/>
          </a:xfrm>
          <a:prstGeom prst="rect">
            <a:avLst/>
          </a:prstGeom>
          <a:noFill/>
          <a:ln w="12700" cap="sq">
            <a:noFill/>
            <a:miter lim="800000"/>
            <a:headEnd type="none" w="sm" len="sm"/>
            <a:tailEnd type="none" w="sm" len="sm"/>
          </a:ln>
        </p:spPr>
        <p:txBody>
          <a:bodyPr>
            <a:spAutoFit/>
          </a:bodyPr>
          <a:lstStyle/>
          <a:p>
            <a:pPr algn="r">
              <a:spcBef>
                <a:spcPct val="50000"/>
              </a:spcBef>
            </a:pPr>
            <a:r>
              <a:rPr lang="pt-BR" sz="1800"/>
              <a:t>105</a:t>
            </a:r>
          </a:p>
        </p:txBody>
      </p:sp>
      <p:sp>
        <p:nvSpPr>
          <p:cNvPr id="50185" name="Line 11"/>
          <p:cNvSpPr>
            <a:spLocks noChangeShapeType="1"/>
          </p:cNvSpPr>
          <p:nvPr/>
        </p:nvSpPr>
        <p:spPr bwMode="auto">
          <a:xfrm>
            <a:off x="1908175" y="2565400"/>
            <a:ext cx="142875" cy="0"/>
          </a:xfrm>
          <a:prstGeom prst="line">
            <a:avLst/>
          </a:prstGeom>
          <a:noFill/>
          <a:ln w="12700" cap="sq">
            <a:solidFill>
              <a:schemeClr val="tx1"/>
            </a:solidFill>
            <a:round/>
            <a:headEnd type="none" w="sm" len="sm"/>
            <a:tailEnd type="none" w="sm" len="sm"/>
          </a:ln>
        </p:spPr>
        <p:txBody>
          <a:bodyPr wrap="none"/>
          <a:lstStyle/>
          <a:p>
            <a:endParaRPr lang="pt-BR"/>
          </a:p>
        </p:txBody>
      </p:sp>
      <p:sp>
        <p:nvSpPr>
          <p:cNvPr id="50186" name="Text Box 12"/>
          <p:cNvSpPr txBox="1">
            <a:spLocks noChangeArrowheads="1"/>
          </p:cNvSpPr>
          <p:nvPr/>
        </p:nvSpPr>
        <p:spPr bwMode="auto">
          <a:xfrm>
            <a:off x="1187450" y="3933825"/>
            <a:ext cx="792163" cy="366713"/>
          </a:xfrm>
          <a:prstGeom prst="rect">
            <a:avLst/>
          </a:prstGeom>
          <a:noFill/>
          <a:ln w="12700" cap="sq">
            <a:noFill/>
            <a:miter lim="800000"/>
            <a:headEnd type="none" w="sm" len="sm"/>
            <a:tailEnd type="none" w="sm" len="sm"/>
          </a:ln>
        </p:spPr>
        <p:txBody>
          <a:bodyPr>
            <a:spAutoFit/>
          </a:bodyPr>
          <a:lstStyle/>
          <a:p>
            <a:pPr algn="r">
              <a:spcBef>
                <a:spcPct val="50000"/>
              </a:spcBef>
            </a:pPr>
            <a:r>
              <a:rPr lang="pt-BR" sz="1800"/>
              <a:t>95</a:t>
            </a:r>
          </a:p>
        </p:txBody>
      </p:sp>
      <p:sp>
        <p:nvSpPr>
          <p:cNvPr id="50187" name="Line 15"/>
          <p:cNvSpPr>
            <a:spLocks noChangeShapeType="1"/>
          </p:cNvSpPr>
          <p:nvPr/>
        </p:nvSpPr>
        <p:spPr bwMode="auto">
          <a:xfrm>
            <a:off x="1908175" y="4076700"/>
            <a:ext cx="142875" cy="0"/>
          </a:xfrm>
          <a:prstGeom prst="line">
            <a:avLst/>
          </a:prstGeom>
          <a:noFill/>
          <a:ln w="12700" cap="sq">
            <a:solidFill>
              <a:schemeClr val="tx1"/>
            </a:solidFill>
            <a:round/>
            <a:headEnd type="none" w="sm" len="sm"/>
            <a:tailEnd type="none" w="sm" len="sm"/>
          </a:ln>
        </p:spPr>
        <p:txBody>
          <a:bodyPr wrap="none"/>
          <a:lstStyle/>
          <a:p>
            <a:endParaRPr lang="pt-BR"/>
          </a:p>
        </p:txBody>
      </p:sp>
      <p:sp>
        <p:nvSpPr>
          <p:cNvPr id="50188" name="Line 16"/>
          <p:cNvSpPr>
            <a:spLocks noChangeShapeType="1"/>
          </p:cNvSpPr>
          <p:nvPr/>
        </p:nvSpPr>
        <p:spPr bwMode="auto">
          <a:xfrm>
            <a:off x="2195513" y="2571750"/>
            <a:ext cx="6948487" cy="0"/>
          </a:xfrm>
          <a:prstGeom prst="line">
            <a:avLst/>
          </a:prstGeom>
          <a:noFill/>
          <a:ln w="12700" cap="sq">
            <a:solidFill>
              <a:schemeClr val="tx1"/>
            </a:solidFill>
            <a:round/>
            <a:headEnd type="none" w="sm" len="sm"/>
            <a:tailEnd type="none" w="sm" len="sm"/>
          </a:ln>
        </p:spPr>
        <p:txBody>
          <a:bodyPr wrap="none"/>
          <a:lstStyle/>
          <a:p>
            <a:endParaRPr lang="pt-BR"/>
          </a:p>
        </p:txBody>
      </p:sp>
      <p:sp>
        <p:nvSpPr>
          <p:cNvPr id="50189" name="Line 17"/>
          <p:cNvSpPr>
            <a:spLocks noChangeShapeType="1"/>
          </p:cNvSpPr>
          <p:nvPr/>
        </p:nvSpPr>
        <p:spPr bwMode="auto">
          <a:xfrm>
            <a:off x="2268538" y="4076700"/>
            <a:ext cx="6875462" cy="0"/>
          </a:xfrm>
          <a:prstGeom prst="line">
            <a:avLst/>
          </a:prstGeom>
          <a:noFill/>
          <a:ln w="12700" cap="sq">
            <a:solidFill>
              <a:schemeClr val="tx1"/>
            </a:solidFill>
            <a:round/>
            <a:headEnd type="none" w="sm" len="sm"/>
            <a:tailEnd type="none" w="sm" len="sm"/>
          </a:ln>
        </p:spPr>
        <p:txBody>
          <a:bodyPr wrap="none"/>
          <a:lstStyle/>
          <a:p>
            <a:endParaRPr lang="pt-BR"/>
          </a:p>
        </p:txBody>
      </p:sp>
      <p:sp>
        <p:nvSpPr>
          <p:cNvPr id="50190" name="Text Box 20"/>
          <p:cNvSpPr txBox="1">
            <a:spLocks noChangeArrowheads="1"/>
          </p:cNvSpPr>
          <p:nvPr/>
        </p:nvSpPr>
        <p:spPr bwMode="auto">
          <a:xfrm>
            <a:off x="1763713" y="5661025"/>
            <a:ext cx="7092950" cy="336550"/>
          </a:xfrm>
          <a:prstGeom prst="rect">
            <a:avLst/>
          </a:prstGeom>
          <a:noFill/>
          <a:ln w="12700" cap="sq">
            <a:noFill/>
            <a:miter lim="800000"/>
            <a:headEnd type="none" w="sm" len="sm"/>
            <a:tailEnd type="none" w="sm" len="sm"/>
          </a:ln>
        </p:spPr>
        <p:txBody>
          <a:bodyPr>
            <a:spAutoFit/>
          </a:bodyPr>
          <a:lstStyle/>
          <a:p>
            <a:pPr algn="l">
              <a:spcBef>
                <a:spcPct val="50000"/>
              </a:spcBef>
            </a:pPr>
            <a:r>
              <a:rPr lang="pt-BR" sz="1600"/>
              <a:t>   0    3    6    9    12    15     18     21    24     27      30    33    36    39    42     45      48</a:t>
            </a:r>
          </a:p>
        </p:txBody>
      </p:sp>
      <p:sp>
        <p:nvSpPr>
          <p:cNvPr id="50191" name="Text Box 21"/>
          <p:cNvSpPr txBox="1">
            <a:spLocks noChangeArrowheads="1"/>
          </p:cNvSpPr>
          <p:nvPr/>
        </p:nvSpPr>
        <p:spPr bwMode="auto">
          <a:xfrm>
            <a:off x="4140200" y="6165850"/>
            <a:ext cx="4464050" cy="336550"/>
          </a:xfrm>
          <a:prstGeom prst="rect">
            <a:avLst/>
          </a:prstGeom>
          <a:noFill/>
          <a:ln w="12700" cap="sq">
            <a:noFill/>
            <a:miter lim="800000"/>
            <a:headEnd type="none" w="sm" len="sm"/>
            <a:tailEnd type="none" w="sm" len="sm"/>
          </a:ln>
        </p:spPr>
        <p:txBody>
          <a:bodyPr>
            <a:spAutoFit/>
          </a:bodyPr>
          <a:lstStyle/>
          <a:p>
            <a:pPr>
              <a:spcBef>
                <a:spcPct val="50000"/>
              </a:spcBef>
            </a:pPr>
            <a:r>
              <a:rPr lang="pt-BR" sz="1600"/>
              <a:t>TEMPO EM MESES</a:t>
            </a:r>
          </a:p>
        </p:txBody>
      </p:sp>
      <p:sp>
        <p:nvSpPr>
          <p:cNvPr id="50192" name="Line 22"/>
          <p:cNvSpPr>
            <a:spLocks noChangeShapeType="1"/>
          </p:cNvSpPr>
          <p:nvPr/>
        </p:nvSpPr>
        <p:spPr bwMode="auto">
          <a:xfrm>
            <a:off x="2124075" y="3429000"/>
            <a:ext cx="7019925" cy="1079500"/>
          </a:xfrm>
          <a:prstGeom prst="line">
            <a:avLst/>
          </a:prstGeom>
          <a:noFill/>
          <a:ln w="12700" cap="sq">
            <a:solidFill>
              <a:schemeClr val="tx1"/>
            </a:solidFill>
            <a:round/>
            <a:headEnd type="none" w="sm" len="sm"/>
            <a:tailEnd type="none" w="sm" len="sm"/>
          </a:ln>
        </p:spPr>
        <p:txBody>
          <a:bodyPr wrap="none"/>
          <a:lstStyle/>
          <a:p>
            <a:endParaRPr lang="pt-BR"/>
          </a:p>
        </p:txBody>
      </p:sp>
      <p:sp>
        <p:nvSpPr>
          <p:cNvPr id="50193" name="AutoShape 26"/>
          <p:cNvSpPr>
            <a:spLocks noChangeArrowheads="1"/>
          </p:cNvSpPr>
          <p:nvPr/>
        </p:nvSpPr>
        <p:spPr bwMode="auto">
          <a:xfrm>
            <a:off x="2051050" y="3357563"/>
            <a:ext cx="71438" cy="71437"/>
          </a:xfrm>
          <a:prstGeom prst="flowChartConnector">
            <a:avLst/>
          </a:prstGeom>
          <a:solidFill>
            <a:schemeClr val="accent1"/>
          </a:solidFill>
          <a:ln w="12700" cap="sq">
            <a:solidFill>
              <a:schemeClr val="tx1"/>
            </a:solidFill>
            <a:round/>
            <a:headEnd type="none" w="sm" len="sm"/>
            <a:tailEnd type="none" w="sm" len="sm"/>
          </a:ln>
        </p:spPr>
        <p:txBody>
          <a:bodyPr wrap="none" anchor="ctr"/>
          <a:lstStyle/>
          <a:p>
            <a:endParaRPr lang="pt-BR"/>
          </a:p>
        </p:txBody>
      </p:sp>
      <p:sp>
        <p:nvSpPr>
          <p:cNvPr id="50194" name="AutoShape 27"/>
          <p:cNvSpPr>
            <a:spLocks noChangeArrowheads="1"/>
          </p:cNvSpPr>
          <p:nvPr/>
        </p:nvSpPr>
        <p:spPr bwMode="auto">
          <a:xfrm>
            <a:off x="2339975" y="3429000"/>
            <a:ext cx="71438" cy="71438"/>
          </a:xfrm>
          <a:prstGeom prst="flowChartConnector">
            <a:avLst/>
          </a:prstGeom>
          <a:solidFill>
            <a:schemeClr val="accent1"/>
          </a:solidFill>
          <a:ln w="12700" cap="sq">
            <a:solidFill>
              <a:schemeClr val="tx1"/>
            </a:solidFill>
            <a:round/>
            <a:headEnd type="none" w="sm" len="sm"/>
            <a:tailEnd type="none" w="sm" len="sm"/>
          </a:ln>
        </p:spPr>
        <p:txBody>
          <a:bodyPr wrap="none" anchor="ctr"/>
          <a:lstStyle/>
          <a:p>
            <a:endParaRPr lang="pt-BR"/>
          </a:p>
        </p:txBody>
      </p:sp>
      <p:sp>
        <p:nvSpPr>
          <p:cNvPr id="50195" name="AutoShape 28"/>
          <p:cNvSpPr>
            <a:spLocks noChangeArrowheads="1"/>
          </p:cNvSpPr>
          <p:nvPr/>
        </p:nvSpPr>
        <p:spPr bwMode="auto">
          <a:xfrm>
            <a:off x="2700338" y="3500438"/>
            <a:ext cx="71437" cy="71437"/>
          </a:xfrm>
          <a:prstGeom prst="flowChartConnector">
            <a:avLst/>
          </a:prstGeom>
          <a:solidFill>
            <a:schemeClr val="accent1"/>
          </a:solidFill>
          <a:ln w="12700" cap="sq">
            <a:solidFill>
              <a:schemeClr val="tx1"/>
            </a:solidFill>
            <a:round/>
            <a:headEnd type="none" w="sm" len="sm"/>
            <a:tailEnd type="none" w="sm" len="sm"/>
          </a:ln>
        </p:spPr>
        <p:txBody>
          <a:bodyPr wrap="none" anchor="ctr"/>
          <a:lstStyle/>
          <a:p>
            <a:endParaRPr lang="pt-BR"/>
          </a:p>
        </p:txBody>
      </p:sp>
      <p:sp>
        <p:nvSpPr>
          <p:cNvPr id="50196" name="AutoShape 29"/>
          <p:cNvSpPr>
            <a:spLocks noChangeArrowheads="1"/>
          </p:cNvSpPr>
          <p:nvPr/>
        </p:nvSpPr>
        <p:spPr bwMode="auto">
          <a:xfrm>
            <a:off x="2916238" y="3573463"/>
            <a:ext cx="71437" cy="71437"/>
          </a:xfrm>
          <a:prstGeom prst="flowChartConnector">
            <a:avLst/>
          </a:prstGeom>
          <a:solidFill>
            <a:schemeClr val="accent1"/>
          </a:solidFill>
          <a:ln w="12700" cap="sq">
            <a:solidFill>
              <a:schemeClr val="tx1"/>
            </a:solidFill>
            <a:round/>
            <a:headEnd type="none" w="sm" len="sm"/>
            <a:tailEnd type="none" w="sm" len="sm"/>
          </a:ln>
        </p:spPr>
        <p:txBody>
          <a:bodyPr wrap="none" anchor="ctr"/>
          <a:lstStyle/>
          <a:p>
            <a:endParaRPr lang="pt-BR"/>
          </a:p>
        </p:txBody>
      </p:sp>
      <p:sp>
        <p:nvSpPr>
          <p:cNvPr id="50197" name="AutoShape 30"/>
          <p:cNvSpPr>
            <a:spLocks noChangeArrowheads="1"/>
          </p:cNvSpPr>
          <p:nvPr/>
        </p:nvSpPr>
        <p:spPr bwMode="auto">
          <a:xfrm>
            <a:off x="3203575" y="3573463"/>
            <a:ext cx="71438" cy="71437"/>
          </a:xfrm>
          <a:prstGeom prst="flowChartConnector">
            <a:avLst/>
          </a:prstGeom>
          <a:solidFill>
            <a:schemeClr val="accent1"/>
          </a:solidFill>
          <a:ln w="12700" cap="sq">
            <a:solidFill>
              <a:schemeClr val="tx1"/>
            </a:solidFill>
            <a:round/>
            <a:headEnd type="none" w="sm" len="sm"/>
            <a:tailEnd type="none" w="sm" len="sm"/>
          </a:ln>
        </p:spPr>
        <p:txBody>
          <a:bodyPr wrap="none" anchor="ctr"/>
          <a:lstStyle/>
          <a:p>
            <a:endParaRPr lang="pt-BR"/>
          </a:p>
        </p:txBody>
      </p:sp>
      <p:sp>
        <p:nvSpPr>
          <p:cNvPr id="50198" name="Line 31"/>
          <p:cNvSpPr>
            <a:spLocks noChangeShapeType="1"/>
          </p:cNvSpPr>
          <p:nvPr/>
        </p:nvSpPr>
        <p:spPr bwMode="auto">
          <a:xfrm>
            <a:off x="2124075" y="3357563"/>
            <a:ext cx="7019925" cy="1008062"/>
          </a:xfrm>
          <a:prstGeom prst="line">
            <a:avLst/>
          </a:prstGeom>
          <a:noFill/>
          <a:ln w="12700" cap="sq">
            <a:solidFill>
              <a:schemeClr val="tx1"/>
            </a:solidFill>
            <a:round/>
            <a:headEnd type="none" w="sm" len="sm"/>
            <a:tailEnd type="none" w="sm" len="sm"/>
          </a:ln>
        </p:spPr>
        <p:txBody>
          <a:bodyPr wrap="none"/>
          <a:lstStyle/>
          <a:p>
            <a:endParaRPr lang="pt-BR"/>
          </a:p>
        </p:txBody>
      </p:sp>
      <p:sp>
        <p:nvSpPr>
          <p:cNvPr id="50199" name="Line 32"/>
          <p:cNvSpPr>
            <a:spLocks noChangeShapeType="1"/>
          </p:cNvSpPr>
          <p:nvPr/>
        </p:nvSpPr>
        <p:spPr bwMode="auto">
          <a:xfrm>
            <a:off x="2124075" y="3429000"/>
            <a:ext cx="7019925" cy="1223963"/>
          </a:xfrm>
          <a:prstGeom prst="line">
            <a:avLst/>
          </a:prstGeom>
          <a:noFill/>
          <a:ln w="12700" cap="sq">
            <a:solidFill>
              <a:schemeClr val="tx1"/>
            </a:solidFill>
            <a:round/>
            <a:headEnd type="none" w="sm" len="sm"/>
            <a:tailEnd type="none" w="sm" len="sm"/>
          </a:ln>
        </p:spPr>
        <p:txBody>
          <a:bodyPr wrap="none"/>
          <a:lstStyle/>
          <a:p>
            <a:endParaRPr lang="pt-BR"/>
          </a:p>
        </p:txBody>
      </p:sp>
      <p:sp>
        <p:nvSpPr>
          <p:cNvPr id="50200" name="Line 33"/>
          <p:cNvSpPr>
            <a:spLocks noChangeShapeType="1"/>
          </p:cNvSpPr>
          <p:nvPr/>
        </p:nvSpPr>
        <p:spPr bwMode="auto">
          <a:xfrm flipV="1">
            <a:off x="5724525" y="3500438"/>
            <a:ext cx="503238" cy="360362"/>
          </a:xfrm>
          <a:prstGeom prst="line">
            <a:avLst/>
          </a:prstGeom>
          <a:noFill/>
          <a:ln w="12700" cap="sq">
            <a:solidFill>
              <a:schemeClr val="tx1"/>
            </a:solidFill>
            <a:round/>
            <a:headEnd type="none" w="sm" len="sm"/>
            <a:tailEnd type="triangle" w="sm" len="sm"/>
          </a:ln>
        </p:spPr>
        <p:txBody>
          <a:bodyPr wrap="none"/>
          <a:lstStyle/>
          <a:p>
            <a:endParaRPr lang="pt-BR"/>
          </a:p>
        </p:txBody>
      </p:sp>
      <p:sp>
        <p:nvSpPr>
          <p:cNvPr id="50201" name="Text Box 34"/>
          <p:cNvSpPr txBox="1">
            <a:spLocks noChangeArrowheads="1"/>
          </p:cNvSpPr>
          <p:nvPr/>
        </p:nvSpPr>
        <p:spPr bwMode="auto">
          <a:xfrm>
            <a:off x="5292725" y="2708275"/>
            <a:ext cx="2519363" cy="825500"/>
          </a:xfrm>
          <a:prstGeom prst="rect">
            <a:avLst/>
          </a:prstGeom>
          <a:noFill/>
          <a:ln w="12700" cap="sq">
            <a:noFill/>
            <a:miter lim="800000"/>
            <a:headEnd type="none" w="sm" len="sm"/>
            <a:tailEnd type="none" w="sm" len="sm"/>
          </a:ln>
        </p:spPr>
        <p:txBody>
          <a:bodyPr>
            <a:spAutoFit/>
          </a:bodyPr>
          <a:lstStyle/>
          <a:p>
            <a:pPr>
              <a:spcBef>
                <a:spcPct val="50000"/>
              </a:spcBef>
            </a:pPr>
            <a:r>
              <a:rPr lang="pt-BR" sz="1600"/>
              <a:t>LIMITE DE CONFIABILIDADE 95%  SUPERIOR</a:t>
            </a:r>
          </a:p>
        </p:txBody>
      </p:sp>
      <p:sp>
        <p:nvSpPr>
          <p:cNvPr id="50202" name="Line 35"/>
          <p:cNvSpPr>
            <a:spLocks noChangeShapeType="1"/>
          </p:cNvSpPr>
          <p:nvPr/>
        </p:nvSpPr>
        <p:spPr bwMode="auto">
          <a:xfrm>
            <a:off x="5364163" y="4005263"/>
            <a:ext cx="287337" cy="503237"/>
          </a:xfrm>
          <a:prstGeom prst="line">
            <a:avLst/>
          </a:prstGeom>
          <a:noFill/>
          <a:ln w="12700" cap="sq">
            <a:solidFill>
              <a:schemeClr val="tx1"/>
            </a:solidFill>
            <a:round/>
            <a:headEnd type="none" w="sm" len="sm"/>
            <a:tailEnd type="triangle" w="sm" len="sm"/>
          </a:ln>
        </p:spPr>
        <p:txBody>
          <a:bodyPr wrap="none"/>
          <a:lstStyle/>
          <a:p>
            <a:endParaRPr lang="pt-BR"/>
          </a:p>
        </p:txBody>
      </p:sp>
      <p:sp>
        <p:nvSpPr>
          <p:cNvPr id="50203" name="Text Box 36"/>
          <p:cNvSpPr txBox="1">
            <a:spLocks noChangeArrowheads="1"/>
          </p:cNvSpPr>
          <p:nvPr/>
        </p:nvSpPr>
        <p:spPr bwMode="auto">
          <a:xfrm>
            <a:off x="4859338" y="4652963"/>
            <a:ext cx="3241675" cy="581025"/>
          </a:xfrm>
          <a:prstGeom prst="rect">
            <a:avLst/>
          </a:prstGeom>
          <a:noFill/>
          <a:ln w="12700" cap="sq">
            <a:noFill/>
            <a:miter lim="800000"/>
            <a:headEnd type="none" w="sm" len="sm"/>
            <a:tailEnd type="none" w="sm" len="sm"/>
          </a:ln>
        </p:spPr>
        <p:txBody>
          <a:bodyPr>
            <a:spAutoFit/>
          </a:bodyPr>
          <a:lstStyle/>
          <a:p>
            <a:pPr>
              <a:spcBef>
                <a:spcPct val="50000"/>
              </a:spcBef>
            </a:pPr>
            <a:r>
              <a:rPr lang="pt-BR" sz="1600"/>
              <a:t>LIMITE DE CONFIAB ILIDADE 95% INFERIOR</a:t>
            </a:r>
          </a:p>
        </p:txBody>
      </p:sp>
      <p:sp>
        <p:nvSpPr>
          <p:cNvPr id="50204" name="Text Box 37"/>
          <p:cNvSpPr txBox="1">
            <a:spLocks noChangeArrowheads="1"/>
          </p:cNvSpPr>
          <p:nvPr/>
        </p:nvSpPr>
        <p:spPr bwMode="auto">
          <a:xfrm>
            <a:off x="4932363" y="1125538"/>
            <a:ext cx="3384550" cy="336550"/>
          </a:xfrm>
          <a:prstGeom prst="rect">
            <a:avLst/>
          </a:prstGeom>
          <a:noFill/>
          <a:ln w="12700" cap="sq">
            <a:noFill/>
            <a:miter lim="800000"/>
            <a:headEnd type="none" w="sm" len="sm"/>
            <a:tailEnd type="none" w="sm" len="sm"/>
          </a:ln>
        </p:spPr>
        <p:txBody>
          <a:bodyPr>
            <a:spAutoFit/>
          </a:bodyPr>
          <a:lstStyle/>
          <a:p>
            <a:pPr>
              <a:spcBef>
                <a:spcPct val="50000"/>
              </a:spcBef>
            </a:pPr>
            <a:r>
              <a:rPr lang="pt-BR" sz="1600" b="1"/>
              <a:t>ENSAIO DE TEOR</a:t>
            </a:r>
          </a:p>
        </p:txBody>
      </p:sp>
      <p:cxnSp>
        <p:nvCxnSpPr>
          <p:cNvPr id="30" name="Conector reto 29"/>
          <p:cNvCxnSpPr/>
          <p:nvPr/>
        </p:nvCxnSpPr>
        <p:spPr>
          <a:xfrm rot="5400000">
            <a:off x="5644364" y="4856966"/>
            <a:ext cx="1571636" cy="1588"/>
          </a:xfrm>
          <a:prstGeom prst="line">
            <a:avLst/>
          </a:prstGeom>
        </p:spPr>
        <p:style>
          <a:lnRef idx="2">
            <a:schemeClr val="dk1"/>
          </a:lnRef>
          <a:fillRef idx="0">
            <a:schemeClr val="dk1"/>
          </a:fillRef>
          <a:effectRef idx="1">
            <a:schemeClr val="dk1"/>
          </a:effectRef>
          <a:fontRef idx="minor">
            <a:schemeClr val="tx1"/>
          </a:fontRef>
        </p:style>
      </p:cxnSp>
      <p:sp>
        <p:nvSpPr>
          <p:cNvPr id="34" name="CaixaDeTexto 33"/>
          <p:cNvSpPr txBox="1"/>
          <p:nvPr/>
        </p:nvSpPr>
        <p:spPr>
          <a:xfrm>
            <a:off x="0" y="214290"/>
            <a:ext cx="9144000" cy="1077218"/>
          </a:xfrm>
          <a:prstGeom prst="rect">
            <a:avLst/>
          </a:prstGeom>
          <a:noFill/>
        </p:spPr>
        <p:txBody>
          <a:bodyPr wrap="square" rtlCol="0">
            <a:spAutoFit/>
          </a:bodyPr>
          <a:lstStyle/>
          <a:p>
            <a:pPr algn="ctr"/>
            <a:r>
              <a:rPr lang="pt-BR" sz="3200" b="1" dirty="0" smtClean="0"/>
              <a:t>Extrapolação dos dados obtidos nos estudos de estabilidade de 12 meses</a:t>
            </a:r>
            <a:endParaRPr lang="pt-BR" sz="3200" b="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4"/>
          <p:cNvSpPr txBox="1">
            <a:spLocks noChangeArrowheads="1"/>
          </p:cNvSpPr>
          <p:nvPr/>
        </p:nvSpPr>
        <p:spPr bwMode="auto">
          <a:xfrm>
            <a:off x="0" y="0"/>
            <a:ext cx="9144000" cy="1384995"/>
          </a:xfrm>
          <a:prstGeom prst="rect">
            <a:avLst/>
          </a:prstGeom>
          <a:noFill/>
          <a:ln w="12700" cap="sq">
            <a:noFill/>
            <a:miter lim="800000"/>
            <a:headEnd type="none" w="sm" len="sm"/>
            <a:tailEnd type="none" w="sm" len="sm"/>
          </a:ln>
        </p:spPr>
        <p:txBody>
          <a:bodyPr>
            <a:spAutoFit/>
          </a:bodyPr>
          <a:lstStyle/>
          <a:p>
            <a:pPr algn="ctr">
              <a:spcBef>
                <a:spcPct val="50000"/>
              </a:spcBef>
            </a:pPr>
            <a:r>
              <a:rPr lang="pt-BR" sz="2400" b="1" dirty="0">
                <a:solidFill>
                  <a:srgbClr val="C00000"/>
                </a:solidFill>
                <a:latin typeface="Algerian" pitchFamily="82" charset="0"/>
              </a:rPr>
              <a:t>INFORMAÇÕES PARA ESTIMATIVA DO PERÍODO DE RETESTE OU MEIA VIDA</a:t>
            </a:r>
          </a:p>
          <a:p>
            <a:pPr>
              <a:spcBef>
                <a:spcPct val="50000"/>
              </a:spcBef>
            </a:pPr>
            <a:endParaRPr lang="pt-BR" sz="2400" b="1" dirty="0">
              <a:solidFill>
                <a:srgbClr val="C00000"/>
              </a:solidFill>
              <a:latin typeface="Algerian" pitchFamily="82" charset="0"/>
            </a:endParaRPr>
          </a:p>
        </p:txBody>
      </p:sp>
      <p:sp>
        <p:nvSpPr>
          <p:cNvPr id="31747" name="Text Box 5"/>
          <p:cNvSpPr txBox="1">
            <a:spLocks noChangeArrowheads="1"/>
          </p:cNvSpPr>
          <p:nvPr/>
        </p:nvSpPr>
        <p:spPr bwMode="auto">
          <a:xfrm>
            <a:off x="142875" y="928688"/>
            <a:ext cx="3889375" cy="1314450"/>
          </a:xfrm>
          <a:prstGeom prst="rect">
            <a:avLst/>
          </a:prstGeom>
          <a:noFill/>
          <a:ln w="12700" cap="sq">
            <a:noFill/>
            <a:miter lim="800000"/>
            <a:headEnd type="none" w="sm" len="sm"/>
            <a:tailEnd type="none" w="sm" len="sm"/>
          </a:ln>
        </p:spPr>
        <p:txBody>
          <a:bodyPr>
            <a:spAutoFit/>
          </a:bodyPr>
          <a:lstStyle/>
          <a:p>
            <a:pPr>
              <a:spcBef>
                <a:spcPct val="50000"/>
              </a:spcBef>
            </a:pPr>
            <a:r>
              <a:rPr lang="pt-BR" sz="1600" b="1">
                <a:latin typeface="Georgia" pitchFamily="18" charset="0"/>
              </a:rPr>
              <a:t>INFORMAÇÕES DE ESTABILIDADE TABELADAS/OU EM GRÁFICO PARA TODOS OS TESTES E PARA TODAS AS CONDIÇÕES DE ARMAZENAMENTO</a:t>
            </a:r>
          </a:p>
        </p:txBody>
      </p:sp>
      <p:sp>
        <p:nvSpPr>
          <p:cNvPr id="31748" name="AutoShape 6"/>
          <p:cNvSpPr>
            <a:spLocks noChangeArrowheads="1"/>
          </p:cNvSpPr>
          <p:nvPr/>
        </p:nvSpPr>
        <p:spPr bwMode="auto">
          <a:xfrm>
            <a:off x="4143375" y="1428750"/>
            <a:ext cx="647700" cy="217488"/>
          </a:xfrm>
          <a:prstGeom prst="rightArrow">
            <a:avLst>
              <a:gd name="adj1" fmla="val 50000"/>
              <a:gd name="adj2" fmla="val 74452"/>
            </a:avLst>
          </a:prstGeom>
          <a:solidFill>
            <a:schemeClr val="accent1"/>
          </a:solidFill>
          <a:ln w="12700" cap="sq">
            <a:solidFill>
              <a:schemeClr val="tx1"/>
            </a:solidFill>
            <a:miter lim="800000"/>
            <a:headEnd type="none" w="sm" len="sm"/>
            <a:tailEnd type="none" w="sm" len="sm"/>
          </a:ln>
        </p:spPr>
        <p:txBody>
          <a:bodyPr wrap="none" anchor="ctr"/>
          <a:lstStyle/>
          <a:p>
            <a:endParaRPr lang="pt-BR">
              <a:latin typeface="Georgia" pitchFamily="18" charset="0"/>
            </a:endParaRPr>
          </a:p>
        </p:txBody>
      </p:sp>
      <p:sp>
        <p:nvSpPr>
          <p:cNvPr id="31749" name="Text Box 7"/>
          <p:cNvSpPr txBox="1">
            <a:spLocks noChangeArrowheads="1"/>
          </p:cNvSpPr>
          <p:nvPr/>
        </p:nvSpPr>
        <p:spPr bwMode="auto">
          <a:xfrm>
            <a:off x="5214938" y="1214438"/>
            <a:ext cx="3384550" cy="915987"/>
          </a:xfrm>
          <a:prstGeom prst="rect">
            <a:avLst/>
          </a:prstGeom>
          <a:noFill/>
          <a:ln w="12700" cap="sq">
            <a:noFill/>
            <a:miter lim="800000"/>
            <a:headEnd type="none" w="sm" len="sm"/>
            <a:tailEnd type="none" w="sm" len="sm"/>
          </a:ln>
        </p:spPr>
        <p:txBody>
          <a:bodyPr>
            <a:spAutoFit/>
          </a:bodyPr>
          <a:lstStyle/>
          <a:p>
            <a:pPr>
              <a:spcBef>
                <a:spcPct val="50000"/>
              </a:spcBef>
            </a:pPr>
            <a:r>
              <a:rPr lang="pt-BR">
                <a:latin typeface="Georgia" pitchFamily="18" charset="0"/>
              </a:rPr>
              <a:t>SEM MUDANÇAS SIGNIFICATIVAS NAS CONDIÇÕES ACELERADAS</a:t>
            </a:r>
          </a:p>
        </p:txBody>
      </p:sp>
      <p:sp>
        <p:nvSpPr>
          <p:cNvPr id="31750" name="AutoShape 8"/>
          <p:cNvSpPr>
            <a:spLocks noChangeArrowheads="1"/>
          </p:cNvSpPr>
          <p:nvPr/>
        </p:nvSpPr>
        <p:spPr bwMode="auto">
          <a:xfrm>
            <a:off x="6357938" y="2214563"/>
            <a:ext cx="287337" cy="649287"/>
          </a:xfrm>
          <a:prstGeom prst="downArrow">
            <a:avLst>
              <a:gd name="adj1" fmla="val 50000"/>
              <a:gd name="adj2" fmla="val 56492"/>
            </a:avLst>
          </a:prstGeom>
          <a:solidFill>
            <a:schemeClr val="accent1"/>
          </a:solidFill>
          <a:ln w="12700" cap="sq">
            <a:solidFill>
              <a:schemeClr val="tx1"/>
            </a:solidFill>
            <a:miter lim="800000"/>
            <a:headEnd type="none" w="sm" len="sm"/>
            <a:tailEnd type="none" w="sm" len="sm"/>
          </a:ln>
        </p:spPr>
        <p:txBody>
          <a:bodyPr wrap="none" anchor="ctr"/>
          <a:lstStyle/>
          <a:p>
            <a:endParaRPr lang="pt-BR">
              <a:latin typeface="Georgia" pitchFamily="18" charset="0"/>
            </a:endParaRPr>
          </a:p>
        </p:txBody>
      </p:sp>
      <p:sp>
        <p:nvSpPr>
          <p:cNvPr id="31751" name="Text Box 9"/>
          <p:cNvSpPr txBox="1">
            <a:spLocks noChangeArrowheads="1"/>
          </p:cNvSpPr>
          <p:nvPr/>
        </p:nvSpPr>
        <p:spPr bwMode="auto">
          <a:xfrm>
            <a:off x="4859338" y="2928938"/>
            <a:ext cx="4284662" cy="1739900"/>
          </a:xfrm>
          <a:prstGeom prst="rect">
            <a:avLst/>
          </a:prstGeom>
          <a:noFill/>
          <a:ln w="12700" cap="sq">
            <a:noFill/>
            <a:miter lim="800000"/>
            <a:headEnd type="none" w="sm" len="sm"/>
            <a:tailEnd type="none" w="sm" len="sm"/>
          </a:ln>
        </p:spPr>
        <p:txBody>
          <a:bodyPr>
            <a:spAutoFit/>
          </a:bodyPr>
          <a:lstStyle/>
          <a:p>
            <a:pPr>
              <a:spcBef>
                <a:spcPct val="50000"/>
              </a:spcBef>
            </a:pPr>
            <a:r>
              <a:rPr lang="pt-BR" b="1">
                <a:solidFill>
                  <a:srgbClr val="C00000"/>
                </a:solidFill>
                <a:latin typeface="Georgia" pitchFamily="18" charset="0"/>
              </a:rPr>
              <a:t>TESTE DE LONGA DURAÇÃO MOSTRA POUCA OU NENHUMA MUDANÇA DURANTE O TEMPO DE ARMAZENAMENTO E POUCA OU NENHUMA VARIABILIDADE ENTRE OS LOTES</a:t>
            </a:r>
          </a:p>
        </p:txBody>
      </p:sp>
      <p:sp>
        <p:nvSpPr>
          <p:cNvPr id="31752" name="AutoShape 10"/>
          <p:cNvSpPr>
            <a:spLocks noChangeArrowheads="1"/>
          </p:cNvSpPr>
          <p:nvPr/>
        </p:nvSpPr>
        <p:spPr bwMode="auto">
          <a:xfrm>
            <a:off x="4214813" y="3786188"/>
            <a:ext cx="720725" cy="287337"/>
          </a:xfrm>
          <a:prstGeom prst="leftArrow">
            <a:avLst>
              <a:gd name="adj1" fmla="val 50000"/>
              <a:gd name="adj2" fmla="val 62707"/>
            </a:avLst>
          </a:prstGeom>
          <a:solidFill>
            <a:schemeClr val="accent1"/>
          </a:solidFill>
          <a:ln w="12700" cap="sq">
            <a:solidFill>
              <a:schemeClr val="tx1"/>
            </a:solidFill>
            <a:miter lim="800000"/>
            <a:headEnd type="none" w="sm" len="sm"/>
            <a:tailEnd type="none" w="sm" len="sm"/>
          </a:ln>
        </p:spPr>
        <p:txBody>
          <a:bodyPr wrap="none" anchor="ctr"/>
          <a:lstStyle/>
          <a:p>
            <a:endParaRPr lang="pt-BR">
              <a:latin typeface="Georgia" pitchFamily="18" charset="0"/>
            </a:endParaRPr>
          </a:p>
        </p:txBody>
      </p:sp>
      <p:sp>
        <p:nvSpPr>
          <p:cNvPr id="46089" name="Text Box 11"/>
          <p:cNvSpPr txBox="1">
            <a:spLocks noChangeArrowheads="1"/>
          </p:cNvSpPr>
          <p:nvPr/>
        </p:nvSpPr>
        <p:spPr bwMode="auto">
          <a:xfrm>
            <a:off x="2214563" y="3286125"/>
            <a:ext cx="2087562" cy="1323975"/>
          </a:xfrm>
          <a:prstGeom prst="rect">
            <a:avLst/>
          </a:prstGeom>
          <a:noFill/>
          <a:ln w="12700" cap="sq">
            <a:noFill/>
            <a:miter lim="800000"/>
            <a:headEnd type="none" w="sm" len="sm"/>
            <a:tailEnd type="none" w="sm" len="sm"/>
          </a:ln>
        </p:spPr>
        <p:txBody>
          <a:bodyPr>
            <a:spAutoFit/>
          </a:bodyPr>
          <a:lstStyle/>
          <a:p>
            <a:pPr fontAlgn="auto">
              <a:spcBef>
                <a:spcPct val="50000"/>
              </a:spcBef>
              <a:spcAft>
                <a:spcPts val="0"/>
              </a:spcAft>
              <a:defRPr/>
            </a:pPr>
            <a:r>
              <a:rPr lang="pt-BR" sz="1600" b="1" dirty="0">
                <a:solidFill>
                  <a:schemeClr val="tx2">
                    <a:lumMod val="75000"/>
                  </a:schemeClr>
                </a:solidFill>
                <a:latin typeface="+mn-lt"/>
              </a:rPr>
              <a:t>ANÁLISE ESTATÍSTICA É NORMALMENTE NÃO NECESSÁRIA</a:t>
            </a:r>
          </a:p>
        </p:txBody>
      </p:sp>
      <p:sp>
        <p:nvSpPr>
          <p:cNvPr id="31754" name="AutoShape 12"/>
          <p:cNvSpPr>
            <a:spLocks noChangeArrowheads="1"/>
          </p:cNvSpPr>
          <p:nvPr/>
        </p:nvSpPr>
        <p:spPr bwMode="auto">
          <a:xfrm>
            <a:off x="1835150" y="4221163"/>
            <a:ext cx="504825" cy="288925"/>
          </a:xfrm>
          <a:prstGeom prst="leftArrow">
            <a:avLst>
              <a:gd name="adj1" fmla="val 50000"/>
              <a:gd name="adj2" fmla="val 43681"/>
            </a:avLst>
          </a:prstGeom>
          <a:solidFill>
            <a:schemeClr val="accent1"/>
          </a:solidFill>
          <a:ln w="12700" cap="sq">
            <a:solidFill>
              <a:schemeClr val="tx1"/>
            </a:solidFill>
            <a:miter lim="800000"/>
            <a:headEnd type="none" w="sm" len="sm"/>
            <a:tailEnd type="none" w="sm" len="sm"/>
          </a:ln>
        </p:spPr>
        <p:txBody>
          <a:bodyPr wrap="none" anchor="ctr"/>
          <a:lstStyle/>
          <a:p>
            <a:endParaRPr lang="pt-BR">
              <a:latin typeface="Georgia" pitchFamily="18" charset="0"/>
            </a:endParaRPr>
          </a:p>
        </p:txBody>
      </p:sp>
      <p:sp>
        <p:nvSpPr>
          <p:cNvPr id="31755" name="Text Box 13"/>
          <p:cNvSpPr txBox="1">
            <a:spLocks noChangeArrowheads="1"/>
          </p:cNvSpPr>
          <p:nvPr/>
        </p:nvSpPr>
        <p:spPr bwMode="auto">
          <a:xfrm>
            <a:off x="0" y="4797425"/>
            <a:ext cx="1258888" cy="457200"/>
          </a:xfrm>
          <a:prstGeom prst="rect">
            <a:avLst/>
          </a:prstGeom>
          <a:noFill/>
          <a:ln w="12700" cap="sq">
            <a:noFill/>
            <a:miter lim="800000"/>
            <a:headEnd type="none" w="sm" len="sm"/>
            <a:tailEnd type="none" w="sm" len="sm"/>
          </a:ln>
        </p:spPr>
        <p:txBody>
          <a:bodyPr>
            <a:spAutoFit/>
          </a:bodyPr>
          <a:lstStyle/>
          <a:p>
            <a:pPr>
              <a:spcBef>
                <a:spcPct val="50000"/>
              </a:spcBef>
            </a:pPr>
            <a:endParaRPr lang="pt-BR">
              <a:latin typeface="Georgia" pitchFamily="18" charset="0"/>
            </a:endParaRPr>
          </a:p>
        </p:txBody>
      </p:sp>
      <p:sp>
        <p:nvSpPr>
          <p:cNvPr id="31756" name="Text Box 14"/>
          <p:cNvSpPr txBox="1">
            <a:spLocks noChangeArrowheads="1"/>
          </p:cNvSpPr>
          <p:nvPr/>
        </p:nvSpPr>
        <p:spPr bwMode="auto">
          <a:xfrm>
            <a:off x="0" y="3357563"/>
            <a:ext cx="1979613" cy="1477962"/>
          </a:xfrm>
          <a:prstGeom prst="rect">
            <a:avLst/>
          </a:prstGeom>
          <a:noFill/>
          <a:ln w="12700" cap="sq">
            <a:noFill/>
            <a:miter lim="800000"/>
            <a:headEnd type="none" w="sm" len="sm"/>
            <a:tailEnd type="none" w="sm" len="sm"/>
          </a:ln>
        </p:spPr>
        <p:txBody>
          <a:bodyPr>
            <a:spAutoFit/>
          </a:bodyPr>
          <a:lstStyle/>
          <a:p>
            <a:pPr>
              <a:spcBef>
                <a:spcPct val="50000"/>
              </a:spcBef>
            </a:pPr>
            <a:r>
              <a:rPr lang="pt-BR" b="1">
                <a:latin typeface="Georgia" pitchFamily="18" charset="0"/>
              </a:rPr>
              <a:t>Y= ACIMA DE 2X, MAS NÃO EXCEDENDO A  X + 12 MESES</a:t>
            </a:r>
          </a:p>
        </p:txBody>
      </p:sp>
      <p:sp>
        <p:nvSpPr>
          <p:cNvPr id="31757" name="Text Box 15"/>
          <p:cNvSpPr txBox="1">
            <a:spLocks noChangeArrowheads="1"/>
          </p:cNvSpPr>
          <p:nvPr/>
        </p:nvSpPr>
        <p:spPr bwMode="auto">
          <a:xfrm>
            <a:off x="0" y="5853113"/>
            <a:ext cx="4249738" cy="1004887"/>
          </a:xfrm>
          <a:prstGeom prst="rect">
            <a:avLst/>
          </a:prstGeom>
          <a:noFill/>
          <a:ln w="12700" cap="sq">
            <a:noFill/>
            <a:miter lim="800000"/>
            <a:headEnd type="none" w="sm" len="sm"/>
            <a:tailEnd type="none" w="sm" len="sm"/>
          </a:ln>
        </p:spPr>
        <p:txBody>
          <a:bodyPr>
            <a:spAutoFit/>
          </a:bodyPr>
          <a:lstStyle/>
          <a:p>
            <a:pPr>
              <a:spcBef>
                <a:spcPct val="50000"/>
              </a:spcBef>
            </a:pPr>
            <a:endParaRPr lang="pt-BR">
              <a:latin typeface="Georgia" pitchFamily="18" charset="0"/>
            </a:endParaRPr>
          </a:p>
          <a:p>
            <a:pPr>
              <a:spcBef>
                <a:spcPct val="50000"/>
              </a:spcBef>
            </a:pPr>
            <a:endParaRPr lang="pt-BR">
              <a:latin typeface="Georgia" pitchFamily="18" charset="0"/>
            </a:endParaRPr>
          </a:p>
        </p:txBody>
      </p:sp>
      <p:sp>
        <p:nvSpPr>
          <p:cNvPr id="31758" name="Text Box 16"/>
          <p:cNvSpPr txBox="1">
            <a:spLocks noChangeArrowheads="1"/>
          </p:cNvSpPr>
          <p:nvPr/>
        </p:nvSpPr>
        <p:spPr bwMode="auto">
          <a:xfrm>
            <a:off x="357188" y="4857750"/>
            <a:ext cx="6265862" cy="1338263"/>
          </a:xfrm>
          <a:prstGeom prst="rect">
            <a:avLst/>
          </a:prstGeom>
          <a:noFill/>
          <a:ln w="12700" cap="sq">
            <a:noFill/>
            <a:miter lim="800000"/>
            <a:headEnd type="none" w="sm" len="sm"/>
            <a:tailEnd type="none" w="sm" len="sm"/>
          </a:ln>
        </p:spPr>
        <p:txBody>
          <a:bodyPr>
            <a:spAutoFit/>
          </a:bodyPr>
          <a:lstStyle/>
          <a:p>
            <a:pPr>
              <a:spcBef>
                <a:spcPct val="50000"/>
              </a:spcBef>
            </a:pPr>
            <a:r>
              <a:rPr lang="pt-BR" b="1">
                <a:latin typeface="Georgia" pitchFamily="18" charset="0"/>
              </a:rPr>
              <a:t>Y</a:t>
            </a:r>
            <a:r>
              <a:rPr lang="pt-BR" b="1">
                <a:solidFill>
                  <a:schemeClr val="folHlink"/>
                </a:solidFill>
                <a:latin typeface="Georgia" pitchFamily="18" charset="0"/>
              </a:rPr>
              <a:t>= PERÍODO DE RETESTE OU MEIA VIDA</a:t>
            </a:r>
          </a:p>
          <a:p>
            <a:pPr>
              <a:spcBef>
                <a:spcPct val="50000"/>
              </a:spcBef>
            </a:pPr>
            <a:r>
              <a:rPr lang="pt-BR" b="1">
                <a:solidFill>
                  <a:schemeClr val="folHlink"/>
                </a:solidFill>
                <a:latin typeface="Georgia" pitchFamily="18" charset="0"/>
              </a:rPr>
              <a:t>X= PERÍODO COBERTO PELA INFORMAÇÕES DO ESTUDO DE ESTABILIDADE DE LONGA DURAÇÃO</a:t>
            </a:r>
          </a:p>
        </p:txBody>
      </p:sp>
      <p:sp>
        <p:nvSpPr>
          <p:cNvPr id="15" name="Chave esquerda 14"/>
          <p:cNvSpPr/>
          <p:nvPr/>
        </p:nvSpPr>
        <p:spPr>
          <a:xfrm>
            <a:off x="6715140" y="5214950"/>
            <a:ext cx="71438" cy="928694"/>
          </a:xfrm>
          <a:prstGeom prst="lef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pt-BR"/>
          </a:p>
        </p:txBody>
      </p:sp>
      <p:sp>
        <p:nvSpPr>
          <p:cNvPr id="16" name="CaixaDeTexto 15"/>
          <p:cNvSpPr txBox="1"/>
          <p:nvPr/>
        </p:nvSpPr>
        <p:spPr>
          <a:xfrm>
            <a:off x="7072330" y="5429264"/>
            <a:ext cx="1571636" cy="369332"/>
          </a:xfrm>
          <a:prstGeom prst="rect">
            <a:avLst/>
          </a:prstGeom>
          <a:noFill/>
        </p:spPr>
        <p:txBody>
          <a:bodyPr wrap="square" rtlCol="0">
            <a:spAutoFit/>
          </a:bodyPr>
          <a:lstStyle/>
          <a:p>
            <a:r>
              <a:rPr lang="pt-BR" dirty="0" smtClean="0"/>
              <a:t>X= 12 meses</a:t>
            </a:r>
            <a:endParaRPr lang="pt-B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80" name="Picture 4" descr="ICTQ - Estabilidade Farmacêutica : uma visão crítica de dados"/>
          <p:cNvPicPr>
            <a:picLocks noChangeAspect="1" noChangeArrowheads="1"/>
          </p:cNvPicPr>
          <p:nvPr/>
        </p:nvPicPr>
        <p:blipFill>
          <a:blip r:embed="rId2"/>
          <a:srcRect/>
          <a:stretch>
            <a:fillRect/>
          </a:stretch>
        </p:blipFill>
        <p:spPr bwMode="auto">
          <a:xfrm>
            <a:off x="571472" y="857232"/>
            <a:ext cx="2619375" cy="1743076"/>
          </a:xfrm>
          <a:prstGeom prst="rect">
            <a:avLst/>
          </a:prstGeom>
          <a:noFill/>
        </p:spPr>
      </p:pic>
      <p:sp>
        <p:nvSpPr>
          <p:cNvPr id="7" name="Seta para baixo 6"/>
          <p:cNvSpPr/>
          <p:nvPr/>
        </p:nvSpPr>
        <p:spPr>
          <a:xfrm>
            <a:off x="5643570" y="1428736"/>
            <a:ext cx="428628" cy="14287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CaixaDeTexto 10"/>
          <p:cNvSpPr txBox="1"/>
          <p:nvPr/>
        </p:nvSpPr>
        <p:spPr>
          <a:xfrm>
            <a:off x="3643306" y="285728"/>
            <a:ext cx="4857784" cy="1077218"/>
          </a:xfrm>
          <a:prstGeom prst="rect">
            <a:avLst/>
          </a:prstGeom>
          <a:noFill/>
        </p:spPr>
        <p:txBody>
          <a:bodyPr wrap="square" rtlCol="0">
            <a:spAutoFit/>
          </a:bodyPr>
          <a:lstStyle/>
          <a:p>
            <a:pPr algn="ctr"/>
            <a:r>
              <a:rPr lang="pt-BR" sz="3200" b="1" dirty="0" smtClean="0">
                <a:solidFill>
                  <a:schemeClr val="bg1"/>
                </a:solidFill>
                <a:latin typeface="Algerian" pitchFamily="82" charset="0"/>
              </a:rPr>
              <a:t>Os Estudos de estabilidade</a:t>
            </a:r>
            <a:endParaRPr lang="pt-BR" sz="3200" b="1" dirty="0">
              <a:solidFill>
                <a:schemeClr val="bg1"/>
              </a:solidFill>
              <a:latin typeface="Algerian" pitchFamily="82" charset="0"/>
            </a:endParaRPr>
          </a:p>
        </p:txBody>
      </p:sp>
      <p:sp>
        <p:nvSpPr>
          <p:cNvPr id="12" name="CaixaDeTexto 11"/>
          <p:cNvSpPr txBox="1"/>
          <p:nvPr/>
        </p:nvSpPr>
        <p:spPr>
          <a:xfrm>
            <a:off x="6357950" y="1571612"/>
            <a:ext cx="2428892" cy="923330"/>
          </a:xfrm>
          <a:prstGeom prst="rect">
            <a:avLst/>
          </a:prstGeom>
          <a:noFill/>
        </p:spPr>
        <p:txBody>
          <a:bodyPr wrap="square" rtlCol="0">
            <a:spAutoFit/>
          </a:bodyPr>
          <a:lstStyle/>
          <a:p>
            <a:pPr algn="ctr"/>
            <a:r>
              <a:rPr lang="pt-BR" dirty="0" smtClean="0">
                <a:latin typeface="Algerian" pitchFamily="82" charset="0"/>
              </a:rPr>
              <a:t>Permitem que os fabricantes de medicamento</a:t>
            </a:r>
            <a:endParaRPr lang="pt-BR" dirty="0">
              <a:latin typeface="Algerian" pitchFamily="82" charset="0"/>
            </a:endParaRPr>
          </a:p>
        </p:txBody>
      </p:sp>
      <p:sp>
        <p:nvSpPr>
          <p:cNvPr id="13" name="CaixaDeTexto 12"/>
          <p:cNvSpPr txBox="1"/>
          <p:nvPr/>
        </p:nvSpPr>
        <p:spPr>
          <a:xfrm>
            <a:off x="714348" y="2928934"/>
            <a:ext cx="8429652" cy="3046988"/>
          </a:xfrm>
          <a:prstGeom prst="rect">
            <a:avLst/>
          </a:prstGeom>
          <a:noFill/>
        </p:spPr>
        <p:txBody>
          <a:bodyPr wrap="square" rtlCol="0">
            <a:spAutoFit/>
          </a:bodyPr>
          <a:lstStyle/>
          <a:p>
            <a:pPr algn="ctr"/>
            <a:r>
              <a:rPr lang="pt-BR" sz="3200" dirty="0" smtClean="0">
                <a:latin typeface="Algerian" pitchFamily="82" charset="0"/>
              </a:rPr>
              <a:t>Assegurem   que a Qualidade que o medicamento apresentou no final da produção será a mesma na </a:t>
            </a:r>
          </a:p>
          <a:p>
            <a:pPr algn="ctr"/>
            <a:r>
              <a:rPr lang="pt-BR" sz="3200" dirty="0" err="1" smtClean="0">
                <a:latin typeface="Algerian" pitchFamily="82" charset="0"/>
              </a:rPr>
              <a:t>Dispensação</a:t>
            </a:r>
            <a:r>
              <a:rPr lang="pt-BR" sz="3200" dirty="0" smtClean="0">
                <a:latin typeface="Algerian" pitchFamily="82" charset="0"/>
              </a:rPr>
              <a:t> </a:t>
            </a:r>
          </a:p>
          <a:p>
            <a:pPr algn="ctr"/>
            <a:r>
              <a:rPr lang="pt-BR" sz="3200" dirty="0" smtClean="0">
                <a:latin typeface="Algerian" pitchFamily="82" charset="0"/>
              </a:rPr>
              <a:t>E</a:t>
            </a:r>
          </a:p>
          <a:p>
            <a:pPr algn="ctr"/>
            <a:r>
              <a:rPr lang="pt-BR" sz="3200" dirty="0" smtClean="0">
                <a:latin typeface="Algerian" pitchFamily="82" charset="0"/>
              </a:rPr>
              <a:t>No final do prazo de validade  </a:t>
            </a:r>
            <a:endParaRPr lang="pt-BR" sz="3200" dirty="0">
              <a:latin typeface="Algerian" pitchFamily="82"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p:cNvSpPr txBox="1"/>
          <p:nvPr/>
        </p:nvSpPr>
        <p:spPr>
          <a:xfrm>
            <a:off x="0" y="0"/>
            <a:ext cx="9144000" cy="954107"/>
          </a:xfrm>
          <a:prstGeom prst="rect">
            <a:avLst/>
          </a:prstGeom>
          <a:noFill/>
        </p:spPr>
        <p:txBody>
          <a:bodyPr wrap="square" rtlCol="0">
            <a:spAutoFit/>
          </a:bodyPr>
          <a:lstStyle/>
          <a:p>
            <a:pPr algn="ctr"/>
            <a:r>
              <a:rPr lang="pt-BR" sz="2800" b="1" dirty="0" smtClean="0">
                <a:solidFill>
                  <a:schemeClr val="bg1"/>
                </a:solidFill>
                <a:latin typeface="Algerian" pitchFamily="82" charset="0"/>
              </a:rPr>
              <a:t>Estabilidade no Desenvolvimento de um medicamento</a:t>
            </a:r>
            <a:endParaRPr lang="pt-BR" sz="2800" b="1" dirty="0">
              <a:solidFill>
                <a:schemeClr val="bg1"/>
              </a:solidFill>
              <a:latin typeface="Algerian" pitchFamily="82" charset="0"/>
            </a:endParaRPr>
          </a:p>
        </p:txBody>
      </p:sp>
      <p:sp>
        <p:nvSpPr>
          <p:cNvPr id="7" name="CaixaDeTexto 6"/>
          <p:cNvSpPr txBox="1"/>
          <p:nvPr/>
        </p:nvSpPr>
        <p:spPr>
          <a:xfrm>
            <a:off x="0" y="6211669"/>
            <a:ext cx="2857520" cy="646331"/>
          </a:xfrm>
          <a:prstGeom prst="rect">
            <a:avLst/>
          </a:prstGeom>
          <a:noFill/>
        </p:spPr>
        <p:txBody>
          <a:bodyPr wrap="square" rtlCol="0">
            <a:spAutoFit/>
          </a:bodyPr>
          <a:lstStyle/>
          <a:p>
            <a:r>
              <a:rPr lang="pt-BR" dirty="0" smtClean="0">
                <a:latin typeface="Algerian" pitchFamily="82" charset="0"/>
              </a:rPr>
              <a:t>Insumo farmacêutico ativo (IFA)</a:t>
            </a:r>
            <a:endParaRPr lang="pt-BR" dirty="0">
              <a:latin typeface="Algerian" pitchFamily="82" charset="0"/>
            </a:endParaRPr>
          </a:p>
        </p:txBody>
      </p:sp>
      <p:sp>
        <p:nvSpPr>
          <p:cNvPr id="8" name="Chave esquerda 7"/>
          <p:cNvSpPr/>
          <p:nvPr/>
        </p:nvSpPr>
        <p:spPr>
          <a:xfrm>
            <a:off x="2786050" y="5572140"/>
            <a:ext cx="428628" cy="1285860"/>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pt-BR"/>
          </a:p>
        </p:txBody>
      </p:sp>
      <p:sp>
        <p:nvSpPr>
          <p:cNvPr id="9" name="CaixaDeTexto 8"/>
          <p:cNvSpPr txBox="1"/>
          <p:nvPr/>
        </p:nvSpPr>
        <p:spPr>
          <a:xfrm>
            <a:off x="3357554" y="5429264"/>
            <a:ext cx="5786446" cy="1754326"/>
          </a:xfrm>
          <a:prstGeom prst="rect">
            <a:avLst/>
          </a:prstGeom>
          <a:noFill/>
        </p:spPr>
        <p:txBody>
          <a:bodyPr wrap="square" rtlCol="0">
            <a:spAutoFit/>
          </a:bodyPr>
          <a:lstStyle/>
          <a:p>
            <a:r>
              <a:rPr lang="pt-BR" dirty="0" smtClean="0"/>
              <a:t>IFA dentro das especificações universais,</a:t>
            </a:r>
          </a:p>
          <a:p>
            <a:r>
              <a:rPr lang="pt-BR" dirty="0" smtClean="0"/>
              <a:t>Estabilidade química, física e microbiológica  avaliada  e prazo de validade determinado;</a:t>
            </a:r>
          </a:p>
          <a:p>
            <a:r>
              <a:rPr lang="pt-BR" dirty="0" smtClean="0"/>
              <a:t>Impurezas do processo de síntese e da degradação conhecidas, quantificadas e avaliadas quanto a toxidade</a:t>
            </a:r>
          </a:p>
          <a:p>
            <a:r>
              <a:rPr lang="pt-BR" dirty="0" smtClean="0"/>
              <a:t> </a:t>
            </a:r>
            <a:endParaRPr lang="pt-BR" dirty="0"/>
          </a:p>
        </p:txBody>
      </p:sp>
      <p:sp>
        <p:nvSpPr>
          <p:cNvPr id="12" name="Elipse 11"/>
          <p:cNvSpPr/>
          <p:nvPr/>
        </p:nvSpPr>
        <p:spPr>
          <a:xfrm>
            <a:off x="857224" y="5857892"/>
            <a:ext cx="285752" cy="21431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dirty="0">
              <a:solidFill>
                <a:srgbClr val="FFFF00"/>
              </a:solidFill>
            </a:endParaRPr>
          </a:p>
        </p:txBody>
      </p:sp>
      <p:sp>
        <p:nvSpPr>
          <p:cNvPr id="14" name="Elipse 13"/>
          <p:cNvSpPr/>
          <p:nvPr/>
        </p:nvSpPr>
        <p:spPr>
          <a:xfrm>
            <a:off x="1357290" y="5500702"/>
            <a:ext cx="285752" cy="21431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dirty="0">
              <a:solidFill>
                <a:srgbClr val="FFFF00"/>
              </a:solidFill>
            </a:endParaRPr>
          </a:p>
        </p:txBody>
      </p:sp>
      <p:sp>
        <p:nvSpPr>
          <p:cNvPr id="15" name="Elipse 14"/>
          <p:cNvSpPr/>
          <p:nvPr/>
        </p:nvSpPr>
        <p:spPr>
          <a:xfrm>
            <a:off x="1785918" y="5143512"/>
            <a:ext cx="285752" cy="21431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dirty="0">
              <a:solidFill>
                <a:srgbClr val="FFFF00"/>
              </a:solidFill>
            </a:endParaRPr>
          </a:p>
        </p:txBody>
      </p:sp>
      <p:sp>
        <p:nvSpPr>
          <p:cNvPr id="16" name="Retângulo 15"/>
          <p:cNvSpPr/>
          <p:nvPr/>
        </p:nvSpPr>
        <p:spPr>
          <a:xfrm>
            <a:off x="1500166" y="4572008"/>
            <a:ext cx="1928826"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smtClean="0"/>
              <a:t>Ex </a:t>
            </a:r>
            <a:r>
              <a:rPr lang="pt-BR" b="1" dirty="0" err="1" smtClean="0"/>
              <a:t>cipientes</a:t>
            </a:r>
            <a:endParaRPr lang="pt-BR" b="1" dirty="0"/>
          </a:p>
        </p:txBody>
      </p:sp>
      <p:sp>
        <p:nvSpPr>
          <p:cNvPr id="18" name="CaixaDeTexto 17"/>
          <p:cNvSpPr txBox="1"/>
          <p:nvPr/>
        </p:nvSpPr>
        <p:spPr>
          <a:xfrm>
            <a:off x="0" y="4929198"/>
            <a:ext cx="1714480" cy="646331"/>
          </a:xfrm>
          <a:prstGeom prst="rect">
            <a:avLst/>
          </a:prstGeom>
          <a:noFill/>
        </p:spPr>
        <p:txBody>
          <a:bodyPr wrap="square" rtlCol="0">
            <a:spAutoFit/>
          </a:bodyPr>
          <a:lstStyle/>
          <a:p>
            <a:pPr algn="ctr"/>
            <a:r>
              <a:rPr lang="pt-BR" dirty="0" smtClean="0"/>
              <a:t>Avaliação da compatibilidade</a:t>
            </a:r>
            <a:endParaRPr lang="pt-BR" dirty="0"/>
          </a:p>
        </p:txBody>
      </p:sp>
      <p:sp>
        <p:nvSpPr>
          <p:cNvPr id="19" name="CaixaDeTexto 18"/>
          <p:cNvSpPr txBox="1"/>
          <p:nvPr/>
        </p:nvSpPr>
        <p:spPr>
          <a:xfrm>
            <a:off x="2500298" y="3429000"/>
            <a:ext cx="2428892" cy="400110"/>
          </a:xfrm>
          <a:prstGeom prst="rect">
            <a:avLst/>
          </a:prstGeom>
          <a:noFill/>
        </p:spPr>
        <p:txBody>
          <a:bodyPr wrap="square" rtlCol="0">
            <a:spAutoFit/>
          </a:bodyPr>
          <a:lstStyle/>
          <a:p>
            <a:pPr algn="ctr"/>
            <a:r>
              <a:rPr lang="pt-BR" sz="2000" b="1" dirty="0" smtClean="0">
                <a:solidFill>
                  <a:schemeClr val="bg1"/>
                </a:solidFill>
                <a:latin typeface="Algerian" pitchFamily="82" charset="0"/>
              </a:rPr>
              <a:t>Produto Final</a:t>
            </a:r>
            <a:endParaRPr lang="pt-BR" sz="2000" b="1" dirty="0">
              <a:solidFill>
                <a:schemeClr val="bg1"/>
              </a:solidFill>
              <a:latin typeface="Algerian" pitchFamily="82" charset="0"/>
            </a:endParaRPr>
          </a:p>
        </p:txBody>
      </p:sp>
      <p:sp>
        <p:nvSpPr>
          <p:cNvPr id="20" name="Elipse 19"/>
          <p:cNvSpPr/>
          <p:nvPr/>
        </p:nvSpPr>
        <p:spPr>
          <a:xfrm>
            <a:off x="2786050" y="4143380"/>
            <a:ext cx="285752" cy="21431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dirty="0">
              <a:solidFill>
                <a:srgbClr val="FFFF00"/>
              </a:solidFill>
            </a:endParaRPr>
          </a:p>
        </p:txBody>
      </p:sp>
      <p:sp>
        <p:nvSpPr>
          <p:cNvPr id="21" name="Elipse 20"/>
          <p:cNvSpPr/>
          <p:nvPr/>
        </p:nvSpPr>
        <p:spPr>
          <a:xfrm>
            <a:off x="3071802" y="3857628"/>
            <a:ext cx="285752" cy="21431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dirty="0">
              <a:solidFill>
                <a:srgbClr val="FFFF00"/>
              </a:solidFill>
            </a:endParaRPr>
          </a:p>
        </p:txBody>
      </p:sp>
      <p:sp>
        <p:nvSpPr>
          <p:cNvPr id="22" name="CaixaDeTexto 21"/>
          <p:cNvSpPr txBox="1"/>
          <p:nvPr/>
        </p:nvSpPr>
        <p:spPr>
          <a:xfrm>
            <a:off x="214282" y="3643314"/>
            <a:ext cx="2357454" cy="646331"/>
          </a:xfrm>
          <a:prstGeom prst="rect">
            <a:avLst/>
          </a:prstGeom>
          <a:noFill/>
        </p:spPr>
        <p:txBody>
          <a:bodyPr wrap="square" rtlCol="0">
            <a:spAutoFit/>
          </a:bodyPr>
          <a:lstStyle/>
          <a:p>
            <a:pPr algn="r"/>
            <a:r>
              <a:rPr lang="pt-BR" dirty="0" smtClean="0"/>
              <a:t>Desenvolvimento do processo de produção </a:t>
            </a:r>
            <a:endParaRPr lang="pt-BR" dirty="0"/>
          </a:p>
        </p:txBody>
      </p:sp>
      <p:sp>
        <p:nvSpPr>
          <p:cNvPr id="23" name="Elipse 22"/>
          <p:cNvSpPr/>
          <p:nvPr/>
        </p:nvSpPr>
        <p:spPr>
          <a:xfrm>
            <a:off x="4500562" y="2786058"/>
            <a:ext cx="285752" cy="21431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dirty="0">
              <a:solidFill>
                <a:srgbClr val="FFFF00"/>
              </a:solidFill>
            </a:endParaRPr>
          </a:p>
        </p:txBody>
      </p:sp>
      <p:sp>
        <p:nvSpPr>
          <p:cNvPr id="24" name="Elipse 23"/>
          <p:cNvSpPr/>
          <p:nvPr/>
        </p:nvSpPr>
        <p:spPr>
          <a:xfrm>
            <a:off x="4143372" y="3143248"/>
            <a:ext cx="285752" cy="21431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dirty="0">
              <a:solidFill>
                <a:srgbClr val="FFFF00"/>
              </a:solidFill>
            </a:endParaRPr>
          </a:p>
        </p:txBody>
      </p:sp>
      <p:sp>
        <p:nvSpPr>
          <p:cNvPr id="25" name="CaixaDeTexto 24"/>
          <p:cNvSpPr txBox="1"/>
          <p:nvPr/>
        </p:nvSpPr>
        <p:spPr>
          <a:xfrm>
            <a:off x="4000496" y="2000240"/>
            <a:ext cx="2643206" cy="707886"/>
          </a:xfrm>
          <a:prstGeom prst="rect">
            <a:avLst/>
          </a:prstGeom>
          <a:noFill/>
        </p:spPr>
        <p:txBody>
          <a:bodyPr wrap="square" rtlCol="0">
            <a:spAutoFit/>
          </a:bodyPr>
          <a:lstStyle/>
          <a:p>
            <a:pPr algn="ctr"/>
            <a:r>
              <a:rPr lang="pt-BR" sz="2000" dirty="0" smtClean="0">
                <a:latin typeface="Algerian" pitchFamily="82" charset="0"/>
              </a:rPr>
              <a:t>Medicamento embalado</a:t>
            </a:r>
            <a:endParaRPr lang="pt-BR" sz="2000" dirty="0">
              <a:latin typeface="Algerian" pitchFamily="82" charset="0"/>
            </a:endParaRPr>
          </a:p>
        </p:txBody>
      </p:sp>
      <p:sp>
        <p:nvSpPr>
          <p:cNvPr id="27" name="CaixaDeTexto 26"/>
          <p:cNvSpPr txBox="1"/>
          <p:nvPr/>
        </p:nvSpPr>
        <p:spPr>
          <a:xfrm>
            <a:off x="857224" y="2500306"/>
            <a:ext cx="3286148" cy="646331"/>
          </a:xfrm>
          <a:prstGeom prst="rect">
            <a:avLst/>
          </a:prstGeom>
          <a:noFill/>
        </p:spPr>
        <p:txBody>
          <a:bodyPr wrap="square" rtlCol="0">
            <a:spAutoFit/>
          </a:bodyPr>
          <a:lstStyle/>
          <a:p>
            <a:pPr algn="r"/>
            <a:r>
              <a:rPr lang="pt-BR" b="1" dirty="0" smtClean="0">
                <a:solidFill>
                  <a:srgbClr val="C00000"/>
                </a:solidFill>
              </a:rPr>
              <a:t>Interação com a embalagem</a:t>
            </a:r>
          </a:p>
          <a:p>
            <a:pPr algn="r"/>
            <a:r>
              <a:rPr lang="pt-BR" b="1" dirty="0" smtClean="0">
                <a:solidFill>
                  <a:srgbClr val="C00000"/>
                </a:solidFill>
              </a:rPr>
              <a:t>Condição de armazenamento</a:t>
            </a:r>
            <a:endParaRPr lang="pt-BR" b="1" dirty="0">
              <a:solidFill>
                <a:srgbClr val="C00000"/>
              </a:solidFill>
            </a:endParaRPr>
          </a:p>
        </p:txBody>
      </p:sp>
      <p:pic>
        <p:nvPicPr>
          <p:cNvPr id="3075" name="Picture 3" descr="C:\Users\Maria José V Fonseca\Pictures\graduação 2020\seta.png"/>
          <p:cNvPicPr>
            <a:picLocks noChangeAspect="1" noChangeArrowheads="1"/>
          </p:cNvPicPr>
          <p:nvPr/>
        </p:nvPicPr>
        <p:blipFill>
          <a:blip r:embed="rId3" cstate="print"/>
          <a:srcRect/>
          <a:stretch>
            <a:fillRect/>
          </a:stretch>
        </p:blipFill>
        <p:spPr bwMode="auto">
          <a:xfrm rot="19080327">
            <a:off x="6109201" y="1508584"/>
            <a:ext cx="676273" cy="583722"/>
          </a:xfrm>
          <a:prstGeom prst="rect">
            <a:avLst/>
          </a:prstGeom>
          <a:noFill/>
        </p:spPr>
      </p:pic>
      <p:sp>
        <p:nvSpPr>
          <p:cNvPr id="29" name="CaixaDeTexto 28"/>
          <p:cNvSpPr txBox="1"/>
          <p:nvPr/>
        </p:nvSpPr>
        <p:spPr>
          <a:xfrm>
            <a:off x="6000760" y="928670"/>
            <a:ext cx="2643174" cy="523220"/>
          </a:xfrm>
          <a:prstGeom prst="rect">
            <a:avLst/>
          </a:prstGeom>
          <a:noFill/>
        </p:spPr>
        <p:txBody>
          <a:bodyPr wrap="square" rtlCol="0">
            <a:spAutoFit/>
          </a:bodyPr>
          <a:lstStyle/>
          <a:p>
            <a:r>
              <a:rPr lang="pt-BR" sz="2800" b="1" dirty="0" smtClean="0">
                <a:solidFill>
                  <a:schemeClr val="bg1"/>
                </a:solidFill>
                <a:latin typeface="Algerian" pitchFamily="82" charset="0"/>
              </a:rPr>
              <a:t>Estabilidade</a:t>
            </a:r>
            <a:endParaRPr lang="pt-BR" sz="2800" b="1" dirty="0">
              <a:solidFill>
                <a:schemeClr val="bg1"/>
              </a:solidFill>
              <a:latin typeface="Algerian" pitchFamily="82" charset="0"/>
            </a:endParaRPr>
          </a:p>
        </p:txBody>
      </p:sp>
      <p:pic>
        <p:nvPicPr>
          <p:cNvPr id="26" name="Picture 3" descr="C:\Users\Maria José V Fonseca\Pictures\graduação 2020\seta.png"/>
          <p:cNvPicPr>
            <a:picLocks noChangeAspect="1" noChangeArrowheads="1"/>
          </p:cNvPicPr>
          <p:nvPr/>
        </p:nvPicPr>
        <p:blipFill>
          <a:blip r:embed="rId3" cstate="print"/>
          <a:srcRect/>
          <a:stretch>
            <a:fillRect/>
          </a:stretch>
        </p:blipFill>
        <p:spPr bwMode="auto">
          <a:xfrm rot="19080327">
            <a:off x="5966324" y="4080353"/>
            <a:ext cx="676273" cy="583722"/>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214290"/>
            <a:ext cx="9144000" cy="830997"/>
          </a:xfrm>
          <a:prstGeom prst="rect">
            <a:avLst/>
          </a:prstGeom>
          <a:noFill/>
        </p:spPr>
        <p:txBody>
          <a:bodyPr wrap="square" rtlCol="0">
            <a:spAutoFit/>
          </a:bodyPr>
          <a:lstStyle/>
          <a:p>
            <a:pPr algn="ctr"/>
            <a:r>
              <a:rPr lang="pt-BR" sz="2400" b="1" dirty="0" smtClean="0">
                <a:solidFill>
                  <a:schemeClr val="bg1"/>
                </a:solidFill>
                <a:latin typeface="Algerian" pitchFamily="82" charset="0"/>
              </a:rPr>
              <a:t>DETERMINAÇÃO  DA ESTABILIDADE E PRAZO DE VALIDADE SEGUNDO MÉTODO TRADICIONAL- EQUAÇÃO DE ARRHENIUS </a:t>
            </a:r>
            <a:endParaRPr lang="pt-BR" sz="2400" b="1" dirty="0">
              <a:solidFill>
                <a:schemeClr val="bg1"/>
              </a:solidFill>
              <a:latin typeface="Algerian" pitchFamily="82" charset="0"/>
            </a:endParaRPr>
          </a:p>
        </p:txBody>
      </p:sp>
      <p:pic>
        <p:nvPicPr>
          <p:cNvPr id="34818" name="Picture 2" descr="C:\Users\Maria José V Fonseca\Pictures\graduação 2020\CINETICA QUÍMICA.png"/>
          <p:cNvPicPr>
            <a:picLocks noChangeAspect="1" noChangeArrowheads="1"/>
          </p:cNvPicPr>
          <p:nvPr/>
        </p:nvPicPr>
        <p:blipFill>
          <a:blip r:embed="rId3"/>
          <a:srcRect/>
          <a:stretch>
            <a:fillRect/>
          </a:stretch>
        </p:blipFill>
        <p:spPr bwMode="auto">
          <a:xfrm>
            <a:off x="714348" y="1428736"/>
            <a:ext cx="7546558" cy="4857784"/>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214282" y="357166"/>
            <a:ext cx="8643998" cy="1077218"/>
          </a:xfrm>
          <a:prstGeom prst="rect">
            <a:avLst/>
          </a:prstGeom>
          <a:noFill/>
        </p:spPr>
        <p:txBody>
          <a:bodyPr wrap="square" rtlCol="0">
            <a:spAutoFit/>
          </a:bodyPr>
          <a:lstStyle/>
          <a:p>
            <a:pPr algn="ctr"/>
            <a:r>
              <a:rPr lang="pt-BR" sz="3200" b="1" dirty="0" smtClean="0">
                <a:solidFill>
                  <a:schemeClr val="bg1"/>
                </a:solidFill>
                <a:latin typeface="Algerian" pitchFamily="82" charset="0"/>
              </a:rPr>
              <a:t>Determinação do prazo de Validade pela equação de </a:t>
            </a:r>
            <a:r>
              <a:rPr lang="pt-BR" sz="3200" b="1" dirty="0" err="1" smtClean="0">
                <a:solidFill>
                  <a:schemeClr val="bg1"/>
                </a:solidFill>
                <a:latin typeface="Algerian" pitchFamily="82" charset="0"/>
              </a:rPr>
              <a:t>Arrhenius</a:t>
            </a:r>
            <a:endParaRPr lang="pt-BR" sz="3200" b="1" dirty="0">
              <a:solidFill>
                <a:schemeClr val="bg1"/>
              </a:solidFill>
              <a:latin typeface="Algerian" pitchFamily="82" charset="0"/>
            </a:endParaRPr>
          </a:p>
        </p:txBody>
      </p:sp>
      <p:grpSp>
        <p:nvGrpSpPr>
          <p:cNvPr id="8" name="Grupo 7"/>
          <p:cNvGrpSpPr/>
          <p:nvPr/>
        </p:nvGrpSpPr>
        <p:grpSpPr>
          <a:xfrm>
            <a:off x="1000100" y="2214554"/>
            <a:ext cx="2643206" cy="870527"/>
            <a:chOff x="1000100" y="2214554"/>
            <a:chExt cx="2643206" cy="870527"/>
          </a:xfrm>
        </p:grpSpPr>
        <p:sp>
          <p:nvSpPr>
            <p:cNvPr id="5" name="CaixaDeTexto 4"/>
            <p:cNvSpPr txBox="1"/>
            <p:nvPr/>
          </p:nvSpPr>
          <p:spPr>
            <a:xfrm>
              <a:off x="1000100" y="2500306"/>
              <a:ext cx="1500198" cy="584775"/>
            </a:xfrm>
            <a:prstGeom prst="rect">
              <a:avLst/>
            </a:prstGeom>
            <a:noFill/>
          </p:spPr>
          <p:txBody>
            <a:bodyPr wrap="square" rtlCol="0">
              <a:spAutoFit/>
            </a:bodyPr>
            <a:lstStyle/>
            <a:p>
              <a:r>
                <a:rPr lang="pt-BR" sz="3200" b="1" dirty="0" smtClean="0">
                  <a:solidFill>
                    <a:schemeClr val="bg1"/>
                  </a:solidFill>
                </a:rPr>
                <a:t>K= k0 e</a:t>
              </a:r>
              <a:endParaRPr lang="pt-BR" sz="3200" b="1" dirty="0">
                <a:solidFill>
                  <a:schemeClr val="bg1"/>
                </a:solidFill>
              </a:endParaRPr>
            </a:p>
          </p:txBody>
        </p:sp>
        <p:sp>
          <p:nvSpPr>
            <p:cNvPr id="7" name="CaixaDeTexto 6"/>
            <p:cNvSpPr txBox="1"/>
            <p:nvPr/>
          </p:nvSpPr>
          <p:spPr>
            <a:xfrm>
              <a:off x="2000232" y="2214554"/>
              <a:ext cx="1643074" cy="584775"/>
            </a:xfrm>
            <a:prstGeom prst="rect">
              <a:avLst/>
            </a:prstGeom>
            <a:noFill/>
          </p:spPr>
          <p:txBody>
            <a:bodyPr wrap="square" rtlCol="0">
              <a:spAutoFit/>
            </a:bodyPr>
            <a:lstStyle/>
            <a:p>
              <a:r>
                <a:rPr lang="pt-BR" sz="3200" b="1" dirty="0" smtClean="0">
                  <a:solidFill>
                    <a:schemeClr val="bg1"/>
                  </a:solidFill>
                </a:rPr>
                <a:t>-</a:t>
              </a:r>
              <a:r>
                <a:rPr lang="pt-BR" sz="3200" b="1" dirty="0" err="1" smtClean="0">
                  <a:solidFill>
                    <a:schemeClr val="bg1"/>
                  </a:solidFill>
                </a:rPr>
                <a:t>Ea</a:t>
              </a:r>
              <a:r>
                <a:rPr lang="pt-BR" sz="3200" b="1" dirty="0" smtClean="0">
                  <a:solidFill>
                    <a:schemeClr val="bg1"/>
                  </a:solidFill>
                </a:rPr>
                <a:t>/(RT)</a:t>
              </a:r>
              <a:endParaRPr lang="pt-BR" sz="3200" b="1" dirty="0">
                <a:solidFill>
                  <a:schemeClr val="bg1"/>
                </a:solidFill>
              </a:endParaRPr>
            </a:p>
          </p:txBody>
        </p:sp>
      </p:grpSp>
      <p:sp>
        <p:nvSpPr>
          <p:cNvPr id="9" name="Seta para a direita 8"/>
          <p:cNvSpPr/>
          <p:nvPr/>
        </p:nvSpPr>
        <p:spPr>
          <a:xfrm>
            <a:off x="3714744" y="2786058"/>
            <a:ext cx="428628"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CaixaDeTexto 9"/>
          <p:cNvSpPr txBox="1"/>
          <p:nvPr/>
        </p:nvSpPr>
        <p:spPr>
          <a:xfrm>
            <a:off x="4286248" y="2643182"/>
            <a:ext cx="3929090" cy="584775"/>
          </a:xfrm>
          <a:prstGeom prst="rect">
            <a:avLst/>
          </a:prstGeom>
          <a:noFill/>
        </p:spPr>
        <p:txBody>
          <a:bodyPr wrap="square" rtlCol="0">
            <a:spAutoFit/>
          </a:bodyPr>
          <a:lstStyle/>
          <a:p>
            <a:r>
              <a:rPr lang="pt-BR" sz="3200" dirty="0" smtClean="0"/>
              <a:t>Equação de </a:t>
            </a:r>
            <a:r>
              <a:rPr lang="pt-BR" sz="3200" dirty="0" err="1" smtClean="0"/>
              <a:t>Arrhenius</a:t>
            </a:r>
            <a:endParaRPr lang="pt-BR" sz="3200" dirty="0"/>
          </a:p>
        </p:txBody>
      </p:sp>
      <p:sp>
        <p:nvSpPr>
          <p:cNvPr id="11" name="CaixaDeTexto 10"/>
          <p:cNvSpPr txBox="1"/>
          <p:nvPr/>
        </p:nvSpPr>
        <p:spPr>
          <a:xfrm>
            <a:off x="857224" y="3357562"/>
            <a:ext cx="7643866" cy="3046988"/>
          </a:xfrm>
          <a:prstGeom prst="rect">
            <a:avLst/>
          </a:prstGeom>
          <a:noFill/>
        </p:spPr>
        <p:txBody>
          <a:bodyPr wrap="square" rtlCol="0">
            <a:spAutoFit/>
          </a:bodyPr>
          <a:lstStyle/>
          <a:p>
            <a:r>
              <a:rPr lang="pt-BR" sz="3200" dirty="0" smtClean="0"/>
              <a:t>Onde k é a velocidade específica da reação, </a:t>
            </a:r>
          </a:p>
          <a:p>
            <a:r>
              <a:rPr lang="pt-BR" sz="3200" dirty="0" smtClean="0"/>
              <a:t>K0- o fator pré-exponencial a uma temperatura definida;</a:t>
            </a:r>
          </a:p>
          <a:p>
            <a:r>
              <a:rPr lang="pt-BR" sz="3200" dirty="0" err="1" smtClean="0"/>
              <a:t>Ea</a:t>
            </a:r>
            <a:r>
              <a:rPr lang="pt-BR" sz="3200" dirty="0" smtClean="0"/>
              <a:t> – a energia de ativação;</a:t>
            </a:r>
          </a:p>
          <a:p>
            <a:r>
              <a:rPr lang="pt-BR" sz="3200" dirty="0" err="1" smtClean="0"/>
              <a:t>R-a</a:t>
            </a:r>
            <a:r>
              <a:rPr lang="pt-BR" sz="3200" dirty="0" smtClean="0"/>
              <a:t> constante dos gases perfeitos e T a temperatura absoluta</a:t>
            </a:r>
            <a:endParaRPr lang="pt-BR"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914400" y="2133600"/>
            <a:ext cx="7848600" cy="457200"/>
          </a:xfrm>
          <a:prstGeom prst="rect">
            <a:avLst/>
          </a:prstGeom>
          <a:noFill/>
          <a:ln w="9525">
            <a:noFill/>
            <a:miter lim="800000"/>
            <a:headEnd/>
            <a:tailEnd/>
          </a:ln>
        </p:spPr>
        <p:txBody>
          <a:bodyPr>
            <a:spAutoFit/>
          </a:bodyPr>
          <a:lstStyle/>
          <a:p>
            <a:pPr algn="l">
              <a:spcBef>
                <a:spcPct val="50000"/>
              </a:spcBef>
            </a:pPr>
            <a:endParaRPr lang="pt-BR"/>
          </a:p>
        </p:txBody>
      </p:sp>
      <p:graphicFrame>
        <p:nvGraphicFramePr>
          <p:cNvPr id="19553" name="Group 97"/>
          <p:cNvGraphicFramePr>
            <a:graphicFrameLocks noGrp="1"/>
          </p:cNvGraphicFramePr>
          <p:nvPr/>
        </p:nvGraphicFramePr>
        <p:xfrm>
          <a:off x="228600" y="1295400"/>
          <a:ext cx="9204325" cy="5998464"/>
        </p:xfrm>
        <a:graphic>
          <a:graphicData uri="http://schemas.openxmlformats.org/drawingml/2006/table">
            <a:tbl>
              <a:tblPr/>
              <a:tblGrid>
                <a:gridCol w="1917700"/>
                <a:gridCol w="2243138"/>
                <a:gridCol w="1958975"/>
                <a:gridCol w="3084512"/>
              </a:tblGrid>
              <a:tr h="1271588">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800" b="0" i="0" u="none" strike="noStrike" cap="none" normalizeH="0" baseline="0" dirty="0" smtClean="0">
                          <a:ln>
                            <a:noFill/>
                          </a:ln>
                          <a:solidFill>
                            <a:schemeClr val="tx1"/>
                          </a:solidFill>
                          <a:effectLst/>
                          <a:latin typeface="Times New Roman" pitchFamily="18" charset="0"/>
                        </a:rPr>
                        <a:t>Ordem de reação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800" b="0" i="0" u="none" strike="noStrike" cap="none" normalizeH="0" baseline="0" smtClean="0">
                          <a:ln>
                            <a:noFill/>
                          </a:ln>
                          <a:solidFill>
                            <a:schemeClr val="tx1"/>
                          </a:solidFill>
                          <a:effectLst/>
                          <a:latin typeface="Times New Roman" pitchFamily="18" charset="0"/>
                        </a:rPr>
                        <a:t>Forma integrada da equação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800" b="0" i="0" u="none" strike="noStrike" cap="none" normalizeH="0" baseline="0" smtClean="0">
                          <a:ln>
                            <a:noFill/>
                          </a:ln>
                          <a:solidFill>
                            <a:schemeClr val="tx1"/>
                          </a:solidFill>
                          <a:effectLst/>
                          <a:latin typeface="Times New Roman" pitchFamily="18" charset="0"/>
                        </a:rPr>
                        <a:t>Vida Média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800" b="0" i="0" u="none" strike="noStrike" cap="none" normalizeH="0" baseline="0" smtClean="0">
                          <a:ln>
                            <a:noFill/>
                          </a:ln>
                          <a:solidFill>
                            <a:schemeClr val="tx1"/>
                          </a:solidFill>
                          <a:effectLst/>
                          <a:latin typeface="Times New Roman" pitchFamily="18" charset="0"/>
                        </a:rPr>
                        <a:t>Prazo  de Validade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55675">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800" b="0" i="0" u="none" strike="noStrike" cap="none" normalizeH="0" baseline="0" smtClean="0">
                          <a:ln>
                            <a:noFill/>
                          </a:ln>
                          <a:solidFill>
                            <a:schemeClr val="tx1"/>
                          </a:solidFill>
                          <a:effectLst/>
                          <a:latin typeface="Times New Roman" pitchFamily="18" charset="0"/>
                        </a:rPr>
                        <a:t>zero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800" b="0" i="0" u="none" strike="noStrike" cap="none" normalizeH="0" baseline="0" smtClean="0">
                          <a:ln>
                            <a:noFill/>
                          </a:ln>
                          <a:solidFill>
                            <a:schemeClr val="tx1"/>
                          </a:solidFill>
                          <a:effectLst/>
                          <a:latin typeface="Times New Roman" pitchFamily="18" charset="0"/>
                        </a:rPr>
                        <a:t>C = C</a:t>
                      </a:r>
                      <a:r>
                        <a:rPr kumimoji="0" lang="pt-BR" sz="2800" b="0" i="0" u="none" strike="noStrike" cap="none" normalizeH="0" baseline="-25000" smtClean="0">
                          <a:ln>
                            <a:noFill/>
                          </a:ln>
                          <a:solidFill>
                            <a:schemeClr val="tx1"/>
                          </a:solidFill>
                          <a:effectLst/>
                          <a:latin typeface="Times New Roman" pitchFamily="18" charset="0"/>
                        </a:rPr>
                        <a:t>0</a:t>
                      </a:r>
                      <a:r>
                        <a:rPr kumimoji="0" lang="pt-BR" sz="2800" b="0" i="0" u="none" strike="noStrike" cap="none" normalizeH="0" baseline="0" smtClean="0">
                          <a:ln>
                            <a:noFill/>
                          </a:ln>
                          <a:solidFill>
                            <a:schemeClr val="tx1"/>
                          </a:solidFill>
                          <a:effectLst/>
                          <a:latin typeface="Times New Roman" pitchFamily="18" charset="0"/>
                        </a:rPr>
                        <a:t>-K</a:t>
                      </a:r>
                      <a:r>
                        <a:rPr kumimoji="0" lang="pt-BR" sz="2800" b="0" i="0" u="none" strike="noStrike" cap="none" normalizeH="0" baseline="-25000" smtClean="0">
                          <a:ln>
                            <a:noFill/>
                          </a:ln>
                          <a:solidFill>
                            <a:schemeClr val="tx1"/>
                          </a:solidFill>
                          <a:effectLst/>
                          <a:latin typeface="Times New Roman" pitchFamily="18" charset="0"/>
                        </a:rPr>
                        <a:t>t</a:t>
                      </a:r>
                      <a:endParaRPr kumimoji="0" lang="pt-BR"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800" b="0" i="0" u="none" strike="noStrike" cap="none" normalizeH="0" baseline="0" smtClean="0">
                          <a:ln>
                            <a:noFill/>
                          </a:ln>
                          <a:solidFill>
                            <a:schemeClr val="tx1"/>
                          </a:solidFill>
                          <a:effectLst/>
                          <a:latin typeface="Times New Roman" pitchFamily="18" charset="0"/>
                        </a:rPr>
                        <a:t>t</a:t>
                      </a:r>
                      <a:r>
                        <a:rPr kumimoji="0" lang="pt-BR" sz="2800" b="0" i="0" u="none" strike="noStrike" cap="none" normalizeH="0" baseline="-25000" smtClean="0">
                          <a:ln>
                            <a:noFill/>
                          </a:ln>
                          <a:solidFill>
                            <a:schemeClr val="tx1"/>
                          </a:solidFill>
                          <a:effectLst/>
                          <a:latin typeface="Times New Roman" pitchFamily="18" charset="0"/>
                        </a:rPr>
                        <a:t>1/2 =</a:t>
                      </a:r>
                      <a:r>
                        <a:rPr kumimoji="0" lang="pt-BR" sz="2800" b="0" i="0" u="none" strike="noStrike" cap="none" normalizeH="0" baseline="0" smtClean="0">
                          <a:ln>
                            <a:noFill/>
                          </a:ln>
                          <a:solidFill>
                            <a:schemeClr val="tx1"/>
                          </a:solidFill>
                          <a:effectLst/>
                          <a:latin typeface="Times New Roman" pitchFamily="18" charset="0"/>
                        </a:rPr>
                        <a:t>  C</a:t>
                      </a:r>
                      <a:r>
                        <a:rPr kumimoji="0" lang="pt-BR" sz="2800" b="0" i="0" u="none" strike="noStrike" cap="none" normalizeH="0" baseline="-25000" smtClean="0">
                          <a:ln>
                            <a:noFill/>
                          </a:ln>
                          <a:solidFill>
                            <a:schemeClr val="tx1"/>
                          </a:solidFill>
                          <a:effectLst/>
                          <a:latin typeface="Times New Roman" pitchFamily="18" charset="0"/>
                        </a:rPr>
                        <a:t>0</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800" b="0" i="0" u="none" strike="noStrike" cap="none" normalizeH="0" baseline="-25000" smtClean="0">
                          <a:ln>
                            <a:noFill/>
                          </a:ln>
                          <a:solidFill>
                            <a:schemeClr val="tx1"/>
                          </a:solidFill>
                          <a:effectLst/>
                          <a:latin typeface="Times New Roman" pitchFamily="18" charset="0"/>
                        </a:rPr>
                        <a:t>            </a:t>
                      </a:r>
                      <a:r>
                        <a:rPr kumimoji="0" lang="pt-BR" sz="2800" b="0" i="0" u="none" strike="noStrike" cap="none" normalizeH="0" baseline="0" smtClean="0">
                          <a:ln>
                            <a:noFill/>
                          </a:ln>
                          <a:solidFill>
                            <a:schemeClr val="tx1"/>
                          </a:solidFill>
                          <a:effectLst/>
                          <a:latin typeface="Times New Roman" pitchFamily="18" charset="0"/>
                        </a:rPr>
                        <a:t>2K</a:t>
                      </a:r>
                      <a:r>
                        <a:rPr kumimoji="0" lang="pt-BR" sz="2800" b="0" i="0" u="none" strike="noStrike" cap="none" normalizeH="0" baseline="-25000" smtClean="0">
                          <a:ln>
                            <a:noFill/>
                          </a:ln>
                          <a:solidFill>
                            <a:schemeClr val="tx1"/>
                          </a:solidFill>
                          <a:effectLst/>
                          <a:latin typeface="Times New Roman" pitchFamily="18" charset="0"/>
                        </a:rPr>
                        <a:t>0</a:t>
                      </a:r>
                      <a:endParaRPr kumimoji="0" lang="pt-BR"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800" b="0" i="0" u="none" strike="noStrike" cap="none" normalizeH="0" baseline="0" smtClean="0">
                          <a:ln>
                            <a:noFill/>
                          </a:ln>
                          <a:solidFill>
                            <a:schemeClr val="tx1"/>
                          </a:solidFill>
                          <a:effectLst/>
                          <a:latin typeface="Times New Roman" pitchFamily="18" charset="0"/>
                        </a:rPr>
                        <a:t>t</a:t>
                      </a:r>
                      <a:r>
                        <a:rPr kumimoji="0" lang="pt-BR" sz="2800" b="0" i="0" u="none" strike="noStrike" cap="none" normalizeH="0" baseline="-25000" smtClean="0">
                          <a:ln>
                            <a:noFill/>
                          </a:ln>
                          <a:solidFill>
                            <a:schemeClr val="tx1"/>
                          </a:solidFill>
                          <a:effectLst/>
                          <a:latin typeface="Times New Roman" pitchFamily="18" charset="0"/>
                        </a:rPr>
                        <a:t>10%  =</a:t>
                      </a:r>
                      <a:r>
                        <a:rPr kumimoji="0" lang="pt-BR" sz="2800" b="0" i="0" u="none" strike="noStrike" cap="none" normalizeH="0" baseline="0" smtClean="0">
                          <a:ln>
                            <a:noFill/>
                          </a:ln>
                          <a:solidFill>
                            <a:schemeClr val="tx1"/>
                          </a:solidFill>
                          <a:effectLst/>
                          <a:latin typeface="Times New Roman" pitchFamily="18" charset="0"/>
                        </a:rPr>
                        <a:t> 0,1 C</a:t>
                      </a:r>
                      <a:r>
                        <a:rPr kumimoji="0" lang="pt-BR" sz="2800" b="0" i="0" u="none" strike="noStrike" cap="none" normalizeH="0" baseline="-25000" smtClean="0">
                          <a:ln>
                            <a:noFill/>
                          </a:ln>
                          <a:solidFill>
                            <a:schemeClr val="tx1"/>
                          </a:solidFill>
                          <a:effectLst/>
                          <a:latin typeface="Times New Roman" pitchFamily="18" charset="0"/>
                        </a:rPr>
                        <a:t>0</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800" b="0" i="0" u="none" strike="noStrike" cap="none" normalizeH="0" baseline="0" smtClean="0">
                          <a:ln>
                            <a:noFill/>
                          </a:ln>
                          <a:solidFill>
                            <a:schemeClr val="tx1"/>
                          </a:solidFill>
                          <a:effectLst/>
                          <a:latin typeface="Times New Roman" pitchFamily="18" charset="0"/>
                        </a:rPr>
                        <a:t>             K</a:t>
                      </a:r>
                      <a:r>
                        <a:rPr kumimoji="0" lang="pt-BR" sz="2800" b="0" i="0" u="none" strike="noStrike" cap="none" normalizeH="0" baseline="-25000" smtClean="0">
                          <a:ln>
                            <a:noFill/>
                          </a:ln>
                          <a:solidFill>
                            <a:schemeClr val="tx1"/>
                          </a:solidFill>
                          <a:effectLst/>
                          <a:latin typeface="Times New Roman" pitchFamily="18" charset="0"/>
                        </a:rPr>
                        <a:t>0</a:t>
                      </a:r>
                      <a:endParaRPr kumimoji="0" lang="pt-BR"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8225">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800" b="0" i="0" u="none" strike="noStrike" cap="none" normalizeH="0" baseline="0" smtClean="0">
                          <a:ln>
                            <a:noFill/>
                          </a:ln>
                          <a:solidFill>
                            <a:schemeClr val="tx1"/>
                          </a:solidFill>
                          <a:effectLst/>
                          <a:latin typeface="Times New Roman" pitchFamily="18" charset="0"/>
                        </a:rPr>
                        <a:t>Primeira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800" b="0" i="0" u="none" strike="noStrike" cap="none" normalizeH="0" baseline="0" smtClean="0">
                          <a:ln>
                            <a:noFill/>
                          </a:ln>
                          <a:solidFill>
                            <a:schemeClr val="tx1"/>
                          </a:solidFill>
                          <a:effectLst/>
                          <a:latin typeface="Times New Roman" pitchFamily="18" charset="0"/>
                        </a:rPr>
                        <a:t>ln C=lnC-K</a:t>
                      </a:r>
                      <a:r>
                        <a:rPr kumimoji="0" lang="pt-BR" sz="2800" b="0" i="0" u="none" strike="noStrike" cap="none" normalizeH="0" baseline="-25000" smtClean="0">
                          <a:ln>
                            <a:noFill/>
                          </a:ln>
                          <a:solidFill>
                            <a:schemeClr val="tx1"/>
                          </a:solidFill>
                          <a:effectLst/>
                          <a:latin typeface="Times New Roman" pitchFamily="18" charset="0"/>
                        </a:rPr>
                        <a:t>1</a:t>
                      </a:r>
                      <a:r>
                        <a:rPr kumimoji="0" lang="pt-BR" sz="2800" b="0" i="0" u="none" strike="noStrike" cap="none" normalizeH="0" baseline="0" smtClean="0">
                          <a:ln>
                            <a:noFill/>
                          </a:ln>
                          <a:solidFill>
                            <a:schemeClr val="tx1"/>
                          </a:solidFill>
                          <a:effectLst/>
                          <a:latin typeface="Times New Roman" pitchFamily="18"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800" b="0" i="0" u="none" strike="noStrike" cap="none" normalizeH="0" baseline="0" smtClean="0">
                          <a:ln>
                            <a:noFill/>
                          </a:ln>
                          <a:solidFill>
                            <a:schemeClr val="tx1"/>
                          </a:solidFill>
                          <a:effectLst/>
                          <a:latin typeface="Times New Roman" pitchFamily="18" charset="0"/>
                        </a:rPr>
                        <a:t>t</a:t>
                      </a:r>
                      <a:r>
                        <a:rPr kumimoji="0" lang="pt-BR" sz="2800" b="0" i="0" u="none" strike="noStrike" cap="none" normalizeH="0" baseline="-25000" smtClean="0">
                          <a:ln>
                            <a:noFill/>
                          </a:ln>
                          <a:solidFill>
                            <a:schemeClr val="tx1"/>
                          </a:solidFill>
                          <a:effectLst/>
                          <a:latin typeface="Times New Roman" pitchFamily="18" charset="0"/>
                        </a:rPr>
                        <a:t>1/2 =</a:t>
                      </a:r>
                      <a:r>
                        <a:rPr kumimoji="0" lang="pt-BR" sz="2800" b="0" i="0" u="none" strike="noStrike" cap="none" normalizeH="0" baseline="0" smtClean="0">
                          <a:ln>
                            <a:noFill/>
                          </a:ln>
                          <a:solidFill>
                            <a:schemeClr val="tx1"/>
                          </a:solidFill>
                          <a:effectLst/>
                          <a:latin typeface="Times New Roman" pitchFamily="18" charset="0"/>
                        </a:rPr>
                        <a:t> 0,693</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800" b="0" i="0" u="none" strike="noStrike" cap="none" normalizeH="0" baseline="0" smtClean="0">
                          <a:ln>
                            <a:noFill/>
                          </a:ln>
                          <a:solidFill>
                            <a:schemeClr val="tx1"/>
                          </a:solidFill>
                          <a:effectLst/>
                          <a:latin typeface="Times New Roman" pitchFamily="18" charset="0"/>
                        </a:rPr>
                        <a:t>          K</a:t>
                      </a:r>
                      <a:r>
                        <a:rPr kumimoji="0" lang="pt-BR" sz="2800" b="0" i="0" u="none" strike="noStrike" cap="none" normalizeH="0" baseline="-25000" smtClean="0">
                          <a:ln>
                            <a:noFill/>
                          </a:ln>
                          <a:solidFill>
                            <a:schemeClr val="tx1"/>
                          </a:solidFill>
                          <a:effectLst/>
                          <a:latin typeface="Times New Roman" pitchFamily="18" charset="0"/>
                        </a:rPr>
                        <a:t>1</a:t>
                      </a:r>
                      <a:endParaRPr kumimoji="0" lang="pt-BR"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800" b="0" i="0" u="none" strike="noStrike" cap="none" normalizeH="0" baseline="0" smtClean="0">
                          <a:ln>
                            <a:noFill/>
                          </a:ln>
                          <a:solidFill>
                            <a:schemeClr val="tx1"/>
                          </a:solidFill>
                          <a:effectLst/>
                          <a:latin typeface="Times New Roman" pitchFamily="18" charset="0"/>
                        </a:rPr>
                        <a:t>t</a:t>
                      </a:r>
                      <a:r>
                        <a:rPr kumimoji="0" lang="pt-BR" sz="2800" b="0" i="0" u="none" strike="noStrike" cap="none" normalizeH="0" baseline="-25000" smtClean="0">
                          <a:ln>
                            <a:noFill/>
                          </a:ln>
                          <a:solidFill>
                            <a:schemeClr val="tx1"/>
                          </a:solidFill>
                          <a:effectLst/>
                          <a:latin typeface="Times New Roman" pitchFamily="18" charset="0"/>
                        </a:rPr>
                        <a:t>10% =</a:t>
                      </a:r>
                      <a:r>
                        <a:rPr kumimoji="0" lang="pt-BR" sz="2800" b="0" i="0" u="none" strike="noStrike" cap="none" normalizeH="0" baseline="0" smtClean="0">
                          <a:ln>
                            <a:noFill/>
                          </a:ln>
                          <a:solidFill>
                            <a:schemeClr val="tx1"/>
                          </a:solidFill>
                          <a:effectLst/>
                          <a:latin typeface="Times New Roman" pitchFamily="18" charset="0"/>
                        </a:rPr>
                        <a:t> 0,105</a:t>
                      </a:r>
                      <a:endParaRPr kumimoji="0" lang="pt-BR" sz="2800" b="0" i="0" u="none" strike="noStrike" cap="none" normalizeH="0" baseline="-2500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800" b="0" i="0" u="none" strike="noStrike" cap="none" normalizeH="0" baseline="0" smtClean="0">
                          <a:ln>
                            <a:noFill/>
                          </a:ln>
                          <a:solidFill>
                            <a:schemeClr val="tx1"/>
                          </a:solidFill>
                          <a:effectLst/>
                          <a:latin typeface="Times New Roman" pitchFamily="18" charset="0"/>
                        </a:rPr>
                        <a:t>            K</a:t>
                      </a:r>
                      <a:r>
                        <a:rPr kumimoji="0" lang="pt-BR" sz="2800" b="0" i="0" u="none" strike="noStrike" cap="none" normalizeH="0" baseline="-25000" smtClean="0">
                          <a:ln>
                            <a:noFill/>
                          </a:ln>
                          <a:solidFill>
                            <a:schemeClr val="tx1"/>
                          </a:solidFill>
                          <a:effectLst/>
                          <a:latin typeface="Times New Roman" pitchFamily="18" charset="0"/>
                        </a:rPr>
                        <a:t>0</a:t>
                      </a:r>
                      <a:endParaRPr kumimoji="0" lang="pt-BR" sz="28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pt-BR"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7663">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800" b="0" i="0" u="none" strike="noStrike" cap="none" normalizeH="0" baseline="0" dirty="0" smtClean="0">
                          <a:ln>
                            <a:noFill/>
                          </a:ln>
                          <a:solidFill>
                            <a:schemeClr val="tx1"/>
                          </a:solidFill>
                          <a:effectLst/>
                          <a:latin typeface="Times New Roman" pitchFamily="18" charset="0"/>
                        </a:rPr>
                        <a:t>Segunda</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800" b="0" i="0" u="none" strike="noStrike" cap="none" normalizeH="0" baseline="0" dirty="0" smtClean="0">
                          <a:ln>
                            <a:noFill/>
                          </a:ln>
                          <a:solidFill>
                            <a:schemeClr val="tx1"/>
                          </a:solidFill>
                          <a:effectLst/>
                          <a:latin typeface="Times New Roman" pitchFamily="18" charset="0"/>
                        </a:rPr>
                        <a:t>(a=b)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800" b="0" i="0" u="none" strike="noStrike" cap="none" normalizeH="0" baseline="0" smtClean="0">
                          <a:ln>
                            <a:noFill/>
                          </a:ln>
                          <a:solidFill>
                            <a:schemeClr val="tx1"/>
                          </a:solidFill>
                          <a:effectLst/>
                          <a:latin typeface="Times New Roman" pitchFamily="18" charset="0"/>
                        </a:rPr>
                        <a:t>1   </a:t>
                      </a:r>
                      <a:r>
                        <a:rPr kumimoji="0" lang="pt-BR" sz="2800" b="0" i="0" u="none" strike="noStrike" cap="none" normalizeH="0" baseline="-25000" smtClean="0">
                          <a:ln>
                            <a:noFill/>
                          </a:ln>
                          <a:solidFill>
                            <a:schemeClr val="tx1"/>
                          </a:solidFill>
                          <a:effectLst/>
                          <a:latin typeface="Times New Roman" pitchFamily="18" charset="0"/>
                        </a:rPr>
                        <a:t>=</a:t>
                      </a:r>
                      <a:r>
                        <a:rPr kumimoji="0" lang="pt-BR" sz="2800" b="0" i="0" u="none" strike="noStrike" cap="none" normalizeH="0" baseline="0" smtClean="0">
                          <a:ln>
                            <a:noFill/>
                          </a:ln>
                          <a:solidFill>
                            <a:schemeClr val="tx1"/>
                          </a:solidFill>
                          <a:effectLst/>
                          <a:latin typeface="Times New Roman" pitchFamily="18" charset="0"/>
                        </a:rPr>
                        <a:t>  1  </a:t>
                      </a:r>
                      <a:r>
                        <a:rPr kumimoji="0" lang="pt-BR" sz="2800" b="0" i="0" u="none" strike="noStrike" cap="none" normalizeH="0" baseline="-25000" smtClean="0">
                          <a:ln>
                            <a:noFill/>
                          </a:ln>
                          <a:solidFill>
                            <a:schemeClr val="tx1"/>
                          </a:solidFill>
                          <a:effectLst/>
                          <a:latin typeface="Times New Roman" pitchFamily="18" charset="0"/>
                        </a:rPr>
                        <a:t>+</a:t>
                      </a:r>
                      <a:r>
                        <a:rPr kumimoji="0" lang="pt-BR" sz="2800" b="0" i="0" u="none" strike="noStrike" cap="none" normalizeH="0" baseline="0" smtClean="0">
                          <a:ln>
                            <a:noFill/>
                          </a:ln>
                          <a:solidFill>
                            <a:schemeClr val="tx1"/>
                          </a:solidFill>
                          <a:effectLst/>
                          <a:latin typeface="Times New Roman" pitchFamily="18" charset="0"/>
                        </a:rPr>
                        <a:t> K</a:t>
                      </a:r>
                      <a:r>
                        <a:rPr kumimoji="0" lang="pt-BR" sz="2800" b="0" i="0" u="none" strike="noStrike" cap="none" normalizeH="0" baseline="-25000" smtClean="0">
                          <a:ln>
                            <a:noFill/>
                          </a:ln>
                          <a:solidFill>
                            <a:schemeClr val="tx1"/>
                          </a:solidFill>
                          <a:effectLst/>
                          <a:latin typeface="Times New Roman" pitchFamily="18" charset="0"/>
                        </a:rPr>
                        <a:t>2</a:t>
                      </a:r>
                      <a:r>
                        <a:rPr kumimoji="0" lang="pt-BR" sz="2800" b="0" i="0" u="none" strike="noStrike" cap="none" normalizeH="0" baseline="0" smtClean="0">
                          <a:ln>
                            <a:noFill/>
                          </a:ln>
                          <a:solidFill>
                            <a:schemeClr val="tx1"/>
                          </a:solidFill>
                          <a:effectLst/>
                          <a:latin typeface="Times New Roman" pitchFamily="18" charset="0"/>
                        </a:rPr>
                        <a:t>t</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800" b="0" i="0" u="none" strike="noStrike" cap="none" normalizeH="0" baseline="0" smtClean="0">
                          <a:ln>
                            <a:noFill/>
                          </a:ln>
                          <a:solidFill>
                            <a:schemeClr val="tx1"/>
                          </a:solidFill>
                          <a:effectLst/>
                          <a:latin typeface="Times New Roman" pitchFamily="18" charset="0"/>
                        </a:rPr>
                        <a:t>C      C</a:t>
                      </a:r>
                      <a:r>
                        <a:rPr kumimoji="0" lang="pt-BR" sz="2800" b="0" i="0" u="none" strike="noStrike" cap="none" normalizeH="0" baseline="-25000" smtClean="0">
                          <a:ln>
                            <a:noFill/>
                          </a:ln>
                          <a:solidFill>
                            <a:schemeClr val="tx1"/>
                          </a:solidFill>
                          <a:effectLst/>
                          <a:latin typeface="Times New Roman" pitchFamily="18" charset="0"/>
                        </a:rPr>
                        <a:t>0A</a:t>
                      </a:r>
                      <a:endParaRPr kumimoji="0" lang="pt-BR" sz="28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pt-BR"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800" b="0" i="0" u="none" strike="noStrike" cap="none" normalizeH="0" baseline="0" smtClean="0">
                          <a:ln>
                            <a:noFill/>
                          </a:ln>
                          <a:solidFill>
                            <a:schemeClr val="tx1"/>
                          </a:solidFill>
                          <a:effectLst/>
                          <a:latin typeface="Times New Roman" pitchFamily="18" charset="0"/>
                        </a:rPr>
                        <a:t>t</a:t>
                      </a:r>
                      <a:r>
                        <a:rPr kumimoji="0" lang="pt-BR" sz="2800" b="0" i="0" u="none" strike="noStrike" cap="none" normalizeH="0" baseline="-25000" smtClean="0">
                          <a:ln>
                            <a:noFill/>
                          </a:ln>
                          <a:solidFill>
                            <a:schemeClr val="tx1"/>
                          </a:solidFill>
                          <a:effectLst/>
                          <a:latin typeface="Times New Roman" pitchFamily="18" charset="0"/>
                        </a:rPr>
                        <a:t>1/2 =</a:t>
                      </a:r>
                      <a:r>
                        <a:rPr kumimoji="0" lang="pt-BR" sz="2800" b="0" i="0" u="none" strike="noStrike" cap="none" normalizeH="0" baseline="0" smtClean="0">
                          <a:ln>
                            <a:noFill/>
                          </a:ln>
                          <a:solidFill>
                            <a:schemeClr val="tx1"/>
                          </a:solidFill>
                          <a:effectLst/>
                          <a:latin typeface="Times New Roman" pitchFamily="18" charset="0"/>
                        </a:rPr>
                        <a:t>   1</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800" b="0" i="0" u="none" strike="noStrike" cap="none" normalizeH="0" baseline="0" smtClean="0">
                          <a:ln>
                            <a:noFill/>
                          </a:ln>
                          <a:solidFill>
                            <a:schemeClr val="tx1"/>
                          </a:solidFill>
                          <a:effectLst/>
                          <a:latin typeface="Times New Roman" pitchFamily="18" charset="0"/>
                        </a:rPr>
                        <a:t>          C</a:t>
                      </a:r>
                      <a:r>
                        <a:rPr kumimoji="0" lang="pt-BR" sz="2800" b="0" i="0" u="none" strike="noStrike" cap="none" normalizeH="0" baseline="-25000" smtClean="0">
                          <a:ln>
                            <a:noFill/>
                          </a:ln>
                          <a:solidFill>
                            <a:schemeClr val="tx1"/>
                          </a:solidFill>
                          <a:effectLst/>
                          <a:latin typeface="Times New Roman" pitchFamily="18" charset="0"/>
                        </a:rPr>
                        <a:t>0</a:t>
                      </a:r>
                      <a:r>
                        <a:rPr kumimoji="0" lang="pt-BR" sz="2800" b="0" i="0" u="none" strike="noStrike" cap="none" normalizeH="0" baseline="0" smtClean="0">
                          <a:ln>
                            <a:noFill/>
                          </a:ln>
                          <a:solidFill>
                            <a:schemeClr val="tx1"/>
                          </a:solidFill>
                          <a:effectLst/>
                          <a:latin typeface="Times New Roman" pitchFamily="18" charset="0"/>
                        </a:rPr>
                        <a:t>K</a:t>
                      </a:r>
                      <a:r>
                        <a:rPr kumimoji="0" lang="pt-BR" sz="2800" b="0" i="0" u="none" strike="noStrike" cap="none" normalizeH="0" baseline="-25000" smtClean="0">
                          <a:ln>
                            <a:noFill/>
                          </a:ln>
                          <a:solidFill>
                            <a:schemeClr val="tx1"/>
                          </a:solidFill>
                          <a:effectLst/>
                          <a:latin typeface="Times New Roman" pitchFamily="18" charset="0"/>
                        </a:rPr>
                        <a:t>2</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pt-BR"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800" b="0" i="0" u="none" strike="noStrike" cap="none" normalizeH="0" baseline="0" smtClean="0">
                          <a:ln>
                            <a:noFill/>
                          </a:ln>
                          <a:solidFill>
                            <a:schemeClr val="tx1"/>
                          </a:solidFill>
                          <a:effectLst/>
                          <a:latin typeface="Times New Roman" pitchFamily="18" charset="0"/>
                        </a:rPr>
                        <a:t>t</a:t>
                      </a:r>
                      <a:r>
                        <a:rPr kumimoji="0" lang="pt-BR" sz="2800" b="0" i="0" u="none" strike="noStrike" cap="none" normalizeH="0" baseline="-25000" smtClean="0">
                          <a:ln>
                            <a:noFill/>
                          </a:ln>
                          <a:solidFill>
                            <a:schemeClr val="tx1"/>
                          </a:solidFill>
                          <a:effectLst/>
                          <a:latin typeface="Times New Roman" pitchFamily="18" charset="0"/>
                        </a:rPr>
                        <a:t>10% =</a:t>
                      </a:r>
                      <a:r>
                        <a:rPr kumimoji="0" lang="pt-BR" sz="2800" b="0" i="0" u="none" strike="noStrike" cap="none" normalizeH="0" baseline="0" smtClean="0">
                          <a:ln>
                            <a:noFill/>
                          </a:ln>
                          <a:solidFill>
                            <a:schemeClr val="tx1"/>
                          </a:solidFill>
                          <a:effectLst/>
                          <a:latin typeface="Times New Roman" pitchFamily="18" charset="0"/>
                        </a:rPr>
                        <a:t> 0,111</a:t>
                      </a:r>
                      <a:endParaRPr kumimoji="0" lang="pt-BR" sz="2800" b="0" i="0" u="none" strike="noStrike" cap="none" normalizeH="0" baseline="-2500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pt-BR" sz="2800" b="0" i="0" u="none" strike="noStrike" cap="none" normalizeH="0" baseline="0" smtClean="0">
                          <a:ln>
                            <a:noFill/>
                          </a:ln>
                          <a:solidFill>
                            <a:schemeClr val="tx1"/>
                          </a:solidFill>
                          <a:effectLst/>
                          <a:latin typeface="Times New Roman" pitchFamily="18" charset="0"/>
                        </a:rPr>
                        <a:t>           C</a:t>
                      </a:r>
                      <a:r>
                        <a:rPr kumimoji="0" lang="pt-BR" sz="2800" b="0" i="0" u="none" strike="noStrike" cap="none" normalizeH="0" baseline="-25000" smtClean="0">
                          <a:ln>
                            <a:noFill/>
                          </a:ln>
                          <a:solidFill>
                            <a:schemeClr val="tx1"/>
                          </a:solidFill>
                          <a:effectLst/>
                          <a:latin typeface="Times New Roman" pitchFamily="18" charset="0"/>
                        </a:rPr>
                        <a:t>0</a:t>
                      </a:r>
                      <a:r>
                        <a:rPr kumimoji="0" lang="pt-BR" sz="2800" b="0" i="0" u="none" strike="noStrike" cap="none" normalizeH="0" baseline="0" smtClean="0">
                          <a:ln>
                            <a:noFill/>
                          </a:ln>
                          <a:solidFill>
                            <a:schemeClr val="tx1"/>
                          </a:solidFill>
                          <a:effectLst/>
                          <a:latin typeface="Times New Roman" pitchFamily="18" charset="0"/>
                        </a:rPr>
                        <a:t> K</a:t>
                      </a:r>
                      <a:r>
                        <a:rPr kumimoji="0" lang="pt-BR" sz="2800" b="0" i="0" u="none" strike="noStrike" cap="none" normalizeH="0" baseline="-25000" smtClean="0">
                          <a:ln>
                            <a:noFill/>
                          </a:ln>
                          <a:solidFill>
                            <a:schemeClr val="tx1"/>
                          </a:solidFill>
                          <a:effectLst/>
                          <a:latin typeface="Times New Roman" pitchFamily="18" charset="0"/>
                        </a:rPr>
                        <a:t>0</a:t>
                      </a:r>
                      <a:endParaRPr kumimoji="0" lang="pt-BR" sz="28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pt-BR" sz="28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pt-BR"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6894" name="Line 36"/>
          <p:cNvSpPr>
            <a:spLocks noChangeShapeType="1"/>
          </p:cNvSpPr>
          <p:nvPr/>
        </p:nvSpPr>
        <p:spPr bwMode="auto">
          <a:xfrm>
            <a:off x="3581400" y="5257800"/>
            <a:ext cx="152400" cy="0"/>
          </a:xfrm>
          <a:prstGeom prst="line">
            <a:avLst/>
          </a:prstGeom>
          <a:noFill/>
          <a:ln w="9525">
            <a:solidFill>
              <a:schemeClr val="tx1"/>
            </a:solidFill>
            <a:round/>
            <a:headEnd/>
            <a:tailEnd/>
          </a:ln>
        </p:spPr>
        <p:txBody>
          <a:bodyPr wrap="none"/>
          <a:lstStyle/>
          <a:p>
            <a:endParaRPr lang="pt-BR"/>
          </a:p>
        </p:txBody>
      </p:sp>
      <p:sp>
        <p:nvSpPr>
          <p:cNvPr id="36895" name="Line 67"/>
          <p:cNvSpPr>
            <a:spLocks noChangeShapeType="1"/>
          </p:cNvSpPr>
          <p:nvPr/>
        </p:nvSpPr>
        <p:spPr bwMode="auto">
          <a:xfrm>
            <a:off x="7315200" y="3200400"/>
            <a:ext cx="1066800" cy="0"/>
          </a:xfrm>
          <a:prstGeom prst="line">
            <a:avLst/>
          </a:prstGeom>
          <a:noFill/>
          <a:ln w="9525">
            <a:solidFill>
              <a:schemeClr val="tx1"/>
            </a:solidFill>
            <a:round/>
            <a:headEnd/>
            <a:tailEnd/>
          </a:ln>
        </p:spPr>
        <p:txBody>
          <a:bodyPr wrap="none"/>
          <a:lstStyle/>
          <a:p>
            <a:endParaRPr lang="pt-BR"/>
          </a:p>
        </p:txBody>
      </p:sp>
      <p:sp>
        <p:nvSpPr>
          <p:cNvPr id="36896" name="Line 69"/>
          <p:cNvSpPr>
            <a:spLocks noChangeShapeType="1"/>
          </p:cNvSpPr>
          <p:nvPr/>
        </p:nvSpPr>
        <p:spPr bwMode="auto">
          <a:xfrm>
            <a:off x="7315200" y="4191000"/>
            <a:ext cx="762000" cy="0"/>
          </a:xfrm>
          <a:prstGeom prst="line">
            <a:avLst/>
          </a:prstGeom>
          <a:noFill/>
          <a:ln w="9525">
            <a:solidFill>
              <a:schemeClr val="tx1"/>
            </a:solidFill>
            <a:round/>
            <a:headEnd/>
            <a:tailEnd/>
          </a:ln>
        </p:spPr>
        <p:txBody>
          <a:bodyPr wrap="none"/>
          <a:lstStyle/>
          <a:p>
            <a:endParaRPr lang="pt-BR"/>
          </a:p>
        </p:txBody>
      </p:sp>
      <p:sp>
        <p:nvSpPr>
          <p:cNvPr id="36897" name="Line 73"/>
          <p:cNvSpPr>
            <a:spLocks noChangeShapeType="1"/>
          </p:cNvSpPr>
          <p:nvPr/>
        </p:nvSpPr>
        <p:spPr bwMode="auto">
          <a:xfrm>
            <a:off x="7239000" y="5791200"/>
            <a:ext cx="1143000" cy="0"/>
          </a:xfrm>
          <a:prstGeom prst="line">
            <a:avLst/>
          </a:prstGeom>
          <a:noFill/>
          <a:ln w="9525">
            <a:solidFill>
              <a:schemeClr val="tx1"/>
            </a:solidFill>
            <a:round/>
            <a:headEnd/>
            <a:tailEnd/>
          </a:ln>
        </p:spPr>
        <p:txBody>
          <a:bodyPr wrap="none"/>
          <a:lstStyle/>
          <a:p>
            <a:endParaRPr lang="pt-BR"/>
          </a:p>
        </p:txBody>
      </p:sp>
      <p:sp>
        <p:nvSpPr>
          <p:cNvPr id="36898" name="Line 76"/>
          <p:cNvSpPr>
            <a:spLocks noChangeShapeType="1"/>
          </p:cNvSpPr>
          <p:nvPr/>
        </p:nvSpPr>
        <p:spPr bwMode="auto">
          <a:xfrm>
            <a:off x="5181600" y="3200400"/>
            <a:ext cx="685800" cy="0"/>
          </a:xfrm>
          <a:prstGeom prst="line">
            <a:avLst/>
          </a:prstGeom>
          <a:noFill/>
          <a:ln w="9525">
            <a:solidFill>
              <a:schemeClr val="tx1"/>
            </a:solidFill>
            <a:round/>
            <a:headEnd/>
            <a:tailEnd/>
          </a:ln>
        </p:spPr>
        <p:txBody>
          <a:bodyPr wrap="none"/>
          <a:lstStyle/>
          <a:p>
            <a:endParaRPr lang="pt-BR"/>
          </a:p>
        </p:txBody>
      </p:sp>
      <p:sp>
        <p:nvSpPr>
          <p:cNvPr id="36899" name="Line 77"/>
          <p:cNvSpPr>
            <a:spLocks noChangeShapeType="1"/>
          </p:cNvSpPr>
          <p:nvPr/>
        </p:nvSpPr>
        <p:spPr bwMode="auto">
          <a:xfrm>
            <a:off x="5181600" y="4191000"/>
            <a:ext cx="914400" cy="0"/>
          </a:xfrm>
          <a:prstGeom prst="line">
            <a:avLst/>
          </a:prstGeom>
          <a:noFill/>
          <a:ln w="9525">
            <a:solidFill>
              <a:schemeClr val="tx1"/>
            </a:solidFill>
            <a:round/>
            <a:headEnd/>
            <a:tailEnd/>
          </a:ln>
        </p:spPr>
        <p:txBody>
          <a:bodyPr wrap="none"/>
          <a:lstStyle/>
          <a:p>
            <a:endParaRPr lang="pt-BR"/>
          </a:p>
        </p:txBody>
      </p:sp>
      <p:sp>
        <p:nvSpPr>
          <p:cNvPr id="36900" name="Line 80"/>
          <p:cNvSpPr>
            <a:spLocks noChangeShapeType="1"/>
          </p:cNvSpPr>
          <p:nvPr/>
        </p:nvSpPr>
        <p:spPr bwMode="auto">
          <a:xfrm>
            <a:off x="5257800" y="5791200"/>
            <a:ext cx="990600" cy="0"/>
          </a:xfrm>
          <a:prstGeom prst="line">
            <a:avLst/>
          </a:prstGeom>
          <a:noFill/>
          <a:ln w="9525">
            <a:solidFill>
              <a:schemeClr val="tx1"/>
            </a:solidFill>
            <a:round/>
            <a:headEnd/>
            <a:tailEnd/>
          </a:ln>
        </p:spPr>
        <p:txBody>
          <a:bodyPr wrap="none"/>
          <a:lstStyle/>
          <a:p>
            <a:endParaRPr lang="pt-BR"/>
          </a:p>
        </p:txBody>
      </p:sp>
      <p:sp>
        <p:nvSpPr>
          <p:cNvPr id="36901" name="Line 83"/>
          <p:cNvSpPr>
            <a:spLocks noChangeShapeType="1"/>
          </p:cNvSpPr>
          <p:nvPr/>
        </p:nvSpPr>
        <p:spPr bwMode="auto">
          <a:xfrm>
            <a:off x="2209800" y="5715000"/>
            <a:ext cx="381000" cy="0"/>
          </a:xfrm>
          <a:prstGeom prst="line">
            <a:avLst/>
          </a:prstGeom>
          <a:noFill/>
          <a:ln w="9525">
            <a:solidFill>
              <a:schemeClr val="tx1"/>
            </a:solidFill>
            <a:round/>
            <a:headEnd/>
            <a:tailEnd/>
          </a:ln>
        </p:spPr>
        <p:txBody>
          <a:bodyPr wrap="none"/>
          <a:lstStyle/>
          <a:p>
            <a:endParaRPr lang="pt-BR"/>
          </a:p>
        </p:txBody>
      </p:sp>
      <p:sp>
        <p:nvSpPr>
          <p:cNvPr id="36902" name="Line 85"/>
          <p:cNvSpPr>
            <a:spLocks noChangeShapeType="1"/>
          </p:cNvSpPr>
          <p:nvPr/>
        </p:nvSpPr>
        <p:spPr bwMode="auto">
          <a:xfrm>
            <a:off x="2895600" y="5715000"/>
            <a:ext cx="381000" cy="0"/>
          </a:xfrm>
          <a:prstGeom prst="line">
            <a:avLst/>
          </a:prstGeom>
          <a:noFill/>
          <a:ln w="9525">
            <a:solidFill>
              <a:schemeClr val="tx1"/>
            </a:solidFill>
            <a:round/>
            <a:headEnd/>
            <a:tailEnd/>
          </a:ln>
        </p:spPr>
        <p:txBody>
          <a:bodyPr wrap="none"/>
          <a:lstStyle/>
          <a:p>
            <a:endParaRPr lang="pt-BR"/>
          </a:p>
        </p:txBody>
      </p:sp>
      <p:sp>
        <p:nvSpPr>
          <p:cNvPr id="36903" name="Text Box 88"/>
          <p:cNvSpPr txBox="1">
            <a:spLocks noChangeArrowheads="1"/>
          </p:cNvSpPr>
          <p:nvPr/>
        </p:nvSpPr>
        <p:spPr bwMode="auto">
          <a:xfrm>
            <a:off x="4022725" y="346075"/>
            <a:ext cx="184150" cy="457200"/>
          </a:xfrm>
          <a:prstGeom prst="rect">
            <a:avLst/>
          </a:prstGeom>
          <a:noFill/>
          <a:ln w="9525">
            <a:noFill/>
            <a:miter lim="800000"/>
            <a:headEnd/>
            <a:tailEnd/>
          </a:ln>
        </p:spPr>
        <p:txBody>
          <a:bodyPr wrap="none">
            <a:spAutoFit/>
          </a:bodyPr>
          <a:lstStyle/>
          <a:p>
            <a:pPr algn="l"/>
            <a:endParaRPr lang="pt-BR"/>
          </a:p>
        </p:txBody>
      </p:sp>
      <p:sp>
        <p:nvSpPr>
          <p:cNvPr id="36904" name="Text Box 90"/>
          <p:cNvSpPr txBox="1">
            <a:spLocks noChangeArrowheads="1"/>
          </p:cNvSpPr>
          <p:nvPr/>
        </p:nvSpPr>
        <p:spPr bwMode="auto">
          <a:xfrm>
            <a:off x="517525" y="0"/>
            <a:ext cx="8626475" cy="1200329"/>
          </a:xfrm>
          <a:prstGeom prst="rect">
            <a:avLst/>
          </a:prstGeom>
          <a:noFill/>
          <a:ln w="9525">
            <a:noFill/>
            <a:miter lim="800000"/>
            <a:headEnd/>
            <a:tailEnd/>
          </a:ln>
        </p:spPr>
        <p:txBody>
          <a:bodyPr>
            <a:spAutoFit/>
          </a:bodyPr>
          <a:lstStyle/>
          <a:p>
            <a:pPr algn="ctr"/>
            <a:r>
              <a:rPr lang="pt-BR" sz="3600" b="1" dirty="0" smtClean="0">
                <a:solidFill>
                  <a:schemeClr val="tx2"/>
                </a:solidFill>
              </a:rPr>
              <a:t>Determinação do prazo de validade  </a:t>
            </a:r>
            <a:r>
              <a:rPr lang="pt-BR" sz="3600" b="1" dirty="0">
                <a:solidFill>
                  <a:schemeClr val="tx2"/>
                </a:solidFill>
              </a:rPr>
              <a:t>pelo </a:t>
            </a:r>
            <a:r>
              <a:rPr lang="pt-BR" sz="3600" b="1" dirty="0" smtClean="0">
                <a:solidFill>
                  <a:schemeClr val="tx2"/>
                </a:solidFill>
              </a:rPr>
              <a:t>Método de </a:t>
            </a:r>
            <a:r>
              <a:rPr lang="pt-BR" sz="3600" b="1" dirty="0" err="1" smtClean="0">
                <a:solidFill>
                  <a:schemeClr val="tx2"/>
                </a:solidFill>
              </a:rPr>
              <a:t>Arrhenius</a:t>
            </a:r>
            <a:endParaRPr lang="pt-BR" sz="3600" b="1" dirty="0">
              <a:solidFill>
                <a:schemeClr val="tx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3"/>
          <p:cNvSpPr txBox="1">
            <a:spLocks noChangeArrowheads="1"/>
          </p:cNvSpPr>
          <p:nvPr/>
        </p:nvSpPr>
        <p:spPr bwMode="auto">
          <a:xfrm>
            <a:off x="500034" y="2714620"/>
            <a:ext cx="8072494" cy="1569660"/>
          </a:xfrm>
          <a:prstGeom prst="rect">
            <a:avLst/>
          </a:prstGeom>
          <a:noFill/>
          <a:ln w="9525">
            <a:noFill/>
            <a:miter lim="800000"/>
            <a:headEnd/>
            <a:tailEnd/>
          </a:ln>
          <a:effectLst/>
        </p:spPr>
        <p:txBody>
          <a:bodyPr wrap="square">
            <a:spAutoFit/>
          </a:bodyPr>
          <a:lstStyle/>
          <a:p>
            <a:pPr algn="ctr" eaLnBrk="0" hangingPunct="0">
              <a:spcBef>
                <a:spcPct val="50000"/>
              </a:spcBef>
              <a:buClr>
                <a:srgbClr val="FFFF00"/>
              </a:buClr>
              <a:buSzPct val="80000"/>
              <a:buFont typeface="Monotype Sorts" pitchFamily="2" charset="2"/>
              <a:buNone/>
              <a:defRPr/>
            </a:pPr>
            <a:r>
              <a:rPr kumimoji="1" lang="pt-BR" sz="3200" b="1" i="1" dirty="0">
                <a:solidFill>
                  <a:schemeClr val="bg1"/>
                </a:solidFill>
                <a:effectLst>
                  <a:outerShdw blurRad="38100" dist="38100" dir="2700000" algn="tl">
                    <a:srgbClr val="000000"/>
                  </a:outerShdw>
                </a:effectLst>
                <a:latin typeface="Algerian" pitchFamily="82" charset="0"/>
              </a:rPr>
              <a:t>TESTE DE ESTABILIDADE </a:t>
            </a:r>
            <a:r>
              <a:rPr kumimoji="1" lang="pt-BR" sz="3200" b="1" i="1" dirty="0" smtClean="0">
                <a:solidFill>
                  <a:schemeClr val="bg1"/>
                </a:solidFill>
                <a:effectLst>
                  <a:outerShdw blurRad="38100" dist="38100" dir="2700000" algn="tl">
                    <a:srgbClr val="000000"/>
                  </a:outerShdw>
                </a:effectLst>
                <a:latin typeface="Algerian" pitchFamily="82" charset="0"/>
              </a:rPr>
              <a:t>DE </a:t>
            </a:r>
            <a:r>
              <a:rPr kumimoji="1" lang="pt-BR" sz="3200" b="1" i="1" dirty="0">
                <a:solidFill>
                  <a:schemeClr val="bg1"/>
                </a:solidFill>
                <a:effectLst>
                  <a:outerShdw blurRad="38100" dist="38100" dir="2700000" algn="tl">
                    <a:srgbClr val="000000"/>
                  </a:outerShdw>
                </a:effectLst>
                <a:latin typeface="Algerian" pitchFamily="82" charset="0"/>
              </a:rPr>
              <a:t>PRODUTOS </a:t>
            </a:r>
            <a:r>
              <a:rPr kumimoji="1" lang="pt-BR" sz="3200" b="1" i="1" dirty="0" smtClean="0">
                <a:solidFill>
                  <a:schemeClr val="bg1"/>
                </a:solidFill>
                <a:effectLst>
                  <a:outerShdw blurRad="38100" dist="38100" dir="2700000" algn="tl">
                    <a:srgbClr val="000000"/>
                  </a:outerShdw>
                </a:effectLst>
                <a:latin typeface="Algerian" pitchFamily="82" charset="0"/>
              </a:rPr>
              <a:t> farmacêuticos DE </a:t>
            </a:r>
            <a:r>
              <a:rPr kumimoji="1" lang="pt-BR" sz="3200" b="1" i="1" dirty="0">
                <a:solidFill>
                  <a:schemeClr val="bg1"/>
                </a:solidFill>
                <a:effectLst>
                  <a:outerShdw blurRad="38100" dist="38100" dir="2700000" algn="tl">
                    <a:srgbClr val="000000"/>
                  </a:outerShdw>
                </a:effectLst>
                <a:latin typeface="Algerian" pitchFamily="82" charset="0"/>
              </a:rPr>
              <a:t>ACORDO ÀS NORMAS INTERNACIONAIS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30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autoUpdateAnimBg="0"/>
    </p:bldLst>
  </p:timing>
</p:sld>
</file>

<file path=ppt/theme/theme1.xml><?xml version="1.0" encoding="utf-8"?>
<a:theme xmlns:a="http://schemas.openxmlformats.org/drawingml/2006/main" name="Tema do Office">
  <a:themeElements>
    <a:clrScheme name="Flux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3178</TotalTime>
  <Words>5107</Words>
  <Application>Microsoft Office PowerPoint</Application>
  <PresentationFormat>Apresentação na tela (4:3)</PresentationFormat>
  <Paragraphs>455</Paragraphs>
  <Slides>35</Slides>
  <Notes>18</Notes>
  <HiddenSlides>0</HiddenSlides>
  <MMClips>0</MMClips>
  <ScaleCrop>false</ScaleCrop>
  <HeadingPairs>
    <vt:vector size="4" baseType="variant">
      <vt:variant>
        <vt:lpstr>Tema</vt:lpstr>
      </vt:variant>
      <vt:variant>
        <vt:i4>1</vt:i4>
      </vt:variant>
      <vt:variant>
        <vt:lpstr>Títulos de slides</vt:lpstr>
      </vt:variant>
      <vt:variant>
        <vt:i4>35</vt:i4>
      </vt:variant>
    </vt:vector>
  </HeadingPairs>
  <TitlesOfParts>
    <vt:vector size="36" baseType="lpstr">
      <vt:lpstr>Tema do Office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 Condições de armazenamento  de acordo com a forma farmacêutica estabelecidas pela Anvisa- 2005 e vigentes até o momento </vt:lpstr>
      <vt:lpstr> Condições de armazenamento  de acordo com a forma farmacêutica estabelecidas pela Anvisa- 2005 e vigentes até o momento </vt:lpstr>
      <vt:lpstr> Condições de armazenamento  de acordo com a forma farmacêutica estabelecidas pela Anvisa- 2005 e vigentes até o momento </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Maria José V Fonseca</dc:creator>
  <cp:lastModifiedBy>Maria José V Fonseca</cp:lastModifiedBy>
  <cp:revision>227</cp:revision>
  <dcterms:created xsi:type="dcterms:W3CDTF">2020-06-14T22:56:35Z</dcterms:created>
  <dcterms:modified xsi:type="dcterms:W3CDTF">2020-06-17T04:13:36Z</dcterms:modified>
</cp:coreProperties>
</file>