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0610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2086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881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7431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559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063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831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1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0134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6539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4279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00745-D489-48F3-8F6E-F0435A90A349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515C-55B0-4581-98BA-12967F8232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1059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286000" y="184482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FACULDADE DE DIREITO DA UNIVERSIDADE DE SÃO PAULO</a:t>
            </a:r>
            <a:br>
              <a:rPr lang="pt-BR" dirty="0"/>
            </a:br>
            <a:r>
              <a:rPr lang="pt-BR" dirty="0"/>
              <a:t>DEPARTAMENTO DE DIREITO DO ESTADO</a:t>
            </a:r>
            <a:br>
              <a:rPr lang="pt-BR" dirty="0"/>
            </a:br>
            <a:r>
              <a:rPr lang="pt-BR" dirty="0"/>
              <a:t>TEORIA GERAL DO ESTADO I</a:t>
            </a:r>
            <a:r>
              <a:rPr lang="pt-BR"/>
              <a:t/>
            </a:r>
            <a:br>
              <a:rPr lang="pt-BR"/>
            </a:br>
            <a:r>
              <a:rPr lang="pt-BR" smtClean="0"/>
              <a:t>abril/2018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Docente responsável: Profa. Dra. Eunice Aparecida de Jesus Prudente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A doutrina clássica da Separação de Poderes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I - Lições de Azambuja, Darcy ( Teoria Geral do estado)</a:t>
            </a:r>
            <a:br>
              <a:rPr lang="pt-BR" dirty="0"/>
            </a:br>
            <a:r>
              <a:rPr lang="pt-BR" dirty="0"/>
              <a:t>Fins e meios</a:t>
            </a:r>
            <a:br>
              <a:rPr lang="pt-BR" dirty="0"/>
            </a:br>
            <a:r>
              <a:rPr lang="pt-BR" dirty="0"/>
              <a:t>"A realização do bem público"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860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Montesquieu (Charles de </a:t>
            </a:r>
            <a:r>
              <a:rPr lang="pt-BR" dirty="0" err="1"/>
              <a:t>Secondat</a:t>
            </a:r>
            <a:r>
              <a:rPr lang="pt-BR" dirty="0"/>
              <a:t>, Barão de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Brède</a:t>
            </a:r>
            <a:r>
              <a:rPr lang="pt-BR" dirty="0"/>
              <a:t> e de Montesquieu, in O Espírito das Leis, Livro </a:t>
            </a:r>
            <a:r>
              <a:rPr lang="pt-BR" dirty="0" smtClean="0"/>
              <a:t>VI: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"Em todo Estado há três espécies de poderes, o Poder Legislativo, o Poder Executivo das coisas que dependem do direito das gentes e o Poder Executivo das que dependem do direito civil. Pelo primeiro o príncipe ou magistrado faz leis para algum tempo ou para sempre, e corrige ou ab-roga as questões feitas. Pelo segundo, ele faz a paz ou a guerra, envia e recebe embaixadas estabelece a ordem, prevê as invasões. Pelo terceiro pune os crimes e julga os dissídios dos particulares. Chama-se a última o poder de julgar e a outra o poder </a:t>
            </a:r>
            <a:r>
              <a:rPr lang="pt-BR" dirty="0" smtClean="0"/>
              <a:t>Executivo do </a:t>
            </a:r>
            <a:r>
              <a:rPr lang="pt-BR" dirty="0"/>
              <a:t>Estado</a:t>
            </a:r>
            <a:r>
              <a:rPr lang="pt-BR" dirty="0" smtClean="0"/>
              <a:t>."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0691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"Tudo estaria perdido se o mesmo homem ou o mesmo corpo dos principais ou dos nobres, ou do povo, exercesse esses três poderes."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A soberania é una, indivisível, mas exercida mediante órgãos do poder com especialização de funções, havendo cooperação entre os órgãos e principalmente um sistema de controles cada vez mais aperfeiçoado nas constituições da atualidade.</a:t>
            </a:r>
            <a:br>
              <a:rPr lang="pt-BR" dirty="0"/>
            </a:br>
            <a:r>
              <a:rPr lang="pt-BR" dirty="0"/>
              <a:t>Tanto que deve-se a Montesquieu a inserção de um sistema de freios e contrapesos às função legislativa, executiva e judiciária, pois " só o poder limita e </a:t>
            </a:r>
            <a:r>
              <a:rPr lang="pt-BR" dirty="0" smtClean="0"/>
              <a:t>detém </a:t>
            </a:r>
            <a:r>
              <a:rPr lang="pt-BR" dirty="0"/>
              <a:t>o poder".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72766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99783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Constituição Federal de </a:t>
            </a:r>
            <a:r>
              <a:rPr lang="pt-BR" dirty="0" smtClean="0"/>
              <a:t>1988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Legislativo  = </a:t>
            </a:r>
            <a:r>
              <a:rPr lang="pt-BR" dirty="0" err="1"/>
              <a:t>legiferação</a:t>
            </a:r>
            <a:r>
              <a:rPr lang="pt-BR" dirty="0"/>
              <a:t> ( </a:t>
            </a:r>
            <a:r>
              <a:rPr lang="pt-BR" dirty="0" err="1"/>
              <a:t>arts</a:t>
            </a:r>
            <a:r>
              <a:rPr lang="pt-BR" dirty="0"/>
              <a:t>. 61, 64, 65, 66), investigações (art. 58, §3º), julgamento político ( arts.51, §1º e 52, I, II e parágrafo único</a:t>
            </a:r>
            <a:r>
              <a:rPr lang="pt-BR" dirty="0" smtClean="0"/>
              <a:t>)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Executivo = funções de chefia de estado </a:t>
            </a:r>
            <a:r>
              <a:rPr lang="pt-BR" dirty="0" smtClean="0"/>
              <a:t> (interesses </a:t>
            </a:r>
            <a:r>
              <a:rPr lang="pt-BR" dirty="0"/>
              <a:t>permanentes do Estado), funções de chefia de governo ( interesses imediatos do povo) = políticas públicas, funções administrativas ( art. 84)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098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274838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Judiciário =  jurisdição = pacificação/sociedade a com a solução de conflitos mediante o devido processo legal ( art. 92 e </a:t>
            </a:r>
            <a:r>
              <a:rPr lang="pt-BR" dirty="0" err="1"/>
              <a:t>segs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Ministério Público = funções essenciais à justiça = defesa da ordem jurídica, do regime democrático, dos interesses sociais individuais indisponíveis ( </a:t>
            </a:r>
            <a:r>
              <a:rPr lang="pt-BR" dirty="0" err="1"/>
              <a:t>arts</a:t>
            </a:r>
            <a:r>
              <a:rPr lang="pt-BR" dirty="0"/>
              <a:t>. 127 e </a:t>
            </a:r>
            <a:r>
              <a:rPr lang="pt-BR" dirty="0" err="1"/>
              <a:t>segs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/>
              <a:t>Boas pesquisas</a:t>
            </a:r>
            <a:br>
              <a:rPr lang="pt-BR" dirty="0"/>
            </a:br>
            <a:r>
              <a:rPr lang="pt-BR" dirty="0"/>
              <a:t>Eunice Prudente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3554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4122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 smtClean="0"/>
              <a:t>"Vimos que entram no conteúdo do bem público:  elementos materiais e elementos morais, tais como a prosperidade econômica, o bem estar das populações, a ordem, a civilização etc. O que convêm desde logo acentuar é que o Estado cria as condições necessárias para que os indivíduos, vivendo harmônica e solidariamente em sociedade desenvolvem suas aptidões físicas, morais e intelectuais."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443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 "... À sociedade política, formada pelos indivíduos, compete assegurar as condições indispensáveis ao bem geral. O Estado não cria a arte, a ciência, a moral e o direito, que são criações da alma humana, e ele não tem poder direto sobre ela. "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6928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85934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Eis a oportunidade de pensarmos juntos: Se, o estado não "cria direito, então o que ele realiza através da a função legislativa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Seria garantir o "a essência dos direitos humanos  é o direito a ter direitos" sobre o qual trata  Hannah Arendt ( em “A Condição Humana”)?  (VIDE, Celso Lafer, “A Reconstrução dos Direitos Humanos: um diálogo com o pensamento de Hannah Arendt”)  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2644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58234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O desenvolvimento das sociedades, </a:t>
            </a:r>
            <a:r>
              <a:rPr lang="pt-BR"/>
              <a:t>o </a:t>
            </a:r>
            <a:r>
              <a:rPr lang="pt-BR" smtClean="0"/>
              <a:t>embate </a:t>
            </a:r>
            <a:r>
              <a:rPr lang="pt-BR" dirty="0"/>
              <a:t>entre as classes sociais, usos da tecnologia, contribuição do pensamento político tornaram complexa a existência e </a:t>
            </a:r>
            <a:br>
              <a:rPr lang="pt-BR" dirty="0"/>
            </a:br>
            <a:r>
              <a:rPr lang="pt-BR" dirty="0"/>
              <a:t>consequentemente os fins do Estado e a busca dos meios/funções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Cf</a:t>
            </a:r>
            <a:r>
              <a:rPr lang="pt-BR" dirty="0"/>
              <a:t> Azambuja, p. 200 e </a:t>
            </a:r>
            <a:r>
              <a:rPr lang="pt-BR" dirty="0" err="1"/>
              <a:t>segs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"É a lei natural da especialização das funções e da divisão do trabalho nas sociedades complexas e relativamente adiantadas." 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54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Um antecedente remoto</a:t>
            </a:r>
            <a:r>
              <a:rPr lang="pt-BR" dirty="0" smtClean="0"/>
              <a:t>...</a:t>
            </a:r>
          </a:p>
          <a:p>
            <a:endParaRPr lang="pt-BR" dirty="0"/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Aristóteles,  (A Politica, Livro III, Cap. XI) apontava o perigo de instalar-se a tirania quando um só indivíduo exercesse o poder, bem como as dificuldades para a </a:t>
            </a:r>
            <a:r>
              <a:rPr lang="pt-BR" dirty="0" smtClean="0"/>
              <a:t>autossuficiência </a:t>
            </a:r>
            <a:r>
              <a:rPr lang="pt-BR" dirty="0"/>
              <a:t>dos governos da </a:t>
            </a:r>
            <a:r>
              <a:rPr lang="pt-BR" dirty="0" smtClean="0"/>
              <a:t>“</a:t>
            </a:r>
            <a:r>
              <a:rPr lang="pt-BR" dirty="0" err="1" smtClean="0"/>
              <a:t>pólis</a:t>
            </a:r>
            <a:r>
              <a:rPr lang="pt-BR" dirty="0" smtClean="0"/>
              <a:t>” </a:t>
            </a:r>
            <a:r>
              <a:rPr lang="pt-BR" dirty="0"/>
              <a:t>(autarquia), as funções necessárias careciam de vários sujeitos ( questão da eficiência?).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8591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Assim a</a:t>
            </a:r>
            <a:r>
              <a:rPr lang="pt-BR" dirty="0" smtClean="0"/>
              <a:t> </a:t>
            </a:r>
            <a:r>
              <a:rPr lang="pt-BR" dirty="0"/>
              <a:t>organização da </a:t>
            </a:r>
            <a:r>
              <a:rPr lang="pt-BR" dirty="0" smtClean="0"/>
              <a:t>“ </a:t>
            </a:r>
            <a:r>
              <a:rPr lang="pt-BR" dirty="0" err="1" smtClean="0"/>
              <a:t>pólis</a:t>
            </a:r>
            <a:r>
              <a:rPr lang="pt-BR" dirty="0" smtClean="0"/>
              <a:t>” </a:t>
            </a:r>
            <a:r>
              <a:rPr lang="pt-BR" dirty="0"/>
              <a:t>preconizava três partes: Assembleia  dos cidadãos ( corpo deliberante e soberano); Magistratura ( funcionários); Corpo </a:t>
            </a:r>
            <a:r>
              <a:rPr lang="pt-BR" dirty="0" smtClean="0"/>
              <a:t>judiciário.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834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44384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Pensamento Liberal = Limitação do poder para assegurar o exercício dos </a:t>
            </a:r>
            <a:r>
              <a:rPr lang="pt-BR" dirty="0" smtClean="0"/>
              <a:t>direitos/liberdades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J. Locke ( Segundo Tratado do Governo Civil, XII, XIII e XIV </a:t>
            </a:r>
            <a:r>
              <a:rPr lang="pt-BR" dirty="0" smtClean="0"/>
              <a:t>)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Dois órgãos do poder e quatro funções: Legislativo ( Parlamento = leis ) e  </a:t>
            </a:r>
            <a:r>
              <a:rPr lang="pt-BR" dirty="0" smtClean="0"/>
              <a:t>Executivo (função </a:t>
            </a:r>
            <a:r>
              <a:rPr lang="pt-BR" dirty="0"/>
              <a:t>federativa =  guerra/paz, relações internacionais; função executiva =  gerir  a administração </a:t>
            </a:r>
            <a:r>
              <a:rPr lang="pt-BR" dirty="0" smtClean="0"/>
              <a:t>)e </a:t>
            </a:r>
            <a:r>
              <a:rPr lang="pt-BR" dirty="0"/>
              <a:t>a atividade judicial; e a prerrogativa = atuação discricionária "poder de fazer o bem público sem se subordinar a regras" 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6741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92824" y="142126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As questões da discricionariedade encontram-se presentes hoje no direito administrativo</a:t>
            </a:r>
            <a:br>
              <a:rPr lang="pt-BR" dirty="0"/>
            </a:br>
            <a:r>
              <a:rPr lang="pt-BR" dirty="0"/>
              <a:t>quando se permite aos agentes públicos atuarem conforme a conveniência e oportunidade </a:t>
            </a:r>
            <a:r>
              <a:rPr lang="pt-BR" dirty="0" smtClean="0"/>
              <a:t> (</a:t>
            </a:r>
            <a:r>
              <a:rPr lang="pt-BR" dirty="0"/>
              <a:t>poder de polícia </a:t>
            </a:r>
            <a:r>
              <a:rPr lang="pt-BR"/>
              <a:t>= </a:t>
            </a:r>
            <a:r>
              <a:rPr lang="pt-BR" smtClean="0"/>
              <a:t>é </a:t>
            </a:r>
            <a:r>
              <a:rPr lang="pt-BR" dirty="0"/>
              <a:t>possível determinar em lei quando servidor policial deve atirar ou tocar em um cidadão</a:t>
            </a:r>
            <a:r>
              <a:rPr lang="pt-BR" dirty="0" smtClean="0"/>
              <a:t>?).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/>
              <a:t>Também no Direito Constitucional quando se admite o veto político pelo Presidente da República ( art. 66, § 1º =- veto jurídico/PL inconstitucional e veto político/ PL contrário ao interesse público ).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56028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237</Words>
  <Application>Microsoft Office PowerPoint</Application>
  <PresentationFormat>Apresentação na tela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</dc:creator>
  <cp:lastModifiedBy>eunice.a</cp:lastModifiedBy>
  <cp:revision>7</cp:revision>
  <dcterms:created xsi:type="dcterms:W3CDTF">2012-05-23T17:46:46Z</dcterms:created>
  <dcterms:modified xsi:type="dcterms:W3CDTF">2018-02-26T18:46:48Z</dcterms:modified>
</cp:coreProperties>
</file>