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4" r:id="rId13"/>
    <p:sldId id="267" r:id="rId14"/>
    <p:sldId id="269" r:id="rId15"/>
    <p:sldId id="270" r:id="rId16"/>
    <p:sldId id="272" r:id="rId17"/>
    <p:sldId id="273" r:id="rId18"/>
    <p:sldId id="274" r:id="rId19"/>
    <p:sldId id="271" r:id="rId20"/>
    <p:sldId id="275" r:id="rId21"/>
    <p:sldId id="276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450" y="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FA1A92-9E4E-4967-AECB-573D0F9B7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DA2A601-C8EE-44F6-915A-8C018AA3D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F184469-3544-47B0-9C89-7E874F14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5DB13FE-93A5-4557-A164-967EAE46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38B73B4-3C9E-4E28-997C-E419BC8E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30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8AF7CD-4C34-4045-9AE1-8319422F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8DE1A3D-6C9A-4EFE-8C3D-EF227A04F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B37DA73-4AB8-43F7-A1A6-E0E4F71B2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5194472-87A4-43A7-A8C5-79513A47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A015F65-806B-4DF7-9B1F-921D23BD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1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3C0C16F-E108-4F07-B341-DC5370DAB8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91D6434-344E-48BE-B5BC-7B6E995F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438017F-5B1D-478B-8ED8-17BE4303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D17A16C-0297-414E-AFAA-675EAA105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1C05B0A-41AE-44F7-B2A8-75D6E79BC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11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6B909F-C7EA-42DE-8A1C-426DA4E40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9F091D4-3E8D-43C5-8FD9-49D0EE4D9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77DB5BA-D571-4808-BE89-6064CE264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C0E230D-C592-4BE1-9E79-16160D3A1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7FF2DE3-13BD-4086-BA8C-10DF1798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34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FE2553-E1DE-4B9A-884E-62CFC8765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EC0438E-E7AD-4733-84CB-6D54A27B2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ACBAACB-D45C-4FA2-BF31-C5296818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B98F1FC-76DE-4280-8BEE-F02142021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B20536F-CAA8-49E5-9239-25C2AFE6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72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056AB36-3EF7-4EE8-8039-7AD138C9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5A6F956-32C3-4B98-84A9-1EE81C16D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F3A0023-D74A-475A-A00E-25D27E763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523AA8D-F794-411E-9140-725FA546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805D7736-70C2-4C8B-BAA8-05DCCF875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439AF3D-A3AF-450E-8768-24DBB2BF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11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835801-3AE0-4C29-9CA8-2F277830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3504E38-8F88-4379-AC1F-1FFD9B353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B7695C2-8CB9-4A18-983F-05454CA09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8524B84-1888-4602-9A44-DC5317657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2F899980-B155-4FFF-B6CB-EC959E416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C4E4B4C0-3E3A-4170-83C6-31B8A952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28E7DA45-D990-4CF5-A30E-D257392A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BC0B461A-F557-4409-89AB-1384848D8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15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8CA2B0-7D88-4BEE-A709-90B2024F4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EB6A7937-1A4A-4F99-8CB2-234E2BF3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533B4D4B-3224-4AE3-8092-EAE3B8F4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52B9CA61-FB34-4DD7-A6B4-4A6EAA10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36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275001BB-DBB5-4054-BE87-7CC2155B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73DBB621-5D96-4D50-A6E5-D7363991A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A346BC65-19B6-40D8-9C7E-5A8A5B84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95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FFBF31-43AD-41EC-A8C4-C428FEA55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A9B7B82-9FBF-46A0-8627-39E9E2CC2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1BBCFB3-5C80-4AF3-9E76-DA607E015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9B8C151-A5AF-4E98-B546-223E63AA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949CDB6-54DD-4850-B672-B42AE4FF4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7CC1052-15E9-446B-8899-B0593931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8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C0BC24-670D-45B3-93DB-81AA53E7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51FE8E67-7609-4E93-9BE9-7D74EDE951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430B353-7626-485C-94E3-6E3A153D3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9D6D6C1-3924-46CA-9FAB-D856BE3D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8C3AF61-A033-4289-9FC8-7F04F6EF8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4B1EC63-BDB2-48DE-9370-87588BA1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00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907D2253-BEBD-43AF-BFED-4510DF85D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B63638C-8ACD-4E23-A87C-334D6CAA9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E200172-87C2-449E-804B-56A3F0D84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A40C-7943-496E-8D10-22A4741B5D6C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062A7AC-EDC8-4BB8-A826-9AC94A77DD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6D6C05A-EC6B-4728-8BBE-09AF06622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F22C1-86A6-4986-AE9C-524A800F90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91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B256CC-FBD1-4655-803B-E46C73A6DA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CONTROLADORIA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CDDB534-81ED-4F82-A2FC-7859FB2CA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0843" y="5735637"/>
            <a:ext cx="4901514" cy="463335"/>
          </a:xfrm>
        </p:spPr>
        <p:txBody>
          <a:bodyPr/>
          <a:lstStyle/>
          <a:p>
            <a:r>
              <a:rPr lang="pt-BR" dirty="0"/>
              <a:t>Prof. Dr. Antônio de Cistolo Ribeiro</a:t>
            </a:r>
          </a:p>
        </p:txBody>
      </p:sp>
    </p:spTree>
    <p:extLst>
      <p:ext uri="{BB962C8B-B14F-4D97-AF65-F5344CB8AC3E}">
        <p14:creationId xmlns:p14="http://schemas.microsoft.com/office/powerpoint/2010/main" val="1643005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7858FC3-76ED-4043-BB7C-48551CF7FAB3}"/>
              </a:ext>
            </a:extLst>
          </p:cNvPr>
          <p:cNvSpPr txBox="1"/>
          <p:nvPr/>
        </p:nvSpPr>
        <p:spPr>
          <a:xfrm>
            <a:off x="5257800" y="889843"/>
            <a:ext cx="507421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DRE</a:t>
            </a:r>
          </a:p>
          <a:p>
            <a:endParaRPr lang="pt-BR" dirty="0"/>
          </a:p>
          <a:p>
            <a:r>
              <a:rPr lang="pt-BR" dirty="0"/>
              <a:t>VENDAS</a:t>
            </a:r>
          </a:p>
          <a:p>
            <a:r>
              <a:rPr lang="pt-BR" dirty="0"/>
              <a:t>(-) IMPOSTOS SOBRE VENDAS</a:t>
            </a:r>
          </a:p>
          <a:p>
            <a:r>
              <a:rPr lang="pt-BR" dirty="0"/>
              <a:t>VENDA LIQUIDA</a:t>
            </a:r>
          </a:p>
          <a:p>
            <a:r>
              <a:rPr lang="pt-BR" dirty="0"/>
              <a:t>(-)CUSTO DOS PRODUTOS VENDIDOS</a:t>
            </a:r>
          </a:p>
          <a:p>
            <a:r>
              <a:rPr lang="pt-BR" dirty="0"/>
              <a:t>LUCRO BRUTO</a:t>
            </a:r>
          </a:p>
          <a:p>
            <a:endParaRPr lang="pt-BR" dirty="0"/>
          </a:p>
          <a:p>
            <a:r>
              <a:rPr lang="pt-BR" dirty="0"/>
              <a:t>(-) DESPESAS ADMINISTRATIVAS</a:t>
            </a:r>
          </a:p>
          <a:p>
            <a:r>
              <a:rPr lang="pt-BR" dirty="0"/>
              <a:t>(-) DESPESAS COMERCIAIS</a:t>
            </a:r>
          </a:p>
          <a:p>
            <a:r>
              <a:rPr lang="pt-BR" dirty="0"/>
              <a:t>(-/+) DESPESAS FINANCEIRAS/ RECEITAS FINANEIRAS</a:t>
            </a:r>
          </a:p>
          <a:p>
            <a:r>
              <a:rPr lang="pt-BR" dirty="0"/>
              <a:t>	(-) DESPESAS FINANCEIRAS</a:t>
            </a:r>
          </a:p>
          <a:p>
            <a:r>
              <a:rPr lang="pt-BR" dirty="0"/>
              <a:t>                  (+) RECEITAS FINANDEIRAS</a:t>
            </a:r>
          </a:p>
          <a:p>
            <a:r>
              <a:rPr lang="pt-BR" dirty="0"/>
              <a:t>LUCRO ANTES DO IR E CONTRIBUIÇÃO SOCIAL</a:t>
            </a:r>
          </a:p>
          <a:p>
            <a:endParaRPr lang="pt-BR" dirty="0"/>
          </a:p>
          <a:p>
            <a:r>
              <a:rPr lang="pt-BR" dirty="0"/>
              <a:t>IR E CONTRIBUIÇÃO SOCIAL</a:t>
            </a:r>
          </a:p>
          <a:p>
            <a:endParaRPr lang="pt-BR" dirty="0"/>
          </a:p>
          <a:p>
            <a:r>
              <a:rPr lang="pt-BR" dirty="0"/>
              <a:t>LUCRO LIQUIDO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C61A80B9-EA47-43F9-9ADE-8B35B9029E99}"/>
              </a:ext>
            </a:extLst>
          </p:cNvPr>
          <p:cNvSpPr txBox="1"/>
          <p:nvPr/>
        </p:nvSpPr>
        <p:spPr>
          <a:xfrm>
            <a:off x="635000" y="2946400"/>
            <a:ext cx="4424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CONTROLE DOS RESULTADOS</a:t>
            </a:r>
          </a:p>
        </p:txBody>
      </p:sp>
    </p:spTree>
    <p:extLst>
      <p:ext uri="{BB962C8B-B14F-4D97-AF65-F5344CB8AC3E}">
        <p14:creationId xmlns:p14="http://schemas.microsoft.com/office/powerpoint/2010/main" val="1261761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7858FC3-76ED-4043-BB7C-48551CF7FAB3}"/>
              </a:ext>
            </a:extLst>
          </p:cNvPr>
          <p:cNvSpPr txBox="1"/>
          <p:nvPr/>
        </p:nvSpPr>
        <p:spPr>
          <a:xfrm>
            <a:off x="5226062" y="533224"/>
            <a:ext cx="489409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ATIVO</a:t>
            </a:r>
          </a:p>
          <a:p>
            <a:r>
              <a:rPr lang="pt-BR" sz="3200" dirty="0"/>
              <a:t>   ESTOQUES</a:t>
            </a:r>
          </a:p>
          <a:p>
            <a:r>
              <a:rPr lang="pt-BR" sz="3200" dirty="0"/>
              <a:t>   RECEBÍVEIS</a:t>
            </a:r>
          </a:p>
          <a:p>
            <a:r>
              <a:rPr lang="pt-BR" sz="3200" dirty="0"/>
              <a:t>   PERMANENTES</a:t>
            </a:r>
          </a:p>
          <a:p>
            <a:r>
              <a:rPr lang="pt-BR" sz="3200" dirty="0"/>
              <a:t>   CONTINGÊNCIAS ATIVAS</a:t>
            </a:r>
          </a:p>
          <a:p>
            <a:endParaRPr lang="pt-BR" sz="3200" dirty="0"/>
          </a:p>
          <a:p>
            <a:r>
              <a:rPr lang="pt-BR" sz="3200" dirty="0"/>
              <a:t>PASSIVO</a:t>
            </a:r>
          </a:p>
          <a:p>
            <a:r>
              <a:rPr lang="pt-BR" sz="3200" dirty="0"/>
              <a:t>   PAGÁVEIS</a:t>
            </a:r>
          </a:p>
          <a:p>
            <a:r>
              <a:rPr lang="pt-BR" sz="3200" dirty="0"/>
              <a:t>   PATRIMÔNIO</a:t>
            </a:r>
          </a:p>
          <a:p>
            <a:r>
              <a:rPr lang="pt-BR" sz="3200" dirty="0"/>
              <a:t>   CONTINGÊNCIAS PASSIVAS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C61A80B9-EA47-43F9-9ADE-8B35B9029E99}"/>
              </a:ext>
            </a:extLst>
          </p:cNvPr>
          <p:cNvSpPr txBox="1"/>
          <p:nvPr/>
        </p:nvSpPr>
        <p:spPr>
          <a:xfrm>
            <a:off x="547937" y="2204785"/>
            <a:ext cx="30803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CONTROLE </a:t>
            </a:r>
          </a:p>
          <a:p>
            <a:r>
              <a:rPr lang="pt-BR" sz="4000" dirty="0"/>
              <a:t>PATRIMONIAL</a:t>
            </a: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xmlns="" id="{161FF5A3-0A9F-4DCB-BAAC-D115118218CD}"/>
              </a:ext>
            </a:extLst>
          </p:cNvPr>
          <p:cNvCxnSpPr/>
          <p:nvPr/>
        </p:nvCxnSpPr>
        <p:spPr>
          <a:xfrm>
            <a:off x="5086350" y="657225"/>
            <a:ext cx="0" cy="47148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69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AA8C9F7F-0CEE-42FB-B50F-566BDB8AC716}"/>
              </a:ext>
            </a:extLst>
          </p:cNvPr>
          <p:cNvSpPr txBox="1"/>
          <p:nvPr/>
        </p:nvSpPr>
        <p:spPr>
          <a:xfrm>
            <a:off x="4760283" y="922256"/>
            <a:ext cx="26550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/>
              <a:t>CUSTOS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8BFB9A26-03C0-490E-8B24-AADA798ADE7D}"/>
              </a:ext>
            </a:extLst>
          </p:cNvPr>
          <p:cNvSpPr txBox="1"/>
          <p:nvPr/>
        </p:nvSpPr>
        <p:spPr>
          <a:xfrm>
            <a:off x="1227567" y="4162595"/>
            <a:ext cx="102889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/>
              <a:t>DEVEM SER CORTADOS SEMPRE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B28B06EA-068B-4944-BFFF-643E5875F030}"/>
              </a:ext>
            </a:extLst>
          </p:cNvPr>
          <p:cNvSpPr txBox="1"/>
          <p:nvPr/>
        </p:nvSpPr>
        <p:spPr>
          <a:xfrm>
            <a:off x="2993142" y="2535855"/>
            <a:ext cx="1353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/>
              <a:t>$$$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92D5518-151A-4733-B720-681512785C61}"/>
              </a:ext>
            </a:extLst>
          </p:cNvPr>
          <p:cNvSpPr txBox="1"/>
          <p:nvPr/>
        </p:nvSpPr>
        <p:spPr>
          <a:xfrm>
            <a:off x="7845603" y="2466533"/>
            <a:ext cx="27158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/>
              <a:t>$$$.$$$</a:t>
            </a:r>
          </a:p>
        </p:txBody>
      </p:sp>
    </p:spTree>
    <p:extLst>
      <p:ext uri="{BB962C8B-B14F-4D97-AF65-F5344CB8AC3E}">
        <p14:creationId xmlns:p14="http://schemas.microsoft.com/office/powerpoint/2010/main" val="207041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8BFB9A26-03C0-490E-8B24-AADA798ADE7D}"/>
              </a:ext>
            </a:extLst>
          </p:cNvPr>
          <p:cNvSpPr txBox="1"/>
          <p:nvPr/>
        </p:nvSpPr>
        <p:spPr>
          <a:xfrm>
            <a:off x="943361" y="5039924"/>
            <a:ext cx="102889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/>
              <a:t>DEVEM SER CORTADOS SEMPRE</a:t>
            </a:r>
          </a:p>
        </p:txBody>
      </p:sp>
      <p:pic>
        <p:nvPicPr>
          <p:cNvPr id="5" name="Picture 2" descr="Resultado de imagem para FOTO BARBEARIA">
            <a:extLst>
              <a:ext uri="{FF2B5EF4-FFF2-40B4-BE49-F238E27FC236}">
                <a16:creationId xmlns:a16="http://schemas.microsoft.com/office/drawing/2014/main" xmlns="" id="{A9227636-29E5-4F67-A8B2-F657D56F9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048" y="2054006"/>
            <a:ext cx="2853779" cy="298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93119D0-D2EE-4221-9809-5F27F0B326A3}"/>
              </a:ext>
            </a:extLst>
          </p:cNvPr>
          <p:cNvSpPr txBox="1"/>
          <p:nvPr/>
        </p:nvSpPr>
        <p:spPr>
          <a:xfrm>
            <a:off x="4303204" y="830379"/>
            <a:ext cx="30050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/>
              <a:t>CABELOS</a:t>
            </a:r>
          </a:p>
        </p:txBody>
      </p:sp>
      <p:pic>
        <p:nvPicPr>
          <p:cNvPr id="1028" name="Picture 4" descr="Resultado de imagem para HOMEM CABELUDO">
            <a:extLst>
              <a:ext uri="{FF2B5EF4-FFF2-40B4-BE49-F238E27FC236}">
                <a16:creationId xmlns:a16="http://schemas.microsoft.com/office/drawing/2014/main" xmlns="" id="{F478392E-D3BD-422F-A69C-5D7EBC743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681" y="2353874"/>
            <a:ext cx="170497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77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4BDACFC2-1F13-48E8-BEA4-F0317B641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14" y="1763026"/>
            <a:ext cx="10008972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AECD876-F28F-43DA-BE71-09E601A48CA3}"/>
              </a:ext>
            </a:extLst>
          </p:cNvPr>
          <p:cNvSpPr txBox="1"/>
          <p:nvPr/>
        </p:nvSpPr>
        <p:spPr>
          <a:xfrm>
            <a:off x="1787611" y="1393694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ICMS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657CC4E4-ED0E-4181-B77F-A65EE4FB895D}"/>
              </a:ext>
            </a:extLst>
          </p:cNvPr>
          <p:cNvSpPr/>
          <p:nvPr/>
        </p:nvSpPr>
        <p:spPr>
          <a:xfrm>
            <a:off x="1091514" y="56269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5E5E5E"/>
                </a:solidFill>
                <a:latin typeface="Arimo"/>
              </a:rPr>
              <a:t>PIS E COFINS não cumulativo</a:t>
            </a:r>
          </a:p>
          <a:p>
            <a:r>
              <a:rPr lang="pt-BR" dirty="0">
                <a:solidFill>
                  <a:srgbClr val="5E5E5E"/>
                </a:solidFill>
                <a:latin typeface="Arimo"/>
              </a:rPr>
              <a:t>A alíquota geral é de 1,65% (PIS) e 7,6% (COFINS).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4207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245D3D5D-1789-4A28-A068-416CE6695BFB}"/>
              </a:ext>
            </a:extLst>
          </p:cNvPr>
          <p:cNvSpPr txBox="1"/>
          <p:nvPr/>
        </p:nvSpPr>
        <p:spPr>
          <a:xfrm>
            <a:off x="1867243" y="369127"/>
            <a:ext cx="3381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Preço de venda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3ECB45BF-A46E-40FA-A2C6-A5D8FAB36ADC}"/>
              </a:ext>
            </a:extLst>
          </p:cNvPr>
          <p:cNvSpPr txBox="1"/>
          <p:nvPr/>
        </p:nvSpPr>
        <p:spPr>
          <a:xfrm>
            <a:off x="1867243" y="1610615"/>
            <a:ext cx="73500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/>
              <a:t>Custo						100</a:t>
            </a:r>
          </a:p>
          <a:p>
            <a:endParaRPr lang="pt-BR" sz="3600" dirty="0"/>
          </a:p>
          <a:p>
            <a:r>
              <a:rPr lang="pt-BR" sz="3600" dirty="0"/>
              <a:t>PIS 					           1,65</a:t>
            </a:r>
          </a:p>
          <a:p>
            <a:r>
              <a:rPr lang="pt-BR" sz="3600" dirty="0" err="1"/>
              <a:t>Cofins</a:t>
            </a:r>
            <a:r>
              <a:rPr lang="pt-BR" sz="3600" dirty="0"/>
              <a:t>					  7,65</a:t>
            </a:r>
          </a:p>
          <a:p>
            <a:r>
              <a:rPr lang="pt-BR" sz="3600" dirty="0" err="1"/>
              <a:t>Icms</a:t>
            </a:r>
            <a:r>
              <a:rPr lang="pt-BR" sz="3600" dirty="0"/>
              <a:t> (SP)		 		 	18,00</a:t>
            </a:r>
          </a:p>
          <a:p>
            <a:r>
              <a:rPr lang="pt-BR" sz="3600" dirty="0"/>
              <a:t>Despesas			30,00</a:t>
            </a:r>
          </a:p>
          <a:p>
            <a:r>
              <a:rPr lang="pt-BR" sz="3600" dirty="0"/>
              <a:t>Margem			  5,00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011686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B1C5D1A-85FC-46F6-9D5E-E00BEF6BD121}"/>
              </a:ext>
            </a:extLst>
          </p:cNvPr>
          <p:cNvSpPr txBox="1"/>
          <p:nvPr/>
        </p:nvSpPr>
        <p:spPr>
          <a:xfrm>
            <a:off x="927100" y="457200"/>
            <a:ext cx="937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Cálculo do custo de uma matéria prima</a:t>
            </a:r>
          </a:p>
          <a:p>
            <a:endParaRPr lang="pt-BR" sz="44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CB8D4E57-5ECD-4639-B2E5-854ABD4AD68F}"/>
              </a:ext>
            </a:extLst>
          </p:cNvPr>
          <p:cNvSpPr txBox="1"/>
          <p:nvPr/>
        </p:nvSpPr>
        <p:spPr>
          <a:xfrm>
            <a:off x="751792" y="1292599"/>
            <a:ext cx="43761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Nota fiscal</a:t>
            </a:r>
          </a:p>
          <a:p>
            <a:endParaRPr lang="pt-BR" dirty="0"/>
          </a:p>
          <a:p>
            <a:r>
              <a:rPr lang="pt-BR" dirty="0"/>
              <a:t>Mercadoria X............................................100</a:t>
            </a:r>
          </a:p>
          <a:p>
            <a:r>
              <a:rPr lang="pt-BR" dirty="0"/>
              <a:t>IPI  (10%)                                                          10</a:t>
            </a:r>
          </a:p>
          <a:p>
            <a:r>
              <a:rPr lang="pt-BR" dirty="0"/>
              <a:t>Total a pagar                                                  110</a:t>
            </a:r>
          </a:p>
          <a:p>
            <a:endParaRPr lang="pt-BR" dirty="0"/>
          </a:p>
          <a:p>
            <a:r>
              <a:rPr lang="pt-BR" dirty="0"/>
              <a:t>PIS/</a:t>
            </a:r>
            <a:r>
              <a:rPr lang="pt-BR" dirty="0" err="1"/>
              <a:t>Cofins</a:t>
            </a:r>
            <a:r>
              <a:rPr lang="pt-BR" dirty="0"/>
              <a:t>   9,3%........9,30</a:t>
            </a:r>
          </a:p>
          <a:p>
            <a:r>
              <a:rPr lang="pt-BR" dirty="0"/>
              <a:t>ICMS          18%   .........18,00</a:t>
            </a:r>
          </a:p>
        </p:txBody>
      </p:sp>
      <p:grpSp>
        <p:nvGrpSpPr>
          <p:cNvPr id="35" name="Agrupar 34">
            <a:extLst>
              <a:ext uri="{FF2B5EF4-FFF2-40B4-BE49-F238E27FC236}">
                <a16:creationId xmlns:a16="http://schemas.microsoft.com/office/drawing/2014/main" xmlns="" id="{DD4683D3-ADBF-4048-BEB2-51F8078A49DD}"/>
              </a:ext>
            </a:extLst>
          </p:cNvPr>
          <p:cNvGrpSpPr/>
          <p:nvPr/>
        </p:nvGrpSpPr>
        <p:grpSpPr>
          <a:xfrm>
            <a:off x="3523486" y="3814696"/>
            <a:ext cx="1891608" cy="1642657"/>
            <a:chOff x="10196298" y="3814696"/>
            <a:chExt cx="1891608" cy="1642657"/>
          </a:xfrm>
        </p:grpSpPr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xmlns="" id="{7390A54E-92D9-42B0-A10B-EBE04CB9D3D1}"/>
                </a:ext>
              </a:extLst>
            </p:cNvPr>
            <p:cNvGrpSpPr/>
            <p:nvPr/>
          </p:nvGrpSpPr>
          <p:grpSpPr>
            <a:xfrm>
              <a:off x="10204952" y="4174653"/>
              <a:ext cx="1594530" cy="1282700"/>
              <a:chOff x="1237266" y="4318000"/>
              <a:chExt cx="2057400" cy="1282700"/>
            </a:xfrm>
          </p:grpSpPr>
          <p:cxnSp>
            <p:nvCxnSpPr>
              <p:cNvPr id="16" name="Conector reto 15">
                <a:extLst>
                  <a:ext uri="{FF2B5EF4-FFF2-40B4-BE49-F238E27FC236}">
                    <a16:creationId xmlns:a16="http://schemas.microsoft.com/office/drawing/2014/main" xmlns="" id="{CF2D3746-567F-4A56-AB2D-B49F5ED1188D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ector reto 16">
                <a:extLst>
                  <a:ext uri="{FF2B5EF4-FFF2-40B4-BE49-F238E27FC236}">
                    <a16:creationId xmlns:a16="http://schemas.microsoft.com/office/drawing/2014/main" xmlns="" id="{6D7E327A-FAB3-422E-A327-6A57D387BDB5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xmlns="" id="{57C1A0CE-EA69-42C9-94D3-1C90CE53E714}"/>
                </a:ext>
              </a:extLst>
            </p:cNvPr>
            <p:cNvSpPr txBox="1"/>
            <p:nvPr/>
          </p:nvSpPr>
          <p:spPr>
            <a:xfrm>
              <a:off x="10196298" y="3814696"/>
              <a:ext cx="1891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Fornecedores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xmlns="" id="{3F40F2BB-EEE5-430C-AC76-A1649584A5E5}"/>
                </a:ext>
              </a:extLst>
            </p:cNvPr>
            <p:cNvSpPr txBox="1"/>
            <p:nvPr/>
          </p:nvSpPr>
          <p:spPr>
            <a:xfrm>
              <a:off x="11002217" y="4451086"/>
              <a:ext cx="651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110</a:t>
              </a:r>
            </a:p>
          </p:txBody>
        </p:sp>
      </p:grpSp>
      <p:grpSp>
        <p:nvGrpSpPr>
          <p:cNvPr id="34" name="Agrupar 33">
            <a:extLst>
              <a:ext uri="{FF2B5EF4-FFF2-40B4-BE49-F238E27FC236}">
                <a16:creationId xmlns:a16="http://schemas.microsoft.com/office/drawing/2014/main" xmlns="" id="{78B1B117-ACCC-48FD-BD22-4FE70BC80D1F}"/>
              </a:ext>
            </a:extLst>
          </p:cNvPr>
          <p:cNvGrpSpPr/>
          <p:nvPr/>
        </p:nvGrpSpPr>
        <p:grpSpPr>
          <a:xfrm>
            <a:off x="8454871" y="3726052"/>
            <a:ext cx="1594540" cy="2179902"/>
            <a:chOff x="8137309" y="3277451"/>
            <a:chExt cx="1594540" cy="2179902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xmlns="" id="{6810DB81-6FE8-476A-8879-AA5A2152657A}"/>
                </a:ext>
              </a:extLst>
            </p:cNvPr>
            <p:cNvGrpSpPr/>
            <p:nvPr/>
          </p:nvGrpSpPr>
          <p:grpSpPr>
            <a:xfrm>
              <a:off x="8137309" y="4174653"/>
              <a:ext cx="1594540" cy="1282700"/>
              <a:chOff x="1237266" y="4318000"/>
              <a:chExt cx="2057400" cy="1282700"/>
            </a:xfrm>
          </p:grpSpPr>
          <p:cxnSp>
            <p:nvCxnSpPr>
              <p:cNvPr id="19" name="Conector reto 18">
                <a:extLst>
                  <a:ext uri="{FF2B5EF4-FFF2-40B4-BE49-F238E27FC236}">
                    <a16:creationId xmlns:a16="http://schemas.microsoft.com/office/drawing/2014/main" xmlns="" id="{6EC72483-7662-4F4D-97F1-C7B087521131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ector reto 19">
                <a:extLst>
                  <a:ext uri="{FF2B5EF4-FFF2-40B4-BE49-F238E27FC236}">
                    <a16:creationId xmlns:a16="http://schemas.microsoft.com/office/drawing/2014/main" xmlns="" id="{B84ED136-AC87-4EE9-AD4F-F07F4A9498CF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xmlns="" id="{7629784F-03C8-4143-9678-E97846EFCF59}"/>
                </a:ext>
              </a:extLst>
            </p:cNvPr>
            <p:cNvSpPr txBox="1"/>
            <p:nvPr/>
          </p:nvSpPr>
          <p:spPr>
            <a:xfrm>
              <a:off x="8184566" y="3277451"/>
              <a:ext cx="1405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IPI a </a:t>
              </a:r>
            </a:p>
            <a:p>
              <a:r>
                <a:rPr lang="pt-BR" sz="2400" dirty="0"/>
                <a:t>recuperar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xmlns="" id="{8F2D9FCF-9452-461F-969A-E3A856EA7BB6}"/>
                </a:ext>
              </a:extLst>
            </p:cNvPr>
            <p:cNvSpPr txBox="1"/>
            <p:nvPr/>
          </p:nvSpPr>
          <p:spPr>
            <a:xfrm>
              <a:off x="8431196" y="4438730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10</a:t>
              </a:r>
            </a:p>
          </p:txBody>
        </p:sp>
      </p:grpSp>
      <p:grpSp>
        <p:nvGrpSpPr>
          <p:cNvPr id="33" name="Agrupar 32">
            <a:extLst>
              <a:ext uri="{FF2B5EF4-FFF2-40B4-BE49-F238E27FC236}">
                <a16:creationId xmlns:a16="http://schemas.microsoft.com/office/drawing/2014/main" xmlns="" id="{20F9A09C-8F53-4DC1-B127-F7E6B1494444}"/>
              </a:ext>
            </a:extLst>
          </p:cNvPr>
          <p:cNvGrpSpPr/>
          <p:nvPr/>
        </p:nvGrpSpPr>
        <p:grpSpPr>
          <a:xfrm>
            <a:off x="8559991" y="1381509"/>
            <a:ext cx="1690860" cy="2047491"/>
            <a:chOff x="5900292" y="3409862"/>
            <a:chExt cx="1690860" cy="2047491"/>
          </a:xfrm>
        </p:grpSpPr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xmlns="" id="{C1FDDB16-21BF-4570-B417-E1BF3130EC9F}"/>
                </a:ext>
              </a:extLst>
            </p:cNvPr>
            <p:cNvGrpSpPr/>
            <p:nvPr/>
          </p:nvGrpSpPr>
          <p:grpSpPr>
            <a:xfrm>
              <a:off x="5900292" y="4174653"/>
              <a:ext cx="1690860" cy="1282700"/>
              <a:chOff x="1237266" y="4318000"/>
              <a:chExt cx="2057400" cy="1282700"/>
            </a:xfrm>
          </p:grpSpPr>
          <p:cxnSp>
            <p:nvCxnSpPr>
              <p:cNvPr id="13" name="Conector reto 12">
                <a:extLst>
                  <a:ext uri="{FF2B5EF4-FFF2-40B4-BE49-F238E27FC236}">
                    <a16:creationId xmlns:a16="http://schemas.microsoft.com/office/drawing/2014/main" xmlns="" id="{D345D0B1-40CA-448A-B861-14DF831F141C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to 13">
                <a:extLst>
                  <a:ext uri="{FF2B5EF4-FFF2-40B4-BE49-F238E27FC236}">
                    <a16:creationId xmlns:a16="http://schemas.microsoft.com/office/drawing/2014/main" xmlns="" id="{6C8BB286-3FDC-4394-AC9A-A471C3831EAE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xmlns="" id="{A6D633C6-F5DC-4C6F-89B2-4FDD83EA5213}"/>
                </a:ext>
              </a:extLst>
            </p:cNvPr>
            <p:cNvSpPr txBox="1"/>
            <p:nvPr/>
          </p:nvSpPr>
          <p:spPr>
            <a:xfrm>
              <a:off x="5985271" y="3409862"/>
              <a:ext cx="1405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ICMS a </a:t>
              </a:r>
            </a:p>
            <a:p>
              <a:r>
                <a:rPr lang="pt-BR" sz="2400" dirty="0"/>
                <a:t>recuperar</a:t>
              </a: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xmlns="" id="{0BC839F2-D4BA-47C3-8D40-398047E42463}"/>
                </a:ext>
              </a:extLst>
            </p:cNvPr>
            <p:cNvSpPr txBox="1"/>
            <p:nvPr/>
          </p:nvSpPr>
          <p:spPr>
            <a:xfrm>
              <a:off x="6096793" y="4475114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18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xmlns="" id="{F34CED86-3C46-4791-BBBE-7AA031DE142C}"/>
              </a:ext>
            </a:extLst>
          </p:cNvPr>
          <p:cNvGrpSpPr/>
          <p:nvPr/>
        </p:nvGrpSpPr>
        <p:grpSpPr>
          <a:xfrm>
            <a:off x="6340222" y="1400647"/>
            <a:ext cx="1733086" cy="2053051"/>
            <a:chOff x="3365760" y="3404302"/>
            <a:chExt cx="1733086" cy="2053051"/>
          </a:xfrm>
        </p:grpSpPr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xmlns="" id="{5172D625-EAD4-4F07-B7FE-1B7A33937AE2}"/>
                </a:ext>
              </a:extLst>
            </p:cNvPr>
            <p:cNvGrpSpPr/>
            <p:nvPr/>
          </p:nvGrpSpPr>
          <p:grpSpPr>
            <a:xfrm>
              <a:off x="3528075" y="4174653"/>
              <a:ext cx="1385870" cy="1282700"/>
              <a:chOff x="1237266" y="4318000"/>
              <a:chExt cx="2057400" cy="1282700"/>
            </a:xfrm>
          </p:grpSpPr>
          <p:cxnSp>
            <p:nvCxnSpPr>
              <p:cNvPr id="10" name="Conector reto 9">
                <a:extLst>
                  <a:ext uri="{FF2B5EF4-FFF2-40B4-BE49-F238E27FC236}">
                    <a16:creationId xmlns:a16="http://schemas.microsoft.com/office/drawing/2014/main" xmlns="" id="{379FFB5F-8BFF-4835-8669-E3DE4ABBE33B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to 10">
                <a:extLst>
                  <a:ext uri="{FF2B5EF4-FFF2-40B4-BE49-F238E27FC236}">
                    <a16:creationId xmlns:a16="http://schemas.microsoft.com/office/drawing/2014/main" xmlns="" id="{6FF5518D-C1E6-404F-9736-6239EAD13441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xmlns="" id="{A6A55197-A7F9-4A39-AAC6-AA6CFA44CDE4}"/>
                </a:ext>
              </a:extLst>
            </p:cNvPr>
            <p:cNvSpPr txBox="1"/>
            <p:nvPr/>
          </p:nvSpPr>
          <p:spPr>
            <a:xfrm>
              <a:off x="3365760" y="3404302"/>
              <a:ext cx="17330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Pis</a:t>
              </a:r>
              <a:r>
                <a:rPr lang="pt-BR" sz="2400" dirty="0"/>
                <a:t>/</a:t>
              </a:r>
              <a:r>
                <a:rPr lang="pt-BR" sz="2400" dirty="0" err="1"/>
                <a:t>Cofins</a:t>
              </a:r>
              <a:r>
                <a:rPr lang="pt-BR" sz="2400" dirty="0"/>
                <a:t> </a:t>
              </a:r>
            </a:p>
            <a:p>
              <a:r>
                <a:rPr lang="pt-BR" sz="2400" dirty="0"/>
                <a:t>a recuperar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xmlns="" id="{3BECB103-0473-4D44-B06C-1A41B919132E}"/>
                </a:ext>
              </a:extLst>
            </p:cNvPr>
            <p:cNvSpPr txBox="1"/>
            <p:nvPr/>
          </p:nvSpPr>
          <p:spPr>
            <a:xfrm>
              <a:off x="3528075" y="4451086"/>
              <a:ext cx="5725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9,3</a:t>
              </a:r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xmlns="" id="{60C9AB90-EEF6-451C-9DE6-3EED07299BA0}"/>
              </a:ext>
            </a:extLst>
          </p:cNvPr>
          <p:cNvGrpSpPr/>
          <p:nvPr/>
        </p:nvGrpSpPr>
        <p:grpSpPr>
          <a:xfrm>
            <a:off x="6201664" y="3836276"/>
            <a:ext cx="1510306" cy="1691283"/>
            <a:chOff x="1083325" y="3766070"/>
            <a:chExt cx="1510306" cy="1691283"/>
          </a:xfrm>
        </p:grpSpPr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xmlns="" id="{9E563D5D-4F66-4E48-9E0C-59F13A49A242}"/>
                </a:ext>
              </a:extLst>
            </p:cNvPr>
            <p:cNvSpPr txBox="1"/>
            <p:nvPr/>
          </p:nvSpPr>
          <p:spPr>
            <a:xfrm>
              <a:off x="1231286" y="3766070"/>
              <a:ext cx="1191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Estoque</a:t>
              </a:r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xmlns="" id="{80263A98-1AC6-4C67-8AF4-B01F78181CFB}"/>
                </a:ext>
              </a:extLst>
            </p:cNvPr>
            <p:cNvGrpSpPr/>
            <p:nvPr/>
          </p:nvGrpSpPr>
          <p:grpSpPr>
            <a:xfrm>
              <a:off x="1083325" y="4174653"/>
              <a:ext cx="1510306" cy="1282700"/>
              <a:chOff x="1237266" y="4318000"/>
              <a:chExt cx="2057400" cy="1282700"/>
            </a:xfrm>
          </p:grpSpPr>
          <p:cxnSp>
            <p:nvCxnSpPr>
              <p:cNvPr id="5" name="Conector reto 4">
                <a:extLst>
                  <a:ext uri="{FF2B5EF4-FFF2-40B4-BE49-F238E27FC236}">
                    <a16:creationId xmlns:a16="http://schemas.microsoft.com/office/drawing/2014/main" xmlns="" id="{EF2968F0-D4FB-4058-B1A2-2C194D3912BF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to 6">
                <a:extLst>
                  <a:ext uri="{FF2B5EF4-FFF2-40B4-BE49-F238E27FC236}">
                    <a16:creationId xmlns:a16="http://schemas.microsoft.com/office/drawing/2014/main" xmlns="" id="{7F4E6160-67ED-4153-B030-D660ECA11010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xmlns="" id="{588AE159-75CC-45FF-ABC2-8509542D10DB}"/>
                </a:ext>
              </a:extLst>
            </p:cNvPr>
            <p:cNvSpPr txBox="1"/>
            <p:nvPr/>
          </p:nvSpPr>
          <p:spPr>
            <a:xfrm>
              <a:off x="1162679" y="4395915"/>
              <a:ext cx="7280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72,7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6373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2EA903C-C672-4540-A875-474765A64E18}"/>
              </a:ext>
            </a:extLst>
          </p:cNvPr>
          <p:cNvSpPr txBox="1"/>
          <p:nvPr/>
        </p:nvSpPr>
        <p:spPr>
          <a:xfrm>
            <a:off x="1955109" y="1002483"/>
            <a:ext cx="59696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Valor </a:t>
            </a:r>
            <a:r>
              <a:rPr lang="pt-BR" dirty="0" err="1"/>
              <a:t>Fob</a:t>
            </a:r>
            <a:r>
              <a:rPr lang="pt-BR" dirty="0"/>
              <a:t> USD 100 TAXA 3,00		  300	custo</a:t>
            </a:r>
          </a:p>
          <a:p>
            <a:r>
              <a:rPr lang="pt-BR" dirty="0"/>
              <a:t>Frete         USD   30 TAXA 2,95                   88,50       custo</a:t>
            </a:r>
          </a:p>
          <a:p>
            <a:r>
              <a:rPr lang="pt-BR" dirty="0"/>
              <a:t>Seguro				 11,66       custo</a:t>
            </a:r>
          </a:p>
          <a:p>
            <a:r>
              <a:rPr lang="pt-BR" dirty="0"/>
              <a:t>Valor CIF                                                      400,16</a:t>
            </a:r>
          </a:p>
          <a:p>
            <a:endParaRPr lang="pt-BR" dirty="0"/>
          </a:p>
          <a:p>
            <a:r>
              <a:rPr lang="pt-BR" dirty="0"/>
              <a:t>Adicional Marinha Mercante                      6,00        custo</a:t>
            </a:r>
          </a:p>
          <a:p>
            <a:r>
              <a:rPr lang="pt-BR" dirty="0"/>
              <a:t>Imposto de importação (10%)                    40,02      custo   </a:t>
            </a:r>
          </a:p>
          <a:p>
            <a:r>
              <a:rPr lang="pt-BR" dirty="0"/>
              <a:t>Despachante			     5,00      custo</a:t>
            </a:r>
          </a:p>
          <a:p>
            <a:r>
              <a:rPr lang="pt-BR" dirty="0"/>
              <a:t>Frete Interno		                    40,00      custo</a:t>
            </a:r>
          </a:p>
          <a:p>
            <a:r>
              <a:rPr lang="pt-BR" dirty="0"/>
              <a:t>ICMS (18%)                                                    72,03 recuperável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A4D24AD-314F-4F75-A1E9-E8F8DEE3AF2E}"/>
              </a:ext>
            </a:extLst>
          </p:cNvPr>
          <p:cNvSpPr txBox="1"/>
          <p:nvPr/>
        </p:nvSpPr>
        <p:spPr>
          <a:xfrm>
            <a:off x="1564584" y="356152"/>
            <a:ext cx="7471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/>
              <a:t>Calculando o custo de uma importação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xmlns="" id="{0B904EA5-7EF2-4526-A4B6-F594D8B332E6}"/>
              </a:ext>
            </a:extLst>
          </p:cNvPr>
          <p:cNvGrpSpPr/>
          <p:nvPr/>
        </p:nvGrpSpPr>
        <p:grpSpPr>
          <a:xfrm>
            <a:off x="706146" y="4086544"/>
            <a:ext cx="1891608" cy="1642657"/>
            <a:chOff x="10196298" y="3814696"/>
            <a:chExt cx="1891608" cy="1642657"/>
          </a:xfrm>
        </p:grpSpPr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xmlns="" id="{001C602A-A69B-4073-A01B-E52075B1F193}"/>
                </a:ext>
              </a:extLst>
            </p:cNvPr>
            <p:cNvGrpSpPr/>
            <p:nvPr/>
          </p:nvGrpSpPr>
          <p:grpSpPr>
            <a:xfrm>
              <a:off x="10204952" y="4174653"/>
              <a:ext cx="1594530" cy="1282700"/>
              <a:chOff x="1237266" y="4318000"/>
              <a:chExt cx="2057400" cy="1282700"/>
            </a:xfrm>
          </p:grpSpPr>
          <p:cxnSp>
            <p:nvCxnSpPr>
              <p:cNvPr id="16" name="Conector reto 15">
                <a:extLst>
                  <a:ext uri="{FF2B5EF4-FFF2-40B4-BE49-F238E27FC236}">
                    <a16:creationId xmlns:a16="http://schemas.microsoft.com/office/drawing/2014/main" xmlns="" id="{92493FAB-63D1-494F-ADAF-87CE3E9CB3C4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ector reto 16">
                <a:extLst>
                  <a:ext uri="{FF2B5EF4-FFF2-40B4-BE49-F238E27FC236}">
                    <a16:creationId xmlns:a16="http://schemas.microsoft.com/office/drawing/2014/main" xmlns="" id="{7B1450BB-D0A3-4006-AC75-095ED8438FA4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xmlns="" id="{D7C205A3-3F9A-4B43-A81E-506F829DAC11}"/>
                </a:ext>
              </a:extLst>
            </p:cNvPr>
            <p:cNvSpPr txBox="1"/>
            <p:nvPr/>
          </p:nvSpPr>
          <p:spPr>
            <a:xfrm>
              <a:off x="10196298" y="3814696"/>
              <a:ext cx="1891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Fornecedores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xmlns="" id="{5902B7D5-4030-4097-8459-F257403EB25C}"/>
                </a:ext>
              </a:extLst>
            </p:cNvPr>
            <p:cNvSpPr txBox="1"/>
            <p:nvPr/>
          </p:nvSpPr>
          <p:spPr>
            <a:xfrm>
              <a:off x="11002217" y="4451086"/>
              <a:ext cx="6511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300</a:t>
              </a:r>
            </a:p>
            <a:p>
              <a:r>
                <a:rPr lang="pt-BR" sz="2400" dirty="0"/>
                <a:t>10</a:t>
              </a:r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xmlns="" id="{AAA9A444-9B10-4B45-ACA1-7DC9816A97A5}"/>
              </a:ext>
            </a:extLst>
          </p:cNvPr>
          <p:cNvGrpSpPr/>
          <p:nvPr/>
        </p:nvGrpSpPr>
        <p:grpSpPr>
          <a:xfrm>
            <a:off x="7895008" y="1396021"/>
            <a:ext cx="1806477" cy="2047491"/>
            <a:chOff x="5784675" y="3409862"/>
            <a:chExt cx="1806477" cy="2047491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xmlns="" id="{F186E04C-81D6-4203-A134-9F3A18C25375}"/>
                </a:ext>
              </a:extLst>
            </p:cNvPr>
            <p:cNvGrpSpPr/>
            <p:nvPr/>
          </p:nvGrpSpPr>
          <p:grpSpPr>
            <a:xfrm>
              <a:off x="5900292" y="4174653"/>
              <a:ext cx="1690860" cy="1282700"/>
              <a:chOff x="1237266" y="4318000"/>
              <a:chExt cx="2057400" cy="1282700"/>
            </a:xfrm>
          </p:grpSpPr>
          <p:cxnSp>
            <p:nvCxnSpPr>
              <p:cNvPr id="22" name="Conector reto 21">
                <a:extLst>
                  <a:ext uri="{FF2B5EF4-FFF2-40B4-BE49-F238E27FC236}">
                    <a16:creationId xmlns:a16="http://schemas.microsoft.com/office/drawing/2014/main" xmlns="" id="{C5C958E9-0A54-4337-A4F8-E222513A4B8D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ctor reto 22">
                <a:extLst>
                  <a:ext uri="{FF2B5EF4-FFF2-40B4-BE49-F238E27FC236}">
                    <a16:creationId xmlns:a16="http://schemas.microsoft.com/office/drawing/2014/main" xmlns="" id="{51CF0023-3D61-4339-8A53-47427A898D7D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xmlns="" id="{85FCAC94-EEE6-496F-8C9A-161FE8C27F0E}"/>
                </a:ext>
              </a:extLst>
            </p:cNvPr>
            <p:cNvSpPr txBox="1"/>
            <p:nvPr/>
          </p:nvSpPr>
          <p:spPr>
            <a:xfrm>
              <a:off x="5985271" y="3409862"/>
              <a:ext cx="1405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ICMS a </a:t>
              </a:r>
            </a:p>
            <a:p>
              <a:r>
                <a:rPr lang="pt-BR" sz="2400" dirty="0"/>
                <a:t>recuperar</a:t>
              </a: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xmlns="" id="{818700C4-1B5A-466D-BD04-491096570333}"/>
                </a:ext>
              </a:extLst>
            </p:cNvPr>
            <p:cNvSpPr txBox="1"/>
            <p:nvPr/>
          </p:nvSpPr>
          <p:spPr>
            <a:xfrm>
              <a:off x="5784675" y="4477780"/>
              <a:ext cx="88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72,03</a:t>
              </a:r>
            </a:p>
          </p:txBody>
        </p: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xmlns="" id="{20A47EF1-A38C-45E9-A755-CECA9DD27E9C}"/>
              </a:ext>
            </a:extLst>
          </p:cNvPr>
          <p:cNvGrpSpPr/>
          <p:nvPr/>
        </p:nvGrpSpPr>
        <p:grpSpPr>
          <a:xfrm>
            <a:off x="2606408" y="4021834"/>
            <a:ext cx="2827943" cy="1729221"/>
            <a:chOff x="1083325" y="3766070"/>
            <a:chExt cx="1510306" cy="1691283"/>
          </a:xfrm>
        </p:grpSpPr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xmlns="" id="{C940A6BC-FE3E-41D2-A38B-D9DA18E40BBD}"/>
                </a:ext>
              </a:extLst>
            </p:cNvPr>
            <p:cNvSpPr txBox="1"/>
            <p:nvPr/>
          </p:nvSpPr>
          <p:spPr>
            <a:xfrm>
              <a:off x="1231286" y="3766070"/>
              <a:ext cx="1191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Estoque</a:t>
              </a:r>
            </a:p>
          </p:txBody>
        </p:sp>
        <p:grpSp>
          <p:nvGrpSpPr>
            <p:cNvPr id="26" name="Agrupar 25">
              <a:extLst>
                <a:ext uri="{FF2B5EF4-FFF2-40B4-BE49-F238E27FC236}">
                  <a16:creationId xmlns:a16="http://schemas.microsoft.com/office/drawing/2014/main" xmlns="" id="{A1379D0D-C5DD-43E6-9E94-5D3D8B0A0C50}"/>
                </a:ext>
              </a:extLst>
            </p:cNvPr>
            <p:cNvGrpSpPr/>
            <p:nvPr/>
          </p:nvGrpSpPr>
          <p:grpSpPr>
            <a:xfrm>
              <a:off x="1083325" y="4174653"/>
              <a:ext cx="1510306" cy="1282700"/>
              <a:chOff x="1237266" y="4318000"/>
              <a:chExt cx="2057400" cy="1282700"/>
            </a:xfrm>
          </p:grpSpPr>
          <p:cxnSp>
            <p:nvCxnSpPr>
              <p:cNvPr id="28" name="Conector reto 27">
                <a:extLst>
                  <a:ext uri="{FF2B5EF4-FFF2-40B4-BE49-F238E27FC236}">
                    <a16:creationId xmlns:a16="http://schemas.microsoft.com/office/drawing/2014/main" xmlns="" id="{AFBD3F28-1738-4C02-90BB-0F638F257259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to 28">
                <a:extLst>
                  <a:ext uri="{FF2B5EF4-FFF2-40B4-BE49-F238E27FC236}">
                    <a16:creationId xmlns:a16="http://schemas.microsoft.com/office/drawing/2014/main" xmlns="" id="{8C0FB457-7114-458D-9BE4-E50157FC05A7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xmlns="" id="{07447050-73AF-446F-BB37-B688960CFDF9}"/>
                </a:ext>
              </a:extLst>
            </p:cNvPr>
            <p:cNvSpPr txBox="1"/>
            <p:nvPr/>
          </p:nvSpPr>
          <p:spPr>
            <a:xfrm>
              <a:off x="1162679" y="4395915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491,18</a:t>
              </a:r>
            </a:p>
          </p:txBody>
        </p:sp>
      </p:grpSp>
      <p:grpSp>
        <p:nvGrpSpPr>
          <p:cNvPr id="30" name="Agrupar 29">
            <a:extLst>
              <a:ext uri="{FF2B5EF4-FFF2-40B4-BE49-F238E27FC236}">
                <a16:creationId xmlns:a16="http://schemas.microsoft.com/office/drawing/2014/main" xmlns="" id="{A2AD82E4-697B-47A1-83C4-C1F9395B0231}"/>
              </a:ext>
            </a:extLst>
          </p:cNvPr>
          <p:cNvGrpSpPr/>
          <p:nvPr/>
        </p:nvGrpSpPr>
        <p:grpSpPr>
          <a:xfrm>
            <a:off x="9327949" y="2242214"/>
            <a:ext cx="2301728" cy="3067427"/>
            <a:chOff x="1083325" y="3692985"/>
            <a:chExt cx="1510306" cy="2468155"/>
          </a:xfrm>
        </p:grpSpPr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xmlns="" id="{2FDCEB1E-D3F8-49F7-BE06-D81548504014}"/>
                </a:ext>
              </a:extLst>
            </p:cNvPr>
            <p:cNvSpPr txBox="1"/>
            <p:nvPr/>
          </p:nvSpPr>
          <p:spPr>
            <a:xfrm>
              <a:off x="1217490" y="3692985"/>
              <a:ext cx="1327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Contas a pagar</a:t>
              </a:r>
            </a:p>
          </p:txBody>
        </p:sp>
        <p:grpSp>
          <p:nvGrpSpPr>
            <p:cNvPr id="32" name="Agrupar 31">
              <a:extLst>
                <a:ext uri="{FF2B5EF4-FFF2-40B4-BE49-F238E27FC236}">
                  <a16:creationId xmlns:a16="http://schemas.microsoft.com/office/drawing/2014/main" xmlns="" id="{864ACBF0-343B-4B41-8B79-AA97AE8B6052}"/>
                </a:ext>
              </a:extLst>
            </p:cNvPr>
            <p:cNvGrpSpPr/>
            <p:nvPr/>
          </p:nvGrpSpPr>
          <p:grpSpPr>
            <a:xfrm>
              <a:off x="1083325" y="4174653"/>
              <a:ext cx="1510306" cy="1282700"/>
              <a:chOff x="1237266" y="4318000"/>
              <a:chExt cx="2057400" cy="1282700"/>
            </a:xfrm>
          </p:grpSpPr>
          <p:cxnSp>
            <p:nvCxnSpPr>
              <p:cNvPr id="34" name="Conector reto 33">
                <a:extLst>
                  <a:ext uri="{FF2B5EF4-FFF2-40B4-BE49-F238E27FC236}">
                    <a16:creationId xmlns:a16="http://schemas.microsoft.com/office/drawing/2014/main" xmlns="" id="{A2D5D737-3B85-42D1-955F-B7F6F36749F1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>
                <a:extLst>
                  <a:ext uri="{FF2B5EF4-FFF2-40B4-BE49-F238E27FC236}">
                    <a16:creationId xmlns:a16="http://schemas.microsoft.com/office/drawing/2014/main" xmlns="" id="{2E97A5E4-D166-42E2-A1C5-DA5153973EFC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xmlns="" id="{F4614E2C-26CF-4F16-AE2E-17F9D65D4463}"/>
                </a:ext>
              </a:extLst>
            </p:cNvPr>
            <p:cNvSpPr txBox="1"/>
            <p:nvPr/>
          </p:nvSpPr>
          <p:spPr>
            <a:xfrm>
              <a:off x="1769279" y="4222148"/>
              <a:ext cx="57976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/>
                <a:t>88,50</a:t>
              </a:r>
            </a:p>
            <a:p>
              <a:r>
                <a:rPr lang="pt-BR" sz="2400" dirty="0"/>
                <a:t>11,66</a:t>
              </a:r>
            </a:p>
            <a:p>
              <a:r>
                <a:rPr lang="pt-BR" sz="2400" dirty="0"/>
                <a:t>6,00</a:t>
              </a:r>
            </a:p>
            <a:p>
              <a:r>
                <a:rPr lang="pt-BR" sz="2400" dirty="0"/>
                <a:t>5,00</a:t>
              </a:r>
            </a:p>
            <a:p>
              <a:r>
                <a:rPr lang="pt-BR" sz="2400" dirty="0"/>
                <a:t>40,00</a:t>
              </a:r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xmlns="" id="{1E15AA20-E345-45B2-AFEB-F165C75F8A77}"/>
              </a:ext>
            </a:extLst>
          </p:cNvPr>
          <p:cNvGrpSpPr/>
          <p:nvPr/>
        </p:nvGrpSpPr>
        <p:grpSpPr>
          <a:xfrm>
            <a:off x="6712311" y="3757875"/>
            <a:ext cx="1840651" cy="2287883"/>
            <a:chOff x="1083325" y="3542517"/>
            <a:chExt cx="1862926" cy="1914836"/>
          </a:xfrm>
        </p:grpSpPr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xmlns="" id="{59DF9ED9-9E14-4F04-B34C-A288802A2686}"/>
                </a:ext>
              </a:extLst>
            </p:cNvPr>
            <p:cNvSpPr txBox="1"/>
            <p:nvPr/>
          </p:nvSpPr>
          <p:spPr>
            <a:xfrm>
              <a:off x="1235850" y="3542517"/>
              <a:ext cx="1710401" cy="9399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Imposto</a:t>
              </a:r>
            </a:p>
            <a:p>
              <a:r>
                <a:rPr lang="pt-BR" sz="2400" dirty="0"/>
                <a:t> Importação</a:t>
              </a:r>
            </a:p>
          </p:txBody>
        </p:sp>
        <p:grpSp>
          <p:nvGrpSpPr>
            <p:cNvPr id="38" name="Agrupar 37">
              <a:extLst>
                <a:ext uri="{FF2B5EF4-FFF2-40B4-BE49-F238E27FC236}">
                  <a16:creationId xmlns:a16="http://schemas.microsoft.com/office/drawing/2014/main" xmlns="" id="{97549175-2C40-4EBA-BF1E-CD4CABD9E21C}"/>
                </a:ext>
              </a:extLst>
            </p:cNvPr>
            <p:cNvGrpSpPr/>
            <p:nvPr/>
          </p:nvGrpSpPr>
          <p:grpSpPr>
            <a:xfrm>
              <a:off x="1083325" y="4174653"/>
              <a:ext cx="1510306" cy="1282700"/>
              <a:chOff x="1237266" y="4318000"/>
              <a:chExt cx="2057400" cy="1282700"/>
            </a:xfrm>
          </p:grpSpPr>
          <p:cxnSp>
            <p:nvCxnSpPr>
              <p:cNvPr id="40" name="Conector reto 39">
                <a:extLst>
                  <a:ext uri="{FF2B5EF4-FFF2-40B4-BE49-F238E27FC236}">
                    <a16:creationId xmlns:a16="http://schemas.microsoft.com/office/drawing/2014/main" xmlns="" id="{EA5E9947-B5D9-48DF-A0AC-36451D8D7FCE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to 40">
                <a:extLst>
                  <a:ext uri="{FF2B5EF4-FFF2-40B4-BE49-F238E27FC236}">
                    <a16:creationId xmlns:a16="http://schemas.microsoft.com/office/drawing/2014/main" xmlns="" id="{8D927E8E-91DC-46D1-A4CB-6FBE9BD3BE12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CaixaDeTexto 38">
              <a:extLst>
                <a:ext uri="{FF2B5EF4-FFF2-40B4-BE49-F238E27FC236}">
                  <a16:creationId xmlns:a16="http://schemas.microsoft.com/office/drawing/2014/main" xmlns="" id="{3BF8937A-6AC0-465D-B602-35CA4B0371A9}"/>
                </a:ext>
              </a:extLst>
            </p:cNvPr>
            <p:cNvSpPr txBox="1"/>
            <p:nvPr/>
          </p:nvSpPr>
          <p:spPr>
            <a:xfrm>
              <a:off x="1162679" y="4395915"/>
              <a:ext cx="7280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72,7</a:t>
              </a:r>
            </a:p>
          </p:txBody>
        </p:sp>
      </p:grpSp>
      <p:grpSp>
        <p:nvGrpSpPr>
          <p:cNvPr id="50" name="Agrupar 49">
            <a:extLst>
              <a:ext uri="{FF2B5EF4-FFF2-40B4-BE49-F238E27FC236}">
                <a16:creationId xmlns:a16="http://schemas.microsoft.com/office/drawing/2014/main" xmlns="" id="{29CE6141-0098-4635-A952-2C70D2D8A3DD}"/>
              </a:ext>
            </a:extLst>
          </p:cNvPr>
          <p:cNvGrpSpPr/>
          <p:nvPr/>
        </p:nvGrpSpPr>
        <p:grpSpPr>
          <a:xfrm>
            <a:off x="9207370" y="193584"/>
            <a:ext cx="2210274" cy="1729221"/>
            <a:chOff x="9036567" y="193584"/>
            <a:chExt cx="2559489" cy="1729221"/>
          </a:xfrm>
        </p:grpSpPr>
        <p:grpSp>
          <p:nvGrpSpPr>
            <p:cNvPr id="43" name="Agrupar 42">
              <a:extLst>
                <a:ext uri="{FF2B5EF4-FFF2-40B4-BE49-F238E27FC236}">
                  <a16:creationId xmlns:a16="http://schemas.microsoft.com/office/drawing/2014/main" xmlns="" id="{62326905-8ED2-4F3B-A9E6-5B0CF85F324B}"/>
                </a:ext>
              </a:extLst>
            </p:cNvPr>
            <p:cNvGrpSpPr/>
            <p:nvPr/>
          </p:nvGrpSpPr>
          <p:grpSpPr>
            <a:xfrm>
              <a:off x="9036567" y="193584"/>
              <a:ext cx="2559489" cy="1729221"/>
              <a:chOff x="1083325" y="3766070"/>
              <a:chExt cx="1631941" cy="1691283"/>
            </a:xfrm>
          </p:grpSpPr>
          <p:sp>
            <p:nvSpPr>
              <p:cNvPr id="44" name="CaixaDeTexto 43">
                <a:extLst>
                  <a:ext uri="{FF2B5EF4-FFF2-40B4-BE49-F238E27FC236}">
                    <a16:creationId xmlns:a16="http://schemas.microsoft.com/office/drawing/2014/main" xmlns="" id="{BC3F151A-AD43-4F7C-8E10-66D928C556BD}"/>
                  </a:ext>
                </a:extLst>
              </p:cNvPr>
              <p:cNvSpPr txBox="1"/>
              <p:nvPr/>
            </p:nvSpPr>
            <p:spPr>
              <a:xfrm>
                <a:off x="1231286" y="3766070"/>
                <a:ext cx="1483980" cy="4515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400" dirty="0"/>
                  <a:t>Variação Cambial</a:t>
                </a:r>
              </a:p>
            </p:txBody>
          </p:sp>
          <p:grpSp>
            <p:nvGrpSpPr>
              <p:cNvPr id="45" name="Agrupar 44">
                <a:extLst>
                  <a:ext uri="{FF2B5EF4-FFF2-40B4-BE49-F238E27FC236}">
                    <a16:creationId xmlns:a16="http://schemas.microsoft.com/office/drawing/2014/main" xmlns="" id="{21518026-0AAB-47D9-A09B-999D091C5391}"/>
                  </a:ext>
                </a:extLst>
              </p:cNvPr>
              <p:cNvGrpSpPr/>
              <p:nvPr/>
            </p:nvGrpSpPr>
            <p:grpSpPr>
              <a:xfrm>
                <a:off x="1083325" y="4174653"/>
                <a:ext cx="1510306" cy="1282700"/>
                <a:chOff x="1237266" y="4318000"/>
                <a:chExt cx="2057400" cy="1282700"/>
              </a:xfrm>
            </p:grpSpPr>
            <p:cxnSp>
              <p:nvCxnSpPr>
                <p:cNvPr id="47" name="Conector reto 46">
                  <a:extLst>
                    <a:ext uri="{FF2B5EF4-FFF2-40B4-BE49-F238E27FC236}">
                      <a16:creationId xmlns:a16="http://schemas.microsoft.com/office/drawing/2014/main" xmlns="" id="{677CB2C7-F9AC-41A6-80C4-BD13B5F8D738}"/>
                    </a:ext>
                  </a:extLst>
                </p:cNvPr>
                <p:cNvCxnSpPr/>
                <p:nvPr/>
              </p:nvCxnSpPr>
              <p:spPr>
                <a:xfrm>
                  <a:off x="1237266" y="4318000"/>
                  <a:ext cx="2057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to 47">
                  <a:extLst>
                    <a:ext uri="{FF2B5EF4-FFF2-40B4-BE49-F238E27FC236}">
                      <a16:creationId xmlns:a16="http://schemas.microsoft.com/office/drawing/2014/main" xmlns="" id="{B0ED633B-6264-4353-A725-BD7C94A03649}"/>
                    </a:ext>
                  </a:extLst>
                </p:cNvPr>
                <p:cNvCxnSpPr/>
                <p:nvPr/>
              </p:nvCxnSpPr>
              <p:spPr>
                <a:xfrm>
                  <a:off x="2171700" y="4318000"/>
                  <a:ext cx="0" cy="12827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CaixaDeTexto 45">
                <a:extLst>
                  <a:ext uri="{FF2B5EF4-FFF2-40B4-BE49-F238E27FC236}">
                    <a16:creationId xmlns:a16="http://schemas.microsoft.com/office/drawing/2014/main" xmlns="" id="{57257C67-30EE-4882-87F4-504F6CFE8C63}"/>
                  </a:ext>
                </a:extLst>
              </p:cNvPr>
              <p:cNvSpPr txBox="1"/>
              <p:nvPr/>
            </p:nvSpPr>
            <p:spPr>
              <a:xfrm>
                <a:off x="1162679" y="4395915"/>
                <a:ext cx="117785" cy="4515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pt-BR" sz="2400" dirty="0"/>
              </a:p>
            </p:txBody>
          </p:sp>
        </p:grp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xmlns="" id="{629B20D9-B511-4C43-BB97-C586EEB9E1E0}"/>
                </a:ext>
              </a:extLst>
            </p:cNvPr>
            <p:cNvSpPr txBox="1"/>
            <p:nvPr/>
          </p:nvSpPr>
          <p:spPr>
            <a:xfrm>
              <a:off x="9701485" y="100248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10</a:t>
              </a:r>
            </a:p>
          </p:txBody>
        </p:sp>
      </p:grpSp>
      <p:sp>
        <p:nvSpPr>
          <p:cNvPr id="51" name="CaixaDeTexto 50">
            <a:extLst>
              <a:ext uri="{FF2B5EF4-FFF2-40B4-BE49-F238E27FC236}">
                <a16:creationId xmlns:a16="http://schemas.microsoft.com/office/drawing/2014/main" xmlns="" id="{2661BAC3-C699-49D9-8AF0-0C6EEB031104}"/>
              </a:ext>
            </a:extLst>
          </p:cNvPr>
          <p:cNvSpPr txBox="1"/>
          <p:nvPr/>
        </p:nvSpPr>
        <p:spPr>
          <a:xfrm>
            <a:off x="530980" y="6008227"/>
            <a:ext cx="1102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Supondo que ao final do mês o câmbio vá para 3,10...fornecedores será 310,com contra partida em variação cambial</a:t>
            </a:r>
          </a:p>
        </p:txBody>
      </p:sp>
    </p:spTree>
    <p:extLst>
      <p:ext uri="{BB962C8B-B14F-4D97-AF65-F5344CB8AC3E}">
        <p14:creationId xmlns:p14="http://schemas.microsoft.com/office/powerpoint/2010/main" val="2343582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12EA903C-C672-4540-A875-474765A64E18}"/>
              </a:ext>
            </a:extLst>
          </p:cNvPr>
          <p:cNvSpPr txBox="1"/>
          <p:nvPr/>
        </p:nvSpPr>
        <p:spPr>
          <a:xfrm>
            <a:off x="549880" y="1222784"/>
            <a:ext cx="59696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Valor </a:t>
            </a:r>
            <a:r>
              <a:rPr lang="pt-BR" dirty="0" err="1"/>
              <a:t>Fob</a:t>
            </a:r>
            <a:r>
              <a:rPr lang="pt-BR" dirty="0"/>
              <a:t> USD 100 TAXA 3,00		  300	custo</a:t>
            </a:r>
          </a:p>
          <a:p>
            <a:r>
              <a:rPr lang="pt-BR" dirty="0"/>
              <a:t>Frete         USD   30 TAXA 2,95                   88,50       custo</a:t>
            </a:r>
          </a:p>
          <a:p>
            <a:r>
              <a:rPr lang="pt-BR" dirty="0"/>
              <a:t>Seguro				 11,66       custo</a:t>
            </a:r>
          </a:p>
          <a:p>
            <a:r>
              <a:rPr lang="pt-BR" dirty="0"/>
              <a:t>Valor CIF                                                      400,16</a:t>
            </a:r>
          </a:p>
          <a:p>
            <a:endParaRPr lang="pt-BR" dirty="0"/>
          </a:p>
          <a:p>
            <a:r>
              <a:rPr lang="pt-BR" dirty="0"/>
              <a:t>Adicional Marinha Mercante                      6,00        custo</a:t>
            </a:r>
          </a:p>
          <a:p>
            <a:r>
              <a:rPr lang="pt-BR" dirty="0"/>
              <a:t>Imposto de importação (10%)                    40,02      custo   </a:t>
            </a:r>
          </a:p>
          <a:p>
            <a:r>
              <a:rPr lang="pt-BR" dirty="0"/>
              <a:t>Despachante			     5,00      custo</a:t>
            </a:r>
          </a:p>
          <a:p>
            <a:r>
              <a:rPr lang="pt-BR" dirty="0"/>
              <a:t>Frete Interno		                    40,00      custo</a:t>
            </a:r>
          </a:p>
          <a:p>
            <a:r>
              <a:rPr lang="pt-BR" dirty="0"/>
              <a:t>ICMS (18%)                                                    72,03 recuperável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A4D24AD-314F-4F75-A1E9-E8F8DEE3AF2E}"/>
              </a:ext>
            </a:extLst>
          </p:cNvPr>
          <p:cNvSpPr txBox="1"/>
          <p:nvPr/>
        </p:nvSpPr>
        <p:spPr>
          <a:xfrm>
            <a:off x="1580044" y="516904"/>
            <a:ext cx="7471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/>
              <a:t>Calculando o custo de uma importação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xmlns="" id="{0B904EA5-7EF2-4526-A4B6-F594D8B332E6}"/>
              </a:ext>
            </a:extLst>
          </p:cNvPr>
          <p:cNvGrpSpPr/>
          <p:nvPr/>
        </p:nvGrpSpPr>
        <p:grpSpPr>
          <a:xfrm>
            <a:off x="706146" y="4086544"/>
            <a:ext cx="1891608" cy="1642657"/>
            <a:chOff x="10196298" y="3814696"/>
            <a:chExt cx="1891608" cy="1642657"/>
          </a:xfrm>
        </p:grpSpPr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xmlns="" id="{001C602A-A69B-4073-A01B-E52075B1F193}"/>
                </a:ext>
              </a:extLst>
            </p:cNvPr>
            <p:cNvGrpSpPr/>
            <p:nvPr/>
          </p:nvGrpSpPr>
          <p:grpSpPr>
            <a:xfrm>
              <a:off x="10204952" y="4174653"/>
              <a:ext cx="1594530" cy="1282700"/>
              <a:chOff x="1237266" y="4318000"/>
              <a:chExt cx="2057400" cy="1282700"/>
            </a:xfrm>
          </p:grpSpPr>
          <p:cxnSp>
            <p:nvCxnSpPr>
              <p:cNvPr id="16" name="Conector reto 15">
                <a:extLst>
                  <a:ext uri="{FF2B5EF4-FFF2-40B4-BE49-F238E27FC236}">
                    <a16:creationId xmlns:a16="http://schemas.microsoft.com/office/drawing/2014/main" xmlns="" id="{92493FAB-63D1-494F-ADAF-87CE3E9CB3C4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ector reto 16">
                <a:extLst>
                  <a:ext uri="{FF2B5EF4-FFF2-40B4-BE49-F238E27FC236}">
                    <a16:creationId xmlns:a16="http://schemas.microsoft.com/office/drawing/2014/main" xmlns="" id="{7B1450BB-D0A3-4006-AC75-095ED8438FA4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xmlns="" id="{D7C205A3-3F9A-4B43-A81E-506F829DAC11}"/>
                </a:ext>
              </a:extLst>
            </p:cNvPr>
            <p:cNvSpPr txBox="1"/>
            <p:nvPr/>
          </p:nvSpPr>
          <p:spPr>
            <a:xfrm>
              <a:off x="10196298" y="3814696"/>
              <a:ext cx="1891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Fornecedores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xmlns="" id="{5902B7D5-4030-4097-8459-F257403EB25C}"/>
                </a:ext>
              </a:extLst>
            </p:cNvPr>
            <p:cNvSpPr txBox="1"/>
            <p:nvPr/>
          </p:nvSpPr>
          <p:spPr>
            <a:xfrm>
              <a:off x="11014058" y="4203309"/>
              <a:ext cx="8835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>
                  <a:solidFill>
                    <a:srgbClr val="FF0000"/>
                  </a:solidFill>
                  <a:highlight>
                    <a:srgbClr val="FFFF00"/>
                  </a:highlight>
                </a:rPr>
                <a:t>40,02</a:t>
              </a:r>
            </a:p>
            <a:p>
              <a:r>
                <a:rPr lang="pt-BR" sz="2400" dirty="0"/>
                <a:t>300</a:t>
              </a:r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xmlns="" id="{AAA9A444-9B10-4B45-ACA1-7DC9816A97A5}"/>
              </a:ext>
            </a:extLst>
          </p:cNvPr>
          <p:cNvGrpSpPr/>
          <p:nvPr/>
        </p:nvGrpSpPr>
        <p:grpSpPr>
          <a:xfrm>
            <a:off x="7895008" y="1396021"/>
            <a:ext cx="1806477" cy="2047491"/>
            <a:chOff x="5784675" y="3409862"/>
            <a:chExt cx="1806477" cy="2047491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xmlns="" id="{F186E04C-81D6-4203-A134-9F3A18C25375}"/>
                </a:ext>
              </a:extLst>
            </p:cNvPr>
            <p:cNvGrpSpPr/>
            <p:nvPr/>
          </p:nvGrpSpPr>
          <p:grpSpPr>
            <a:xfrm>
              <a:off x="5900292" y="4174653"/>
              <a:ext cx="1690860" cy="1282700"/>
              <a:chOff x="1237266" y="4318000"/>
              <a:chExt cx="2057400" cy="1282700"/>
            </a:xfrm>
          </p:grpSpPr>
          <p:cxnSp>
            <p:nvCxnSpPr>
              <p:cNvPr id="22" name="Conector reto 21">
                <a:extLst>
                  <a:ext uri="{FF2B5EF4-FFF2-40B4-BE49-F238E27FC236}">
                    <a16:creationId xmlns:a16="http://schemas.microsoft.com/office/drawing/2014/main" xmlns="" id="{C5C958E9-0A54-4337-A4F8-E222513A4B8D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ctor reto 22">
                <a:extLst>
                  <a:ext uri="{FF2B5EF4-FFF2-40B4-BE49-F238E27FC236}">
                    <a16:creationId xmlns:a16="http://schemas.microsoft.com/office/drawing/2014/main" xmlns="" id="{51CF0023-3D61-4339-8A53-47427A898D7D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xmlns="" id="{85FCAC94-EEE6-496F-8C9A-161FE8C27F0E}"/>
                </a:ext>
              </a:extLst>
            </p:cNvPr>
            <p:cNvSpPr txBox="1"/>
            <p:nvPr/>
          </p:nvSpPr>
          <p:spPr>
            <a:xfrm>
              <a:off x="5985271" y="3409862"/>
              <a:ext cx="1405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ICMS a </a:t>
              </a:r>
            </a:p>
            <a:p>
              <a:r>
                <a:rPr lang="pt-BR" sz="2400" dirty="0"/>
                <a:t>recuperar</a:t>
              </a: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xmlns="" id="{818700C4-1B5A-466D-BD04-491096570333}"/>
                </a:ext>
              </a:extLst>
            </p:cNvPr>
            <p:cNvSpPr txBox="1"/>
            <p:nvPr/>
          </p:nvSpPr>
          <p:spPr>
            <a:xfrm>
              <a:off x="5784675" y="4477780"/>
              <a:ext cx="88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72,03</a:t>
              </a:r>
            </a:p>
          </p:txBody>
        </p: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xmlns="" id="{20A47EF1-A38C-45E9-A755-CECA9DD27E9C}"/>
              </a:ext>
            </a:extLst>
          </p:cNvPr>
          <p:cNvGrpSpPr/>
          <p:nvPr/>
        </p:nvGrpSpPr>
        <p:grpSpPr>
          <a:xfrm>
            <a:off x="2606408" y="4021834"/>
            <a:ext cx="2827943" cy="1729221"/>
            <a:chOff x="1083325" y="3766070"/>
            <a:chExt cx="1510306" cy="1691283"/>
          </a:xfrm>
        </p:grpSpPr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xmlns="" id="{C940A6BC-FE3E-41D2-A38B-D9DA18E40BBD}"/>
                </a:ext>
              </a:extLst>
            </p:cNvPr>
            <p:cNvSpPr txBox="1"/>
            <p:nvPr/>
          </p:nvSpPr>
          <p:spPr>
            <a:xfrm>
              <a:off x="1231286" y="3766070"/>
              <a:ext cx="1191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Estoque</a:t>
              </a:r>
            </a:p>
          </p:txBody>
        </p:sp>
        <p:grpSp>
          <p:nvGrpSpPr>
            <p:cNvPr id="26" name="Agrupar 25">
              <a:extLst>
                <a:ext uri="{FF2B5EF4-FFF2-40B4-BE49-F238E27FC236}">
                  <a16:creationId xmlns:a16="http://schemas.microsoft.com/office/drawing/2014/main" xmlns="" id="{A1379D0D-C5DD-43E6-9E94-5D3D8B0A0C50}"/>
                </a:ext>
              </a:extLst>
            </p:cNvPr>
            <p:cNvGrpSpPr/>
            <p:nvPr/>
          </p:nvGrpSpPr>
          <p:grpSpPr>
            <a:xfrm>
              <a:off x="1083325" y="4174653"/>
              <a:ext cx="1510306" cy="1282700"/>
              <a:chOff x="1237266" y="4318000"/>
              <a:chExt cx="2057400" cy="1282700"/>
            </a:xfrm>
          </p:grpSpPr>
          <p:cxnSp>
            <p:nvCxnSpPr>
              <p:cNvPr id="28" name="Conector reto 27">
                <a:extLst>
                  <a:ext uri="{FF2B5EF4-FFF2-40B4-BE49-F238E27FC236}">
                    <a16:creationId xmlns:a16="http://schemas.microsoft.com/office/drawing/2014/main" xmlns="" id="{AFBD3F28-1738-4C02-90BB-0F638F257259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to 28">
                <a:extLst>
                  <a:ext uri="{FF2B5EF4-FFF2-40B4-BE49-F238E27FC236}">
                    <a16:creationId xmlns:a16="http://schemas.microsoft.com/office/drawing/2014/main" xmlns="" id="{8C0FB457-7114-458D-9BE4-E50157FC05A7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xmlns="" id="{07447050-73AF-446F-BB37-B688960CFDF9}"/>
                </a:ext>
              </a:extLst>
            </p:cNvPr>
            <p:cNvSpPr txBox="1"/>
            <p:nvPr/>
          </p:nvSpPr>
          <p:spPr>
            <a:xfrm>
              <a:off x="1162679" y="4395915"/>
              <a:ext cx="554930" cy="812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491,18</a:t>
              </a:r>
            </a:p>
            <a:p>
              <a:r>
                <a:rPr lang="pt-BR" sz="2400" dirty="0">
                  <a:solidFill>
                    <a:srgbClr val="FF0000"/>
                  </a:solidFill>
                </a:rPr>
                <a:t>40,02</a:t>
              </a:r>
            </a:p>
          </p:txBody>
        </p:sp>
      </p:grpSp>
      <p:grpSp>
        <p:nvGrpSpPr>
          <p:cNvPr id="30" name="Agrupar 29">
            <a:extLst>
              <a:ext uri="{FF2B5EF4-FFF2-40B4-BE49-F238E27FC236}">
                <a16:creationId xmlns:a16="http://schemas.microsoft.com/office/drawing/2014/main" xmlns="" id="{A2AD82E4-697B-47A1-83C4-C1F9395B0231}"/>
              </a:ext>
            </a:extLst>
          </p:cNvPr>
          <p:cNvGrpSpPr/>
          <p:nvPr/>
        </p:nvGrpSpPr>
        <p:grpSpPr>
          <a:xfrm>
            <a:off x="9327949" y="2242214"/>
            <a:ext cx="2301728" cy="3067427"/>
            <a:chOff x="1083325" y="3692985"/>
            <a:chExt cx="1510306" cy="2468155"/>
          </a:xfrm>
        </p:grpSpPr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xmlns="" id="{2FDCEB1E-D3F8-49F7-BE06-D81548504014}"/>
                </a:ext>
              </a:extLst>
            </p:cNvPr>
            <p:cNvSpPr txBox="1"/>
            <p:nvPr/>
          </p:nvSpPr>
          <p:spPr>
            <a:xfrm>
              <a:off x="1217490" y="3692985"/>
              <a:ext cx="1327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Contas a pagar</a:t>
              </a:r>
            </a:p>
          </p:txBody>
        </p:sp>
        <p:grpSp>
          <p:nvGrpSpPr>
            <p:cNvPr id="32" name="Agrupar 31">
              <a:extLst>
                <a:ext uri="{FF2B5EF4-FFF2-40B4-BE49-F238E27FC236}">
                  <a16:creationId xmlns:a16="http://schemas.microsoft.com/office/drawing/2014/main" xmlns="" id="{864ACBF0-343B-4B41-8B79-AA97AE8B6052}"/>
                </a:ext>
              </a:extLst>
            </p:cNvPr>
            <p:cNvGrpSpPr/>
            <p:nvPr/>
          </p:nvGrpSpPr>
          <p:grpSpPr>
            <a:xfrm>
              <a:off x="1083325" y="4174653"/>
              <a:ext cx="1510306" cy="1282700"/>
              <a:chOff x="1237266" y="4318000"/>
              <a:chExt cx="2057400" cy="1282700"/>
            </a:xfrm>
          </p:grpSpPr>
          <p:cxnSp>
            <p:nvCxnSpPr>
              <p:cNvPr id="34" name="Conector reto 33">
                <a:extLst>
                  <a:ext uri="{FF2B5EF4-FFF2-40B4-BE49-F238E27FC236}">
                    <a16:creationId xmlns:a16="http://schemas.microsoft.com/office/drawing/2014/main" xmlns="" id="{A2D5D737-3B85-42D1-955F-B7F6F36749F1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>
                <a:extLst>
                  <a:ext uri="{FF2B5EF4-FFF2-40B4-BE49-F238E27FC236}">
                    <a16:creationId xmlns:a16="http://schemas.microsoft.com/office/drawing/2014/main" xmlns="" id="{2E97A5E4-D166-42E2-A1C5-DA5153973EFC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xmlns="" id="{F4614E2C-26CF-4F16-AE2E-17F9D65D4463}"/>
                </a:ext>
              </a:extLst>
            </p:cNvPr>
            <p:cNvSpPr txBox="1"/>
            <p:nvPr/>
          </p:nvSpPr>
          <p:spPr>
            <a:xfrm>
              <a:off x="1769279" y="4222148"/>
              <a:ext cx="57976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/>
                <a:t>88,50</a:t>
              </a:r>
            </a:p>
            <a:p>
              <a:r>
                <a:rPr lang="pt-BR" sz="2400" dirty="0"/>
                <a:t>11,66</a:t>
              </a:r>
            </a:p>
            <a:p>
              <a:r>
                <a:rPr lang="pt-BR" sz="2400" dirty="0"/>
                <a:t>6,00</a:t>
              </a:r>
            </a:p>
            <a:p>
              <a:r>
                <a:rPr lang="pt-BR" sz="2400" dirty="0"/>
                <a:t>5,00</a:t>
              </a:r>
            </a:p>
            <a:p>
              <a:r>
                <a:rPr lang="pt-BR" sz="2400" dirty="0"/>
                <a:t>40,00</a:t>
              </a:r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xmlns="" id="{1E15AA20-E345-45B2-AFEB-F165C75F8A77}"/>
              </a:ext>
            </a:extLst>
          </p:cNvPr>
          <p:cNvGrpSpPr/>
          <p:nvPr/>
        </p:nvGrpSpPr>
        <p:grpSpPr>
          <a:xfrm>
            <a:off x="6712311" y="3757875"/>
            <a:ext cx="1840651" cy="2287883"/>
            <a:chOff x="1083325" y="3542517"/>
            <a:chExt cx="1862926" cy="1914836"/>
          </a:xfrm>
        </p:grpSpPr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xmlns="" id="{59DF9ED9-9E14-4F04-B34C-A288802A2686}"/>
                </a:ext>
              </a:extLst>
            </p:cNvPr>
            <p:cNvSpPr txBox="1"/>
            <p:nvPr/>
          </p:nvSpPr>
          <p:spPr>
            <a:xfrm>
              <a:off x="1235850" y="3542517"/>
              <a:ext cx="1710401" cy="9399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/>
                <a:t>Imposto</a:t>
              </a:r>
            </a:p>
            <a:p>
              <a:r>
                <a:rPr lang="pt-BR" sz="2400" dirty="0"/>
                <a:t> Importação</a:t>
              </a:r>
            </a:p>
          </p:txBody>
        </p:sp>
        <p:grpSp>
          <p:nvGrpSpPr>
            <p:cNvPr id="38" name="Agrupar 37">
              <a:extLst>
                <a:ext uri="{FF2B5EF4-FFF2-40B4-BE49-F238E27FC236}">
                  <a16:creationId xmlns:a16="http://schemas.microsoft.com/office/drawing/2014/main" xmlns="" id="{97549175-2C40-4EBA-BF1E-CD4CABD9E21C}"/>
                </a:ext>
              </a:extLst>
            </p:cNvPr>
            <p:cNvGrpSpPr/>
            <p:nvPr/>
          </p:nvGrpSpPr>
          <p:grpSpPr>
            <a:xfrm>
              <a:off x="1083325" y="4174653"/>
              <a:ext cx="1510306" cy="1282700"/>
              <a:chOff x="1237266" y="4318000"/>
              <a:chExt cx="2057400" cy="1282700"/>
            </a:xfrm>
          </p:grpSpPr>
          <p:cxnSp>
            <p:nvCxnSpPr>
              <p:cNvPr id="40" name="Conector reto 39">
                <a:extLst>
                  <a:ext uri="{FF2B5EF4-FFF2-40B4-BE49-F238E27FC236}">
                    <a16:creationId xmlns:a16="http://schemas.microsoft.com/office/drawing/2014/main" xmlns="" id="{EA5E9947-B5D9-48DF-A0AC-36451D8D7FCE}"/>
                  </a:ext>
                </a:extLst>
              </p:cNvPr>
              <p:cNvCxnSpPr/>
              <p:nvPr/>
            </p:nvCxnSpPr>
            <p:spPr>
              <a:xfrm>
                <a:off x="1237266" y="4318000"/>
                <a:ext cx="2057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to 40">
                <a:extLst>
                  <a:ext uri="{FF2B5EF4-FFF2-40B4-BE49-F238E27FC236}">
                    <a16:creationId xmlns:a16="http://schemas.microsoft.com/office/drawing/2014/main" xmlns="" id="{8D927E8E-91DC-46D1-A4CB-6FBE9BD3BE12}"/>
                  </a:ext>
                </a:extLst>
              </p:cNvPr>
              <p:cNvCxnSpPr/>
              <p:nvPr/>
            </p:nvCxnSpPr>
            <p:spPr>
              <a:xfrm>
                <a:off x="2171700" y="4318000"/>
                <a:ext cx="0" cy="1282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CaixaDeTexto 38">
              <a:extLst>
                <a:ext uri="{FF2B5EF4-FFF2-40B4-BE49-F238E27FC236}">
                  <a16:creationId xmlns:a16="http://schemas.microsoft.com/office/drawing/2014/main" xmlns="" id="{3BF8937A-6AC0-465D-B602-35CA4B0371A9}"/>
                </a:ext>
              </a:extLst>
            </p:cNvPr>
            <p:cNvSpPr txBox="1"/>
            <p:nvPr/>
          </p:nvSpPr>
          <p:spPr>
            <a:xfrm>
              <a:off x="1162679" y="4395915"/>
              <a:ext cx="186967" cy="3863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pt-BR" sz="2400" dirty="0"/>
            </a:p>
          </p:txBody>
        </p:sp>
      </p:grpSp>
      <p:grpSp>
        <p:nvGrpSpPr>
          <p:cNvPr id="50" name="Agrupar 49">
            <a:extLst>
              <a:ext uri="{FF2B5EF4-FFF2-40B4-BE49-F238E27FC236}">
                <a16:creationId xmlns:a16="http://schemas.microsoft.com/office/drawing/2014/main" xmlns="" id="{29CE6141-0098-4635-A952-2C70D2D8A3DD}"/>
              </a:ext>
            </a:extLst>
          </p:cNvPr>
          <p:cNvGrpSpPr/>
          <p:nvPr/>
        </p:nvGrpSpPr>
        <p:grpSpPr>
          <a:xfrm>
            <a:off x="9207370" y="193584"/>
            <a:ext cx="2210274" cy="1729221"/>
            <a:chOff x="9036567" y="193584"/>
            <a:chExt cx="2559489" cy="1729221"/>
          </a:xfrm>
        </p:grpSpPr>
        <p:grpSp>
          <p:nvGrpSpPr>
            <p:cNvPr id="43" name="Agrupar 42">
              <a:extLst>
                <a:ext uri="{FF2B5EF4-FFF2-40B4-BE49-F238E27FC236}">
                  <a16:creationId xmlns:a16="http://schemas.microsoft.com/office/drawing/2014/main" xmlns="" id="{62326905-8ED2-4F3B-A9E6-5B0CF85F324B}"/>
                </a:ext>
              </a:extLst>
            </p:cNvPr>
            <p:cNvGrpSpPr/>
            <p:nvPr/>
          </p:nvGrpSpPr>
          <p:grpSpPr>
            <a:xfrm>
              <a:off x="9036567" y="193584"/>
              <a:ext cx="2559489" cy="1729221"/>
              <a:chOff x="1083325" y="3766070"/>
              <a:chExt cx="1631941" cy="1691283"/>
            </a:xfrm>
          </p:grpSpPr>
          <p:sp>
            <p:nvSpPr>
              <p:cNvPr id="44" name="CaixaDeTexto 43">
                <a:extLst>
                  <a:ext uri="{FF2B5EF4-FFF2-40B4-BE49-F238E27FC236}">
                    <a16:creationId xmlns:a16="http://schemas.microsoft.com/office/drawing/2014/main" xmlns="" id="{BC3F151A-AD43-4F7C-8E10-66D928C556BD}"/>
                  </a:ext>
                </a:extLst>
              </p:cNvPr>
              <p:cNvSpPr txBox="1"/>
              <p:nvPr/>
            </p:nvSpPr>
            <p:spPr>
              <a:xfrm>
                <a:off x="1231286" y="3766070"/>
                <a:ext cx="1483980" cy="4515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400" dirty="0"/>
                  <a:t>Variação Cambial</a:t>
                </a:r>
              </a:p>
            </p:txBody>
          </p:sp>
          <p:grpSp>
            <p:nvGrpSpPr>
              <p:cNvPr id="45" name="Agrupar 44">
                <a:extLst>
                  <a:ext uri="{FF2B5EF4-FFF2-40B4-BE49-F238E27FC236}">
                    <a16:creationId xmlns:a16="http://schemas.microsoft.com/office/drawing/2014/main" xmlns="" id="{21518026-0AAB-47D9-A09B-999D091C5391}"/>
                  </a:ext>
                </a:extLst>
              </p:cNvPr>
              <p:cNvGrpSpPr/>
              <p:nvPr/>
            </p:nvGrpSpPr>
            <p:grpSpPr>
              <a:xfrm>
                <a:off x="1083325" y="4174653"/>
                <a:ext cx="1510306" cy="1282700"/>
                <a:chOff x="1237266" y="4318000"/>
                <a:chExt cx="2057400" cy="1282700"/>
              </a:xfrm>
            </p:grpSpPr>
            <p:cxnSp>
              <p:nvCxnSpPr>
                <p:cNvPr id="47" name="Conector reto 46">
                  <a:extLst>
                    <a:ext uri="{FF2B5EF4-FFF2-40B4-BE49-F238E27FC236}">
                      <a16:creationId xmlns:a16="http://schemas.microsoft.com/office/drawing/2014/main" xmlns="" id="{677CB2C7-F9AC-41A6-80C4-BD13B5F8D738}"/>
                    </a:ext>
                  </a:extLst>
                </p:cNvPr>
                <p:cNvCxnSpPr/>
                <p:nvPr/>
              </p:nvCxnSpPr>
              <p:spPr>
                <a:xfrm>
                  <a:off x="1237266" y="4318000"/>
                  <a:ext cx="2057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to 47">
                  <a:extLst>
                    <a:ext uri="{FF2B5EF4-FFF2-40B4-BE49-F238E27FC236}">
                      <a16:creationId xmlns:a16="http://schemas.microsoft.com/office/drawing/2014/main" xmlns="" id="{B0ED633B-6264-4353-A725-BD7C94A03649}"/>
                    </a:ext>
                  </a:extLst>
                </p:cNvPr>
                <p:cNvCxnSpPr/>
                <p:nvPr/>
              </p:nvCxnSpPr>
              <p:spPr>
                <a:xfrm>
                  <a:off x="2171700" y="4318000"/>
                  <a:ext cx="0" cy="12827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CaixaDeTexto 45">
                <a:extLst>
                  <a:ext uri="{FF2B5EF4-FFF2-40B4-BE49-F238E27FC236}">
                    <a16:creationId xmlns:a16="http://schemas.microsoft.com/office/drawing/2014/main" xmlns="" id="{57257C67-30EE-4882-87F4-504F6CFE8C63}"/>
                  </a:ext>
                </a:extLst>
              </p:cNvPr>
              <p:cNvSpPr txBox="1"/>
              <p:nvPr/>
            </p:nvSpPr>
            <p:spPr>
              <a:xfrm>
                <a:off x="1162679" y="4395915"/>
                <a:ext cx="117785" cy="4515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pt-BR" sz="2400" dirty="0"/>
              </a:p>
            </p:txBody>
          </p:sp>
        </p:grp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xmlns="" id="{629B20D9-B511-4C43-BB97-C586EEB9E1E0}"/>
                </a:ext>
              </a:extLst>
            </p:cNvPr>
            <p:cNvSpPr txBox="1"/>
            <p:nvPr/>
          </p:nvSpPr>
          <p:spPr>
            <a:xfrm flipH="1">
              <a:off x="9592426" y="930742"/>
              <a:ext cx="109059" cy="441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dirty="0"/>
            </a:p>
          </p:txBody>
        </p:sp>
      </p:grpSp>
      <p:sp>
        <p:nvSpPr>
          <p:cNvPr id="51" name="CaixaDeTexto 50">
            <a:extLst>
              <a:ext uri="{FF2B5EF4-FFF2-40B4-BE49-F238E27FC236}">
                <a16:creationId xmlns:a16="http://schemas.microsoft.com/office/drawing/2014/main" xmlns="" id="{2661BAC3-C699-49D9-8AF0-0C6EEB031104}"/>
              </a:ext>
            </a:extLst>
          </p:cNvPr>
          <p:cNvSpPr txBox="1"/>
          <p:nvPr/>
        </p:nvSpPr>
        <p:spPr>
          <a:xfrm>
            <a:off x="530980" y="6008227"/>
            <a:ext cx="1102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Supondo que ao final do mês o câmbio vá para 3,10...fornecedores será 310,com contra partida em variação cambial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CF6B10B0-EB74-431E-AE72-9F75E1F288F8}"/>
              </a:ext>
            </a:extLst>
          </p:cNvPr>
          <p:cNvSpPr txBox="1"/>
          <p:nvPr/>
        </p:nvSpPr>
        <p:spPr>
          <a:xfrm>
            <a:off x="413734" y="0"/>
            <a:ext cx="8636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ERRO DE PARAMETRIZAÇÃO DE SISTEMA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53A3820B-4473-40CF-B524-79C4A10315A5}"/>
              </a:ext>
            </a:extLst>
          </p:cNvPr>
          <p:cNvSpPr txBox="1"/>
          <p:nvPr/>
        </p:nvSpPr>
        <p:spPr>
          <a:xfrm>
            <a:off x="824733" y="508785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32,02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0114A48-870D-4797-AA7D-9898FDEEA149}"/>
              </a:ext>
            </a:extLst>
          </p:cNvPr>
          <p:cNvSpPr txBox="1"/>
          <p:nvPr/>
        </p:nvSpPr>
        <p:spPr>
          <a:xfrm>
            <a:off x="10315240" y="79304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32,02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76E85FB-6D8A-45F0-8155-DEF46EF454D5}"/>
              </a:ext>
            </a:extLst>
          </p:cNvPr>
          <p:cNvSpPr txBox="1"/>
          <p:nvPr/>
        </p:nvSpPr>
        <p:spPr>
          <a:xfrm>
            <a:off x="7536250" y="467733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40,02</a:t>
            </a:r>
          </a:p>
        </p:txBody>
      </p:sp>
    </p:spTree>
    <p:extLst>
      <p:ext uri="{BB962C8B-B14F-4D97-AF65-F5344CB8AC3E}">
        <p14:creationId xmlns:p14="http://schemas.microsoft.com/office/powerpoint/2010/main" val="3333558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C61A80B9-EA47-43F9-9ADE-8B35B9029E99}"/>
              </a:ext>
            </a:extLst>
          </p:cNvPr>
          <p:cNvSpPr txBox="1"/>
          <p:nvPr/>
        </p:nvSpPr>
        <p:spPr>
          <a:xfrm>
            <a:off x="348343" y="2736502"/>
            <a:ext cx="20503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CONTROLE </a:t>
            </a:r>
          </a:p>
          <a:p>
            <a:r>
              <a:rPr lang="pt-BR" sz="2800" dirty="0"/>
              <a:t>DOS</a:t>
            </a:r>
          </a:p>
          <a:p>
            <a:r>
              <a:rPr lang="pt-BR" sz="2800" dirty="0"/>
              <a:t>RESULTADOS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3EF95BCD-8193-4CE5-8998-405BCA572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919349"/>
              </p:ext>
            </p:extLst>
          </p:nvPr>
        </p:nvGraphicFramePr>
        <p:xfrm>
          <a:off x="2806700" y="348343"/>
          <a:ext cx="9036957" cy="62992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3419">
                  <a:extLst>
                    <a:ext uri="{9D8B030D-6E8A-4147-A177-3AD203B41FA5}">
                      <a16:colId xmlns:a16="http://schemas.microsoft.com/office/drawing/2014/main" xmlns="" val="299256971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xmlns="" val="374056754"/>
                    </a:ext>
                  </a:extLst>
                </a:gridCol>
                <a:gridCol w="513885">
                  <a:extLst>
                    <a:ext uri="{9D8B030D-6E8A-4147-A177-3AD203B41FA5}">
                      <a16:colId xmlns:a16="http://schemas.microsoft.com/office/drawing/2014/main" xmlns="" val="1604509600"/>
                    </a:ext>
                  </a:extLst>
                </a:gridCol>
                <a:gridCol w="906063">
                  <a:extLst>
                    <a:ext uri="{9D8B030D-6E8A-4147-A177-3AD203B41FA5}">
                      <a16:colId xmlns:a16="http://schemas.microsoft.com/office/drawing/2014/main" xmlns="" val="4189166676"/>
                    </a:ext>
                  </a:extLst>
                </a:gridCol>
                <a:gridCol w="635597">
                  <a:extLst>
                    <a:ext uri="{9D8B030D-6E8A-4147-A177-3AD203B41FA5}">
                      <a16:colId xmlns:a16="http://schemas.microsoft.com/office/drawing/2014/main" xmlns="" val="3126012465"/>
                    </a:ext>
                  </a:extLst>
                </a:gridCol>
                <a:gridCol w="635597">
                  <a:extLst>
                    <a:ext uri="{9D8B030D-6E8A-4147-A177-3AD203B41FA5}">
                      <a16:colId xmlns:a16="http://schemas.microsoft.com/office/drawing/2014/main" xmlns="" val="1488768558"/>
                    </a:ext>
                  </a:extLst>
                </a:gridCol>
              </a:tblGrid>
              <a:tr h="331537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2597668232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VENDAS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1)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 211,62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100%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3306570672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(-) IMPOSTOS SOBRE VENDAS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-27,30%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-   57,77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-27%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1151394678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VENDA LIQUIDA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2)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 153,85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73%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100%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170333649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(-)CUSTO DOS PRODUTOS VENDIDOS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-100,00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-65%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2771931896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LUCRO BRUTO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3)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   53,85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2813100844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(-) DESPESAS ADMINISTRATIVAS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-   18,46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-12%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518861441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(-) DESPESAS COMERCIAIS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-   23,08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-15%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1531670877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(-/+) DESPESAS FINANCEIRAS/ RECEITAS FINANCEIRAS         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-     4,62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2171842230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(-) DESPESAS FINANCEIRAS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-     6,15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2580114322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(+) RECEITAS FINANDEIRAS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      1,54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3613487283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LUCRO ANTES DO IR E CONTRIBUIÇÃO SOCIAL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      7,69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3027507204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IR E CONTRIBUIÇÃO SOCIAL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-     2,62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-2%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2051413597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LUCRO LIQUIDO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      5,08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1623387452"/>
                  </a:ext>
                </a:extLst>
              </a:tr>
              <a:tr h="331537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1)Venda com impostos= Venda liquida/ (100-%impostos 27,3)=VL/((100-27,3)/100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1202003264"/>
                  </a:ext>
                </a:extLst>
              </a:tr>
              <a:tr h="3315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2)vendas liquidas =Custo/(100-margem bruta)= custo ((100-35)/100)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846036484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3)Lucro bruto = Venda Liquida - custo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719273191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Etapa 1= calcula a venda liquida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1661754386"/>
                  </a:ext>
                </a:extLst>
              </a:tr>
              <a:tr h="3315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Etapa2= calcula-se venda bruta por região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/>
                </a:tc>
                <a:extLst>
                  <a:ext uri="{0D108BD9-81ED-4DB2-BD59-A6C34878D82A}">
                    <a16:rowId xmlns:a16="http://schemas.microsoft.com/office/drawing/2014/main" xmlns="" val="58106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60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8E9CC61-2370-4AD8-ACC3-C6495576A566}"/>
              </a:ext>
            </a:extLst>
          </p:cNvPr>
          <p:cNvSpPr txBox="1"/>
          <p:nvPr/>
        </p:nvSpPr>
        <p:spPr>
          <a:xfrm>
            <a:off x="3632887" y="282464"/>
            <a:ext cx="37788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ONDE COLOCAR?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D65BFD46-977D-4D78-97E4-5230838EC446}"/>
              </a:ext>
            </a:extLst>
          </p:cNvPr>
          <p:cNvSpPr txBox="1"/>
          <p:nvPr/>
        </p:nvSpPr>
        <p:spPr>
          <a:xfrm>
            <a:off x="691978" y="1112107"/>
            <a:ext cx="1008846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CONTROLLER REPORTA AO CONTADOR OU CONTADOR REPORTA AO CONTROLLER? OU AS DUAS FUNÇÕES</a:t>
            </a:r>
          </a:p>
          <a:p>
            <a:r>
              <a:rPr lang="pt-BR" dirty="0"/>
              <a:t>SÃO INDEPENDENTES?</a:t>
            </a:r>
          </a:p>
          <a:p>
            <a:endParaRPr lang="pt-BR" dirty="0"/>
          </a:p>
          <a:p>
            <a:r>
              <a:rPr lang="pt-BR" dirty="0"/>
              <a:t>CONTROLLER REPORTA AO DIRETOR FINANCEIRO?</a:t>
            </a:r>
          </a:p>
          <a:p>
            <a:endParaRPr lang="pt-BR" dirty="0"/>
          </a:p>
          <a:p>
            <a:r>
              <a:rPr lang="pt-BR" dirty="0"/>
              <a:t>CONTROLLER TEM STATUS DE DIRETOR?</a:t>
            </a:r>
          </a:p>
          <a:p>
            <a:endParaRPr lang="pt-BR" dirty="0"/>
          </a:p>
          <a:p>
            <a:r>
              <a:rPr lang="pt-BR" dirty="0"/>
              <a:t>COMO CONTROLAR SUPERIORES HIERÁRQUICOS?</a:t>
            </a:r>
          </a:p>
          <a:p>
            <a:endParaRPr lang="pt-BR" dirty="0"/>
          </a:p>
          <a:p>
            <a:r>
              <a:rPr lang="pt-BR" dirty="0"/>
              <a:t>COMO COBRAR FUNÇÕES QUE SE JULGAM MAIS ‘IMPORTANTES’ ?</a:t>
            </a:r>
          </a:p>
          <a:p>
            <a:endParaRPr lang="pt-BR" dirty="0"/>
          </a:p>
          <a:p>
            <a:r>
              <a:rPr lang="pt-BR" dirty="0"/>
              <a:t>COMO FAZER OUTROS SETORES OU DEPARTAMENTOS FORNECEREM INFORMAÇÕES EXATAS E</a:t>
            </a:r>
          </a:p>
          <a:p>
            <a:r>
              <a:rPr lang="pt-BR" dirty="0"/>
              <a:t> TEMPESTIVAS À CONTROLADORIA?</a:t>
            </a:r>
          </a:p>
          <a:p>
            <a:endParaRPr lang="pt-BR" dirty="0"/>
          </a:p>
          <a:p>
            <a:r>
              <a:rPr lang="pt-BR" dirty="0"/>
              <a:t>CONTROLLER DEVE CONHECER PROFUNDAMENTE A PRODUÇÃO</a:t>
            </a:r>
          </a:p>
          <a:p>
            <a:endParaRPr lang="pt-BR" dirty="0"/>
          </a:p>
          <a:p>
            <a:r>
              <a:rPr lang="pt-BR" dirty="0"/>
              <a:t>PRIMEIRO DIAS NA EMPRESA É DENTRO DA PRODUÇÃO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7635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EDBC3B5-E250-4EE4-82F9-7451215A95CB}"/>
              </a:ext>
            </a:extLst>
          </p:cNvPr>
          <p:cNvSpPr txBox="1"/>
          <p:nvPr/>
        </p:nvSpPr>
        <p:spPr>
          <a:xfrm flipH="1">
            <a:off x="1355329" y="824052"/>
            <a:ext cx="1029688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Consideração Final:</a:t>
            </a:r>
          </a:p>
          <a:p>
            <a:r>
              <a:rPr lang="pt-BR" sz="4000" dirty="0"/>
              <a:t>.. um Belo Orçamento é uma obra de arte, mas....ao final...</a:t>
            </a:r>
          </a:p>
          <a:p>
            <a:r>
              <a:rPr lang="pt-BR" sz="4000" dirty="0"/>
              <a:t>				O que conta é a execução</a:t>
            </a:r>
          </a:p>
          <a:p>
            <a:r>
              <a:rPr lang="pt-BR" sz="4000" dirty="0"/>
              <a:t>Frases que ouvi:</a:t>
            </a:r>
          </a:p>
          <a:p>
            <a:r>
              <a:rPr lang="pt-BR" sz="4000" dirty="0"/>
              <a:t>	“Um orçamento é um cheque pré-datado a ser descontado ao final do ano...”</a:t>
            </a:r>
          </a:p>
          <a:p>
            <a:r>
              <a:rPr lang="pt-BR" sz="4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7958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DE478602-FA3D-40D0-920E-A82CE73E3B36}"/>
              </a:ext>
            </a:extLst>
          </p:cNvPr>
          <p:cNvSpPr/>
          <p:nvPr/>
        </p:nvSpPr>
        <p:spPr>
          <a:xfrm>
            <a:off x="630195" y="920621"/>
            <a:ext cx="107256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/>
              <a:t>“Você nunca dever orçar número de acidentes. Orçamento de acidente deve ser sempre zero.”</a:t>
            </a:r>
          </a:p>
          <a:p>
            <a:endParaRPr lang="pt-BR" sz="4000" dirty="0"/>
          </a:p>
          <a:p>
            <a:r>
              <a:rPr lang="pt-BR" sz="4000" dirty="0"/>
              <a:t>“Belo orçamento. Agora não venha ao final do ano me dizer que ocorreu um incêndio, um terremoto ou </a:t>
            </a:r>
            <a:r>
              <a:rPr lang="pt-BR" sz="4000"/>
              <a:t>um dilúvio</a:t>
            </a:r>
            <a:r>
              <a:rPr lang="pt-BR" sz="4000" dirty="0"/>
              <a:t>...mesmo que tudo isso ocorra simultaneamente e apenas nesta fábrica, ao final do ano você ainda me deve este resultado”</a:t>
            </a:r>
          </a:p>
        </p:txBody>
      </p:sp>
    </p:spTree>
    <p:extLst>
      <p:ext uri="{BB962C8B-B14F-4D97-AF65-F5344CB8AC3E}">
        <p14:creationId xmlns:p14="http://schemas.microsoft.com/office/powerpoint/2010/main" val="230165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53DA1EF6-07AE-4DEC-B16A-D62545115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551" y="172993"/>
            <a:ext cx="11034584" cy="657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7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463F3A9-35A6-4984-8C7C-681F87ACF262}"/>
              </a:ext>
            </a:extLst>
          </p:cNvPr>
          <p:cNvSpPr txBox="1"/>
          <p:nvPr/>
        </p:nvSpPr>
        <p:spPr>
          <a:xfrm>
            <a:off x="852616" y="2594920"/>
            <a:ext cx="112271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dirty="0"/>
              <a:t>O que se espera de uma controladoria?</a:t>
            </a:r>
          </a:p>
        </p:txBody>
      </p:sp>
    </p:spTree>
    <p:extLst>
      <p:ext uri="{BB962C8B-B14F-4D97-AF65-F5344CB8AC3E}">
        <p14:creationId xmlns:p14="http://schemas.microsoft.com/office/powerpoint/2010/main" val="327720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DD01E52A-EEF2-4A2E-8680-6C217DA692F5}"/>
              </a:ext>
            </a:extLst>
          </p:cNvPr>
          <p:cNvSpPr/>
          <p:nvPr/>
        </p:nvSpPr>
        <p:spPr>
          <a:xfrm>
            <a:off x="2199084" y="2387481"/>
            <a:ext cx="811222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0" dirty="0">
                <a:solidFill>
                  <a:srgbClr val="1F497D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Que ele controle!!!</a:t>
            </a:r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187515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392BD178-52E1-4311-BEBC-2C8CE3F9264F}"/>
              </a:ext>
            </a:extLst>
          </p:cNvPr>
          <p:cNvSpPr/>
          <p:nvPr/>
        </p:nvSpPr>
        <p:spPr>
          <a:xfrm>
            <a:off x="1914878" y="2767280"/>
            <a:ext cx="884588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0" dirty="0">
                <a:solidFill>
                  <a:srgbClr val="1F497D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CONTROLAR O QUE?</a:t>
            </a:r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225008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8E214E3C-6AD4-49C3-A36E-325D30315819}"/>
              </a:ext>
            </a:extLst>
          </p:cNvPr>
          <p:cNvSpPr/>
          <p:nvPr/>
        </p:nvSpPr>
        <p:spPr>
          <a:xfrm>
            <a:off x="3199981" y="2280507"/>
            <a:ext cx="499046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800" dirty="0">
                <a:solidFill>
                  <a:srgbClr val="1F497D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TUDO !!!!!</a:t>
            </a:r>
            <a:endParaRPr lang="pt-BR" sz="8800" dirty="0"/>
          </a:p>
        </p:txBody>
      </p:sp>
    </p:spTree>
    <p:extLst>
      <p:ext uri="{BB962C8B-B14F-4D97-AF65-F5344CB8AC3E}">
        <p14:creationId xmlns:p14="http://schemas.microsoft.com/office/powerpoint/2010/main" val="129278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96B8D835-656A-4547-866C-24D4D776E46C}"/>
              </a:ext>
            </a:extLst>
          </p:cNvPr>
          <p:cNvSpPr/>
          <p:nvPr/>
        </p:nvSpPr>
        <p:spPr>
          <a:xfrm>
            <a:off x="3199981" y="2280507"/>
            <a:ext cx="505747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800" dirty="0">
                <a:solidFill>
                  <a:srgbClr val="1F497D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COMO ???</a:t>
            </a:r>
            <a:endParaRPr lang="pt-BR" sz="8800" dirty="0"/>
          </a:p>
        </p:txBody>
      </p:sp>
    </p:spTree>
    <p:extLst>
      <p:ext uri="{BB962C8B-B14F-4D97-AF65-F5344CB8AC3E}">
        <p14:creationId xmlns:p14="http://schemas.microsoft.com/office/powerpoint/2010/main" val="2346181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31D5C99-10C2-49E6-A66E-12CAE1B0AFB1}"/>
              </a:ext>
            </a:extLst>
          </p:cNvPr>
          <p:cNvSpPr txBox="1"/>
          <p:nvPr/>
        </p:nvSpPr>
        <p:spPr>
          <a:xfrm>
            <a:off x="3276797" y="347359"/>
            <a:ext cx="4636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dirty="0"/>
              <a:t>AMBIENTE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96854C45-8185-4B48-B69F-54C53FEEDE3F}"/>
              </a:ext>
            </a:extLst>
          </p:cNvPr>
          <p:cNvSpPr txBox="1"/>
          <p:nvPr/>
        </p:nvSpPr>
        <p:spPr>
          <a:xfrm>
            <a:off x="956781" y="1343561"/>
            <a:ext cx="40062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dirty="0"/>
              <a:t>INTERNO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425DB25B-CFD2-4642-AFF8-A155A506C7FF}"/>
              </a:ext>
            </a:extLst>
          </p:cNvPr>
          <p:cNvSpPr txBox="1"/>
          <p:nvPr/>
        </p:nvSpPr>
        <p:spPr>
          <a:xfrm>
            <a:off x="6096000" y="1411126"/>
            <a:ext cx="4120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dirty="0"/>
              <a:t>EXTERNO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B4E6ED-037C-4180-8AE1-84927726CFDF}"/>
              </a:ext>
            </a:extLst>
          </p:cNvPr>
          <p:cNvSpPr txBox="1"/>
          <p:nvPr/>
        </p:nvSpPr>
        <p:spPr>
          <a:xfrm>
            <a:off x="564957" y="2734565"/>
            <a:ext cx="580697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MAIS CONTROLÁVEIS</a:t>
            </a:r>
          </a:p>
          <a:p>
            <a:endParaRPr lang="pt-BR" sz="2400" dirty="0"/>
          </a:p>
          <a:p>
            <a:r>
              <a:rPr lang="pt-BR" sz="2400" dirty="0"/>
              <a:t>CUSTOS</a:t>
            </a:r>
          </a:p>
          <a:p>
            <a:r>
              <a:rPr lang="pt-BR" sz="2400" dirty="0"/>
              <a:t>	COMPOSIÇÃO DE PRODUTOS</a:t>
            </a:r>
          </a:p>
          <a:p>
            <a:r>
              <a:rPr lang="pt-BR" sz="2400" dirty="0"/>
              <a:t>	APROVEITAMENTO DA MÃO DE OBRA</a:t>
            </a:r>
          </a:p>
          <a:p>
            <a:r>
              <a:rPr lang="pt-BR" sz="2400" dirty="0"/>
              <a:t>	TECHNOLOGIA – AUTOMAÇÃO</a:t>
            </a:r>
          </a:p>
          <a:p>
            <a:r>
              <a:rPr lang="pt-BR" sz="2400" dirty="0"/>
              <a:t>	AÇÕES DE MEIO AMBIENTE</a:t>
            </a:r>
          </a:p>
          <a:p>
            <a:r>
              <a:rPr lang="pt-BR" sz="2400" dirty="0"/>
              <a:t>	ANÁLISE DE RISCOS</a:t>
            </a:r>
          </a:p>
          <a:p>
            <a:r>
              <a:rPr lang="pt-BR" sz="2400" dirty="0"/>
              <a:t>	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CECA9E9-B937-44CD-9FFC-7C5E219CEC9B}"/>
              </a:ext>
            </a:extLst>
          </p:cNvPr>
          <p:cNvSpPr txBox="1"/>
          <p:nvPr/>
        </p:nvSpPr>
        <p:spPr>
          <a:xfrm>
            <a:off x="6707557" y="2734565"/>
            <a:ext cx="317285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MENOS CONTROLÁVEIS</a:t>
            </a:r>
          </a:p>
          <a:p>
            <a:r>
              <a:rPr lang="pt-BR" sz="2400" dirty="0"/>
              <a:t>	</a:t>
            </a:r>
          </a:p>
          <a:p>
            <a:r>
              <a:rPr lang="pt-BR" sz="2400" dirty="0"/>
              <a:t>	PREÇOS</a:t>
            </a:r>
          </a:p>
          <a:p>
            <a:r>
              <a:rPr lang="pt-BR" sz="2400" dirty="0"/>
              <a:t>	INFLAÇÃO</a:t>
            </a:r>
          </a:p>
          <a:p>
            <a:pPr lvl="1"/>
            <a:r>
              <a:rPr lang="pt-BR" sz="2400" dirty="0"/>
              <a:t>	TAXAS DE JUROS</a:t>
            </a:r>
          </a:p>
          <a:p>
            <a:r>
              <a:rPr lang="pt-BR" sz="2400" dirty="0"/>
              <a:t>	LEGISLAÇÃO</a:t>
            </a:r>
          </a:p>
          <a:p>
            <a:r>
              <a:rPr lang="pt-BR" sz="2400" dirty="0"/>
              <a:t>	CONCORRÊNCIA</a:t>
            </a:r>
          </a:p>
          <a:p>
            <a:r>
              <a:rPr lang="pt-BR" sz="2400" dirty="0"/>
              <a:t>	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03030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637</Words>
  <Application>Microsoft Office PowerPoint</Application>
  <PresentationFormat>Personalizar</PresentationFormat>
  <Paragraphs>254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CONTROLADORIA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C</dc:creator>
  <cp:lastModifiedBy>User</cp:lastModifiedBy>
  <cp:revision>22</cp:revision>
  <dcterms:created xsi:type="dcterms:W3CDTF">2019-10-20T23:33:32Z</dcterms:created>
  <dcterms:modified xsi:type="dcterms:W3CDTF">2019-11-13T13:34:24Z</dcterms:modified>
</cp:coreProperties>
</file>