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45"/>
  </p:notesMasterIdLst>
  <p:sldIdLst>
    <p:sldId id="636" r:id="rId3"/>
    <p:sldId id="733" r:id="rId4"/>
    <p:sldId id="268" r:id="rId5"/>
    <p:sldId id="1953" r:id="rId6"/>
    <p:sldId id="1948" r:id="rId7"/>
    <p:sldId id="1968" r:id="rId8"/>
    <p:sldId id="538" r:id="rId9"/>
    <p:sldId id="638" r:id="rId10"/>
    <p:sldId id="504" r:id="rId11"/>
    <p:sldId id="505" r:id="rId12"/>
    <p:sldId id="506" r:id="rId13"/>
    <p:sldId id="507" r:id="rId14"/>
    <p:sldId id="539" r:id="rId15"/>
    <p:sldId id="1967" r:id="rId16"/>
    <p:sldId id="540" r:id="rId17"/>
    <p:sldId id="509" r:id="rId18"/>
    <p:sldId id="510" r:id="rId19"/>
    <p:sldId id="511" r:id="rId20"/>
    <p:sldId id="512" r:id="rId21"/>
    <p:sldId id="513" r:id="rId22"/>
    <p:sldId id="541" r:id="rId23"/>
    <p:sldId id="637" r:id="rId24"/>
    <p:sldId id="515" r:id="rId25"/>
    <p:sldId id="516" r:id="rId26"/>
    <p:sldId id="517" r:id="rId27"/>
    <p:sldId id="518" r:id="rId28"/>
    <p:sldId id="1965" r:id="rId29"/>
    <p:sldId id="1966" r:id="rId30"/>
    <p:sldId id="544" r:id="rId31"/>
    <p:sldId id="1958" r:id="rId32"/>
    <p:sldId id="1959" r:id="rId33"/>
    <p:sldId id="1949" r:id="rId34"/>
    <p:sldId id="1960" r:id="rId35"/>
    <p:sldId id="1961" r:id="rId36"/>
    <p:sldId id="1962" r:id="rId37"/>
    <p:sldId id="596" r:id="rId38"/>
    <p:sldId id="1963" r:id="rId39"/>
    <p:sldId id="1950" r:id="rId40"/>
    <p:sldId id="751" r:id="rId41"/>
    <p:sldId id="1964" r:id="rId42"/>
    <p:sldId id="550" r:id="rId43"/>
    <p:sldId id="494"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82B"/>
    <a:srgbClr val="0D4711"/>
    <a:srgbClr val="C5E0B4"/>
    <a:srgbClr val="2B733C"/>
    <a:srgbClr val="16781D"/>
    <a:srgbClr val="548235"/>
    <a:srgbClr val="D8EBCD"/>
    <a:srgbClr val="AFABAB"/>
    <a:srgbClr val="D0CECE"/>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94659"/>
  </p:normalViewPr>
  <p:slideViewPr>
    <p:cSldViewPr snapToGrid="0">
      <p:cViewPr varScale="1">
        <p:scale>
          <a:sx n="110" d="100"/>
          <a:sy n="110" d="100"/>
        </p:scale>
        <p:origin x="520"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21/09/2020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‹nº›</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1</a:t>
            </a:fld>
            <a:endParaRPr lang="pt-BR"/>
          </a:p>
        </p:txBody>
      </p:sp>
    </p:spTree>
    <p:extLst>
      <p:ext uri="{BB962C8B-B14F-4D97-AF65-F5344CB8AC3E}">
        <p14:creationId xmlns:p14="http://schemas.microsoft.com/office/powerpoint/2010/main" val="296074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r>
              <a:rPr lang="pt-BR">
                <a:latin typeface="Arial Narrow" charset="0"/>
              </a:rPr>
              <a:t>Desenhar e entender a rede da empresa;</a:t>
            </a:r>
          </a:p>
          <a:p>
            <a:pPr eaLnBrk="1" hangingPunct="1"/>
            <a:r>
              <a:rPr lang="pt-BR">
                <a:latin typeface="Arial Narrow" charset="0"/>
              </a:rPr>
              <a:t>Analisar:</a:t>
            </a:r>
          </a:p>
          <a:p>
            <a:pPr eaLnBrk="1" hangingPunct="1"/>
            <a:r>
              <a:rPr lang="pt-BR">
                <a:latin typeface="Arial Narrow" charset="0"/>
              </a:rPr>
              <a:t>Rede Interna de Contratos: </a:t>
            </a:r>
          </a:p>
          <a:p>
            <a:pPr lvl="1" eaLnBrk="1" hangingPunct="1"/>
            <a:r>
              <a:rPr lang="pt-BR">
                <a:latin typeface="Arial Narrow" charset="0"/>
              </a:rPr>
              <a:t>O que pode ser feito por terceiros?</a:t>
            </a:r>
          </a:p>
          <a:p>
            <a:pPr eaLnBrk="1" hangingPunct="1"/>
            <a:r>
              <a:rPr lang="pt-BR">
                <a:latin typeface="Arial Narrow" charset="0"/>
              </a:rPr>
              <a:t>Rede Externa de Contratos:</a:t>
            </a:r>
          </a:p>
          <a:p>
            <a:pPr lvl="1" eaLnBrk="1" hangingPunct="1"/>
            <a:r>
              <a:rPr lang="pt-BR">
                <a:latin typeface="Arial Narrow" charset="0"/>
              </a:rPr>
              <a:t>Integração Vertical, Contratos, Mercado Spot</a:t>
            </a:r>
          </a:p>
          <a:p>
            <a:pPr eaLnBrk="1" hangingPunct="1"/>
            <a:r>
              <a:rPr lang="pt-BR">
                <a:latin typeface="Arial Narrow" charset="0"/>
              </a:rPr>
              <a:t>Identificação nos Fluxos dos Canais</a:t>
            </a:r>
          </a:p>
          <a:p>
            <a:pPr lvl="1" eaLnBrk="1" hangingPunct="1"/>
            <a:r>
              <a:rPr lang="pt-BR">
                <a:latin typeface="Arial Narrow" charset="0"/>
              </a:rPr>
              <a:t>Armazenagem, Serviços, Financiamento, Riscos e outros</a:t>
            </a:r>
          </a:p>
          <a:p>
            <a:pPr eaLnBrk="1" hangingPunct="1"/>
            <a:r>
              <a:rPr lang="pt-BR">
                <a:latin typeface="Arial Narrow" charset="0"/>
              </a:rPr>
              <a:t>Ações Coletivas</a:t>
            </a:r>
          </a:p>
          <a:p>
            <a:pPr lvl="1" eaLnBrk="1" hangingPunct="1"/>
            <a:r>
              <a:rPr lang="pt-BR">
                <a:latin typeface="Arial Narrow" charset="0"/>
              </a:rPr>
              <a:t>Com quem?</a:t>
            </a:r>
          </a:p>
          <a:p>
            <a:pPr lvl="1" eaLnBrk="1" hangingPunct="1"/>
            <a:r>
              <a:rPr lang="pt-BR">
                <a:latin typeface="Arial Narrow" charset="0"/>
              </a:rPr>
              <a:t>Ações Tipo 1, 2 e 3</a:t>
            </a:r>
          </a:p>
          <a:p>
            <a:pPr eaLnBrk="1" hangingPunct="1"/>
            <a:endParaRPr lang="pt-BR">
              <a:latin typeface="Arial Narrow" charset="0"/>
            </a:endParaRPr>
          </a:p>
        </p:txBody>
      </p:sp>
    </p:spTree>
    <p:extLst>
      <p:ext uri="{BB962C8B-B14F-4D97-AF65-F5344CB8AC3E}">
        <p14:creationId xmlns:p14="http://schemas.microsoft.com/office/powerpoint/2010/main" val="7840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https://www.youtube.com/watch?v=sKmK-5xqBJg</a:t>
            </a:r>
          </a:p>
        </p:txBody>
      </p:sp>
      <p:sp>
        <p:nvSpPr>
          <p:cNvPr id="4" name="Espaço Reservado para Número de Slide 3"/>
          <p:cNvSpPr>
            <a:spLocks noGrp="1"/>
          </p:cNvSpPr>
          <p:nvPr>
            <p:ph type="sldNum" sz="quarter" idx="10"/>
          </p:nvPr>
        </p:nvSpPr>
        <p:spPr/>
        <p:txBody>
          <a:bodyPr/>
          <a:lstStyle/>
          <a:p>
            <a:fld id="{E67D17B4-5182-477A-BA2B-3E5BE03E85E4}" type="slidenum">
              <a:rPr lang="pt-BR" smtClean="0"/>
              <a:t>33</a:t>
            </a:fld>
            <a:endParaRPr lang="pt-BR"/>
          </a:p>
        </p:txBody>
      </p:sp>
    </p:spTree>
    <p:extLst>
      <p:ext uri="{BB962C8B-B14F-4D97-AF65-F5344CB8AC3E}">
        <p14:creationId xmlns:p14="http://schemas.microsoft.com/office/powerpoint/2010/main" val="340084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https://www.youtube.com/watch?v=pInJgEM8gCg</a:t>
            </a:r>
          </a:p>
        </p:txBody>
      </p:sp>
      <p:sp>
        <p:nvSpPr>
          <p:cNvPr id="4" name="Espaço Reservado para Número de Slide 3"/>
          <p:cNvSpPr>
            <a:spLocks noGrp="1"/>
          </p:cNvSpPr>
          <p:nvPr>
            <p:ph type="sldNum" sz="quarter" idx="10"/>
          </p:nvPr>
        </p:nvSpPr>
        <p:spPr/>
        <p:txBody>
          <a:bodyPr/>
          <a:lstStyle/>
          <a:p>
            <a:fld id="{E67D17B4-5182-477A-BA2B-3E5BE03E85E4}" type="slidenum">
              <a:rPr lang="pt-BR" smtClean="0"/>
              <a:t>35</a:t>
            </a:fld>
            <a:endParaRPr lang="pt-BR"/>
          </a:p>
        </p:txBody>
      </p:sp>
    </p:spTree>
    <p:extLst>
      <p:ext uri="{BB962C8B-B14F-4D97-AF65-F5344CB8AC3E}">
        <p14:creationId xmlns:p14="http://schemas.microsoft.com/office/powerpoint/2010/main" val="359612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6D4FEC-ABF5-4A7C-9F4E-229F4D4E17D6}" type="datetimeFigureOut">
              <a:rPr lang="en-ZA" smtClean="0">
                <a:solidFill>
                  <a:prstClr val="black">
                    <a:tint val="75000"/>
                  </a:prstClr>
                </a:solidFill>
              </a:rPr>
              <a:pPr/>
              <a:t>2020/09/21</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9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de texto">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1127448" y="6480560"/>
            <a:ext cx="2844800" cy="319447"/>
          </a:xfrm>
          <a:prstGeom prst="rect">
            <a:avLst/>
          </a:prstGeom>
        </p:spPr>
        <p:txBody>
          <a:bodyPr vert="horz" lIns="91440" tIns="45720" rIns="91440" bIns="45720" rtlCol="0" anchor="ctr"/>
          <a:lstStyle>
            <a:lvl1pPr algn="l">
              <a:defRPr sz="800">
                <a:solidFill>
                  <a:schemeClr val="bg1"/>
                </a:solidFill>
              </a:defRPr>
            </a:lvl1pPr>
          </a:lstStyle>
          <a:p>
            <a:fld id="{00AAA6FF-DB2F-4698-BF1D-218DD1CBB003}" type="datetimeFigureOut">
              <a:rPr lang="pt-BR" smtClean="0"/>
              <a:pPr/>
              <a:t>21/09/2020</a:t>
            </a:fld>
            <a:endParaRPr lang="pt-BR" dirty="0"/>
          </a:p>
        </p:txBody>
      </p:sp>
      <p:sp>
        <p:nvSpPr>
          <p:cNvPr id="5" name="Espaço Reservado para Título 1"/>
          <p:cNvSpPr>
            <a:spLocks noGrp="1"/>
          </p:cNvSpPr>
          <p:nvPr>
            <p:ph type="title"/>
          </p:nvPr>
        </p:nvSpPr>
        <p:spPr>
          <a:xfrm>
            <a:off x="350265" y="361691"/>
            <a:ext cx="11481737" cy="870660"/>
          </a:xfrm>
          <a:prstGeom prst="rect">
            <a:avLst/>
          </a:prstGeom>
        </p:spPr>
        <p:txBody>
          <a:bodyPr vert="horz" lIns="91440" tIns="45720" rIns="91440" bIns="45720" rtlCol="0" anchor="ctr">
            <a:noAutofit/>
          </a:bodyPr>
          <a:lstStyle/>
          <a:p>
            <a:r>
              <a:rPr lang="pt-BR" dirty="0"/>
              <a:t>Clique para editar o estilo do título mestre</a:t>
            </a:r>
          </a:p>
        </p:txBody>
      </p:sp>
      <p:sp>
        <p:nvSpPr>
          <p:cNvPr id="8" name="Espaço Reservado para Texto 2"/>
          <p:cNvSpPr>
            <a:spLocks noGrp="1"/>
          </p:cNvSpPr>
          <p:nvPr>
            <p:ph idx="1"/>
          </p:nvPr>
        </p:nvSpPr>
        <p:spPr>
          <a:xfrm>
            <a:off x="350265" y="1600207"/>
            <a:ext cx="11481743" cy="4450493"/>
          </a:xfrm>
          <a:prstGeom prst="rect">
            <a:avLst/>
          </a:prstGeom>
        </p:spPr>
        <p:txBody>
          <a:bodyPr vert="horz" lIns="91440" tIns="45720" rIns="91440" bIns="45720" rtlCol="0">
            <a:normAutofit/>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933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pção 2 de slide interno">
    <p:spTree>
      <p:nvGrpSpPr>
        <p:cNvPr id="1" name=""/>
        <p:cNvGrpSpPr/>
        <p:nvPr/>
      </p:nvGrpSpPr>
      <p:grpSpPr>
        <a:xfrm>
          <a:off x="0" y="0"/>
          <a:ext cx="0" cy="0"/>
          <a:chOff x="0" y="0"/>
          <a:chExt cx="0" cy="0"/>
        </a:xfrm>
      </p:grpSpPr>
      <p:sp>
        <p:nvSpPr>
          <p:cNvPr id="3" name="Espaço Reservado para Texto 2"/>
          <p:cNvSpPr>
            <a:spLocks noGrp="1"/>
          </p:cNvSpPr>
          <p:nvPr>
            <p:ph idx="1"/>
          </p:nvPr>
        </p:nvSpPr>
        <p:spPr>
          <a:xfrm>
            <a:off x="360009" y="1600204"/>
            <a:ext cx="11464335" cy="4479859"/>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239352" y="191294"/>
            <a:ext cx="1683277"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p>
        </p:txBody>
      </p:sp>
      <p:sp>
        <p:nvSpPr>
          <p:cNvPr id="2" name="Espaço Reservado para Título 1"/>
          <p:cNvSpPr>
            <a:spLocks noGrp="1"/>
          </p:cNvSpPr>
          <p:nvPr>
            <p:ph type="title"/>
          </p:nvPr>
        </p:nvSpPr>
        <p:spPr>
          <a:xfrm>
            <a:off x="360009" y="332656"/>
            <a:ext cx="11464335" cy="898004"/>
          </a:xfrm>
          <a:prstGeom prst="rect">
            <a:avLst/>
          </a:prstGeom>
        </p:spPr>
        <p:txBody>
          <a:bodyPr vert="horz" lIns="91440" tIns="45720" rIns="91440" bIns="45720" rtlCol="0" anchor="ctr">
            <a:noAutofit/>
          </a:bodyPr>
          <a:lstStyle>
            <a:lvl1pPr>
              <a:defRPr sz="3600"/>
            </a:lvl1pPr>
          </a:lstStyle>
          <a:p>
            <a:r>
              <a:rPr lang="pt-BR" dirty="0"/>
              <a:t>Clique para editar o estilo do título mestre</a:t>
            </a:r>
          </a:p>
        </p:txBody>
      </p:sp>
      <p:sp>
        <p:nvSpPr>
          <p:cNvPr id="5" name="Espaço Reservado para Data 3"/>
          <p:cNvSpPr>
            <a:spLocks noGrp="1"/>
          </p:cNvSpPr>
          <p:nvPr>
            <p:ph type="dt" sz="half" idx="2"/>
          </p:nvPr>
        </p:nvSpPr>
        <p:spPr>
          <a:xfrm>
            <a:off x="1141545" y="6426834"/>
            <a:ext cx="2844800" cy="319447"/>
          </a:xfrm>
          <a:prstGeom prst="rect">
            <a:avLst/>
          </a:prstGeom>
        </p:spPr>
        <p:txBody>
          <a:bodyPr vert="horz" lIns="91440" tIns="45720" rIns="91440" bIns="45720" rtlCol="0" anchor="ctr"/>
          <a:lstStyle>
            <a:lvl1pPr algn="l">
              <a:defRPr sz="800">
                <a:solidFill>
                  <a:schemeClr val="bg1"/>
                </a:solidFill>
              </a:defRPr>
            </a:lvl1pPr>
          </a:lstStyle>
          <a:p>
            <a:fld id="{00AAA6FF-DB2F-4698-BF1D-218DD1CBB003}" type="datetimeFigureOut">
              <a:rPr lang="pt-BR" smtClean="0"/>
              <a:pPr/>
              <a:t>21/09/2020</a:t>
            </a:fld>
            <a:endParaRPr lang="pt-BR" dirty="0"/>
          </a:p>
        </p:txBody>
      </p:sp>
    </p:spTree>
    <p:extLst>
      <p:ext uri="{BB962C8B-B14F-4D97-AF65-F5344CB8AC3E}">
        <p14:creationId xmlns:p14="http://schemas.microsoft.com/office/powerpoint/2010/main" val="263652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ítulo e conteúdo - Modelo 2 Logos Markestrat">
    <p:spTree>
      <p:nvGrpSpPr>
        <p:cNvPr id="1" name=""/>
        <p:cNvGrpSpPr/>
        <p:nvPr/>
      </p:nvGrpSpPr>
      <p:grpSpPr>
        <a:xfrm>
          <a:off x="0" y="0"/>
          <a:ext cx="0" cy="0"/>
          <a:chOff x="0" y="0"/>
          <a:chExt cx="0" cy="0"/>
        </a:xfrm>
      </p:grpSpPr>
      <p:sp>
        <p:nvSpPr>
          <p:cNvPr id="10" name="Título 9"/>
          <p:cNvSpPr>
            <a:spLocks noGrp="1"/>
          </p:cNvSpPr>
          <p:nvPr>
            <p:ph type="title"/>
          </p:nvPr>
        </p:nvSpPr>
        <p:spPr>
          <a:xfrm>
            <a:off x="143339" y="116632"/>
            <a:ext cx="11010900" cy="582612"/>
          </a:xfrm>
        </p:spPr>
        <p:txBody>
          <a:bodyPr/>
          <a:lstStyle>
            <a:lvl1pPr algn="l">
              <a:defRPr>
                <a:latin typeface="+mn-lt"/>
              </a:defRPr>
            </a:lvl1pPr>
          </a:lstStyle>
          <a:p>
            <a:r>
              <a:rPr lang="pt-BR" dirty="0"/>
              <a:t>Clique para editar o estilo do título mestre</a:t>
            </a:r>
          </a:p>
        </p:txBody>
      </p:sp>
      <p:sp>
        <p:nvSpPr>
          <p:cNvPr id="4" name="Espaço Reservado para Data 3"/>
          <p:cNvSpPr>
            <a:spLocks noGrp="1"/>
          </p:cNvSpPr>
          <p:nvPr>
            <p:ph type="dt" sz="half" idx="14"/>
          </p:nvPr>
        </p:nvSpPr>
        <p:spPr>
          <a:xfrm>
            <a:off x="1047751" y="6072189"/>
            <a:ext cx="13970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pt-BR" sz="2400">
              <a:solidFill>
                <a:prstClr val="black"/>
              </a:solidFill>
            </a:endParaRPr>
          </a:p>
        </p:txBody>
      </p:sp>
      <p:sp>
        <p:nvSpPr>
          <p:cNvPr id="5" name="Espaço Reservado para Rodapé 4"/>
          <p:cNvSpPr>
            <a:spLocks noGrp="1"/>
          </p:cNvSpPr>
          <p:nvPr>
            <p:ph type="ftr" sz="quarter" idx="15"/>
          </p:nvPr>
        </p:nvSpPr>
        <p:spPr>
          <a:xfrm>
            <a:off x="2571751" y="6072189"/>
            <a:ext cx="19050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pt-BR" sz="2400">
              <a:solidFill>
                <a:prstClr val="black"/>
              </a:solidFill>
            </a:endParaRPr>
          </a:p>
        </p:txBody>
      </p:sp>
    </p:spTree>
    <p:extLst>
      <p:ext uri="{BB962C8B-B14F-4D97-AF65-F5344CB8AC3E}">
        <p14:creationId xmlns:p14="http://schemas.microsoft.com/office/powerpoint/2010/main" val="404358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0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21/09/2020</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pt-BR" dirty="0"/>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520" y="6349589"/>
            <a:ext cx="1408561" cy="557212"/>
          </a:xfrm>
          <a:prstGeom prst="rect">
            <a:avLst/>
          </a:prstGeom>
        </p:spPr>
      </p:pic>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85" r:id="rId13"/>
    <p:sldLayoutId id="2147483688"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90ADA2-92DC-44BA-9FBD-4FAA5C355529}"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21/09/2020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a:extLst>
              <a:ext uri="{FF2B5EF4-FFF2-40B4-BE49-F238E27FC236}">
                <a16:creationId xmlns:a16="http://schemas.microsoft.com/office/drawing/2014/main"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a:extLst>
              <a:ext uri="{FF2B5EF4-FFF2-40B4-BE49-F238E27FC236}">
                <a16:creationId xmlns:a16="http://schemas.microsoft.com/office/drawing/2014/main"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DE2AD5-3DBE-447B-A232-B6BF712658A4}"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963493"/>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33909" y="2911281"/>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60287" y="1750979"/>
            <a:ext cx="8895424" cy="1015663"/>
          </a:xfrm>
          <a:prstGeom prst="rect">
            <a:avLst/>
          </a:prstGeom>
        </p:spPr>
        <p:txBody>
          <a:bodyPr wrap="square">
            <a:spAutoFit/>
          </a:bodyPr>
          <a:lstStyle/>
          <a:p>
            <a:pPr algn="ctr"/>
            <a:r>
              <a:rPr lang="pt-BR" sz="2000" b="1" dirty="0">
                <a:solidFill>
                  <a:schemeClr val="bg1"/>
                </a:solidFill>
                <a:ea typeface="Roboto" pitchFamily="2" charset="0"/>
                <a:cs typeface="Cambria"/>
              </a:rPr>
              <a:t>RAD2402 – </a:t>
            </a:r>
            <a:r>
              <a:rPr lang="pt-BR" sz="2000" b="1" dirty="0" err="1">
                <a:solidFill>
                  <a:schemeClr val="bg1"/>
                </a:solidFill>
                <a:ea typeface="Roboto" pitchFamily="2" charset="0"/>
                <a:cs typeface="Cambria"/>
              </a:rPr>
              <a:t>Strategies</a:t>
            </a:r>
            <a:r>
              <a:rPr lang="pt-BR" sz="2000" b="1" dirty="0">
                <a:solidFill>
                  <a:schemeClr val="bg1"/>
                </a:solidFill>
                <a:ea typeface="Roboto" pitchFamily="2" charset="0"/>
                <a:cs typeface="Cambria"/>
              </a:rPr>
              <a:t> in Agribusiness </a:t>
            </a:r>
          </a:p>
          <a:p>
            <a:pPr algn="ctr"/>
            <a:r>
              <a:rPr lang="en-US" sz="2000" b="1" dirty="0">
                <a:solidFill>
                  <a:schemeClr val="bg1"/>
                </a:solidFill>
                <a:ea typeface="Roboto" pitchFamily="2" charset="0"/>
                <a:cs typeface="Cambria"/>
              </a:rPr>
              <a:t>Chapters 45, 46, 47,48 and 49</a:t>
            </a:r>
          </a:p>
          <a:p>
            <a:pPr algn="ctr"/>
            <a:r>
              <a:rPr lang="en-US" sz="2000" b="1" dirty="0">
                <a:solidFill>
                  <a:schemeClr val="bg1"/>
                </a:solidFill>
                <a:ea typeface="Roboto" pitchFamily="2" charset="0"/>
                <a:cs typeface="Cambria"/>
              </a:rPr>
              <a:t>Aulas de 21/09, 28/09 e 05/10</a:t>
            </a:r>
          </a:p>
        </p:txBody>
      </p:sp>
      <p:sp>
        <p:nvSpPr>
          <p:cNvPr id="10" name="Título 1"/>
          <p:cNvSpPr>
            <a:spLocks noGrp="1"/>
          </p:cNvSpPr>
          <p:nvPr>
            <p:ph type="ctrTitle"/>
          </p:nvPr>
        </p:nvSpPr>
        <p:spPr>
          <a:xfrm>
            <a:off x="102441" y="567922"/>
            <a:ext cx="9076933" cy="1183057"/>
          </a:xfrm>
        </p:spPr>
        <p:txBody>
          <a:bodyPr>
            <a:noAutofit/>
          </a:bodyPr>
          <a:lstStyle/>
          <a:p>
            <a:r>
              <a:rPr lang="en-US" sz="3600" dirty="0">
                <a:solidFill>
                  <a:schemeClr val="bg1"/>
                </a:solidFill>
                <a:latin typeface="+mn-lt"/>
                <a:ea typeface="Roboto" pitchFamily="2" charset="0"/>
              </a:rPr>
              <a:t>Go to Market Strategies</a:t>
            </a:r>
            <a:endParaRPr lang="bg-BG" sz="36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7731" y="708599"/>
            <a:ext cx="1647932" cy="2343359"/>
          </a:xfrm>
          <a:prstGeom prst="rect">
            <a:avLst/>
          </a:prstGeom>
          <a:ln>
            <a:noFill/>
          </a:ln>
          <a:effectLst>
            <a:outerShdw blurRad="292100" dist="139700" dir="2700000" algn="tl" rotWithShape="0">
              <a:srgbClr val="333333">
                <a:alpha val="65000"/>
              </a:srgbClr>
            </a:outerShdw>
          </a:effectLst>
        </p:spPr>
      </p:pic>
      <p:pic>
        <p:nvPicPr>
          <p:cNvPr id="11" name="Picture 11" descr="Screen Shot 2013-08-20 at 11.51.47 AM.png"/>
          <p:cNvPicPr>
            <a:picLocks noChangeAspect="1"/>
          </p:cNvPicPr>
          <p:nvPr/>
        </p:nvPicPr>
        <p:blipFill rotWithShape="1">
          <a:blip r:embed="rId4" cstate="email">
            <a:extLst>
              <a:ext uri="{28A0092B-C50C-407E-A947-70E740481C1C}">
                <a14:useLocalDpi xmlns:a14="http://schemas.microsoft.com/office/drawing/2010/main"/>
              </a:ext>
            </a:extLst>
          </a:blip>
          <a:srcRect r="-629"/>
          <a:stretch/>
        </p:blipFill>
        <p:spPr>
          <a:xfrm>
            <a:off x="9877731" y="3404662"/>
            <a:ext cx="1647932" cy="2349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2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descr="nespresso 1 (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85293" y="200327"/>
            <a:ext cx="2921000"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7" descr="nespresso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688917" y="4230688"/>
            <a:ext cx="3503083" cy="262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6" descr="nespresso 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26186" y="1666658"/>
            <a:ext cx="3073400" cy="340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404092" cy="29417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m 5" descr="IMG_140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18198"/>
            <a:ext cx="5404092" cy="30398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047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endParaRPr lang="pt-BR"/>
          </a:p>
        </p:txBody>
      </p:sp>
      <p:pic>
        <p:nvPicPr>
          <p:cNvPr id="4" name="Picture 3" descr="thumb_IMG_4528_10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850" y="0"/>
            <a:ext cx="13098826"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82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humb_IMG_4519_10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279" y="0"/>
            <a:ext cx="6677685" cy="6858000"/>
          </a:xfrm>
          <a:prstGeom prst="rect">
            <a:avLst/>
          </a:prstGeom>
        </p:spPr>
      </p:pic>
      <p:pic>
        <p:nvPicPr>
          <p:cNvPr id="7" name="Picture 4" descr="thumb_IMG_4522_1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160" y="0"/>
            <a:ext cx="6677684" cy="6858000"/>
          </a:xfrm>
          <a:prstGeom prst="rect">
            <a:avLst/>
          </a:prstGeom>
        </p:spPr>
      </p:pic>
    </p:spTree>
    <p:extLst>
      <p:ext uri="{BB962C8B-B14F-4D97-AF65-F5344CB8AC3E}">
        <p14:creationId xmlns:p14="http://schemas.microsoft.com/office/powerpoint/2010/main" val="2057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94479" y="4751882"/>
            <a:ext cx="5726243" cy="2623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Picture 2" descr="thumb_IMG_4521_10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479" y="0"/>
            <a:ext cx="6692451" cy="6873164"/>
          </a:xfrm>
          <a:prstGeom prst="rect">
            <a:avLst/>
          </a:prstGeom>
        </p:spPr>
      </p:pic>
      <p:pic>
        <p:nvPicPr>
          <p:cNvPr id="4" name="Picture 6" descr="thumb_IMG_4524_1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5922" y="0"/>
            <a:ext cx="6095999" cy="6858000"/>
          </a:xfrm>
          <a:prstGeom prst="rect">
            <a:avLst/>
          </a:prstGeom>
        </p:spPr>
      </p:pic>
    </p:spTree>
    <p:extLst>
      <p:ext uri="{BB962C8B-B14F-4D97-AF65-F5344CB8AC3E}">
        <p14:creationId xmlns:p14="http://schemas.microsoft.com/office/powerpoint/2010/main" val="362029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9B1DF11-8769-5C4B-BA1C-9E1B1D3CB6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8086" y="0"/>
            <a:ext cx="7860314" cy="6073144"/>
          </a:xfrm>
          <a:prstGeom prst="rect">
            <a:avLst/>
          </a:prstGeom>
        </p:spPr>
      </p:pic>
    </p:spTree>
    <p:extLst>
      <p:ext uri="{BB962C8B-B14F-4D97-AF65-F5344CB8AC3E}">
        <p14:creationId xmlns:p14="http://schemas.microsoft.com/office/powerpoint/2010/main" val="25334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400" b="1" dirty="0">
                <a:solidFill>
                  <a:srgbClr val="FFFFFF"/>
                </a:solidFill>
              </a:rPr>
              <a:t>Describe the Go To Market (channels of Nespresso) and the existing flows</a:t>
            </a:r>
            <a:r>
              <a:rPr lang="pt-BR" sz="2400" b="1" dirty="0">
                <a:solidFill>
                  <a:srgbClr val="FFFFFF"/>
                </a:solidFill>
              </a:rPr>
              <a:t>...</a:t>
            </a:r>
          </a:p>
        </p:txBody>
      </p:sp>
    </p:spTree>
    <p:extLst>
      <p:ext uri="{BB962C8B-B14F-4D97-AF65-F5344CB8AC3E}">
        <p14:creationId xmlns:p14="http://schemas.microsoft.com/office/powerpoint/2010/main" val="33212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674558" y="274032"/>
            <a:ext cx="7007175" cy="535531"/>
          </a:xfrm>
        </p:spPr>
        <p:txBody>
          <a:bodyPr vert="horz" wrap="none" lIns="91440" tIns="45720" rIns="91440" bIns="45720" rtlCol="0" anchor="ctr">
            <a:spAutoFit/>
          </a:bodyPr>
          <a:lstStyle/>
          <a:p>
            <a:r>
              <a:rPr lang="en-US" sz="3200" b="1" dirty="0">
                <a:solidFill>
                  <a:srgbClr val="00382E"/>
                </a:solidFill>
                <a:latin typeface="+mn-lt"/>
              </a:rPr>
              <a:t>Flow table (of the distribution channels)</a:t>
            </a:r>
            <a:endParaRPr lang="pt-BR" sz="3200" b="1" dirty="0">
              <a:solidFill>
                <a:srgbClr val="00382E"/>
              </a:solidFill>
              <a:latin typeface="+mn-lt"/>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98243" y="90035"/>
            <a:ext cx="1640469" cy="692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ângulo 1"/>
          <p:cNvSpPr/>
          <p:nvPr/>
        </p:nvSpPr>
        <p:spPr>
          <a:xfrm>
            <a:off x="-599607" y="5366479"/>
            <a:ext cx="13071423" cy="1753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6" name="Tabela 25"/>
          <p:cNvGraphicFramePr>
            <a:graphicFrameLocks noGrp="1"/>
          </p:cNvGraphicFramePr>
          <p:nvPr/>
        </p:nvGraphicFramePr>
        <p:xfrm>
          <a:off x="253287" y="977984"/>
          <a:ext cx="11685425" cy="5564223"/>
        </p:xfrm>
        <a:graphic>
          <a:graphicData uri="http://schemas.openxmlformats.org/drawingml/2006/table">
            <a:tbl>
              <a:tblPr firstRow="1" bandRow="1">
                <a:tableStyleId>{68D230F3-CF80-4859-8CE7-A43EE81993B5}</a:tableStyleId>
              </a:tblPr>
              <a:tblGrid>
                <a:gridCol w="5650691">
                  <a:extLst>
                    <a:ext uri="{9D8B030D-6E8A-4147-A177-3AD203B41FA5}">
                      <a16:colId xmlns:a16="http://schemas.microsoft.com/office/drawing/2014/main" val="2579308406"/>
                    </a:ext>
                  </a:extLst>
                </a:gridCol>
                <a:gridCol w="2976331">
                  <a:extLst>
                    <a:ext uri="{9D8B030D-6E8A-4147-A177-3AD203B41FA5}">
                      <a16:colId xmlns:a16="http://schemas.microsoft.com/office/drawing/2014/main" val="1087760289"/>
                    </a:ext>
                  </a:extLst>
                </a:gridCol>
                <a:gridCol w="3058403">
                  <a:extLst>
                    <a:ext uri="{9D8B030D-6E8A-4147-A177-3AD203B41FA5}">
                      <a16:colId xmlns:a16="http://schemas.microsoft.com/office/drawing/2014/main" val="2137381804"/>
                    </a:ext>
                  </a:extLst>
                </a:gridCol>
              </a:tblGrid>
              <a:tr h="595983">
                <a:tc>
                  <a:txBody>
                    <a:bodyPr/>
                    <a:lstStyle/>
                    <a:p>
                      <a:pPr algn="ctr"/>
                      <a:r>
                        <a:rPr lang="pt-BR" sz="1600" dirty="0" err="1">
                          <a:solidFill>
                            <a:schemeClr val="bg1"/>
                          </a:solidFill>
                        </a:rPr>
                        <a:t>Function</a:t>
                      </a:r>
                      <a:endParaRPr lang="pt-BR" sz="1600" dirty="0">
                        <a:solidFill>
                          <a:schemeClr val="bg1"/>
                        </a:solidFill>
                      </a:endParaRPr>
                    </a:p>
                  </a:txBody>
                  <a:tcPr marL="121920" marR="121920" anchor="ctr">
                    <a:lnL w="12700" cap="flat" cmpd="sng" algn="ctr">
                      <a:solidFill>
                        <a:srgbClr val="2B733C"/>
                      </a:solidFill>
                      <a:prstDash val="solid"/>
                      <a:round/>
                      <a:headEnd type="none" w="med" len="med"/>
                      <a:tailEnd type="none" w="med" len="med"/>
                    </a:lnL>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noFill/>
                      <a:prstDash val="solid"/>
                      <a:round/>
                      <a:headEnd type="none" w="med" len="med"/>
                      <a:tailEnd type="none" w="med" len="med"/>
                    </a:lnB>
                    <a:solidFill>
                      <a:srgbClr val="2B733C"/>
                    </a:solidFill>
                  </a:tcPr>
                </a:tc>
                <a:tc>
                  <a:txBody>
                    <a:bodyPr/>
                    <a:lstStyle/>
                    <a:p>
                      <a:pPr algn="ctr"/>
                      <a:r>
                        <a:rPr lang="en-US" sz="1600" dirty="0">
                          <a:solidFill>
                            <a:schemeClr val="bg1"/>
                          </a:solidFill>
                        </a:rPr>
                        <a:t>Responsibility Analysis  (who does it and how)</a:t>
                      </a:r>
                    </a:p>
                  </a:txBody>
                  <a:tcPr marL="121920" marR="121920" anchor="ctr">
                    <a:lnL w="12700" cap="flat" cmpd="sng" algn="ctr">
                      <a:solidFill>
                        <a:srgbClr val="2B733C"/>
                      </a:solidFill>
                      <a:prstDash val="solid"/>
                      <a:round/>
                      <a:headEnd type="none" w="med" len="med"/>
                      <a:tailEnd type="none" w="med" len="med"/>
                    </a:lnL>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noFill/>
                      <a:prstDash val="solid"/>
                      <a:round/>
                      <a:headEnd type="none" w="med" len="med"/>
                      <a:tailEnd type="none" w="med" len="med"/>
                    </a:lnB>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Possible improvement</a:t>
                      </a:r>
                      <a:r>
                        <a:rPr lang="en-US" sz="1600" baseline="0" dirty="0">
                          <a:solidFill>
                            <a:schemeClr val="bg1"/>
                          </a:solidFill>
                        </a:rPr>
                        <a:t> </a:t>
                      </a:r>
                      <a:r>
                        <a:rPr lang="en-US" sz="1600" dirty="0">
                          <a:solidFill>
                            <a:schemeClr val="bg1"/>
                          </a:solidFill>
                        </a:rPr>
                        <a:t>(proposals)</a:t>
                      </a:r>
                      <a:endParaRPr lang="pt-BR" sz="1600" b="1" dirty="0">
                        <a:solidFill>
                          <a:schemeClr val="bg1"/>
                        </a:solidFill>
                      </a:endParaRPr>
                    </a:p>
                  </a:txBody>
                  <a:tcPr marL="121920" marR="121920" anchor="ctr">
                    <a:lnL w="12700" cap="flat" cmpd="sng" algn="ctr">
                      <a:solidFill>
                        <a:srgbClr val="2B733C"/>
                      </a:solidFill>
                      <a:prstDash val="solid"/>
                      <a:round/>
                      <a:headEnd type="none" w="med" len="med"/>
                      <a:tailEnd type="none" w="med" len="med"/>
                    </a:lnL>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noFill/>
                      <a:prstDash val="solid"/>
                      <a:round/>
                      <a:headEnd type="none" w="med" len="med"/>
                      <a:tailEnd type="none" w="med" len="med"/>
                    </a:lnB>
                    <a:solidFill>
                      <a:srgbClr val="2B733C"/>
                    </a:solidFill>
                  </a:tcPr>
                </a:tc>
                <a:extLst>
                  <a:ext uri="{0D108BD9-81ED-4DB2-BD59-A6C34878D82A}">
                    <a16:rowId xmlns:a16="http://schemas.microsoft.com/office/drawing/2014/main" val="3573433165"/>
                  </a:ext>
                </a:extLst>
              </a:tr>
              <a:tr h="273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dirty="0" err="1"/>
                        <a:t>Products</a:t>
                      </a:r>
                      <a:r>
                        <a:rPr lang="pt-BR" sz="1400" b="1" dirty="0"/>
                        <a:t> </a:t>
                      </a:r>
                      <a:r>
                        <a:rPr lang="pt-BR" sz="1400" b="1" dirty="0" err="1"/>
                        <a:t>and</a:t>
                      </a:r>
                      <a:r>
                        <a:rPr lang="pt-BR" sz="1400" b="1" dirty="0"/>
                        <a:t> </a:t>
                      </a:r>
                      <a:r>
                        <a:rPr lang="pt-BR" sz="1400" b="1" dirty="0" err="1"/>
                        <a:t>services</a:t>
                      </a:r>
                      <a:r>
                        <a:rPr lang="pt-BR" sz="1400" b="1" dirty="0"/>
                        <a:t> </a:t>
                      </a:r>
                      <a:r>
                        <a:rPr lang="pt-BR" sz="1400" b="1" dirty="0" err="1"/>
                        <a:t>functions</a:t>
                      </a:r>
                      <a:endParaRPr lang="pt-BR" sz="1400" b="1" dirty="0">
                        <a:solidFill>
                          <a:schemeClr val="tx1"/>
                        </a:solidFill>
                      </a:endParaRPr>
                    </a:p>
                  </a:txBody>
                  <a:tcPr marL="121920" marR="121920" anchor="ctr">
                    <a:lnL w="12700" cap="flat" cmpd="sng" algn="ctr">
                      <a:solidFill>
                        <a:srgbClr val="2B733C"/>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7410146"/>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Inventory management and its levels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1416517"/>
                  </a:ext>
                </a:extLst>
              </a:tr>
              <a:tr h="245818">
                <a:tc>
                  <a:txBody>
                    <a:bodyPr/>
                    <a:lstStyle/>
                    <a:p>
                      <a:pPr algn="l"/>
                      <a:r>
                        <a:rPr lang="pt-BR" sz="1200" dirty="0" err="1"/>
                        <a:t>Product</a:t>
                      </a:r>
                      <a:r>
                        <a:rPr lang="pt-BR" sz="1200" dirty="0"/>
                        <a:t> delivery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66568319"/>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Product modification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7327389"/>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Product lines and variety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0932422"/>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product evaluation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22604702"/>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Sales volume (performance) forecast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69203690"/>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User help/installation technical service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644223"/>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sales service and Sales service supply (team)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3052164"/>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Training: range and costs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68589841"/>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Product maintenance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32367541"/>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Package/specifications issues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0340784"/>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Exclusivity</a:t>
                      </a:r>
                      <a:r>
                        <a:rPr lang="en-US" sz="1200" kern="1200" baseline="0" dirty="0"/>
                        <a:t> </a:t>
                      </a:r>
                      <a:r>
                        <a:rPr lang="en-US" sz="1200" kern="1200" dirty="0"/>
                        <a:t>and</a:t>
                      </a:r>
                      <a:r>
                        <a:rPr lang="en-US" sz="1200" kern="1200" baseline="0" dirty="0"/>
                        <a:t> </a:t>
                      </a:r>
                      <a:r>
                        <a:rPr lang="en-US" sz="1200" kern="1200" dirty="0"/>
                        <a:t>Territorial rights</a:t>
                      </a:r>
                      <a:endParaRPr lang="en-US" sz="1200" kern="1200" dirty="0">
                        <a:solidFill>
                          <a:schemeClr val="dk1"/>
                        </a:solidFill>
                        <a:latin typeface="+mn-lt"/>
                        <a:ea typeface="+mn-ea"/>
                        <a:cs typeface="+mn-cs"/>
                      </a:endParaRP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5909273"/>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Market coverage expected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Exports aspects expected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 frame (period to carry out the flows)</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Adaptation for specific legislations 	 </a:t>
                      </a:r>
                    </a:p>
                  </a:txBody>
                  <a:tcPr marL="121920" marR="121920" anchor="ctr">
                    <a:lnL w="12700" cap="flat" cmpd="sng" algn="ctr">
                      <a:solidFill>
                        <a:srgbClr val="2B733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4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Others</a:t>
                      </a:r>
                    </a:p>
                  </a:txBody>
                  <a:tcPr marL="121920" marR="121920" anchor="ctr">
                    <a:lnL w="12700" cap="flat" cmpd="sng" algn="ctr">
                      <a:solidFill>
                        <a:srgbClr val="2B733C"/>
                      </a:solidFill>
                      <a:prstDash val="solid"/>
                      <a:round/>
                      <a:headEnd type="none" w="med" len="med"/>
                      <a:tailEnd type="none" w="med" len="med"/>
                    </a:lnL>
                    <a:lnR>
                      <a:noFill/>
                    </a:lnR>
                    <a:lnT>
                      <a:noFill/>
                    </a:lnT>
                    <a:lnB w="12700" cap="flat" cmpd="sng" algn="ctr">
                      <a:solidFill>
                        <a:srgbClr val="2B73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a:noFill/>
                    </a:lnR>
                    <a:lnT>
                      <a:noFill/>
                    </a:lnT>
                    <a:lnB w="12700" cap="flat" cmpd="sng" algn="ctr">
                      <a:solidFill>
                        <a:srgbClr val="2B73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pt-BR" sz="1100" dirty="0"/>
                    </a:p>
                  </a:txBody>
                  <a:tcPr marL="121920" marR="121920" anchor="ctr">
                    <a:lnL>
                      <a:noFill/>
                    </a:lnL>
                    <a:lnR w="12700" cap="flat" cmpd="sng" algn="ctr">
                      <a:solidFill>
                        <a:srgbClr val="2B733C"/>
                      </a:solidFill>
                      <a:prstDash val="solid"/>
                      <a:round/>
                      <a:headEnd type="none" w="med" len="med"/>
                      <a:tailEnd type="none" w="med" len="med"/>
                    </a:lnR>
                    <a:lnT>
                      <a:noFill/>
                    </a:lnT>
                    <a:lnB w="12700" cap="flat" cmpd="sng" algn="ctr">
                      <a:solidFill>
                        <a:srgbClr val="2B73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
        <p:nvSpPr>
          <p:cNvPr id="5" name="Retângulo 4"/>
          <p:cNvSpPr>
            <a:spLocks noChangeArrowheads="1"/>
          </p:cNvSpPr>
          <p:nvPr/>
        </p:nvSpPr>
        <p:spPr bwMode="auto">
          <a:xfrm>
            <a:off x="3741732" y="6653559"/>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Tree>
    <p:extLst>
      <p:ext uri="{BB962C8B-B14F-4D97-AF65-F5344CB8AC3E}">
        <p14:creationId xmlns:p14="http://schemas.microsoft.com/office/powerpoint/2010/main" val="19872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ela 25"/>
          <p:cNvGraphicFramePr>
            <a:graphicFrameLocks noGrp="1"/>
          </p:cNvGraphicFramePr>
          <p:nvPr/>
        </p:nvGraphicFramePr>
        <p:xfrm>
          <a:off x="253288" y="1752600"/>
          <a:ext cx="11685425" cy="2773680"/>
        </p:xfrm>
        <a:graphic>
          <a:graphicData uri="http://schemas.openxmlformats.org/drawingml/2006/table">
            <a:tbl>
              <a:tblPr firstRow="1" bandRow="1">
                <a:tableStyleId>{68D230F3-CF80-4859-8CE7-A43EE81993B5}</a:tableStyleId>
              </a:tblPr>
              <a:tblGrid>
                <a:gridCol w="5650691">
                  <a:extLst>
                    <a:ext uri="{9D8B030D-6E8A-4147-A177-3AD203B41FA5}">
                      <a16:colId xmlns:a16="http://schemas.microsoft.com/office/drawing/2014/main" val="2579308406"/>
                    </a:ext>
                  </a:extLst>
                </a:gridCol>
                <a:gridCol w="2976331">
                  <a:extLst>
                    <a:ext uri="{9D8B030D-6E8A-4147-A177-3AD203B41FA5}">
                      <a16:colId xmlns:a16="http://schemas.microsoft.com/office/drawing/2014/main" val="1087760289"/>
                    </a:ext>
                  </a:extLst>
                </a:gridCol>
                <a:gridCol w="3058403">
                  <a:extLst>
                    <a:ext uri="{9D8B030D-6E8A-4147-A177-3AD203B41FA5}">
                      <a16:colId xmlns:a16="http://schemas.microsoft.com/office/drawing/2014/main" val="2137381804"/>
                    </a:ext>
                  </a:extLst>
                </a:gridCol>
              </a:tblGrid>
              <a:tr h="463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kern="1200" dirty="0" err="1">
                          <a:solidFill>
                            <a:schemeClr val="bg1"/>
                          </a:solidFill>
                          <a:latin typeface="+mn-lt"/>
                          <a:ea typeface="+mn-ea"/>
                          <a:cs typeface="+mn-cs"/>
                        </a:rPr>
                        <a:t>Function</a:t>
                      </a:r>
                      <a:endParaRPr lang="pt-BR" sz="1600" b="1" kern="1200" dirty="0">
                        <a:solidFill>
                          <a:schemeClr val="bg1"/>
                        </a:solidFill>
                        <a:latin typeface="+mn-lt"/>
                        <a:ea typeface="+mn-ea"/>
                        <a:cs typeface="+mn-cs"/>
                      </a:endParaRPr>
                    </a:p>
                  </a:txBody>
                  <a:tcPr marL="121920" marR="121920" anchor="ctr">
                    <a:lnL w="12700" cap="flat" cmpd="sng" algn="ctr">
                      <a:solidFill>
                        <a:srgbClr val="2B733C"/>
                      </a:solidFill>
                      <a:prstDash val="solid"/>
                      <a:round/>
                      <a:headEnd type="none" w="med" len="med"/>
                      <a:tailEnd type="none" w="med" len="med"/>
                    </a:lnL>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solidFill>
                        <a:srgbClr val="2B733C"/>
                      </a:solidFill>
                      <a:prstDash val="solid"/>
                      <a:round/>
                      <a:headEnd type="none" w="med" len="med"/>
                      <a:tailEnd type="none" w="med" len="med"/>
                    </a:lnB>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Responsibility Analysis  (who does it and how)</a:t>
                      </a:r>
                    </a:p>
                  </a:txBody>
                  <a:tcPr marL="121920" marR="121920" anchor="ctr">
                    <a:lnL w="12700" cap="flat" cmpd="sng" algn="ctr">
                      <a:solidFill>
                        <a:srgbClr val="2B733C"/>
                      </a:solidFill>
                      <a:prstDash val="solid"/>
                      <a:round/>
                      <a:headEnd type="none" w="med" len="med"/>
                      <a:tailEnd type="none" w="med" len="med"/>
                    </a:lnL>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solidFill>
                        <a:srgbClr val="2B733C"/>
                      </a:solidFill>
                      <a:prstDash val="solid"/>
                      <a:round/>
                      <a:headEnd type="none" w="med" len="med"/>
                      <a:tailEnd type="none" w="med" len="med"/>
                    </a:lnB>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Possible improvement (proposals)</a:t>
                      </a:r>
                      <a:endParaRPr lang="pt-BR" sz="1600" b="1" kern="1200" dirty="0">
                        <a:solidFill>
                          <a:schemeClr val="bg1"/>
                        </a:solidFill>
                        <a:latin typeface="+mn-lt"/>
                        <a:ea typeface="+mn-ea"/>
                        <a:cs typeface="+mn-cs"/>
                      </a:endParaRPr>
                    </a:p>
                  </a:txBody>
                  <a:tcPr marL="121920" marR="121920" anchor="ctr">
                    <a:lnL w="12700" cap="flat" cmpd="sng" algn="ctr">
                      <a:solidFill>
                        <a:srgbClr val="2B733C"/>
                      </a:solidFill>
                      <a:prstDash val="solid"/>
                      <a:round/>
                      <a:headEnd type="none" w="med" len="med"/>
                      <a:tailEnd type="none" w="med" len="med"/>
                    </a:lnL>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solidFill>
                        <a:srgbClr val="2B733C"/>
                      </a:solidFill>
                      <a:prstDash val="solid"/>
                      <a:round/>
                      <a:headEnd type="none" w="med" len="med"/>
                      <a:tailEnd type="none" w="med" len="med"/>
                    </a:lnB>
                    <a:solidFill>
                      <a:srgbClr val="2B733C"/>
                    </a:solidFill>
                  </a:tcPr>
                </a:tc>
                <a:extLst>
                  <a:ext uri="{0D108BD9-81ED-4DB2-BD59-A6C34878D82A}">
                    <a16:rowId xmlns:a16="http://schemas.microsoft.com/office/drawing/2014/main" val="3573433165"/>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Products</a:t>
                      </a:r>
                      <a:r>
                        <a:rPr lang="pt-BR" sz="1800" b="1" dirty="0"/>
                        <a:t> </a:t>
                      </a:r>
                      <a:r>
                        <a:rPr lang="pt-BR" sz="1800" b="1" dirty="0" err="1"/>
                        <a:t>and</a:t>
                      </a:r>
                      <a:r>
                        <a:rPr lang="pt-BR" sz="1800" b="1" dirty="0"/>
                        <a:t> </a:t>
                      </a:r>
                      <a:r>
                        <a:rPr lang="pt-BR" sz="1800" b="1" dirty="0" err="1"/>
                        <a:t>services</a:t>
                      </a:r>
                      <a:r>
                        <a:rPr lang="pt-BR" sz="1800" b="1" dirty="0"/>
                        <a:t> </a:t>
                      </a:r>
                      <a:r>
                        <a:rPr lang="pt-BR" sz="1800" b="1" dirty="0" err="1"/>
                        <a:t>functions</a:t>
                      </a:r>
                      <a:endParaRPr lang="pt-BR" sz="1800" b="1" dirty="0">
                        <a:solidFill>
                          <a:schemeClr val="tx1"/>
                        </a:solidFill>
                      </a:endParaRPr>
                    </a:p>
                  </a:txBody>
                  <a:tcPr marL="121920" marR="121920" anchor="ctr">
                    <a:lnL w="12700" cap="flat" cmpd="sng" algn="ctr">
                      <a:solidFill>
                        <a:srgbClr val="2B733C"/>
                      </a:solidFill>
                      <a:prstDash val="solid"/>
                      <a:round/>
                      <a:headEnd type="none" w="med" len="med"/>
                      <a:tailEnd type="none" w="med" len="med"/>
                    </a:lnL>
                    <a:lnT w="12700" cap="flat" cmpd="sng" algn="ctr">
                      <a:solidFill>
                        <a:srgbClr val="2B733C"/>
                      </a:solidFill>
                      <a:prstDash val="solid"/>
                      <a:round/>
                      <a:headEnd type="none" w="med" len="med"/>
                      <a:tailEnd type="none" w="med" len="med"/>
                    </a:lnT>
                  </a:tcPr>
                </a:tc>
                <a:tc>
                  <a:txBody>
                    <a:bodyPr/>
                    <a:lstStyle/>
                    <a:p>
                      <a:pPr algn="ctr"/>
                      <a:endParaRPr lang="pt-BR" sz="1600" b="1" dirty="0"/>
                    </a:p>
                  </a:txBody>
                  <a:tcPr marL="121920" marR="121920" anchor="ctr">
                    <a:lnT w="12700" cap="flat" cmpd="sng" algn="ctr">
                      <a:solidFill>
                        <a:srgbClr val="2B733C"/>
                      </a:solidFill>
                      <a:prstDash val="solid"/>
                      <a:round/>
                      <a:headEnd type="none" w="med" len="med"/>
                      <a:tailEnd type="none" w="med" len="med"/>
                    </a:lnT>
                  </a:tcPr>
                </a:tc>
                <a:tc>
                  <a:txBody>
                    <a:bodyPr/>
                    <a:lstStyle/>
                    <a:p>
                      <a:pPr algn="ctr"/>
                      <a:endParaRPr lang="pt-BR" sz="1600" b="1" dirty="0"/>
                    </a:p>
                  </a:txBody>
                  <a:tcPr marL="121920" marR="121920" anchor="ctr">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tcPr>
                </a:tc>
                <a:extLst>
                  <a:ext uri="{0D108BD9-81ED-4DB2-BD59-A6C34878D82A}">
                    <a16:rowId xmlns:a16="http://schemas.microsoft.com/office/drawing/2014/main" val="2087410146"/>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Exclusivity and</a:t>
                      </a:r>
                      <a:r>
                        <a:rPr lang="en-US" sz="1800" kern="1200" baseline="0" dirty="0"/>
                        <a:t> </a:t>
                      </a:r>
                      <a:r>
                        <a:rPr lang="en-US" sz="1800" kern="1200" dirty="0"/>
                        <a:t>Territorial rights</a:t>
                      </a:r>
                      <a:endParaRPr lang="en-US" sz="1800" kern="1200" dirty="0">
                        <a:solidFill>
                          <a:schemeClr val="dk1"/>
                        </a:solidFill>
                        <a:latin typeface="+mn-lt"/>
                        <a:ea typeface="+mn-ea"/>
                        <a:cs typeface="+mn-cs"/>
                      </a:endParaRP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600" dirty="0"/>
                    </a:p>
                  </a:txBody>
                  <a:tcPr marL="121920" marR="121920"/>
                </a:tc>
                <a:tc>
                  <a:txBody>
                    <a:bodyPr/>
                    <a:lstStyle/>
                    <a:p>
                      <a:pPr algn="ctr"/>
                      <a:endParaRPr lang="pt-BR" sz="160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111416517"/>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Market coverage expected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600" dirty="0"/>
                    </a:p>
                  </a:txBody>
                  <a:tcPr marL="121920" marR="121920"/>
                </a:tc>
                <a:tc>
                  <a:txBody>
                    <a:bodyPr/>
                    <a:lstStyle/>
                    <a:p>
                      <a:pPr algn="ctr"/>
                      <a:endParaRPr lang="pt-BR" sz="16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017327389"/>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Exports aspects expected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600" dirty="0"/>
                    </a:p>
                  </a:txBody>
                  <a:tcPr marL="121920" marR="121920"/>
                </a:tc>
                <a:tc>
                  <a:txBody>
                    <a:bodyPr/>
                    <a:lstStyle/>
                    <a:p>
                      <a:pPr algn="ctr"/>
                      <a:endParaRPr lang="pt-BR" sz="16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150932422"/>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Time frame (period to carry out the flows)</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600" dirty="0"/>
                    </a:p>
                  </a:txBody>
                  <a:tcPr marL="121920" marR="121920"/>
                </a:tc>
                <a:tc>
                  <a:txBody>
                    <a:bodyPr/>
                    <a:lstStyle/>
                    <a:p>
                      <a:pPr algn="ctr"/>
                      <a:endParaRPr lang="pt-BR" sz="16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522604702"/>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Adaptation for specific legislations 	 </a:t>
                      </a:r>
                    </a:p>
                  </a:txBody>
                  <a:tcPr marL="121920" marR="121920">
                    <a:lnL w="12700" cap="flat" cmpd="sng" algn="ctr">
                      <a:solidFill>
                        <a:srgbClr val="2B733C"/>
                      </a:solidFill>
                      <a:prstDash val="solid"/>
                      <a:round/>
                      <a:headEnd type="none" w="med" len="med"/>
                      <a:tailEnd type="none" w="med" len="med"/>
                    </a:lnL>
                    <a:lnB w="12700" cap="flat" cmpd="sng" algn="ctr">
                      <a:solidFill>
                        <a:srgbClr val="2B733C"/>
                      </a:solidFill>
                      <a:prstDash val="solid"/>
                      <a:round/>
                      <a:headEnd type="none" w="med" len="med"/>
                      <a:tailEnd type="none" w="med" len="med"/>
                    </a:lnB>
                  </a:tcPr>
                </a:tc>
                <a:tc>
                  <a:txBody>
                    <a:bodyPr/>
                    <a:lstStyle/>
                    <a:p>
                      <a:pPr algn="ctr"/>
                      <a:endParaRPr lang="pt-BR" sz="1600" dirty="0"/>
                    </a:p>
                  </a:txBody>
                  <a:tcPr marL="121920" marR="121920">
                    <a:lnB w="12700" cap="flat" cmpd="sng" algn="ctr">
                      <a:solidFill>
                        <a:srgbClr val="2B733C"/>
                      </a:solidFill>
                      <a:prstDash val="solid"/>
                      <a:round/>
                      <a:headEnd type="none" w="med" len="med"/>
                      <a:tailEnd type="none" w="med" len="med"/>
                    </a:lnB>
                  </a:tcPr>
                </a:tc>
                <a:tc>
                  <a:txBody>
                    <a:bodyPr/>
                    <a:lstStyle/>
                    <a:p>
                      <a:pPr algn="ctr"/>
                      <a:endParaRPr lang="pt-BR" sz="1600" dirty="0"/>
                    </a:p>
                  </a:txBody>
                  <a:tcPr marL="121920" marR="121920">
                    <a:lnR w="12700" cap="flat" cmpd="sng" algn="ctr">
                      <a:solidFill>
                        <a:srgbClr val="2B733C"/>
                      </a:solidFill>
                      <a:prstDash val="solid"/>
                      <a:round/>
                      <a:headEnd type="none" w="med" len="med"/>
                      <a:tailEnd type="none" w="med" len="med"/>
                    </a:lnR>
                    <a:lnB w="12700" cap="flat" cmpd="sng" algn="ctr">
                      <a:solidFill>
                        <a:srgbClr val="2B733C"/>
                      </a:solidFill>
                      <a:prstDash val="solid"/>
                      <a:round/>
                      <a:headEnd type="none" w="med" len="med"/>
                      <a:tailEnd type="none" w="med" len="med"/>
                    </a:lnB>
                  </a:tcPr>
                </a:tc>
                <a:extLst>
                  <a:ext uri="{0D108BD9-81ED-4DB2-BD59-A6C34878D82A}">
                    <a16:rowId xmlns:a16="http://schemas.microsoft.com/office/drawing/2014/main" val="1569203690"/>
                  </a:ext>
                </a:extLst>
              </a:tr>
            </a:tbl>
          </a:graphicData>
        </a:graphic>
      </p:graphicFrame>
      <p:sp>
        <p:nvSpPr>
          <p:cNvPr id="5" name="Retângulo 4"/>
          <p:cNvSpPr>
            <a:spLocks noChangeArrowheads="1"/>
          </p:cNvSpPr>
          <p:nvPr/>
        </p:nvSpPr>
        <p:spPr bwMode="auto">
          <a:xfrm>
            <a:off x="3741733" y="6519446"/>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6" name="Título 2"/>
          <p:cNvSpPr txBox="1">
            <a:spLocks/>
          </p:cNvSpPr>
          <p:nvPr/>
        </p:nvSpPr>
        <p:spPr>
          <a:xfrm>
            <a:off x="674558" y="274032"/>
            <a:ext cx="7007175"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82E"/>
                </a:solidFill>
                <a:latin typeface="+mn-lt"/>
              </a:rPr>
              <a:t>Flow table (of the distribution channels)</a:t>
            </a:r>
            <a:endParaRPr lang="pt-BR" sz="3200" b="1" dirty="0">
              <a:solidFill>
                <a:srgbClr val="00382E"/>
              </a:solidFill>
              <a:latin typeface="+mn-lt"/>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98243" y="90035"/>
            <a:ext cx="1640469" cy="692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8992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ela 25"/>
          <p:cNvGraphicFramePr>
            <a:graphicFrameLocks noGrp="1"/>
          </p:cNvGraphicFramePr>
          <p:nvPr/>
        </p:nvGraphicFramePr>
        <p:xfrm>
          <a:off x="253287" y="1333141"/>
          <a:ext cx="11685425" cy="4084320"/>
        </p:xfrm>
        <a:graphic>
          <a:graphicData uri="http://schemas.openxmlformats.org/drawingml/2006/table">
            <a:tbl>
              <a:tblPr firstRow="1" bandRow="1">
                <a:tableStyleId>{68D230F3-CF80-4859-8CE7-A43EE81993B5}</a:tableStyleId>
              </a:tblPr>
              <a:tblGrid>
                <a:gridCol w="5650691">
                  <a:extLst>
                    <a:ext uri="{9D8B030D-6E8A-4147-A177-3AD203B41FA5}">
                      <a16:colId xmlns:a16="http://schemas.microsoft.com/office/drawing/2014/main" val="2579308406"/>
                    </a:ext>
                  </a:extLst>
                </a:gridCol>
                <a:gridCol w="2976331">
                  <a:extLst>
                    <a:ext uri="{9D8B030D-6E8A-4147-A177-3AD203B41FA5}">
                      <a16:colId xmlns:a16="http://schemas.microsoft.com/office/drawing/2014/main" val="1087760289"/>
                    </a:ext>
                  </a:extLst>
                </a:gridCol>
                <a:gridCol w="3058403">
                  <a:extLst>
                    <a:ext uri="{9D8B030D-6E8A-4147-A177-3AD203B41FA5}">
                      <a16:colId xmlns:a16="http://schemas.microsoft.com/office/drawing/2014/main" val="2137381804"/>
                    </a:ext>
                  </a:extLst>
                </a:gridCol>
              </a:tblGrid>
              <a:tr h="463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kern="1200" dirty="0" err="1">
                          <a:solidFill>
                            <a:schemeClr val="bg1"/>
                          </a:solidFill>
                          <a:latin typeface="+mn-lt"/>
                          <a:ea typeface="+mn-ea"/>
                          <a:cs typeface="+mn-cs"/>
                        </a:rPr>
                        <a:t>Function</a:t>
                      </a:r>
                      <a:endParaRPr lang="pt-BR" sz="1600" b="1" kern="1200" dirty="0">
                        <a:solidFill>
                          <a:schemeClr val="bg1"/>
                        </a:solidFill>
                        <a:latin typeface="+mn-lt"/>
                        <a:ea typeface="+mn-ea"/>
                        <a:cs typeface="+mn-cs"/>
                      </a:endParaRPr>
                    </a:p>
                  </a:txBody>
                  <a:tcPr marL="121920" marR="121920" anchor="ctr">
                    <a:lnL w="12700" cap="flat" cmpd="sng" algn="ctr">
                      <a:solidFill>
                        <a:srgbClr val="2B733C"/>
                      </a:solidFill>
                      <a:prstDash val="solid"/>
                      <a:round/>
                      <a:headEnd type="none" w="med" len="med"/>
                      <a:tailEnd type="none" w="med" len="med"/>
                    </a:lnL>
                    <a:lnT w="12700" cap="flat" cmpd="sng" algn="ctr">
                      <a:solidFill>
                        <a:srgbClr val="2B733C"/>
                      </a:solidFill>
                      <a:prstDash val="solid"/>
                      <a:round/>
                      <a:headEnd type="none" w="med" len="med"/>
                      <a:tailEnd type="none" w="med" len="med"/>
                    </a:lnT>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Responsibility Analysis  (who does it and how)</a:t>
                      </a:r>
                    </a:p>
                  </a:txBody>
                  <a:tcPr marL="121920" marR="121920" anchor="ctr">
                    <a:lnT w="12700" cap="flat" cmpd="sng" algn="ctr">
                      <a:solidFill>
                        <a:srgbClr val="2B733C"/>
                      </a:solidFill>
                      <a:prstDash val="solid"/>
                      <a:round/>
                      <a:headEnd type="none" w="med" len="med"/>
                      <a:tailEnd type="none" w="med" len="med"/>
                    </a:lnT>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Possible improvement (proposals)</a:t>
                      </a:r>
                      <a:endParaRPr lang="pt-BR" sz="1600" b="1" kern="1200" dirty="0">
                        <a:solidFill>
                          <a:schemeClr val="bg1"/>
                        </a:solidFill>
                        <a:latin typeface="+mn-lt"/>
                        <a:ea typeface="+mn-ea"/>
                        <a:cs typeface="+mn-cs"/>
                      </a:endParaRPr>
                    </a:p>
                  </a:txBody>
                  <a:tcPr marL="121920" marR="121920" anchor="ctr">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solidFill>
                      <a:srgbClr val="2B733C"/>
                    </a:solidFill>
                  </a:tcPr>
                </a:tc>
                <a:extLst>
                  <a:ext uri="{0D108BD9-81ED-4DB2-BD59-A6C34878D82A}">
                    <a16:rowId xmlns:a16="http://schemas.microsoft.com/office/drawing/2014/main" val="3573433165"/>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Communication Functions</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3983052164"/>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Advertisement  (all forms)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468589841"/>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Sales promotion (all)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432367541"/>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Public relations actions (all)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3370340784"/>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Direct marketing actions</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885909273"/>
                  </a:ext>
                </a:extLst>
              </a:tr>
              <a:tr h="332368">
                <a:tc>
                  <a:txBody>
                    <a:bodyPr/>
                    <a:lstStyle/>
                    <a:p>
                      <a:pPr>
                        <a:spcAft>
                          <a:spcPts val="600"/>
                        </a:spcAft>
                      </a:pPr>
                      <a:r>
                        <a:rPr lang="en-US" sz="1700" dirty="0"/>
                        <a:t>Information about  the products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0006"/>
                  </a:ext>
                </a:extLst>
              </a:tr>
              <a:tr h="332368">
                <a:tc>
                  <a:txBody>
                    <a:bodyPr/>
                    <a:lstStyle/>
                    <a:p>
                      <a:pPr>
                        <a:spcAft>
                          <a:spcPts val="600"/>
                        </a:spcAft>
                      </a:pPr>
                      <a:r>
                        <a:rPr lang="en-US" sz="1700" dirty="0"/>
                        <a:t>Participation in the communication budget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0007"/>
                  </a:ext>
                </a:extLst>
              </a:tr>
              <a:tr h="332368">
                <a:tc>
                  <a:txBody>
                    <a:bodyPr/>
                    <a:lstStyle/>
                    <a:p>
                      <a:pPr>
                        <a:spcAft>
                          <a:spcPts val="600"/>
                        </a:spcAft>
                      </a:pPr>
                      <a:r>
                        <a:rPr lang="en-US" sz="1700" dirty="0"/>
                        <a:t>New media forms of communication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0008"/>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Package information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0009"/>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Others…</a:t>
                      </a:r>
                    </a:p>
                  </a:txBody>
                  <a:tcPr marL="121920" marR="121920">
                    <a:lnL w="12700" cap="flat" cmpd="sng" algn="ctr">
                      <a:solidFill>
                        <a:srgbClr val="2B733C"/>
                      </a:solidFill>
                      <a:prstDash val="solid"/>
                      <a:round/>
                      <a:headEnd type="none" w="med" len="med"/>
                      <a:tailEnd type="none" w="med" len="med"/>
                    </a:lnL>
                    <a:lnB w="12700" cap="flat" cmpd="sng" algn="ctr">
                      <a:solidFill>
                        <a:srgbClr val="2B733C"/>
                      </a:solidFill>
                      <a:prstDash val="solid"/>
                      <a:round/>
                      <a:headEnd type="none" w="med" len="med"/>
                      <a:tailEnd type="none" w="med" len="med"/>
                    </a:lnB>
                  </a:tcPr>
                </a:tc>
                <a:tc>
                  <a:txBody>
                    <a:bodyPr/>
                    <a:lstStyle/>
                    <a:p>
                      <a:pPr algn="ctr"/>
                      <a:endParaRPr lang="pt-BR" sz="1400" dirty="0"/>
                    </a:p>
                  </a:txBody>
                  <a:tcPr marL="121920" marR="121920">
                    <a:lnB w="12700" cap="flat" cmpd="sng" algn="ctr">
                      <a:solidFill>
                        <a:srgbClr val="2B733C"/>
                      </a:solidFill>
                      <a:prstDash val="solid"/>
                      <a:round/>
                      <a:headEnd type="none" w="med" len="med"/>
                      <a:tailEnd type="none" w="med" len="med"/>
                    </a:lnB>
                  </a:tcPr>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lnB w="12700" cap="flat" cmpd="sng" algn="ctr">
                      <a:solidFill>
                        <a:srgbClr val="2B733C"/>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Retângulo 4"/>
          <p:cNvSpPr>
            <a:spLocks noChangeArrowheads="1"/>
          </p:cNvSpPr>
          <p:nvPr/>
        </p:nvSpPr>
        <p:spPr bwMode="auto">
          <a:xfrm>
            <a:off x="3741732" y="6519446"/>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9" name="Título 2"/>
          <p:cNvSpPr txBox="1">
            <a:spLocks/>
          </p:cNvSpPr>
          <p:nvPr/>
        </p:nvSpPr>
        <p:spPr>
          <a:xfrm>
            <a:off x="674558" y="274032"/>
            <a:ext cx="7007175"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82E"/>
                </a:solidFill>
                <a:latin typeface="+mn-lt"/>
              </a:rPr>
              <a:t>Flow table (of the distribution channels)</a:t>
            </a:r>
            <a:endParaRPr lang="pt-BR" sz="3200" b="1" dirty="0">
              <a:solidFill>
                <a:srgbClr val="00382E"/>
              </a:solidFill>
              <a:latin typeface="+mn-lt"/>
            </a:endParaRPr>
          </a:p>
        </p:txBody>
      </p:sp>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98243" y="90035"/>
            <a:ext cx="1640469" cy="692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592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ela 25"/>
          <p:cNvGraphicFramePr>
            <a:graphicFrameLocks noGrp="1"/>
          </p:cNvGraphicFramePr>
          <p:nvPr/>
        </p:nvGraphicFramePr>
        <p:xfrm>
          <a:off x="253288" y="1410542"/>
          <a:ext cx="11685424" cy="3733800"/>
        </p:xfrm>
        <a:graphic>
          <a:graphicData uri="http://schemas.openxmlformats.org/drawingml/2006/table">
            <a:tbl>
              <a:tblPr firstRow="1" bandRow="1">
                <a:tableStyleId>{68D230F3-CF80-4859-8CE7-A43EE81993B5}</a:tableStyleId>
              </a:tblPr>
              <a:tblGrid>
                <a:gridCol w="6322765">
                  <a:extLst>
                    <a:ext uri="{9D8B030D-6E8A-4147-A177-3AD203B41FA5}">
                      <a16:colId xmlns:a16="http://schemas.microsoft.com/office/drawing/2014/main" val="2579308406"/>
                    </a:ext>
                  </a:extLst>
                </a:gridCol>
                <a:gridCol w="2688299">
                  <a:extLst>
                    <a:ext uri="{9D8B030D-6E8A-4147-A177-3AD203B41FA5}">
                      <a16:colId xmlns:a16="http://schemas.microsoft.com/office/drawing/2014/main" val="1087760289"/>
                    </a:ext>
                  </a:extLst>
                </a:gridCol>
                <a:gridCol w="2674360">
                  <a:extLst>
                    <a:ext uri="{9D8B030D-6E8A-4147-A177-3AD203B41FA5}">
                      <a16:colId xmlns:a16="http://schemas.microsoft.com/office/drawing/2014/main" val="2137381804"/>
                    </a:ext>
                  </a:extLst>
                </a:gridCol>
              </a:tblGrid>
              <a:tr h="463819">
                <a:tc>
                  <a:txBody>
                    <a:bodyPr/>
                    <a:lstStyle/>
                    <a:p>
                      <a:pPr marL="0" algn="ctr" defTabSz="914400" rtl="0" eaLnBrk="1" latinLnBrk="0" hangingPunct="1"/>
                      <a:r>
                        <a:rPr lang="pt-BR" sz="1600" kern="1200" dirty="0" err="1">
                          <a:solidFill>
                            <a:schemeClr val="bg1"/>
                          </a:solidFill>
                        </a:rPr>
                        <a:t>Function</a:t>
                      </a:r>
                      <a:endParaRPr lang="pt-BR" sz="1600" kern="1200" dirty="0">
                        <a:solidFill>
                          <a:schemeClr val="bg1"/>
                        </a:solidFill>
                        <a:latin typeface="+mn-lt"/>
                        <a:ea typeface="+mn-ea"/>
                        <a:cs typeface="+mn-cs"/>
                      </a:endParaRPr>
                    </a:p>
                  </a:txBody>
                  <a:tcPr marL="121920" marR="121920" anchor="ctr">
                    <a:lnL w="12700" cap="flat" cmpd="sng" algn="ctr">
                      <a:solidFill>
                        <a:srgbClr val="2B733C"/>
                      </a:solidFill>
                      <a:prstDash val="solid"/>
                      <a:round/>
                      <a:headEnd type="none" w="med" len="med"/>
                      <a:tailEnd type="none" w="med" len="med"/>
                    </a:lnL>
                    <a:lnT w="12700" cap="flat" cmpd="sng" algn="ctr">
                      <a:solidFill>
                        <a:srgbClr val="2B733C"/>
                      </a:solidFill>
                      <a:prstDash val="solid"/>
                      <a:round/>
                      <a:headEnd type="none" w="med" len="med"/>
                      <a:tailEnd type="none" w="med" len="med"/>
                    </a:lnT>
                    <a:lnB w="12700" cap="flat" cmpd="sng" algn="ctr">
                      <a:solidFill>
                        <a:srgbClr val="2B733C"/>
                      </a:solidFill>
                      <a:prstDash val="solid"/>
                      <a:round/>
                      <a:headEnd type="none" w="med" len="med"/>
                      <a:tailEnd type="none" w="med" len="med"/>
                    </a:lnB>
                    <a:solidFill>
                      <a:srgbClr val="2B733C"/>
                    </a:solidFill>
                  </a:tcPr>
                </a:tc>
                <a:tc>
                  <a:txBody>
                    <a:bodyPr/>
                    <a:lstStyle/>
                    <a:p>
                      <a:pPr marL="0" algn="ctr" defTabSz="914400" rtl="0" eaLnBrk="1" latinLnBrk="0" hangingPunct="1"/>
                      <a:r>
                        <a:rPr lang="en-US" sz="1600" kern="1200" dirty="0">
                          <a:solidFill>
                            <a:schemeClr val="bg1"/>
                          </a:solidFill>
                        </a:rPr>
                        <a:t>Responsibility Analysis  (who does it and how)</a:t>
                      </a:r>
                      <a:endParaRPr lang="en-US" sz="1600" kern="1200" dirty="0">
                        <a:solidFill>
                          <a:schemeClr val="bg1"/>
                        </a:solidFill>
                        <a:latin typeface="+mn-lt"/>
                        <a:ea typeface="+mn-ea"/>
                        <a:cs typeface="+mn-cs"/>
                      </a:endParaRPr>
                    </a:p>
                  </a:txBody>
                  <a:tcPr marL="121920" marR="121920" anchor="ctr">
                    <a:lnT w="12700" cap="flat" cmpd="sng" algn="ctr">
                      <a:solidFill>
                        <a:srgbClr val="2B733C"/>
                      </a:solidFill>
                      <a:prstDash val="solid"/>
                      <a:round/>
                      <a:headEnd type="none" w="med" len="med"/>
                      <a:tailEnd type="none" w="med" len="med"/>
                    </a:lnT>
                    <a:lnB w="12700" cap="flat" cmpd="sng" algn="ctr">
                      <a:solidFill>
                        <a:srgbClr val="2B733C"/>
                      </a:solidFill>
                      <a:prstDash val="solid"/>
                      <a:round/>
                      <a:headEnd type="none" w="med" len="med"/>
                      <a:tailEnd type="none" w="med" len="med"/>
                    </a:lnB>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rPr>
                        <a:t>Possible improvement (proposals)</a:t>
                      </a:r>
                      <a:endParaRPr lang="pt-BR" sz="1600" kern="1200" dirty="0">
                        <a:solidFill>
                          <a:schemeClr val="bg1"/>
                        </a:solidFill>
                        <a:latin typeface="+mn-lt"/>
                        <a:ea typeface="+mn-ea"/>
                        <a:cs typeface="+mn-cs"/>
                      </a:endParaRPr>
                    </a:p>
                  </a:txBody>
                  <a:tcPr marL="121920" marR="121920" anchor="ctr">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lnB w="12700" cap="flat" cmpd="sng" algn="ctr">
                      <a:solidFill>
                        <a:srgbClr val="2B733C"/>
                      </a:solidFill>
                      <a:prstDash val="solid"/>
                      <a:round/>
                      <a:headEnd type="none" w="med" len="med"/>
                      <a:tailEnd type="none" w="med" len="med"/>
                    </a:lnB>
                    <a:solidFill>
                      <a:srgbClr val="2B733C"/>
                    </a:solidFill>
                  </a:tcPr>
                </a:tc>
                <a:extLst>
                  <a:ext uri="{0D108BD9-81ED-4DB2-BD59-A6C34878D82A}">
                    <a16:rowId xmlns:a16="http://schemas.microsoft.com/office/drawing/2014/main" val="3573433165"/>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tx1"/>
                          </a:solidFill>
                          <a:latin typeface="+mn-lt"/>
                          <a:ea typeface="+mn-ea"/>
                          <a:cs typeface="+mn-cs"/>
                        </a:rPr>
                        <a:t>Information Functions</a:t>
                      </a:r>
                    </a:p>
                  </a:txBody>
                  <a:tcPr marL="121920" marR="121920">
                    <a:lnL w="12700" cap="flat" cmpd="sng" algn="ctr">
                      <a:solidFill>
                        <a:srgbClr val="2B733C"/>
                      </a:solidFill>
                      <a:prstDash val="solid"/>
                      <a:round/>
                      <a:headEnd type="none" w="med" len="med"/>
                      <a:tailEnd type="none" w="med" len="med"/>
                    </a:lnL>
                    <a:lnT w="12700" cap="flat" cmpd="sng" algn="ctr">
                      <a:solidFill>
                        <a:srgbClr val="2B733C"/>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T w="12700" cap="flat" cmpd="sng" algn="ctr">
                      <a:solidFill>
                        <a:srgbClr val="2B733C"/>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tcPr>
                </a:tc>
                <a:extLst>
                  <a:ext uri="{0D108BD9-81ED-4DB2-BD59-A6C34878D82A}">
                    <a16:rowId xmlns:a16="http://schemas.microsoft.com/office/drawing/2014/main" val="3983052164"/>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Share info. about the consumer market </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468589841"/>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Share info. about the competition  </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432367541"/>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Share info. about the changes  in the environment</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3370340784"/>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Participation in the planning process 	 </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885909273"/>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Frequency and quality of  the information</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143823388"/>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Share information about complaints</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706325703"/>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Electronic orders </a:t>
                      </a:r>
                    </a:p>
                  </a:txBody>
                  <a:tcPr marL="121920" marR="121920">
                    <a:lnL w="12700" cap="flat" cmpd="sng" algn="ctr">
                      <a:solidFill>
                        <a:srgbClr val="2B733C"/>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10008"/>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Others (fill in)</a:t>
                      </a:r>
                    </a:p>
                  </a:txBody>
                  <a:tcPr marL="121920" marR="121920">
                    <a:lnL w="12700" cap="flat" cmpd="sng" algn="ctr">
                      <a:solidFill>
                        <a:srgbClr val="2B733C"/>
                      </a:solidFill>
                      <a:prstDash val="solid"/>
                      <a:round/>
                      <a:headEnd type="none" w="med" len="med"/>
                      <a:tailEnd type="none" w="med" len="med"/>
                    </a:lnL>
                    <a:lnB w="12700" cap="flat" cmpd="sng" algn="ctr">
                      <a:solidFill>
                        <a:srgbClr val="2B733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B w="12700" cap="flat" cmpd="sng" algn="ctr">
                      <a:solidFill>
                        <a:srgbClr val="2B733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700" kern="1200" dirty="0">
                        <a:solidFill>
                          <a:schemeClr val="tx1"/>
                        </a:solidFill>
                        <a:latin typeface="+mn-lt"/>
                        <a:ea typeface="+mn-ea"/>
                        <a:cs typeface="+mn-cs"/>
                      </a:endParaRPr>
                    </a:p>
                  </a:txBody>
                  <a:tcPr marL="121920" marR="121920">
                    <a:lnR w="12700" cap="flat" cmpd="sng" algn="ctr">
                      <a:solidFill>
                        <a:srgbClr val="2B733C"/>
                      </a:solidFill>
                      <a:prstDash val="solid"/>
                      <a:round/>
                      <a:headEnd type="none" w="med" len="med"/>
                      <a:tailEnd type="none" w="med" len="med"/>
                    </a:lnR>
                    <a:lnB w="12700" cap="flat" cmpd="sng" algn="ctr">
                      <a:solidFill>
                        <a:srgbClr val="2B733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Retângulo 4"/>
          <p:cNvSpPr>
            <a:spLocks noChangeArrowheads="1"/>
          </p:cNvSpPr>
          <p:nvPr/>
        </p:nvSpPr>
        <p:spPr bwMode="auto">
          <a:xfrm>
            <a:off x="3741733" y="6519446"/>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6" name="Título 2"/>
          <p:cNvSpPr txBox="1">
            <a:spLocks/>
          </p:cNvSpPr>
          <p:nvPr/>
        </p:nvSpPr>
        <p:spPr>
          <a:xfrm>
            <a:off x="674558" y="274032"/>
            <a:ext cx="7007175"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82E"/>
                </a:solidFill>
                <a:latin typeface="+mn-lt"/>
              </a:rPr>
              <a:t>Flow table (of the distribution channels)</a:t>
            </a:r>
            <a:endParaRPr lang="pt-BR" sz="3200" b="1" dirty="0">
              <a:solidFill>
                <a:srgbClr val="00382E"/>
              </a:solidFill>
              <a:latin typeface="+mn-lt"/>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98243" y="90035"/>
            <a:ext cx="1640469" cy="692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890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497EB-7A73-1F47-A5C5-6BC0387A21E4}"/>
              </a:ext>
            </a:extLst>
          </p:cNvPr>
          <p:cNvSpPr>
            <a:spLocks noGrp="1"/>
          </p:cNvSpPr>
          <p:nvPr>
            <p:ph type="title"/>
          </p:nvPr>
        </p:nvSpPr>
        <p:spPr>
          <a:xfrm>
            <a:off x="838200" y="313610"/>
            <a:ext cx="10515600" cy="652306"/>
          </a:xfrm>
        </p:spPr>
        <p:txBody>
          <a:bodyPr/>
          <a:lstStyle/>
          <a:p>
            <a:pPr algn="ctr"/>
            <a:r>
              <a:rPr lang="pt-BR" dirty="0"/>
              <a:t>Perguntas e Ferramentas (Respostas) desta Coleção</a:t>
            </a:r>
          </a:p>
        </p:txBody>
      </p:sp>
      <p:sp>
        <p:nvSpPr>
          <p:cNvPr id="3" name="Espaço Reservado para Conteúdo 2">
            <a:extLst>
              <a:ext uri="{FF2B5EF4-FFF2-40B4-BE49-F238E27FC236}">
                <a16:creationId xmlns:a16="http://schemas.microsoft.com/office/drawing/2014/main" id="{A8EEE6E4-F641-9949-BA24-8638D6F23AF3}"/>
              </a:ext>
            </a:extLst>
          </p:cNvPr>
          <p:cNvSpPr>
            <a:spLocks noGrp="1"/>
          </p:cNvSpPr>
          <p:nvPr>
            <p:ph idx="1"/>
          </p:nvPr>
        </p:nvSpPr>
        <p:spPr/>
        <p:txBody>
          <a:bodyPr>
            <a:normAutofit fontScale="77500" lnSpcReduction="20000"/>
          </a:bodyPr>
          <a:lstStyle/>
          <a:p>
            <a:pPr marL="0" indent="0">
              <a:lnSpc>
                <a:spcPct val="120000"/>
              </a:lnSpc>
              <a:buNone/>
            </a:pPr>
            <a:r>
              <a:rPr lang="pt-BR" dirty="0"/>
              <a:t>1 – Como desenhar a ida ao mercado (“go </a:t>
            </a:r>
            <a:r>
              <a:rPr lang="pt-BR" dirty="0" err="1"/>
              <a:t>to</a:t>
            </a:r>
            <a:r>
              <a:rPr lang="pt-BR" dirty="0"/>
              <a:t> </a:t>
            </a:r>
            <a:r>
              <a:rPr lang="pt-BR" dirty="0" err="1"/>
              <a:t>market</a:t>
            </a:r>
            <a:r>
              <a:rPr lang="pt-BR" dirty="0"/>
              <a:t>”) de uma empresa? Resposta: Plano de Canais</a:t>
            </a:r>
          </a:p>
          <a:p>
            <a:pPr marL="0" indent="0">
              <a:lnSpc>
                <a:spcPct val="120000"/>
              </a:lnSpc>
              <a:buNone/>
            </a:pPr>
            <a:r>
              <a:rPr lang="pt-BR" dirty="0"/>
              <a:t>2 – Como entender os fluxos que existem entre a empresa e o consumidor final?  Resposta: 4 tabelas de fluxos</a:t>
            </a:r>
          </a:p>
          <a:p>
            <a:pPr marL="0" indent="0">
              <a:lnSpc>
                <a:spcPct val="120000"/>
              </a:lnSpc>
              <a:buNone/>
            </a:pPr>
            <a:r>
              <a:rPr lang="pt-BR" dirty="0"/>
              <a:t>3 – Como entender o futuro de canais de distribuição de produtos? - Resposta: 20 perguntas de canais</a:t>
            </a:r>
          </a:p>
          <a:p>
            <a:pPr marL="0" indent="0">
              <a:lnSpc>
                <a:spcPct val="120000"/>
              </a:lnSpc>
              <a:buNone/>
            </a:pPr>
            <a:r>
              <a:rPr lang="pt-BR" dirty="0"/>
              <a:t>4 -  Como analisar uma joint-venture?  Resposta: Modelo de análise de </a:t>
            </a:r>
            <a:r>
              <a:rPr lang="pt-BR" dirty="0" err="1"/>
              <a:t>JV’s</a:t>
            </a:r>
            <a:endParaRPr lang="pt-BR" dirty="0"/>
          </a:p>
          <a:p>
            <a:pPr marL="0" indent="0">
              <a:lnSpc>
                <a:spcPct val="120000"/>
              </a:lnSpc>
              <a:buNone/>
            </a:pPr>
            <a:r>
              <a:rPr lang="pt-BR" dirty="0"/>
              <a:t>5 – Como analisar uma franquia? Resposta: Modelo de análise de franquias. </a:t>
            </a:r>
          </a:p>
          <a:p>
            <a:pPr marL="0" indent="0">
              <a:lnSpc>
                <a:spcPct val="120000"/>
              </a:lnSpc>
              <a:buNone/>
            </a:pPr>
            <a:r>
              <a:rPr lang="pt-BR" dirty="0"/>
              <a:t>6 – Como analisar uma integração vertical? Resposta: Modelo de análise de integração vertical </a:t>
            </a:r>
          </a:p>
          <a:p>
            <a:pPr marL="0" indent="0">
              <a:lnSpc>
                <a:spcPct val="100000"/>
              </a:lnSpc>
              <a:buNone/>
            </a:pPr>
            <a:endParaRPr lang="pt-BR" dirty="0"/>
          </a:p>
        </p:txBody>
      </p:sp>
    </p:spTree>
    <p:extLst>
      <p:ext uri="{BB962C8B-B14F-4D97-AF65-F5344CB8AC3E}">
        <p14:creationId xmlns:p14="http://schemas.microsoft.com/office/powerpoint/2010/main" val="16225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ela 25"/>
          <p:cNvGraphicFramePr>
            <a:graphicFrameLocks noGrp="1"/>
          </p:cNvGraphicFramePr>
          <p:nvPr/>
        </p:nvGraphicFramePr>
        <p:xfrm>
          <a:off x="253288" y="1365572"/>
          <a:ext cx="11685424" cy="4084320"/>
        </p:xfrm>
        <a:graphic>
          <a:graphicData uri="http://schemas.openxmlformats.org/drawingml/2006/table">
            <a:tbl>
              <a:tblPr firstRow="1" bandRow="1">
                <a:tableStyleId>{68D230F3-CF80-4859-8CE7-A43EE81993B5}</a:tableStyleId>
              </a:tblPr>
              <a:tblGrid>
                <a:gridCol w="6322765">
                  <a:extLst>
                    <a:ext uri="{9D8B030D-6E8A-4147-A177-3AD203B41FA5}">
                      <a16:colId xmlns:a16="http://schemas.microsoft.com/office/drawing/2014/main" val="2579308406"/>
                    </a:ext>
                  </a:extLst>
                </a:gridCol>
                <a:gridCol w="2688299">
                  <a:extLst>
                    <a:ext uri="{9D8B030D-6E8A-4147-A177-3AD203B41FA5}">
                      <a16:colId xmlns:a16="http://schemas.microsoft.com/office/drawing/2014/main" val="1087760289"/>
                    </a:ext>
                  </a:extLst>
                </a:gridCol>
                <a:gridCol w="2674360">
                  <a:extLst>
                    <a:ext uri="{9D8B030D-6E8A-4147-A177-3AD203B41FA5}">
                      <a16:colId xmlns:a16="http://schemas.microsoft.com/office/drawing/2014/main" val="2137381804"/>
                    </a:ext>
                  </a:extLst>
                </a:gridCol>
              </a:tblGrid>
              <a:tr h="463819">
                <a:tc>
                  <a:txBody>
                    <a:bodyPr/>
                    <a:lstStyle/>
                    <a:p>
                      <a:pPr algn="ctr"/>
                      <a:r>
                        <a:rPr lang="pt-BR" sz="1600" b="1" dirty="0" err="1">
                          <a:solidFill>
                            <a:schemeClr val="bg1"/>
                          </a:solidFill>
                        </a:rPr>
                        <a:t>Function</a:t>
                      </a:r>
                      <a:endParaRPr lang="pt-BR" sz="1600" b="1" dirty="0">
                        <a:solidFill>
                          <a:schemeClr val="bg1"/>
                        </a:solidFill>
                      </a:endParaRPr>
                    </a:p>
                  </a:txBody>
                  <a:tcPr marL="121920" marR="121920" anchor="ctr">
                    <a:lnL w="12700" cap="flat" cmpd="sng" algn="ctr">
                      <a:solidFill>
                        <a:srgbClr val="2B733C"/>
                      </a:solidFill>
                      <a:prstDash val="solid"/>
                      <a:round/>
                      <a:headEnd type="none" w="med" len="med"/>
                      <a:tailEnd type="none" w="med" len="med"/>
                    </a:lnL>
                    <a:lnT w="12700" cap="flat" cmpd="sng" algn="ctr">
                      <a:solidFill>
                        <a:srgbClr val="2B733C"/>
                      </a:solidFill>
                      <a:prstDash val="solid"/>
                      <a:round/>
                      <a:headEnd type="none" w="med" len="med"/>
                      <a:tailEnd type="none" w="med" len="med"/>
                    </a:lnT>
                    <a:solidFill>
                      <a:srgbClr val="2B733C"/>
                    </a:solidFill>
                  </a:tcPr>
                </a:tc>
                <a:tc>
                  <a:txBody>
                    <a:bodyPr/>
                    <a:lstStyle/>
                    <a:p>
                      <a:pPr algn="ctr"/>
                      <a:r>
                        <a:rPr lang="en-US" sz="1600" dirty="0">
                          <a:solidFill>
                            <a:schemeClr val="bg1"/>
                          </a:solidFill>
                        </a:rPr>
                        <a:t>Responsibility Analysis  (who does it and how)</a:t>
                      </a:r>
                    </a:p>
                  </a:txBody>
                  <a:tcPr marL="121920" marR="121920" anchor="ctr">
                    <a:lnT w="12700" cap="flat" cmpd="sng" algn="ctr">
                      <a:solidFill>
                        <a:srgbClr val="2B733C"/>
                      </a:solidFill>
                      <a:prstDash val="solid"/>
                      <a:round/>
                      <a:headEnd type="none" w="med" len="med"/>
                      <a:tailEnd type="none" w="med" len="med"/>
                    </a:lnT>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Possible improvement</a:t>
                      </a:r>
                      <a:r>
                        <a:rPr lang="en-US" sz="1600" baseline="0" dirty="0">
                          <a:solidFill>
                            <a:schemeClr val="bg1"/>
                          </a:solidFill>
                        </a:rPr>
                        <a:t> </a:t>
                      </a:r>
                      <a:r>
                        <a:rPr lang="en-US" sz="1600" dirty="0">
                          <a:solidFill>
                            <a:schemeClr val="bg1"/>
                          </a:solidFill>
                        </a:rPr>
                        <a:t>(proposals)</a:t>
                      </a:r>
                      <a:endParaRPr lang="pt-BR" sz="1600" b="1" dirty="0">
                        <a:solidFill>
                          <a:schemeClr val="bg1"/>
                        </a:solidFill>
                      </a:endParaRPr>
                    </a:p>
                  </a:txBody>
                  <a:tcPr marL="121920" marR="121920" anchor="ctr">
                    <a:lnR w="12700" cap="flat" cmpd="sng" algn="ctr">
                      <a:solidFill>
                        <a:srgbClr val="2B733C"/>
                      </a:solidFill>
                      <a:prstDash val="solid"/>
                      <a:round/>
                      <a:headEnd type="none" w="med" len="med"/>
                      <a:tailEnd type="none" w="med" len="med"/>
                    </a:lnR>
                    <a:lnT w="12700" cap="flat" cmpd="sng" algn="ctr">
                      <a:solidFill>
                        <a:srgbClr val="2B733C"/>
                      </a:solidFill>
                      <a:prstDash val="solid"/>
                      <a:round/>
                      <a:headEnd type="none" w="med" len="med"/>
                      <a:tailEnd type="none" w="med" len="med"/>
                    </a:lnT>
                    <a:solidFill>
                      <a:srgbClr val="2B733C"/>
                    </a:solidFill>
                  </a:tcPr>
                </a:tc>
                <a:extLst>
                  <a:ext uri="{0D108BD9-81ED-4DB2-BD59-A6C34878D82A}">
                    <a16:rowId xmlns:a16="http://schemas.microsoft.com/office/drawing/2014/main" val="3573433165"/>
                  </a:ext>
                </a:extLst>
              </a:tr>
              <a:tr h="332368">
                <a:tc>
                  <a:txBody>
                    <a:bodyPr/>
                    <a:lstStyle/>
                    <a:p>
                      <a:pPr>
                        <a:spcAft>
                          <a:spcPts val="600"/>
                        </a:spcAft>
                      </a:pPr>
                      <a:r>
                        <a:rPr lang="en-US" sz="1700" b="1" dirty="0"/>
                        <a:t>Variables of Payments and Requests</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017327389"/>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Frequency of product orders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150932422"/>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Policies for prices and payments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522604702"/>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Margin analysis 	 </a:t>
                      </a:r>
                      <a:endParaRPr lang="en-US" sz="1700" b="1" dirty="0"/>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3983052164"/>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Commissions  (volume and frequency)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468589841"/>
                  </a:ext>
                </a:extLst>
              </a:tr>
              <a:tr h="33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Grant credit to the final consumer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432367541"/>
                  </a:ext>
                </a:extLst>
              </a:tr>
              <a:tr h="332368">
                <a:tc>
                  <a:txBody>
                    <a:bodyPr/>
                    <a:lstStyle/>
                    <a:p>
                      <a:pPr>
                        <a:spcAft>
                          <a:spcPts val="600"/>
                        </a:spcAft>
                      </a:pPr>
                      <a:r>
                        <a:rPr lang="en-US" sz="1700" dirty="0"/>
                        <a:t>Billing consumers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3370340784"/>
                  </a:ext>
                </a:extLst>
              </a:tr>
              <a:tr h="332368">
                <a:tc>
                  <a:txBody>
                    <a:bodyPr/>
                    <a:lstStyle/>
                    <a:p>
                      <a:pPr>
                        <a:spcAft>
                          <a:spcPts val="600"/>
                        </a:spcAft>
                      </a:pPr>
                      <a:r>
                        <a:rPr lang="en-US" sz="1700" dirty="0"/>
                        <a:t>Search for sources of finance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885909273"/>
                  </a:ext>
                </a:extLst>
              </a:tr>
              <a:tr h="33236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700" dirty="0"/>
                        <a:t>Price guarantees 	 </a:t>
                      </a:r>
                    </a:p>
                  </a:txBody>
                  <a:tcPr marL="121920" marR="121920">
                    <a:lnL w="12700" cap="flat" cmpd="sng" algn="ctr">
                      <a:solidFill>
                        <a:srgbClr val="2B733C"/>
                      </a:solidFill>
                      <a:prstDash val="solid"/>
                      <a:round/>
                      <a:headEnd type="none" w="med" len="med"/>
                      <a:tailEnd type="none" w="med" len="med"/>
                    </a:lnL>
                  </a:tcPr>
                </a:tc>
                <a:tc>
                  <a:txBody>
                    <a:bodyPr/>
                    <a:lstStyle/>
                    <a:p>
                      <a:pPr algn="ctr"/>
                      <a:endParaRPr lang="pt-BR" sz="1400" dirty="0"/>
                    </a:p>
                  </a:txBody>
                  <a:tcPr marL="121920" marR="121920"/>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tcPr>
                </a:tc>
                <a:extLst>
                  <a:ext uri="{0D108BD9-81ED-4DB2-BD59-A6C34878D82A}">
                    <a16:rowId xmlns:a16="http://schemas.microsoft.com/office/drawing/2014/main" val="2143823388"/>
                  </a:ext>
                </a:extLst>
              </a:tr>
              <a:tr h="33236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700" dirty="0"/>
                        <a:t>Others (fill in)</a:t>
                      </a:r>
                    </a:p>
                  </a:txBody>
                  <a:tcPr marL="121920" marR="121920">
                    <a:lnL w="12700" cap="flat" cmpd="sng" algn="ctr">
                      <a:solidFill>
                        <a:srgbClr val="2B733C"/>
                      </a:solidFill>
                      <a:prstDash val="solid"/>
                      <a:round/>
                      <a:headEnd type="none" w="med" len="med"/>
                      <a:tailEnd type="none" w="med" len="med"/>
                    </a:lnL>
                    <a:lnB w="12700" cap="flat" cmpd="sng" algn="ctr">
                      <a:solidFill>
                        <a:srgbClr val="2B733C"/>
                      </a:solidFill>
                      <a:prstDash val="solid"/>
                      <a:round/>
                      <a:headEnd type="none" w="med" len="med"/>
                      <a:tailEnd type="none" w="med" len="med"/>
                    </a:lnB>
                  </a:tcPr>
                </a:tc>
                <a:tc>
                  <a:txBody>
                    <a:bodyPr/>
                    <a:lstStyle/>
                    <a:p>
                      <a:pPr algn="ctr"/>
                      <a:endParaRPr lang="pt-BR" sz="1400" dirty="0"/>
                    </a:p>
                  </a:txBody>
                  <a:tcPr marL="121920" marR="121920">
                    <a:lnB w="12700" cap="flat" cmpd="sng" algn="ctr">
                      <a:solidFill>
                        <a:srgbClr val="2B733C"/>
                      </a:solidFill>
                      <a:prstDash val="solid"/>
                      <a:round/>
                      <a:headEnd type="none" w="med" len="med"/>
                      <a:tailEnd type="none" w="med" len="med"/>
                    </a:lnB>
                  </a:tcPr>
                </a:tc>
                <a:tc>
                  <a:txBody>
                    <a:bodyPr/>
                    <a:lstStyle/>
                    <a:p>
                      <a:pPr algn="ctr"/>
                      <a:endParaRPr lang="pt-BR" sz="1400" dirty="0"/>
                    </a:p>
                  </a:txBody>
                  <a:tcPr marL="121920" marR="121920">
                    <a:lnR w="12700" cap="flat" cmpd="sng" algn="ctr">
                      <a:solidFill>
                        <a:srgbClr val="2B733C"/>
                      </a:solidFill>
                      <a:prstDash val="solid"/>
                      <a:round/>
                      <a:headEnd type="none" w="med" len="med"/>
                      <a:tailEnd type="none" w="med" len="med"/>
                    </a:lnR>
                    <a:lnB w="12700" cap="flat" cmpd="sng" algn="ctr">
                      <a:solidFill>
                        <a:srgbClr val="2B733C"/>
                      </a:solidFill>
                      <a:prstDash val="solid"/>
                      <a:round/>
                      <a:headEnd type="none" w="med" len="med"/>
                      <a:tailEnd type="none" w="med" len="med"/>
                    </a:lnB>
                  </a:tcPr>
                </a:tc>
                <a:extLst>
                  <a:ext uri="{0D108BD9-81ED-4DB2-BD59-A6C34878D82A}">
                    <a16:rowId xmlns:a16="http://schemas.microsoft.com/office/drawing/2014/main" val="1706325703"/>
                  </a:ext>
                </a:extLst>
              </a:tr>
            </a:tbl>
          </a:graphicData>
        </a:graphic>
      </p:graphicFrame>
      <p:sp>
        <p:nvSpPr>
          <p:cNvPr id="5" name="Retângulo 4"/>
          <p:cNvSpPr>
            <a:spLocks noChangeArrowheads="1"/>
          </p:cNvSpPr>
          <p:nvPr/>
        </p:nvSpPr>
        <p:spPr bwMode="auto">
          <a:xfrm>
            <a:off x="3741733" y="6519446"/>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6" name="Título 2"/>
          <p:cNvSpPr txBox="1">
            <a:spLocks/>
          </p:cNvSpPr>
          <p:nvPr/>
        </p:nvSpPr>
        <p:spPr>
          <a:xfrm>
            <a:off x="674558" y="274032"/>
            <a:ext cx="7007175"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82E"/>
                </a:solidFill>
                <a:latin typeface="+mn-lt"/>
              </a:rPr>
              <a:t>Flow table (of the distribution channels)</a:t>
            </a:r>
            <a:endParaRPr lang="pt-BR" sz="3200" b="1" dirty="0">
              <a:solidFill>
                <a:srgbClr val="00382E"/>
              </a:solidFill>
              <a:latin typeface="+mn-lt"/>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98243" y="90035"/>
            <a:ext cx="1640469" cy="692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4897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400" b="1" dirty="0">
                <a:solidFill>
                  <a:srgbClr val="FFFFFF"/>
                </a:solidFill>
              </a:rPr>
              <a:t>What may happen to the future of Nespresso’s Go to Market?</a:t>
            </a:r>
            <a:endParaRPr lang="pt-BR" sz="2400" b="1" dirty="0">
              <a:solidFill>
                <a:srgbClr val="FFFFFF"/>
              </a:solidFill>
            </a:endParaRPr>
          </a:p>
        </p:txBody>
      </p:sp>
    </p:spTree>
    <p:extLst>
      <p:ext uri="{BB962C8B-B14F-4D97-AF65-F5344CB8AC3E}">
        <p14:creationId xmlns:p14="http://schemas.microsoft.com/office/powerpoint/2010/main" val="21698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Espaço Reservado para Conteúdo 2"/>
          <p:cNvSpPr txBox="1">
            <a:spLocks/>
          </p:cNvSpPr>
          <p:nvPr/>
        </p:nvSpPr>
        <p:spPr>
          <a:xfrm>
            <a:off x="6058730" y="2438285"/>
            <a:ext cx="4679136" cy="2837843"/>
          </a:xfrm>
          <a:prstGeom prst="rect">
            <a:avLst/>
          </a:prstGeom>
          <a:solidFill>
            <a:schemeClr val="accent4">
              <a:lumMod val="75000"/>
              <a:alpha val="28000"/>
            </a:schemeClr>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endParaRPr lang="en-US" sz="2000" dirty="0"/>
          </a:p>
        </p:txBody>
      </p:sp>
      <p:sp>
        <p:nvSpPr>
          <p:cNvPr id="2" name="Título 1"/>
          <p:cNvSpPr>
            <a:spLocks noGrp="1"/>
          </p:cNvSpPr>
          <p:nvPr>
            <p:ph type="title"/>
          </p:nvPr>
        </p:nvSpPr>
        <p:spPr>
          <a:xfrm>
            <a:off x="513354" y="437970"/>
            <a:ext cx="5512022" cy="535531"/>
          </a:xfrm>
        </p:spPr>
        <p:txBody>
          <a:bodyPr wrap="none" rtlCol="0">
            <a:spAutoFit/>
          </a:bodyPr>
          <a:lstStyle/>
          <a:p>
            <a:r>
              <a:rPr lang="pt-BR" sz="3200" b="1" dirty="0">
                <a:solidFill>
                  <a:srgbClr val="00382E"/>
                </a:solidFill>
                <a:latin typeface="+mn-lt"/>
              </a:rPr>
              <a:t>Nestlé </a:t>
            </a:r>
            <a:r>
              <a:rPr lang="pt-BR" sz="3200" b="1" dirty="0" err="1">
                <a:solidFill>
                  <a:srgbClr val="00382E"/>
                </a:solidFill>
                <a:latin typeface="+mn-lt"/>
              </a:rPr>
              <a:t>Nespresso</a:t>
            </a:r>
            <a:r>
              <a:rPr lang="pt-BR" sz="3200" b="1" dirty="0">
                <a:solidFill>
                  <a:srgbClr val="00382E"/>
                </a:solidFill>
                <a:latin typeface="+mn-lt"/>
              </a:rPr>
              <a:t> Go </a:t>
            </a:r>
            <a:r>
              <a:rPr lang="pt-BR" sz="3200" dirty="0" err="1">
                <a:solidFill>
                  <a:srgbClr val="00382E"/>
                </a:solidFill>
                <a:latin typeface="+mn-lt"/>
              </a:rPr>
              <a:t>t</a:t>
            </a:r>
            <a:r>
              <a:rPr lang="pt-BR" sz="3200" b="1" dirty="0" err="1">
                <a:solidFill>
                  <a:srgbClr val="00382E"/>
                </a:solidFill>
                <a:latin typeface="+mn-lt"/>
              </a:rPr>
              <a:t>o</a:t>
            </a:r>
            <a:r>
              <a:rPr lang="pt-BR" sz="3200" b="1" dirty="0">
                <a:solidFill>
                  <a:srgbClr val="00382E"/>
                </a:solidFill>
                <a:latin typeface="+mn-lt"/>
              </a:rPr>
              <a:t> Market</a:t>
            </a:r>
          </a:p>
        </p:txBody>
      </p:sp>
      <p:sp>
        <p:nvSpPr>
          <p:cNvPr id="3" name="Espaço Reservado para Conteúdo 2"/>
          <p:cNvSpPr>
            <a:spLocks noGrp="1"/>
          </p:cNvSpPr>
          <p:nvPr>
            <p:ph idx="1"/>
          </p:nvPr>
        </p:nvSpPr>
        <p:spPr>
          <a:xfrm>
            <a:off x="513354" y="3414559"/>
            <a:ext cx="1675067" cy="600660"/>
          </a:xfr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fontScale="92500" lnSpcReduction="10000"/>
          </a:bodyPr>
          <a:lstStyle/>
          <a:p>
            <a:pPr marL="0" indent="0" algn="ctr">
              <a:buNone/>
            </a:pPr>
            <a:r>
              <a:rPr lang="en-US" sz="2000" b="1" dirty="0">
                <a:solidFill>
                  <a:schemeClr val="accent2"/>
                </a:solidFill>
              </a:rPr>
              <a:t>Nestlé </a:t>
            </a:r>
            <a:r>
              <a:rPr lang="en-US" sz="2000" b="1" dirty="0" err="1">
                <a:solidFill>
                  <a:schemeClr val="accent2"/>
                </a:solidFill>
              </a:rPr>
              <a:t>Nespresso</a:t>
            </a:r>
            <a:endParaRPr lang="en-US" sz="2000" b="1" dirty="0">
              <a:solidFill>
                <a:schemeClr val="accent2"/>
              </a:solidFill>
            </a:endParaRPr>
          </a:p>
        </p:txBody>
      </p:sp>
      <p:sp>
        <p:nvSpPr>
          <p:cNvPr id="4" name="Espaço Reservado para Conteúdo 2"/>
          <p:cNvSpPr txBox="1">
            <a:spLocks/>
          </p:cNvSpPr>
          <p:nvPr/>
        </p:nvSpPr>
        <p:spPr>
          <a:xfrm>
            <a:off x="8522517" y="2604392"/>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Supermarket</a:t>
            </a:r>
          </a:p>
        </p:txBody>
      </p:sp>
      <p:sp>
        <p:nvSpPr>
          <p:cNvPr id="5" name="Espaço Reservado para Conteúdo 2"/>
          <p:cNvSpPr txBox="1">
            <a:spLocks/>
          </p:cNvSpPr>
          <p:nvPr/>
        </p:nvSpPr>
        <p:spPr>
          <a:xfrm>
            <a:off x="8522517" y="2921857"/>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Convenience St.</a:t>
            </a:r>
          </a:p>
        </p:txBody>
      </p:sp>
      <p:sp>
        <p:nvSpPr>
          <p:cNvPr id="6" name="Espaço Reservado para Conteúdo 2"/>
          <p:cNvSpPr txBox="1">
            <a:spLocks/>
          </p:cNvSpPr>
          <p:nvPr/>
        </p:nvSpPr>
        <p:spPr>
          <a:xfrm>
            <a:off x="8522517" y="3247416"/>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Bakeries</a:t>
            </a:r>
          </a:p>
        </p:txBody>
      </p:sp>
      <p:sp>
        <p:nvSpPr>
          <p:cNvPr id="7" name="Espaço Reservado para Conteúdo 2"/>
          <p:cNvSpPr txBox="1">
            <a:spLocks/>
          </p:cNvSpPr>
          <p:nvPr/>
        </p:nvSpPr>
        <p:spPr>
          <a:xfrm>
            <a:off x="8522517" y="3579315"/>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dirty="0">
                <a:solidFill>
                  <a:schemeClr val="accent2"/>
                </a:solidFill>
              </a:rPr>
              <a:t>Other Franchise</a:t>
            </a:r>
          </a:p>
        </p:txBody>
      </p:sp>
      <p:sp>
        <p:nvSpPr>
          <p:cNvPr id="8" name="Espaço Reservado para Conteúdo 2"/>
          <p:cNvSpPr txBox="1">
            <a:spLocks/>
          </p:cNvSpPr>
          <p:nvPr/>
        </p:nvSpPr>
        <p:spPr>
          <a:xfrm>
            <a:off x="8522517" y="390311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Hotels</a:t>
            </a:r>
          </a:p>
        </p:txBody>
      </p:sp>
      <p:sp>
        <p:nvSpPr>
          <p:cNvPr id="9" name="Espaço Reservado para Conteúdo 2"/>
          <p:cNvSpPr txBox="1">
            <a:spLocks/>
          </p:cNvSpPr>
          <p:nvPr/>
        </p:nvSpPr>
        <p:spPr>
          <a:xfrm>
            <a:off x="8522517" y="4224213"/>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Restaurants</a:t>
            </a:r>
          </a:p>
        </p:txBody>
      </p:sp>
      <p:sp>
        <p:nvSpPr>
          <p:cNvPr id="10" name="Espaço Reservado para Conteúdo 2"/>
          <p:cNvSpPr txBox="1">
            <a:spLocks/>
          </p:cNvSpPr>
          <p:nvPr/>
        </p:nvSpPr>
        <p:spPr>
          <a:xfrm>
            <a:off x="8522517" y="455024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Coffee Shops</a:t>
            </a:r>
          </a:p>
        </p:txBody>
      </p:sp>
      <p:sp>
        <p:nvSpPr>
          <p:cNvPr id="11" name="Espaço Reservado para Conteúdo 2"/>
          <p:cNvSpPr txBox="1">
            <a:spLocks/>
          </p:cNvSpPr>
          <p:nvPr/>
        </p:nvSpPr>
        <p:spPr>
          <a:xfrm>
            <a:off x="8522517" y="4876275"/>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Companies Office</a:t>
            </a:r>
          </a:p>
        </p:txBody>
      </p:sp>
      <p:sp>
        <p:nvSpPr>
          <p:cNvPr id="12" name="Espaço Reservado para Conteúdo 2"/>
          <p:cNvSpPr txBox="1">
            <a:spLocks/>
          </p:cNvSpPr>
          <p:nvPr/>
        </p:nvSpPr>
        <p:spPr>
          <a:xfrm>
            <a:off x="6252000" y="2562349"/>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Government Emb</a:t>
            </a:r>
          </a:p>
        </p:txBody>
      </p:sp>
      <p:sp>
        <p:nvSpPr>
          <p:cNvPr id="13" name="Espaço Reservado para Conteúdo 2"/>
          <p:cNvSpPr txBox="1">
            <a:spLocks/>
          </p:cNvSpPr>
          <p:nvPr/>
        </p:nvSpPr>
        <p:spPr>
          <a:xfrm>
            <a:off x="6252000" y="2883913"/>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Events</a:t>
            </a:r>
          </a:p>
        </p:txBody>
      </p:sp>
      <p:sp>
        <p:nvSpPr>
          <p:cNvPr id="14" name="Espaço Reservado para Conteúdo 2"/>
          <p:cNvSpPr txBox="1">
            <a:spLocks/>
          </p:cNvSpPr>
          <p:nvPr/>
        </p:nvSpPr>
        <p:spPr>
          <a:xfrm>
            <a:off x="6252000" y="320994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Own Stores</a:t>
            </a:r>
          </a:p>
        </p:txBody>
      </p:sp>
      <p:sp>
        <p:nvSpPr>
          <p:cNvPr id="15" name="Espaço Reservado para Conteúdo 2"/>
          <p:cNvSpPr txBox="1">
            <a:spLocks/>
          </p:cNvSpPr>
          <p:nvPr/>
        </p:nvSpPr>
        <p:spPr>
          <a:xfrm>
            <a:off x="6252000" y="353550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Nespresso Franchise</a:t>
            </a:r>
          </a:p>
        </p:txBody>
      </p:sp>
      <p:sp>
        <p:nvSpPr>
          <p:cNvPr id="16" name="Espaço Reservado para Conteúdo 2"/>
          <p:cNvSpPr txBox="1">
            <a:spLocks/>
          </p:cNvSpPr>
          <p:nvPr/>
        </p:nvSpPr>
        <p:spPr>
          <a:xfrm>
            <a:off x="6252000" y="3853435"/>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Universities</a:t>
            </a:r>
          </a:p>
        </p:txBody>
      </p:sp>
      <p:sp>
        <p:nvSpPr>
          <p:cNvPr id="17" name="Espaço Reservado para Conteúdo 2"/>
          <p:cNvSpPr txBox="1">
            <a:spLocks/>
          </p:cNvSpPr>
          <p:nvPr/>
        </p:nvSpPr>
        <p:spPr>
          <a:xfrm>
            <a:off x="6252000" y="4179466"/>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Vending Machines</a:t>
            </a:r>
          </a:p>
        </p:txBody>
      </p:sp>
      <p:sp>
        <p:nvSpPr>
          <p:cNvPr id="18" name="Espaço Reservado para Conteúdo 2"/>
          <p:cNvSpPr txBox="1">
            <a:spLocks/>
          </p:cNvSpPr>
          <p:nvPr/>
        </p:nvSpPr>
        <p:spPr>
          <a:xfrm>
            <a:off x="6252000" y="450195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Boutiques</a:t>
            </a:r>
          </a:p>
        </p:txBody>
      </p:sp>
      <p:sp>
        <p:nvSpPr>
          <p:cNvPr id="19" name="Espaço Reservado para Conteúdo 2"/>
          <p:cNvSpPr txBox="1">
            <a:spLocks/>
          </p:cNvSpPr>
          <p:nvPr/>
        </p:nvSpPr>
        <p:spPr>
          <a:xfrm>
            <a:off x="6252000" y="4871506"/>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Others</a:t>
            </a:r>
          </a:p>
        </p:txBody>
      </p:sp>
      <p:sp>
        <p:nvSpPr>
          <p:cNvPr id="20" name="Espaço Reservado para Conteúdo 2"/>
          <p:cNvSpPr txBox="1">
            <a:spLocks/>
          </p:cNvSpPr>
          <p:nvPr/>
        </p:nvSpPr>
        <p:spPr>
          <a:xfrm>
            <a:off x="3054304" y="4013941"/>
            <a:ext cx="2426133" cy="600660"/>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dirty="0">
                <a:solidFill>
                  <a:schemeClr val="accent2"/>
                </a:solidFill>
              </a:rPr>
              <a:t>Wholesale</a:t>
            </a:r>
          </a:p>
          <a:p>
            <a:pPr marL="0" indent="0" algn="ctr">
              <a:buFont typeface="Arial" pitchFamily="34" charset="0"/>
              <a:buNone/>
            </a:pPr>
            <a:r>
              <a:rPr lang="en-US" sz="2000" b="1" dirty="0">
                <a:solidFill>
                  <a:schemeClr val="accent2"/>
                </a:solidFill>
              </a:rPr>
              <a:t>Distributor</a:t>
            </a:r>
          </a:p>
        </p:txBody>
      </p:sp>
      <p:sp>
        <p:nvSpPr>
          <p:cNvPr id="21" name="Espaço Reservado para Conteúdo 2"/>
          <p:cNvSpPr txBox="1">
            <a:spLocks/>
          </p:cNvSpPr>
          <p:nvPr/>
        </p:nvSpPr>
        <p:spPr>
          <a:xfrm>
            <a:off x="3054304" y="1942203"/>
            <a:ext cx="2426133" cy="303500"/>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Web Nestlé</a:t>
            </a:r>
          </a:p>
        </p:txBody>
      </p:sp>
      <p:sp>
        <p:nvSpPr>
          <p:cNvPr id="22" name="Espaço Reservado para Conteúdo 2"/>
          <p:cNvSpPr txBox="1">
            <a:spLocks/>
          </p:cNvSpPr>
          <p:nvPr/>
        </p:nvSpPr>
        <p:spPr>
          <a:xfrm>
            <a:off x="3054304" y="2394933"/>
            <a:ext cx="2426133" cy="298110"/>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Other Web</a:t>
            </a:r>
          </a:p>
        </p:txBody>
      </p:sp>
      <p:sp>
        <p:nvSpPr>
          <p:cNvPr id="23" name="Espaço Reservado para Conteúdo 2"/>
          <p:cNvSpPr txBox="1">
            <a:spLocks/>
          </p:cNvSpPr>
          <p:nvPr/>
        </p:nvSpPr>
        <p:spPr>
          <a:xfrm>
            <a:off x="11199174" y="2438284"/>
            <a:ext cx="551835" cy="2837843"/>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Consumer</a:t>
            </a:r>
          </a:p>
        </p:txBody>
      </p:sp>
      <p:cxnSp>
        <p:nvCxnSpPr>
          <p:cNvPr id="27" name="Straight Connector 26"/>
          <p:cNvCxnSpPr>
            <a:stCxn id="3" idx="0"/>
          </p:cNvCxnSpPr>
          <p:nvPr/>
        </p:nvCxnSpPr>
        <p:spPr>
          <a:xfrm flipH="1" flipV="1">
            <a:off x="1350887" y="2093953"/>
            <a:ext cx="1" cy="1320606"/>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1" idx="3"/>
          </p:cNvCxnSpPr>
          <p:nvPr/>
        </p:nvCxnSpPr>
        <p:spPr>
          <a:xfrm>
            <a:off x="5480437" y="2093953"/>
            <a:ext cx="5982467"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23" idx="0"/>
          </p:cNvCxnSpPr>
          <p:nvPr/>
        </p:nvCxnSpPr>
        <p:spPr>
          <a:xfrm>
            <a:off x="11475091" y="2086971"/>
            <a:ext cx="0" cy="351313"/>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765670" y="2086970"/>
            <a:ext cx="0" cy="467998"/>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2" idx="1"/>
          </p:cNvCxnSpPr>
          <p:nvPr/>
        </p:nvCxnSpPr>
        <p:spPr>
          <a:xfrm>
            <a:off x="2765671" y="2543988"/>
            <a:ext cx="288633"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5769070" y="2093953"/>
            <a:ext cx="0" cy="467998"/>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5480438" y="2550971"/>
            <a:ext cx="288633"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0" idx="1"/>
          </p:cNvCxnSpPr>
          <p:nvPr/>
        </p:nvCxnSpPr>
        <p:spPr>
          <a:xfrm flipH="1" flipV="1">
            <a:off x="2765671" y="4288569"/>
            <a:ext cx="288633"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0" idx="3"/>
          </p:cNvCxnSpPr>
          <p:nvPr/>
        </p:nvCxnSpPr>
        <p:spPr>
          <a:xfrm>
            <a:off x="5480437" y="4314271"/>
            <a:ext cx="578293"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3" idx="3"/>
          </p:cNvCxnSpPr>
          <p:nvPr/>
        </p:nvCxnSpPr>
        <p:spPr>
          <a:xfrm>
            <a:off x="2188421" y="3714889"/>
            <a:ext cx="57725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765670" y="3186639"/>
            <a:ext cx="0" cy="110193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765671" y="3182539"/>
            <a:ext cx="329306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68" name="Espaço Reservado para Conteúdo 2"/>
          <p:cNvSpPr txBox="1">
            <a:spLocks/>
          </p:cNvSpPr>
          <p:nvPr/>
        </p:nvSpPr>
        <p:spPr>
          <a:xfrm>
            <a:off x="3257504" y="3186638"/>
            <a:ext cx="2426133"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a:t>(Own Sales Force)</a:t>
            </a:r>
          </a:p>
        </p:txBody>
      </p:sp>
      <p:cxnSp>
        <p:nvCxnSpPr>
          <p:cNvPr id="70" name="Straight Arrow Connector 69"/>
          <p:cNvCxnSpPr>
            <a:stCxn id="58" idx="3"/>
            <a:endCxn id="23" idx="1"/>
          </p:cNvCxnSpPr>
          <p:nvPr/>
        </p:nvCxnSpPr>
        <p:spPr>
          <a:xfrm flipV="1">
            <a:off x="10737867" y="3857206"/>
            <a:ext cx="461308" cy="1"/>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73" name="Espaço Reservado para Conteúdo 2"/>
          <p:cNvSpPr txBox="1">
            <a:spLocks/>
          </p:cNvSpPr>
          <p:nvPr/>
        </p:nvSpPr>
        <p:spPr>
          <a:xfrm>
            <a:off x="7736196" y="2169705"/>
            <a:ext cx="1369489"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dirty="0"/>
              <a:t>Channels</a:t>
            </a:r>
          </a:p>
        </p:txBody>
      </p:sp>
      <p:cxnSp>
        <p:nvCxnSpPr>
          <p:cNvPr id="77" name="Straight Arrow Connector 76"/>
          <p:cNvCxnSpPr/>
          <p:nvPr/>
        </p:nvCxnSpPr>
        <p:spPr>
          <a:xfrm>
            <a:off x="513354" y="1654071"/>
            <a:ext cx="1123200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79" name="Espaço Reservado para Conteúdo 2"/>
          <p:cNvSpPr txBox="1">
            <a:spLocks/>
          </p:cNvSpPr>
          <p:nvPr/>
        </p:nvSpPr>
        <p:spPr>
          <a:xfrm>
            <a:off x="3250932" y="1286969"/>
            <a:ext cx="5756847"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1800" b="1"/>
              <a:t>Products + Services; Communications</a:t>
            </a:r>
          </a:p>
        </p:txBody>
      </p:sp>
      <p:cxnSp>
        <p:nvCxnSpPr>
          <p:cNvPr id="80" name="Straight Arrow Connector 79"/>
          <p:cNvCxnSpPr/>
          <p:nvPr/>
        </p:nvCxnSpPr>
        <p:spPr>
          <a:xfrm flipH="1">
            <a:off x="519009" y="5559321"/>
            <a:ext cx="1123200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81" name="Espaço Reservado para Conteúdo 2"/>
          <p:cNvSpPr txBox="1">
            <a:spLocks/>
          </p:cNvSpPr>
          <p:nvPr/>
        </p:nvSpPr>
        <p:spPr>
          <a:xfrm>
            <a:off x="3257504" y="5516031"/>
            <a:ext cx="5756847"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1800" b="1"/>
              <a:t>Information; Money</a:t>
            </a:r>
          </a:p>
        </p:txBody>
      </p:sp>
      <p:cxnSp>
        <p:nvCxnSpPr>
          <p:cNvPr id="83" name="Straight Connector 82"/>
          <p:cNvCxnSpPr>
            <a:endCxn id="21" idx="1"/>
          </p:cNvCxnSpPr>
          <p:nvPr/>
        </p:nvCxnSpPr>
        <p:spPr>
          <a:xfrm>
            <a:off x="1350887" y="2093953"/>
            <a:ext cx="1703416"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sp>
        <p:nvSpPr>
          <p:cNvPr id="45" name="Retângulo 4"/>
          <p:cNvSpPr>
            <a:spLocks noChangeArrowheads="1"/>
          </p:cNvSpPr>
          <p:nvPr/>
        </p:nvSpPr>
        <p:spPr bwMode="auto">
          <a:xfrm>
            <a:off x="3897733" y="6546294"/>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Tree>
    <p:extLst>
      <p:ext uri="{BB962C8B-B14F-4D97-AF65-F5344CB8AC3E}">
        <p14:creationId xmlns:p14="http://schemas.microsoft.com/office/powerpoint/2010/main" val="358792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4294967295"/>
          </p:nvPr>
        </p:nvSpPr>
        <p:spPr>
          <a:xfrm>
            <a:off x="554799" y="1547710"/>
            <a:ext cx="10972637" cy="4479925"/>
          </a:xfrm>
        </p:spPr>
        <p:txBody>
          <a:bodyPr>
            <a:normAutofit/>
          </a:bodyPr>
          <a:lstStyle/>
          <a:p>
            <a:pPr marL="0" indent="0" algn="just">
              <a:buNone/>
            </a:pPr>
            <a:r>
              <a:rPr lang="en-US" sz="3200" b="1" dirty="0">
                <a:solidFill>
                  <a:srgbClr val="2B733C"/>
                </a:solidFill>
              </a:rPr>
              <a:t>1. </a:t>
            </a:r>
            <a:r>
              <a:rPr lang="en-US" sz="2400" dirty="0"/>
              <a:t>How is the marketing channel structured today? Who are the participants?</a:t>
            </a:r>
          </a:p>
          <a:p>
            <a:pPr marL="0" indent="0" algn="just">
              <a:buNone/>
            </a:pPr>
            <a:r>
              <a:rPr lang="en-US" sz="3200" b="1" dirty="0">
                <a:solidFill>
                  <a:srgbClr val="2B733C"/>
                </a:solidFill>
              </a:rPr>
              <a:t>2. </a:t>
            </a:r>
            <a:r>
              <a:rPr lang="en-US" sz="2400" dirty="0"/>
              <a:t>What is the percentage of sales from each of these marketing channels?</a:t>
            </a:r>
          </a:p>
          <a:p>
            <a:pPr marL="0" indent="0" algn="just">
              <a:buNone/>
            </a:pPr>
            <a:r>
              <a:rPr lang="en-US" sz="3200" b="1" dirty="0">
                <a:solidFill>
                  <a:srgbClr val="2B733C"/>
                </a:solidFill>
              </a:rPr>
              <a:t>3. </a:t>
            </a:r>
            <a:r>
              <a:rPr lang="en-US" sz="2400" dirty="0"/>
              <a:t>What are the margins in each of these channels?</a:t>
            </a:r>
          </a:p>
          <a:p>
            <a:pPr marL="0" indent="0" algn="just">
              <a:buNone/>
            </a:pPr>
            <a:r>
              <a:rPr lang="en-US" sz="3200" b="1" dirty="0">
                <a:solidFill>
                  <a:srgbClr val="2B733C"/>
                </a:solidFill>
              </a:rPr>
              <a:t>4. </a:t>
            </a:r>
            <a:r>
              <a:rPr lang="en-US" sz="2400" dirty="0"/>
              <a:t>What are services offered by the channels? List the services channel wise. Which participants in each channel offer these services?</a:t>
            </a:r>
            <a:endParaRPr lang="en-US" dirty="0"/>
          </a:p>
          <a:p>
            <a:pPr marL="0" indent="0" algn="just">
              <a:buNone/>
            </a:pPr>
            <a:r>
              <a:rPr lang="en-US" sz="3200" b="1" dirty="0">
                <a:solidFill>
                  <a:srgbClr val="2B733C"/>
                </a:solidFill>
              </a:rPr>
              <a:t>5. </a:t>
            </a:r>
            <a:r>
              <a:rPr lang="en-US" sz="2400" dirty="0"/>
              <a:t>What are the margins of the agents in each of the channels?</a:t>
            </a:r>
          </a:p>
          <a:p>
            <a:pPr marL="0" indent="0" algn="just">
              <a:buNone/>
            </a:pPr>
            <a:r>
              <a:rPr lang="en-US" sz="3200" b="1" dirty="0">
                <a:solidFill>
                  <a:srgbClr val="2B733C"/>
                </a:solidFill>
              </a:rPr>
              <a:t>6. </a:t>
            </a:r>
            <a:r>
              <a:rPr lang="en-US" sz="2400" dirty="0"/>
              <a:t>Which available channels have not been utilized until this moment by your company and for what reasons?</a:t>
            </a: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05793" y="226153"/>
            <a:ext cx="1512344" cy="481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ângulo 4"/>
          <p:cNvSpPr>
            <a:spLocks noChangeArrowheads="1"/>
          </p:cNvSpPr>
          <p:nvPr/>
        </p:nvSpPr>
        <p:spPr bwMode="auto">
          <a:xfrm>
            <a:off x="3686850" y="6519446"/>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7" name="Título 2"/>
          <p:cNvSpPr txBox="1">
            <a:spLocks/>
          </p:cNvSpPr>
          <p:nvPr/>
        </p:nvSpPr>
        <p:spPr>
          <a:xfrm>
            <a:off x="674559" y="226153"/>
            <a:ext cx="9054058" cy="978729"/>
          </a:xfrm>
          <a:prstGeom prst="rect">
            <a:avLst/>
          </a:prstGeom>
        </p:spPr>
        <p:txBody>
          <a:bodyPr vert="horz" wrap="square" lIns="91440" tIns="45720" rIns="91440" bIns="45720" rtlCol="0" anchor="ctr">
            <a:spAutoFit/>
          </a:bodyPr>
          <a:lstStyle>
            <a:defPPr>
              <a:defRPr lang="pt-BR"/>
            </a:defPPr>
            <a:lvl1pPr>
              <a:lnSpc>
                <a:spcPct val="90000"/>
              </a:lnSpc>
              <a:spcBef>
                <a:spcPct val="0"/>
              </a:spcBef>
              <a:buNone/>
              <a:defRPr sz="3200" b="1">
                <a:solidFill>
                  <a:srgbClr val="00382E"/>
                </a:solidFill>
                <a:ea typeface="+mj-ea"/>
                <a:cs typeface="+mj-cs"/>
              </a:defRPr>
            </a:lvl1pPr>
          </a:lstStyle>
          <a:p>
            <a:r>
              <a:rPr lang="en-US" dirty="0"/>
              <a:t>20 </a:t>
            </a:r>
            <a:r>
              <a:rPr lang="bg-BG" dirty="0"/>
              <a:t>General </a:t>
            </a:r>
            <a:r>
              <a:rPr lang="en-US" dirty="0"/>
              <a:t>Questions for </a:t>
            </a:r>
            <a:r>
              <a:rPr lang="bg-BG" dirty="0"/>
              <a:t>A</a:t>
            </a:r>
            <a:r>
              <a:rPr lang="en-US" dirty="0" err="1"/>
              <a:t>nalysis</a:t>
            </a:r>
            <a:r>
              <a:rPr lang="en-US" dirty="0"/>
              <a:t> of Channels and Trends</a:t>
            </a:r>
            <a:endParaRPr lang="pt-BR" dirty="0"/>
          </a:p>
        </p:txBody>
      </p:sp>
    </p:spTree>
    <p:extLst>
      <p:ext uri="{BB962C8B-B14F-4D97-AF65-F5344CB8AC3E}">
        <p14:creationId xmlns:p14="http://schemas.microsoft.com/office/powerpoint/2010/main" val="214268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4294967295"/>
          </p:nvPr>
        </p:nvSpPr>
        <p:spPr>
          <a:xfrm>
            <a:off x="674558" y="1600200"/>
            <a:ext cx="10788779" cy="4479925"/>
          </a:xfrm>
        </p:spPr>
        <p:txBody>
          <a:bodyPr>
            <a:normAutofit/>
          </a:bodyPr>
          <a:lstStyle/>
          <a:p>
            <a:pPr marL="0" indent="0" algn="just">
              <a:buNone/>
            </a:pPr>
            <a:r>
              <a:rPr lang="en-US" sz="3200" b="1" dirty="0">
                <a:solidFill>
                  <a:srgbClr val="2B733C"/>
                </a:solidFill>
              </a:rPr>
              <a:t>7. </a:t>
            </a:r>
            <a:r>
              <a:rPr lang="en-US" sz="2400" dirty="0"/>
              <a:t>How are the macro-environmental variables i.e. political/legal; economic; sociocultural and technological changes affecting the different channels presently? How will these variables affect different channels in the future?</a:t>
            </a:r>
          </a:p>
          <a:p>
            <a:pPr marL="0" indent="0" algn="just">
              <a:buNone/>
            </a:pPr>
            <a:r>
              <a:rPr lang="en-US" sz="3200" b="1" dirty="0">
                <a:solidFill>
                  <a:srgbClr val="2B733C"/>
                </a:solidFill>
              </a:rPr>
              <a:t>8. </a:t>
            </a:r>
            <a:r>
              <a:rPr lang="en-US" sz="2400" dirty="0"/>
              <a:t>What are the trends (concentration/internalization) and features of each channel at this moment? What will be the trends and features in the future?</a:t>
            </a:r>
          </a:p>
          <a:p>
            <a:pPr marL="0" indent="0" algn="just">
              <a:buNone/>
            </a:pPr>
            <a:r>
              <a:rPr lang="en-US" sz="3200" b="1" dirty="0">
                <a:solidFill>
                  <a:srgbClr val="2B733C"/>
                </a:solidFill>
              </a:rPr>
              <a:t>9. </a:t>
            </a:r>
            <a:r>
              <a:rPr lang="en-US" sz="2400" dirty="0"/>
              <a:t>How are marketing channels financing consumption? What are the risks involved?</a:t>
            </a:r>
          </a:p>
          <a:p>
            <a:pPr marL="0" indent="0" algn="just">
              <a:buNone/>
            </a:pPr>
            <a:r>
              <a:rPr lang="en-US" sz="3200" b="1" dirty="0">
                <a:solidFill>
                  <a:srgbClr val="2B733C"/>
                </a:solidFill>
              </a:rPr>
              <a:t>10. </a:t>
            </a:r>
            <a:r>
              <a:rPr lang="en-US" sz="2400" dirty="0"/>
              <a:t>What are the opportunities and possible benchmarks in using web/digital sales platforms?</a:t>
            </a:r>
          </a:p>
        </p:txBody>
      </p:sp>
      <p:sp>
        <p:nvSpPr>
          <p:cNvPr id="7" name="Retângulo 4"/>
          <p:cNvSpPr>
            <a:spLocks noChangeArrowheads="1"/>
          </p:cNvSpPr>
          <p:nvPr/>
        </p:nvSpPr>
        <p:spPr bwMode="auto">
          <a:xfrm>
            <a:off x="3714680" y="6534128"/>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8" name="Título 2"/>
          <p:cNvSpPr txBox="1">
            <a:spLocks/>
          </p:cNvSpPr>
          <p:nvPr/>
        </p:nvSpPr>
        <p:spPr>
          <a:xfrm>
            <a:off x="674559" y="226153"/>
            <a:ext cx="9054058" cy="978729"/>
          </a:xfrm>
          <a:prstGeom prst="rect">
            <a:avLst/>
          </a:prstGeom>
        </p:spPr>
        <p:txBody>
          <a:bodyPr vert="horz" wrap="square" lIns="91440" tIns="45720" rIns="91440" bIns="45720" rtlCol="0" anchor="ctr">
            <a:spAutoFit/>
          </a:bodyPr>
          <a:lstStyle>
            <a:defPPr>
              <a:defRPr lang="pt-BR"/>
            </a:defPPr>
            <a:lvl1pPr>
              <a:lnSpc>
                <a:spcPct val="90000"/>
              </a:lnSpc>
              <a:spcBef>
                <a:spcPct val="0"/>
              </a:spcBef>
              <a:buNone/>
              <a:defRPr sz="3200" b="1">
                <a:solidFill>
                  <a:srgbClr val="00382E"/>
                </a:solidFill>
                <a:ea typeface="+mj-ea"/>
                <a:cs typeface="+mj-cs"/>
              </a:defRPr>
            </a:lvl1pPr>
          </a:lstStyle>
          <a:p>
            <a:r>
              <a:rPr lang="en-US" dirty="0"/>
              <a:t>20 </a:t>
            </a:r>
            <a:r>
              <a:rPr lang="bg-BG" dirty="0"/>
              <a:t>General </a:t>
            </a:r>
            <a:r>
              <a:rPr lang="en-US" dirty="0"/>
              <a:t>Questions for </a:t>
            </a:r>
            <a:r>
              <a:rPr lang="bg-BG" dirty="0"/>
              <a:t>A</a:t>
            </a:r>
            <a:r>
              <a:rPr lang="en-US" dirty="0" err="1"/>
              <a:t>nalysis</a:t>
            </a:r>
            <a:r>
              <a:rPr lang="en-US" dirty="0"/>
              <a:t> of Channels and Trends</a:t>
            </a:r>
            <a:endParaRPr lang="pt-BR" dirty="0"/>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05793" y="226153"/>
            <a:ext cx="1512344" cy="481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3859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4294967295"/>
          </p:nvPr>
        </p:nvSpPr>
        <p:spPr>
          <a:xfrm>
            <a:off x="674558" y="1600200"/>
            <a:ext cx="10788779" cy="4479925"/>
          </a:xfrm>
        </p:spPr>
        <p:txBody>
          <a:bodyPr>
            <a:normAutofit/>
          </a:bodyPr>
          <a:lstStyle/>
          <a:p>
            <a:pPr marL="0" indent="0" algn="just">
              <a:buNone/>
            </a:pPr>
            <a:r>
              <a:rPr lang="en-US" sz="3200" b="1" dirty="0">
                <a:solidFill>
                  <a:srgbClr val="2B733C"/>
                </a:solidFill>
              </a:rPr>
              <a:t>11. </a:t>
            </a:r>
            <a:r>
              <a:rPr lang="en-US" sz="2400" dirty="0"/>
              <a:t>How are the marketing channels of competitors structured?</a:t>
            </a:r>
          </a:p>
          <a:p>
            <a:pPr marL="0" indent="0" algn="just">
              <a:buNone/>
            </a:pPr>
            <a:r>
              <a:rPr lang="en-US" sz="3200" b="1" dirty="0">
                <a:solidFill>
                  <a:srgbClr val="2B733C"/>
                </a:solidFill>
              </a:rPr>
              <a:t>12. </a:t>
            </a:r>
            <a:r>
              <a:rPr lang="en-US" sz="2400" dirty="0"/>
              <a:t>What is the mechanism for </a:t>
            </a:r>
            <a:r>
              <a:rPr lang="bg-BG" sz="2400" dirty="0"/>
              <a:t>the </a:t>
            </a:r>
            <a:r>
              <a:rPr lang="en-US" sz="2400" dirty="0"/>
              <a:t>flow of products in the channel? What is the role of each participant?</a:t>
            </a:r>
          </a:p>
          <a:p>
            <a:pPr marL="0" indent="0" algn="just">
              <a:buNone/>
            </a:pPr>
            <a:r>
              <a:rPr lang="en-US" sz="3200" b="1" dirty="0">
                <a:solidFill>
                  <a:srgbClr val="2B733C"/>
                </a:solidFill>
              </a:rPr>
              <a:t>13. </a:t>
            </a:r>
            <a:r>
              <a:rPr lang="en-US" sz="2400" dirty="0"/>
              <a:t>What is the mechanism for flow of information from the consumer to the company in each of the channels?</a:t>
            </a:r>
          </a:p>
          <a:p>
            <a:pPr marL="0" indent="0" algn="just">
              <a:buNone/>
            </a:pPr>
            <a:r>
              <a:rPr lang="en-US" sz="3200" b="1" dirty="0">
                <a:solidFill>
                  <a:srgbClr val="2B733C"/>
                </a:solidFill>
              </a:rPr>
              <a:t>14. </a:t>
            </a:r>
            <a:r>
              <a:rPr lang="en-US" sz="2400" dirty="0"/>
              <a:t>What is the mechanism for the financial flow from channels to company and how would you improve it?</a:t>
            </a:r>
          </a:p>
          <a:p>
            <a:pPr marL="0" indent="0" algn="just">
              <a:buNone/>
            </a:pPr>
            <a:r>
              <a:rPr lang="en-US" sz="3200" b="1" dirty="0">
                <a:solidFill>
                  <a:srgbClr val="2B733C"/>
                </a:solidFill>
              </a:rPr>
              <a:t>15. </a:t>
            </a:r>
            <a:r>
              <a:rPr lang="en-US" sz="2400" dirty="0"/>
              <a:t>Are there creative ideas in a network concept that could re-shape distribution? If yes, list them.</a:t>
            </a:r>
          </a:p>
        </p:txBody>
      </p:sp>
      <p:sp>
        <p:nvSpPr>
          <p:cNvPr id="8" name="Título 2"/>
          <p:cNvSpPr txBox="1">
            <a:spLocks/>
          </p:cNvSpPr>
          <p:nvPr/>
        </p:nvSpPr>
        <p:spPr>
          <a:xfrm>
            <a:off x="674559" y="226153"/>
            <a:ext cx="9054058" cy="978729"/>
          </a:xfrm>
          <a:prstGeom prst="rect">
            <a:avLst/>
          </a:prstGeom>
        </p:spPr>
        <p:txBody>
          <a:bodyPr vert="horz" wrap="square" lIns="91440" tIns="45720" rIns="91440" bIns="45720" rtlCol="0" anchor="ctr">
            <a:spAutoFit/>
          </a:bodyPr>
          <a:lstStyle>
            <a:defPPr>
              <a:defRPr lang="pt-BR"/>
            </a:defPPr>
            <a:lvl1pPr>
              <a:lnSpc>
                <a:spcPct val="90000"/>
              </a:lnSpc>
              <a:spcBef>
                <a:spcPct val="0"/>
              </a:spcBef>
              <a:buNone/>
              <a:defRPr sz="3200" b="1">
                <a:solidFill>
                  <a:srgbClr val="00382E"/>
                </a:solidFill>
                <a:ea typeface="+mj-ea"/>
                <a:cs typeface="+mj-cs"/>
              </a:defRPr>
            </a:lvl1pPr>
          </a:lstStyle>
          <a:p>
            <a:r>
              <a:rPr lang="en-US" dirty="0"/>
              <a:t>20 </a:t>
            </a:r>
            <a:r>
              <a:rPr lang="bg-BG" dirty="0"/>
              <a:t>General </a:t>
            </a:r>
            <a:r>
              <a:rPr lang="en-US" dirty="0"/>
              <a:t>Questions for </a:t>
            </a:r>
            <a:r>
              <a:rPr lang="bg-BG" dirty="0"/>
              <a:t>A</a:t>
            </a:r>
            <a:r>
              <a:rPr lang="en-US" dirty="0" err="1"/>
              <a:t>nalysis</a:t>
            </a:r>
            <a:r>
              <a:rPr lang="en-US" dirty="0"/>
              <a:t> of Channels and Trends</a:t>
            </a:r>
            <a:endParaRPr lang="pt-BR" dirty="0"/>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05793" y="226153"/>
            <a:ext cx="1512344" cy="481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tângulo 4"/>
          <p:cNvSpPr>
            <a:spLocks noChangeArrowheads="1"/>
          </p:cNvSpPr>
          <p:nvPr/>
        </p:nvSpPr>
        <p:spPr bwMode="auto">
          <a:xfrm>
            <a:off x="3714680" y="6534128"/>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Tree>
    <p:extLst>
      <p:ext uri="{BB962C8B-B14F-4D97-AF65-F5344CB8AC3E}">
        <p14:creationId xmlns:p14="http://schemas.microsoft.com/office/powerpoint/2010/main" val="40964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4294967295"/>
          </p:nvPr>
        </p:nvSpPr>
        <p:spPr>
          <a:xfrm>
            <a:off x="674558" y="1600200"/>
            <a:ext cx="10788779" cy="4479925"/>
          </a:xfrm>
        </p:spPr>
        <p:txBody>
          <a:bodyPr>
            <a:normAutofit/>
          </a:bodyPr>
          <a:lstStyle/>
          <a:p>
            <a:pPr marL="0" indent="0" algn="just">
              <a:buNone/>
            </a:pPr>
            <a:r>
              <a:rPr lang="en-US" sz="3200" b="1" dirty="0">
                <a:solidFill>
                  <a:srgbClr val="2B733C"/>
                </a:solidFill>
              </a:rPr>
              <a:t>16. </a:t>
            </a:r>
            <a:r>
              <a:rPr lang="en-US" sz="2400" dirty="0"/>
              <a:t>What types of loyalty programs exist in the marketing channels? Are there any programs that could be benchmarked?</a:t>
            </a:r>
          </a:p>
          <a:p>
            <a:pPr marL="0" indent="0" algn="just">
              <a:buNone/>
            </a:pPr>
            <a:r>
              <a:rPr lang="en-US" sz="3200" b="1" dirty="0">
                <a:solidFill>
                  <a:srgbClr val="2B733C"/>
                </a:solidFill>
              </a:rPr>
              <a:t>17. </a:t>
            </a:r>
            <a:r>
              <a:rPr lang="en-US" sz="2400" dirty="0"/>
              <a:t>What types of strategies should be evolved to deal with competitors in marketing channels?</a:t>
            </a:r>
          </a:p>
          <a:p>
            <a:pPr marL="0" indent="0" algn="just">
              <a:buNone/>
            </a:pPr>
            <a:r>
              <a:rPr lang="en-US" sz="3200" b="1" dirty="0">
                <a:solidFill>
                  <a:srgbClr val="2B733C"/>
                </a:solidFill>
              </a:rPr>
              <a:t>18. </a:t>
            </a:r>
            <a:r>
              <a:rPr lang="en-US" sz="2400" dirty="0"/>
              <a:t>What types of strategies should be evolved with non competitors that operate in the same marketing channels?</a:t>
            </a:r>
          </a:p>
          <a:p>
            <a:pPr marL="0" indent="0" algn="just">
              <a:buNone/>
            </a:pPr>
            <a:r>
              <a:rPr lang="en-US" sz="3200" b="1" dirty="0">
                <a:solidFill>
                  <a:srgbClr val="2B733C"/>
                </a:solidFill>
              </a:rPr>
              <a:t>19. </a:t>
            </a:r>
            <a:r>
              <a:rPr lang="en-US" sz="2400" dirty="0"/>
              <a:t>How will marketing channels of this industry look like in 20 years?</a:t>
            </a:r>
          </a:p>
          <a:p>
            <a:pPr marL="0" indent="0" algn="just">
              <a:buNone/>
            </a:pPr>
            <a:r>
              <a:rPr lang="en-US" sz="3200" b="1" dirty="0">
                <a:solidFill>
                  <a:srgbClr val="2B733C"/>
                </a:solidFill>
              </a:rPr>
              <a:t>20. </a:t>
            </a:r>
            <a:r>
              <a:rPr lang="en-US" sz="2400" dirty="0"/>
              <a:t>How to organize all these ideas in a project framework to make the company more competitive?</a:t>
            </a:r>
          </a:p>
        </p:txBody>
      </p:sp>
      <p:sp>
        <p:nvSpPr>
          <p:cNvPr id="8" name="Título 2"/>
          <p:cNvSpPr txBox="1">
            <a:spLocks/>
          </p:cNvSpPr>
          <p:nvPr/>
        </p:nvSpPr>
        <p:spPr>
          <a:xfrm>
            <a:off x="674559" y="226153"/>
            <a:ext cx="9054058" cy="978729"/>
          </a:xfrm>
          <a:prstGeom prst="rect">
            <a:avLst/>
          </a:prstGeom>
        </p:spPr>
        <p:txBody>
          <a:bodyPr vert="horz" wrap="square" lIns="91440" tIns="45720" rIns="91440" bIns="45720" rtlCol="0" anchor="ctr">
            <a:spAutoFit/>
          </a:bodyPr>
          <a:lstStyle>
            <a:defPPr>
              <a:defRPr lang="pt-BR"/>
            </a:defPPr>
            <a:lvl1pPr>
              <a:lnSpc>
                <a:spcPct val="90000"/>
              </a:lnSpc>
              <a:spcBef>
                <a:spcPct val="0"/>
              </a:spcBef>
              <a:buNone/>
              <a:defRPr sz="3200" b="1">
                <a:solidFill>
                  <a:srgbClr val="00382E"/>
                </a:solidFill>
                <a:ea typeface="+mj-ea"/>
                <a:cs typeface="+mj-cs"/>
              </a:defRPr>
            </a:lvl1pPr>
          </a:lstStyle>
          <a:p>
            <a:r>
              <a:rPr lang="en-US" dirty="0"/>
              <a:t>20 </a:t>
            </a:r>
            <a:r>
              <a:rPr lang="bg-BG" dirty="0"/>
              <a:t>General </a:t>
            </a:r>
            <a:r>
              <a:rPr lang="en-US" dirty="0"/>
              <a:t>Questions for </a:t>
            </a:r>
            <a:r>
              <a:rPr lang="bg-BG" dirty="0"/>
              <a:t>A</a:t>
            </a:r>
            <a:r>
              <a:rPr lang="en-US" dirty="0" err="1"/>
              <a:t>nalysis</a:t>
            </a:r>
            <a:r>
              <a:rPr lang="en-US" dirty="0"/>
              <a:t> of Channels and Trends</a:t>
            </a:r>
            <a:endParaRPr lang="pt-BR" dirty="0"/>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05793" y="226153"/>
            <a:ext cx="1512344" cy="481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tângulo 4"/>
          <p:cNvSpPr>
            <a:spLocks noChangeArrowheads="1"/>
          </p:cNvSpPr>
          <p:nvPr/>
        </p:nvSpPr>
        <p:spPr bwMode="auto">
          <a:xfrm>
            <a:off x="3714680" y="6534128"/>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Tree>
    <p:extLst>
      <p:ext uri="{BB962C8B-B14F-4D97-AF65-F5344CB8AC3E}">
        <p14:creationId xmlns:p14="http://schemas.microsoft.com/office/powerpoint/2010/main" val="29379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4D688C5-09E8-5943-B3B7-739FA649A3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7726" y="0"/>
            <a:ext cx="8263105" cy="6290841"/>
          </a:xfrm>
          <a:prstGeom prst="rect">
            <a:avLst/>
          </a:prstGeom>
        </p:spPr>
      </p:pic>
    </p:spTree>
    <p:extLst>
      <p:ext uri="{BB962C8B-B14F-4D97-AF65-F5344CB8AC3E}">
        <p14:creationId xmlns:p14="http://schemas.microsoft.com/office/powerpoint/2010/main" val="21094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62F8F15-2C00-D147-AA9E-D26E0E2352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4174" y="0"/>
            <a:ext cx="8261293" cy="6279266"/>
          </a:xfrm>
          <a:prstGeom prst="rect">
            <a:avLst/>
          </a:prstGeom>
        </p:spPr>
      </p:pic>
    </p:spTree>
    <p:extLst>
      <p:ext uri="{BB962C8B-B14F-4D97-AF65-F5344CB8AC3E}">
        <p14:creationId xmlns:p14="http://schemas.microsoft.com/office/powerpoint/2010/main" val="424050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400" b="1" dirty="0">
                <a:solidFill>
                  <a:srgbClr val="FFFFFF"/>
                </a:solidFill>
              </a:rPr>
              <a:t>We are in a Board Meeting and have to decide upon investing in own stores (vertical integration), joint-ventures or a franchise system to expand. Discuss these possibilities. </a:t>
            </a:r>
            <a:endParaRPr lang="pt-BR" sz="2400" b="1" dirty="0">
              <a:solidFill>
                <a:srgbClr val="FFFFFF"/>
              </a:solidFill>
            </a:endParaRPr>
          </a:p>
        </p:txBody>
      </p:sp>
    </p:spTree>
    <p:extLst>
      <p:ext uri="{BB962C8B-B14F-4D97-AF65-F5344CB8AC3E}">
        <p14:creationId xmlns:p14="http://schemas.microsoft.com/office/powerpoint/2010/main" val="40196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9906" y="110551"/>
            <a:ext cx="11010900" cy="582612"/>
          </a:xfrm>
        </p:spPr>
        <p:txBody>
          <a:bodyPr/>
          <a:lstStyle/>
          <a:p>
            <a:pPr algn="ctr"/>
            <a:r>
              <a:rPr lang="en-US" sz="2400" b="1" dirty="0">
                <a:latin typeface="+mn-lt"/>
                <a:cs typeface="Arial" charset="0"/>
              </a:rPr>
              <a:t>The Focal Company Network</a:t>
            </a:r>
            <a:endParaRPr lang="pt-BR" sz="2400" b="1" dirty="0">
              <a:latin typeface="+mn-lt"/>
              <a:cs typeface="Arial" charset="0"/>
            </a:endParaRPr>
          </a:p>
        </p:txBody>
      </p:sp>
      <p:grpSp>
        <p:nvGrpSpPr>
          <p:cNvPr id="2" name="Group 1"/>
          <p:cNvGrpSpPr/>
          <p:nvPr/>
        </p:nvGrpSpPr>
        <p:grpSpPr>
          <a:xfrm>
            <a:off x="642956" y="808485"/>
            <a:ext cx="10871200" cy="5383309"/>
            <a:chOff x="776288" y="1103993"/>
            <a:chExt cx="8153400" cy="538330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16388" name="Text Box 4"/>
            <p:cNvSpPr txBox="1">
              <a:spLocks noChangeArrowheads="1"/>
            </p:cNvSpPr>
            <p:nvPr/>
          </p:nvSpPr>
          <p:spPr bwMode="auto">
            <a:xfrm>
              <a:off x="2993018" y="1484746"/>
              <a:ext cx="3264356" cy="2616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lgn="ctr" eaLnBrk="0" hangingPunct="0">
                <a:defRPr/>
              </a:pPr>
              <a:r>
                <a:rPr lang="en-US" sz="1050" dirty="0">
                  <a:solidFill>
                    <a:schemeClr val="tx1"/>
                  </a:solidFill>
                  <a:cs typeface="Times New Roman" pitchFamily="18" charset="0"/>
                </a:rPr>
                <a:t>Flows of Market/Consumer Information, Financials and Product Requests</a:t>
              </a:r>
              <a:r>
                <a:rPr lang="pt-BR" sz="1050" dirty="0">
                  <a:solidFill>
                    <a:schemeClr val="tx1"/>
                  </a:solidFill>
                </a:rPr>
                <a:t> </a:t>
              </a:r>
            </a:p>
          </p:txBody>
        </p:sp>
        <p:sp>
          <p:nvSpPr>
            <p:cNvPr id="16389" name="Text Box 5"/>
            <p:cNvSpPr txBox="1">
              <a:spLocks noChangeArrowheads="1"/>
            </p:cNvSpPr>
            <p:nvPr/>
          </p:nvSpPr>
          <p:spPr bwMode="auto">
            <a:xfrm>
              <a:off x="3031367" y="1103993"/>
              <a:ext cx="3224202" cy="2616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defRPr/>
              </a:pPr>
              <a:r>
                <a:rPr lang="en-US" sz="1050" dirty="0">
                  <a:solidFill>
                    <a:schemeClr val="tx1"/>
                  </a:solidFill>
                  <a:cs typeface="Times New Roman" pitchFamily="18" charset="0"/>
                </a:rPr>
                <a:t>Flows of Products, Services and Marketing Communications</a:t>
              </a:r>
              <a:r>
                <a:rPr lang="pt-BR" sz="1050" dirty="0">
                  <a:solidFill>
                    <a:schemeClr val="tx1"/>
                  </a:solidFill>
                </a:rPr>
                <a:t> </a:t>
              </a:r>
            </a:p>
          </p:txBody>
        </p:sp>
        <p:sp>
          <p:nvSpPr>
            <p:cNvPr id="21509" name="Line 6"/>
            <p:cNvSpPr>
              <a:spLocks noChangeShapeType="1"/>
            </p:cNvSpPr>
            <p:nvPr/>
          </p:nvSpPr>
          <p:spPr bwMode="auto">
            <a:xfrm>
              <a:off x="2071688" y="1390650"/>
              <a:ext cx="5410200" cy="3032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10" name="Line 7"/>
            <p:cNvSpPr>
              <a:spLocks noChangeShapeType="1"/>
            </p:cNvSpPr>
            <p:nvPr/>
          </p:nvSpPr>
          <p:spPr bwMode="auto">
            <a:xfrm>
              <a:off x="2071688" y="1803400"/>
              <a:ext cx="5410200" cy="0"/>
            </a:xfrm>
            <a:prstGeom prst="line">
              <a:avLst/>
            </a:prstGeom>
            <a:ln>
              <a:headEnd type="triangle" w="med" len="me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16392" name="Rectangle 8"/>
            <p:cNvSpPr>
              <a:spLocks noChangeArrowheads="1"/>
            </p:cNvSpPr>
            <p:nvPr/>
          </p:nvSpPr>
          <p:spPr bwMode="auto">
            <a:xfrm>
              <a:off x="4814888" y="6134100"/>
              <a:ext cx="2590800" cy="35320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b="1" dirty="0">
                  <a:solidFill>
                    <a:schemeClr val="tx1"/>
                  </a:solidFill>
                </a:rPr>
                <a:t>Focal </a:t>
              </a:r>
              <a:r>
                <a:rPr lang="pt-BR" sz="1050" b="1" dirty="0" err="1">
                  <a:solidFill>
                    <a:schemeClr val="tx1"/>
                  </a:solidFill>
                </a:rPr>
                <a:t>Company</a:t>
              </a:r>
              <a:r>
                <a:rPr lang="pt-BR" sz="1050" b="1" dirty="0">
                  <a:solidFill>
                    <a:schemeClr val="tx1"/>
                  </a:solidFill>
                </a:rPr>
                <a:t> Marketing </a:t>
              </a:r>
              <a:r>
                <a:rPr lang="pt-BR" sz="1050" b="1" dirty="0" err="1">
                  <a:solidFill>
                    <a:schemeClr val="tx1"/>
                  </a:solidFill>
                </a:rPr>
                <a:t>Channels</a:t>
              </a:r>
              <a:endParaRPr lang="pt-BR" sz="1050" b="1" dirty="0">
                <a:solidFill>
                  <a:schemeClr val="tx1"/>
                </a:solidFill>
              </a:endParaRPr>
            </a:p>
          </p:txBody>
        </p:sp>
        <p:sp>
          <p:nvSpPr>
            <p:cNvPr id="16393" name="Rectangle 9"/>
            <p:cNvSpPr>
              <a:spLocks noChangeArrowheads="1"/>
            </p:cNvSpPr>
            <p:nvPr/>
          </p:nvSpPr>
          <p:spPr bwMode="auto">
            <a:xfrm>
              <a:off x="2300288" y="6134100"/>
              <a:ext cx="2362200" cy="34709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b="1" dirty="0">
                  <a:solidFill>
                    <a:schemeClr val="tx1"/>
                  </a:solidFill>
                </a:rPr>
                <a:t>Focal </a:t>
              </a:r>
              <a:r>
                <a:rPr lang="pt-BR" sz="1050" b="1" dirty="0" err="1">
                  <a:solidFill>
                    <a:schemeClr val="tx1"/>
                  </a:solidFill>
                </a:rPr>
                <a:t>Company</a:t>
              </a:r>
              <a:r>
                <a:rPr lang="pt-BR" sz="1050" b="1" dirty="0">
                  <a:solidFill>
                    <a:schemeClr val="tx1"/>
                  </a:solidFill>
                </a:rPr>
                <a:t> </a:t>
              </a:r>
              <a:r>
                <a:rPr lang="pt-BR" sz="1050" b="1" dirty="0" err="1">
                  <a:solidFill>
                    <a:schemeClr val="tx1"/>
                  </a:solidFill>
                </a:rPr>
                <a:t>Supply</a:t>
              </a:r>
              <a:r>
                <a:rPr lang="pt-BR" sz="1050" b="1" dirty="0">
                  <a:solidFill>
                    <a:schemeClr val="tx1"/>
                  </a:solidFill>
                </a:rPr>
                <a:t> Chain</a:t>
              </a:r>
            </a:p>
          </p:txBody>
        </p:sp>
        <p:grpSp>
          <p:nvGrpSpPr>
            <p:cNvPr id="21514" name="Group 13"/>
            <p:cNvGrpSpPr>
              <a:grpSpLocks/>
            </p:cNvGrpSpPr>
            <p:nvPr/>
          </p:nvGrpSpPr>
          <p:grpSpPr bwMode="auto">
            <a:xfrm>
              <a:off x="776288" y="2667000"/>
              <a:ext cx="1143000" cy="2590800"/>
              <a:chOff x="432" y="1776"/>
              <a:chExt cx="720" cy="1632"/>
            </a:xfrm>
            <a:grpFill/>
          </p:grpSpPr>
          <p:sp>
            <p:nvSpPr>
              <p:cNvPr id="637966" name="Rectangle 14"/>
              <p:cNvSpPr>
                <a:spLocks noChangeArrowheads="1"/>
              </p:cNvSpPr>
              <p:nvPr/>
            </p:nvSpPr>
            <p:spPr bwMode="auto">
              <a:xfrm>
                <a:off x="432" y="1776"/>
                <a:ext cx="336" cy="16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pt-BR" sz="1400">
                    <a:solidFill>
                      <a:schemeClr val="tx1"/>
                    </a:solidFill>
                  </a:rPr>
                  <a:t>S</a:t>
                </a:r>
              </a:p>
              <a:p>
                <a:pPr algn="ctr" eaLnBrk="0" hangingPunct="0">
                  <a:defRPr/>
                </a:pPr>
                <a:r>
                  <a:rPr lang="pt-BR" sz="1400">
                    <a:solidFill>
                      <a:schemeClr val="tx1"/>
                    </a:solidFill>
                  </a:rPr>
                  <a:t>U</a:t>
                </a:r>
              </a:p>
              <a:p>
                <a:pPr algn="ctr" eaLnBrk="0" hangingPunct="0">
                  <a:defRPr/>
                </a:pPr>
                <a:r>
                  <a:rPr lang="pt-BR" sz="1400">
                    <a:solidFill>
                      <a:schemeClr val="tx1"/>
                    </a:solidFill>
                  </a:rPr>
                  <a:t>P</a:t>
                </a:r>
              </a:p>
              <a:p>
                <a:pPr algn="ctr" eaLnBrk="0" hangingPunct="0">
                  <a:defRPr/>
                </a:pPr>
                <a:r>
                  <a:rPr lang="pt-BR" sz="1400">
                    <a:solidFill>
                      <a:schemeClr val="tx1"/>
                    </a:solidFill>
                  </a:rPr>
                  <a:t>P</a:t>
                </a:r>
              </a:p>
              <a:p>
                <a:pPr algn="ctr" eaLnBrk="0" hangingPunct="0">
                  <a:defRPr/>
                </a:pPr>
                <a:r>
                  <a:rPr lang="pt-BR" sz="1400">
                    <a:solidFill>
                      <a:schemeClr val="tx1"/>
                    </a:solidFill>
                  </a:rPr>
                  <a:t>L</a:t>
                </a:r>
              </a:p>
              <a:p>
                <a:pPr algn="ctr" eaLnBrk="0" hangingPunct="0">
                  <a:defRPr/>
                </a:pPr>
                <a:r>
                  <a:rPr lang="pt-BR" sz="1400">
                    <a:solidFill>
                      <a:schemeClr val="tx1"/>
                    </a:solidFill>
                  </a:rPr>
                  <a:t>I</a:t>
                </a:r>
              </a:p>
              <a:p>
                <a:pPr algn="ctr" eaLnBrk="0" hangingPunct="0">
                  <a:defRPr/>
                </a:pPr>
                <a:r>
                  <a:rPr lang="pt-BR" sz="1400">
                    <a:solidFill>
                      <a:schemeClr val="tx1"/>
                    </a:solidFill>
                  </a:rPr>
                  <a:t>E</a:t>
                </a:r>
              </a:p>
              <a:p>
                <a:pPr algn="ctr" eaLnBrk="0" hangingPunct="0">
                  <a:defRPr/>
                </a:pPr>
                <a:r>
                  <a:rPr lang="pt-BR" sz="1400">
                    <a:solidFill>
                      <a:schemeClr val="tx1"/>
                    </a:solidFill>
                  </a:rPr>
                  <a:t>R</a:t>
                </a:r>
              </a:p>
              <a:p>
                <a:pPr algn="ctr" eaLnBrk="0" hangingPunct="0">
                  <a:defRPr/>
                </a:pPr>
                <a:r>
                  <a:rPr lang="pt-BR" sz="1400">
                    <a:solidFill>
                      <a:schemeClr val="tx1"/>
                    </a:solidFill>
                  </a:rPr>
                  <a:t>S</a:t>
                </a:r>
              </a:p>
            </p:txBody>
          </p:sp>
          <p:sp>
            <p:nvSpPr>
              <p:cNvPr id="21605" name="Line 15"/>
              <p:cNvSpPr>
                <a:spLocks noChangeShapeType="1"/>
              </p:cNvSpPr>
              <p:nvPr/>
            </p:nvSpPr>
            <p:spPr bwMode="auto">
              <a:xfrm>
                <a:off x="768" y="2160"/>
                <a:ext cx="38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606" name="Line 16"/>
              <p:cNvSpPr>
                <a:spLocks noChangeShapeType="1"/>
              </p:cNvSpPr>
              <p:nvPr/>
            </p:nvSpPr>
            <p:spPr bwMode="auto">
              <a:xfrm>
                <a:off x="768" y="2592"/>
                <a:ext cx="38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607" name="Line 17"/>
              <p:cNvSpPr>
                <a:spLocks noChangeShapeType="1"/>
              </p:cNvSpPr>
              <p:nvPr/>
            </p:nvSpPr>
            <p:spPr bwMode="auto">
              <a:xfrm>
                <a:off x="768" y="3024"/>
                <a:ext cx="38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nvGrpSpPr>
            <p:cNvPr id="21515" name="Group 18"/>
            <p:cNvGrpSpPr>
              <a:grpSpLocks/>
            </p:cNvGrpSpPr>
            <p:nvPr/>
          </p:nvGrpSpPr>
          <p:grpSpPr bwMode="auto">
            <a:xfrm>
              <a:off x="3062288" y="3276600"/>
              <a:ext cx="762000" cy="1371600"/>
              <a:chOff x="1872" y="2160"/>
              <a:chExt cx="480" cy="864"/>
            </a:xfrm>
            <a:grpFill/>
          </p:grpSpPr>
          <p:sp>
            <p:nvSpPr>
              <p:cNvPr id="21597" name="Line 19"/>
              <p:cNvSpPr>
                <a:spLocks noChangeShapeType="1"/>
              </p:cNvSpPr>
              <p:nvPr/>
            </p:nvSpPr>
            <p:spPr bwMode="auto">
              <a:xfrm>
                <a:off x="1872" y="2592"/>
                <a:ext cx="480"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8" name="Line 20"/>
              <p:cNvSpPr>
                <a:spLocks noChangeShapeType="1"/>
              </p:cNvSpPr>
              <p:nvPr/>
            </p:nvSpPr>
            <p:spPr bwMode="auto">
              <a:xfrm>
                <a:off x="1872" y="3024"/>
                <a:ext cx="240" cy="0"/>
              </a:xfrm>
              <a:prstGeom prst="line">
                <a:avLst/>
              </a:prstGeom>
              <a:ln>
                <a:headEn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9" name="Line 21"/>
              <p:cNvSpPr>
                <a:spLocks noChangeShapeType="1"/>
              </p:cNvSpPr>
              <p:nvPr/>
            </p:nvSpPr>
            <p:spPr bwMode="auto">
              <a:xfrm flipV="1">
                <a:off x="2112" y="2592"/>
                <a:ext cx="0" cy="432"/>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600" name="Line 22"/>
              <p:cNvSpPr>
                <a:spLocks noChangeShapeType="1"/>
              </p:cNvSpPr>
              <p:nvPr/>
            </p:nvSpPr>
            <p:spPr bwMode="auto">
              <a:xfrm>
                <a:off x="1872" y="2160"/>
                <a:ext cx="240" cy="0"/>
              </a:xfrm>
              <a:prstGeom prst="line">
                <a:avLst/>
              </a:prstGeom>
              <a:ln>
                <a:headEn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601" name="Line 23"/>
              <p:cNvSpPr>
                <a:spLocks noChangeShapeType="1"/>
              </p:cNvSpPr>
              <p:nvPr/>
            </p:nvSpPr>
            <p:spPr bwMode="auto">
              <a:xfrm flipV="1">
                <a:off x="2112" y="2160"/>
                <a:ext cx="0" cy="432"/>
              </a:xfrm>
              <a:prstGeom prst="line">
                <a:avLst/>
              </a:prstGeom>
              <a:ln>
                <a:headEnd type="triangle" w="med" len="me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nvGrpSpPr>
            <p:cNvPr id="21516" name="Group 24"/>
            <p:cNvGrpSpPr>
              <a:grpSpLocks/>
            </p:cNvGrpSpPr>
            <p:nvPr/>
          </p:nvGrpSpPr>
          <p:grpSpPr bwMode="auto">
            <a:xfrm>
              <a:off x="5348288" y="3276600"/>
              <a:ext cx="685800" cy="1371600"/>
              <a:chOff x="3312" y="2160"/>
              <a:chExt cx="432" cy="864"/>
            </a:xfrm>
            <a:grpFill/>
          </p:grpSpPr>
          <p:sp>
            <p:nvSpPr>
              <p:cNvPr id="21592" name="Line 25"/>
              <p:cNvSpPr>
                <a:spLocks noChangeShapeType="1"/>
              </p:cNvSpPr>
              <p:nvPr/>
            </p:nvSpPr>
            <p:spPr bwMode="auto">
              <a:xfrm>
                <a:off x="3312" y="2592"/>
                <a:ext cx="432"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3" name="Line 26"/>
              <p:cNvSpPr>
                <a:spLocks noChangeShapeType="1"/>
              </p:cNvSpPr>
              <p:nvPr/>
            </p:nvSpPr>
            <p:spPr bwMode="auto">
              <a:xfrm>
                <a:off x="3504" y="3024"/>
                <a:ext cx="240"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4" name="Line 27"/>
              <p:cNvSpPr>
                <a:spLocks noChangeShapeType="1"/>
              </p:cNvSpPr>
              <p:nvPr/>
            </p:nvSpPr>
            <p:spPr bwMode="auto">
              <a:xfrm flipV="1">
                <a:off x="3504" y="2592"/>
                <a:ext cx="0" cy="432"/>
              </a:xfrm>
              <a:prstGeom prst="line">
                <a:avLst/>
              </a:prstGeom>
              <a:ln>
                <a:headEn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5" name="Line 28"/>
              <p:cNvSpPr>
                <a:spLocks noChangeShapeType="1"/>
              </p:cNvSpPr>
              <p:nvPr/>
            </p:nvSpPr>
            <p:spPr bwMode="auto">
              <a:xfrm>
                <a:off x="3504" y="2160"/>
                <a:ext cx="240"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6" name="Line 29"/>
              <p:cNvSpPr>
                <a:spLocks noChangeShapeType="1"/>
              </p:cNvSpPr>
              <p:nvPr/>
            </p:nvSpPr>
            <p:spPr bwMode="auto">
              <a:xfrm flipV="1">
                <a:off x="3504" y="2160"/>
                <a:ext cx="0" cy="432"/>
              </a:xfrm>
              <a:prstGeom prst="line">
                <a:avLst/>
              </a:prstGeom>
              <a:ln>
                <a:headEn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nvGrpSpPr>
            <p:cNvPr id="21517" name="Group 30"/>
            <p:cNvGrpSpPr>
              <a:grpSpLocks/>
            </p:cNvGrpSpPr>
            <p:nvPr/>
          </p:nvGrpSpPr>
          <p:grpSpPr bwMode="auto">
            <a:xfrm>
              <a:off x="7024688" y="2667000"/>
              <a:ext cx="1905000" cy="2590800"/>
              <a:chOff x="4368" y="1776"/>
              <a:chExt cx="1200" cy="1632"/>
            </a:xfrm>
            <a:grpFill/>
          </p:grpSpPr>
          <p:sp>
            <p:nvSpPr>
              <p:cNvPr id="637983" name="Rectangle 31"/>
              <p:cNvSpPr>
                <a:spLocks noChangeArrowheads="1"/>
              </p:cNvSpPr>
              <p:nvPr/>
            </p:nvSpPr>
            <p:spPr bwMode="auto">
              <a:xfrm>
                <a:off x="5232" y="1776"/>
                <a:ext cx="336" cy="16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pt-BR" sz="1200" b="1" dirty="0">
                    <a:solidFill>
                      <a:schemeClr val="tx1"/>
                    </a:solidFill>
                  </a:rPr>
                  <a:t>F</a:t>
                </a:r>
              </a:p>
              <a:p>
                <a:pPr algn="ctr" eaLnBrk="0" hangingPunct="0">
                  <a:defRPr/>
                </a:pPr>
                <a:r>
                  <a:rPr lang="pt-BR" sz="1200" b="1" dirty="0">
                    <a:solidFill>
                      <a:schemeClr val="tx1"/>
                    </a:solidFill>
                  </a:rPr>
                  <a:t>I</a:t>
                </a:r>
              </a:p>
              <a:p>
                <a:pPr algn="ctr" eaLnBrk="0" hangingPunct="0">
                  <a:defRPr/>
                </a:pPr>
                <a:r>
                  <a:rPr lang="pt-BR" sz="1200" b="1" dirty="0">
                    <a:solidFill>
                      <a:schemeClr val="tx1"/>
                    </a:solidFill>
                  </a:rPr>
                  <a:t>N</a:t>
                </a:r>
              </a:p>
              <a:p>
                <a:pPr algn="ctr" eaLnBrk="0" hangingPunct="0">
                  <a:defRPr/>
                </a:pPr>
                <a:r>
                  <a:rPr lang="pt-BR" sz="1200" b="1" dirty="0">
                    <a:solidFill>
                      <a:schemeClr val="tx1"/>
                    </a:solidFill>
                  </a:rPr>
                  <a:t>A</a:t>
                </a:r>
              </a:p>
              <a:p>
                <a:pPr algn="ctr" eaLnBrk="0" hangingPunct="0">
                  <a:defRPr/>
                </a:pPr>
                <a:r>
                  <a:rPr lang="pt-BR" sz="1200" b="1" dirty="0">
                    <a:solidFill>
                      <a:schemeClr val="tx1"/>
                    </a:solidFill>
                  </a:rPr>
                  <a:t>L</a:t>
                </a:r>
              </a:p>
              <a:p>
                <a:pPr algn="ctr" eaLnBrk="0" hangingPunct="0">
                  <a:defRPr/>
                </a:pPr>
                <a:endParaRPr lang="pt-BR" sz="1200" b="1" dirty="0">
                  <a:solidFill>
                    <a:schemeClr val="tx1"/>
                  </a:solidFill>
                </a:endParaRPr>
              </a:p>
              <a:p>
                <a:pPr algn="ctr" eaLnBrk="0" hangingPunct="0">
                  <a:defRPr/>
                </a:pPr>
                <a:r>
                  <a:rPr lang="pt-BR" sz="1200" b="1" dirty="0">
                    <a:solidFill>
                      <a:schemeClr val="tx1"/>
                    </a:solidFill>
                  </a:rPr>
                  <a:t>C</a:t>
                </a:r>
              </a:p>
              <a:p>
                <a:pPr algn="ctr" eaLnBrk="0" hangingPunct="0">
                  <a:defRPr/>
                </a:pPr>
                <a:r>
                  <a:rPr lang="pt-BR" sz="1200" b="1" dirty="0">
                    <a:solidFill>
                      <a:schemeClr val="tx1"/>
                    </a:solidFill>
                  </a:rPr>
                  <a:t>O</a:t>
                </a:r>
              </a:p>
              <a:p>
                <a:pPr algn="ctr" eaLnBrk="0" hangingPunct="0">
                  <a:defRPr/>
                </a:pPr>
                <a:r>
                  <a:rPr lang="pt-BR" sz="1200" b="1" dirty="0">
                    <a:solidFill>
                      <a:schemeClr val="tx1"/>
                    </a:solidFill>
                  </a:rPr>
                  <a:t>N</a:t>
                </a:r>
              </a:p>
              <a:p>
                <a:pPr algn="ctr" eaLnBrk="0" hangingPunct="0">
                  <a:defRPr/>
                </a:pPr>
                <a:r>
                  <a:rPr lang="pt-BR" sz="1200" b="1" dirty="0">
                    <a:solidFill>
                      <a:schemeClr val="tx1"/>
                    </a:solidFill>
                  </a:rPr>
                  <a:t>S</a:t>
                </a:r>
              </a:p>
              <a:p>
                <a:pPr algn="ctr" eaLnBrk="0" hangingPunct="0">
                  <a:defRPr/>
                </a:pPr>
                <a:r>
                  <a:rPr lang="pt-BR" sz="1200" b="1" dirty="0">
                    <a:solidFill>
                      <a:schemeClr val="tx1"/>
                    </a:solidFill>
                  </a:rPr>
                  <a:t>U</a:t>
                </a:r>
              </a:p>
              <a:p>
                <a:pPr algn="ctr" eaLnBrk="0" hangingPunct="0">
                  <a:defRPr/>
                </a:pPr>
                <a:r>
                  <a:rPr lang="pt-BR" sz="1200" b="1" dirty="0">
                    <a:solidFill>
                      <a:schemeClr val="tx1"/>
                    </a:solidFill>
                  </a:rPr>
                  <a:t>M</a:t>
                </a:r>
              </a:p>
              <a:p>
                <a:pPr algn="ctr" eaLnBrk="0" hangingPunct="0">
                  <a:defRPr/>
                </a:pPr>
                <a:r>
                  <a:rPr lang="pt-BR" sz="1200" b="1" dirty="0">
                    <a:solidFill>
                      <a:schemeClr val="tx1"/>
                    </a:solidFill>
                  </a:rPr>
                  <a:t>E</a:t>
                </a:r>
              </a:p>
              <a:p>
                <a:pPr algn="ctr" eaLnBrk="0" hangingPunct="0">
                  <a:defRPr/>
                </a:pPr>
                <a:r>
                  <a:rPr lang="pt-BR" sz="1200" b="1" dirty="0">
                    <a:solidFill>
                      <a:schemeClr val="tx1"/>
                    </a:solidFill>
                  </a:rPr>
                  <a:t>R</a:t>
                </a:r>
              </a:p>
            </p:txBody>
          </p:sp>
          <p:sp>
            <p:nvSpPr>
              <p:cNvPr id="637984" name="Rectangle 32"/>
              <p:cNvSpPr>
                <a:spLocks noChangeArrowheads="1"/>
              </p:cNvSpPr>
              <p:nvPr/>
            </p:nvSpPr>
            <p:spPr bwMode="auto">
              <a:xfrm>
                <a:off x="4752" y="1776"/>
                <a:ext cx="336" cy="16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pt-BR" sz="1400" dirty="0">
                    <a:solidFill>
                      <a:schemeClr val="tx1"/>
                    </a:solidFill>
                  </a:rPr>
                  <a:t>D</a:t>
                </a:r>
              </a:p>
              <a:p>
                <a:pPr algn="ctr" eaLnBrk="0" hangingPunct="0">
                  <a:defRPr/>
                </a:pPr>
                <a:r>
                  <a:rPr lang="pt-BR" sz="1400" dirty="0">
                    <a:solidFill>
                      <a:schemeClr val="tx1"/>
                    </a:solidFill>
                  </a:rPr>
                  <a:t>I</a:t>
                </a:r>
              </a:p>
              <a:p>
                <a:pPr algn="ctr" eaLnBrk="0" hangingPunct="0">
                  <a:defRPr/>
                </a:pPr>
                <a:r>
                  <a:rPr lang="pt-BR" sz="1400" dirty="0">
                    <a:solidFill>
                      <a:schemeClr val="tx1"/>
                    </a:solidFill>
                  </a:rPr>
                  <a:t>S</a:t>
                </a:r>
              </a:p>
              <a:p>
                <a:pPr algn="ctr" eaLnBrk="0" hangingPunct="0">
                  <a:defRPr/>
                </a:pPr>
                <a:r>
                  <a:rPr lang="pt-BR" sz="1400" dirty="0">
                    <a:solidFill>
                      <a:schemeClr val="tx1"/>
                    </a:solidFill>
                  </a:rPr>
                  <a:t>T</a:t>
                </a:r>
              </a:p>
              <a:p>
                <a:pPr algn="ctr" eaLnBrk="0" hangingPunct="0">
                  <a:defRPr/>
                </a:pPr>
                <a:r>
                  <a:rPr lang="pt-BR" sz="1400" dirty="0">
                    <a:solidFill>
                      <a:schemeClr val="tx1"/>
                    </a:solidFill>
                  </a:rPr>
                  <a:t>R</a:t>
                </a:r>
              </a:p>
              <a:p>
                <a:pPr algn="ctr" eaLnBrk="0" hangingPunct="0">
                  <a:defRPr/>
                </a:pPr>
                <a:r>
                  <a:rPr lang="pt-BR" sz="1400" dirty="0">
                    <a:solidFill>
                      <a:schemeClr val="tx1"/>
                    </a:solidFill>
                  </a:rPr>
                  <a:t>I</a:t>
                </a:r>
              </a:p>
              <a:p>
                <a:pPr algn="ctr" eaLnBrk="0" hangingPunct="0">
                  <a:defRPr/>
                </a:pPr>
                <a:r>
                  <a:rPr lang="pt-BR" sz="1400" dirty="0">
                    <a:solidFill>
                      <a:schemeClr val="tx1"/>
                    </a:solidFill>
                  </a:rPr>
                  <a:t>B</a:t>
                </a:r>
              </a:p>
              <a:p>
                <a:pPr algn="ctr" eaLnBrk="0" hangingPunct="0">
                  <a:defRPr/>
                </a:pPr>
                <a:r>
                  <a:rPr lang="pt-BR" sz="1400" dirty="0">
                    <a:solidFill>
                      <a:schemeClr val="tx1"/>
                    </a:solidFill>
                  </a:rPr>
                  <a:t>U</a:t>
                </a:r>
              </a:p>
              <a:p>
                <a:pPr algn="ctr" eaLnBrk="0" hangingPunct="0">
                  <a:defRPr/>
                </a:pPr>
                <a:r>
                  <a:rPr lang="pt-BR" sz="1400" dirty="0">
                    <a:solidFill>
                      <a:schemeClr val="tx1"/>
                    </a:solidFill>
                  </a:rPr>
                  <a:t>T</a:t>
                </a:r>
              </a:p>
              <a:p>
                <a:pPr algn="ctr" eaLnBrk="0" hangingPunct="0">
                  <a:defRPr/>
                </a:pPr>
                <a:r>
                  <a:rPr lang="pt-BR" sz="1400" dirty="0">
                    <a:solidFill>
                      <a:schemeClr val="tx1"/>
                    </a:solidFill>
                  </a:rPr>
                  <a:t>O</a:t>
                </a:r>
              </a:p>
              <a:p>
                <a:pPr algn="ctr" eaLnBrk="0" hangingPunct="0">
                  <a:defRPr/>
                </a:pPr>
                <a:r>
                  <a:rPr lang="pt-BR" sz="1400" dirty="0">
                    <a:solidFill>
                      <a:schemeClr val="tx1"/>
                    </a:solidFill>
                  </a:rPr>
                  <a:t>R</a:t>
                </a:r>
              </a:p>
              <a:p>
                <a:pPr algn="ctr" eaLnBrk="0" hangingPunct="0">
                  <a:defRPr/>
                </a:pPr>
                <a:r>
                  <a:rPr lang="pt-BR" sz="1400" dirty="0">
                    <a:solidFill>
                      <a:schemeClr val="tx1"/>
                    </a:solidFill>
                  </a:rPr>
                  <a:t>S</a:t>
                </a:r>
              </a:p>
            </p:txBody>
          </p:sp>
          <p:grpSp>
            <p:nvGrpSpPr>
              <p:cNvPr id="21584" name="Group 33"/>
              <p:cNvGrpSpPr>
                <a:grpSpLocks/>
              </p:cNvGrpSpPr>
              <p:nvPr/>
            </p:nvGrpSpPr>
            <p:grpSpPr bwMode="auto">
              <a:xfrm>
                <a:off x="4368" y="2160"/>
                <a:ext cx="384" cy="864"/>
                <a:chOff x="4368" y="2160"/>
                <a:chExt cx="384" cy="864"/>
              </a:xfrm>
              <a:grpFill/>
            </p:grpSpPr>
            <p:sp>
              <p:nvSpPr>
                <p:cNvPr id="21589" name="Line 34"/>
                <p:cNvSpPr>
                  <a:spLocks noChangeShapeType="1"/>
                </p:cNvSpPr>
                <p:nvPr/>
              </p:nvSpPr>
              <p:spPr bwMode="auto">
                <a:xfrm>
                  <a:off x="4368" y="2160"/>
                  <a:ext cx="38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0" name="Line 35"/>
                <p:cNvSpPr>
                  <a:spLocks noChangeShapeType="1"/>
                </p:cNvSpPr>
                <p:nvPr/>
              </p:nvSpPr>
              <p:spPr bwMode="auto">
                <a:xfrm>
                  <a:off x="4368" y="2592"/>
                  <a:ext cx="38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91" name="Line 36"/>
                <p:cNvSpPr>
                  <a:spLocks noChangeShapeType="1"/>
                </p:cNvSpPr>
                <p:nvPr/>
              </p:nvSpPr>
              <p:spPr bwMode="auto">
                <a:xfrm>
                  <a:off x="4368" y="3024"/>
                  <a:ext cx="38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nvGrpSpPr>
              <p:cNvPr id="21585" name="Group 37"/>
              <p:cNvGrpSpPr>
                <a:grpSpLocks/>
              </p:cNvGrpSpPr>
              <p:nvPr/>
            </p:nvGrpSpPr>
            <p:grpSpPr bwMode="auto">
              <a:xfrm>
                <a:off x="5088" y="2160"/>
                <a:ext cx="144" cy="864"/>
                <a:chOff x="5088" y="2160"/>
                <a:chExt cx="144" cy="864"/>
              </a:xfrm>
              <a:grpFill/>
            </p:grpSpPr>
            <p:sp>
              <p:nvSpPr>
                <p:cNvPr id="21586" name="Line 38"/>
                <p:cNvSpPr>
                  <a:spLocks noChangeShapeType="1"/>
                </p:cNvSpPr>
                <p:nvPr/>
              </p:nvSpPr>
              <p:spPr bwMode="auto">
                <a:xfrm>
                  <a:off x="5088" y="2592"/>
                  <a:ext cx="14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87" name="Line 39"/>
                <p:cNvSpPr>
                  <a:spLocks noChangeShapeType="1"/>
                </p:cNvSpPr>
                <p:nvPr/>
              </p:nvSpPr>
              <p:spPr bwMode="auto">
                <a:xfrm>
                  <a:off x="5088" y="3024"/>
                  <a:ext cx="14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88" name="Line 40"/>
                <p:cNvSpPr>
                  <a:spLocks noChangeShapeType="1"/>
                </p:cNvSpPr>
                <p:nvPr/>
              </p:nvSpPr>
              <p:spPr bwMode="auto">
                <a:xfrm>
                  <a:off x="5088" y="2160"/>
                  <a:ext cx="144" cy="0"/>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grpSp>
          <p:nvGrpSpPr>
            <p:cNvPr id="21518" name="Group 41"/>
            <p:cNvGrpSpPr>
              <a:grpSpLocks/>
            </p:cNvGrpSpPr>
            <p:nvPr/>
          </p:nvGrpSpPr>
          <p:grpSpPr bwMode="auto">
            <a:xfrm>
              <a:off x="1976438" y="2895600"/>
              <a:ext cx="1085850" cy="2063750"/>
              <a:chOff x="1188" y="1920"/>
              <a:chExt cx="684" cy="1300"/>
            </a:xfrm>
            <a:grpFill/>
          </p:grpSpPr>
          <p:grpSp>
            <p:nvGrpSpPr>
              <p:cNvPr id="21563" name="Group 42"/>
              <p:cNvGrpSpPr>
                <a:grpSpLocks/>
              </p:cNvGrpSpPr>
              <p:nvPr/>
            </p:nvGrpSpPr>
            <p:grpSpPr bwMode="auto">
              <a:xfrm>
                <a:off x="1440" y="2756"/>
                <a:ext cx="144" cy="124"/>
                <a:chOff x="1440" y="2756"/>
                <a:chExt cx="144" cy="124"/>
              </a:xfrm>
              <a:grpFill/>
            </p:grpSpPr>
            <p:sp>
              <p:nvSpPr>
                <p:cNvPr id="21576" name="Line 43"/>
                <p:cNvSpPr>
                  <a:spLocks noChangeShapeType="1"/>
                </p:cNvSpPr>
                <p:nvPr/>
              </p:nvSpPr>
              <p:spPr bwMode="auto">
                <a:xfrm>
                  <a:off x="1440"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77" name="Line 44"/>
                <p:cNvSpPr>
                  <a:spLocks noChangeShapeType="1"/>
                </p:cNvSpPr>
                <p:nvPr/>
              </p:nvSpPr>
              <p:spPr bwMode="auto">
                <a:xfrm flipV="1">
                  <a:off x="1584"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sp>
            <p:nvSpPr>
              <p:cNvPr id="637997" name="Rectangle 45"/>
              <p:cNvSpPr>
                <a:spLocks noChangeArrowheads="1"/>
              </p:cNvSpPr>
              <p:nvPr/>
            </p:nvSpPr>
            <p:spPr bwMode="auto">
              <a:xfrm>
                <a:off x="1188" y="1920"/>
                <a:ext cx="680" cy="3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noProof="1">
                    <a:solidFill>
                      <a:schemeClr val="tx1"/>
                    </a:solidFill>
                  </a:rPr>
                  <a:t>SUPPLIER</a:t>
                </a:r>
              </a:p>
              <a:p>
                <a:pPr algn="ctr" eaLnBrk="0" hangingPunct="0">
                  <a:defRPr/>
                </a:pPr>
                <a:r>
                  <a:rPr lang="pt-BR" sz="1400" dirty="0">
                    <a:solidFill>
                      <a:schemeClr val="tx1"/>
                    </a:solidFill>
                  </a:rPr>
                  <a:t>A</a:t>
                </a:r>
              </a:p>
            </p:txBody>
          </p:sp>
          <p:sp>
            <p:nvSpPr>
              <p:cNvPr id="637998" name="Rectangle 46"/>
              <p:cNvSpPr>
                <a:spLocks noChangeArrowheads="1"/>
              </p:cNvSpPr>
              <p:nvPr/>
            </p:nvSpPr>
            <p:spPr bwMode="auto">
              <a:xfrm>
                <a:off x="1192" y="2396"/>
                <a:ext cx="680" cy="3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noProof="1">
                    <a:solidFill>
                      <a:schemeClr val="tx1"/>
                    </a:solidFill>
                  </a:rPr>
                  <a:t>SUPPLIER</a:t>
                </a:r>
              </a:p>
              <a:p>
                <a:pPr algn="ctr" eaLnBrk="0" hangingPunct="0">
                  <a:defRPr/>
                </a:pPr>
                <a:r>
                  <a:rPr lang="pt-BR" sz="1400">
                    <a:solidFill>
                      <a:schemeClr val="tx1"/>
                    </a:solidFill>
                  </a:rPr>
                  <a:t>B</a:t>
                </a:r>
              </a:p>
            </p:txBody>
          </p:sp>
          <p:sp>
            <p:nvSpPr>
              <p:cNvPr id="637999" name="Rectangle 47"/>
              <p:cNvSpPr>
                <a:spLocks noChangeArrowheads="1"/>
              </p:cNvSpPr>
              <p:nvPr/>
            </p:nvSpPr>
            <p:spPr bwMode="auto">
              <a:xfrm>
                <a:off x="1192" y="2880"/>
                <a:ext cx="680" cy="3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noProof="1">
                    <a:solidFill>
                      <a:schemeClr val="tx1"/>
                    </a:solidFill>
                  </a:rPr>
                  <a:t>SUPPLIER</a:t>
                </a:r>
              </a:p>
              <a:p>
                <a:pPr algn="ctr" eaLnBrk="0" hangingPunct="0">
                  <a:defRPr/>
                </a:pPr>
                <a:r>
                  <a:rPr lang="pt-BR" sz="1400" dirty="0">
                    <a:solidFill>
                      <a:schemeClr val="tx1"/>
                    </a:solidFill>
                  </a:rPr>
                  <a:t>C</a:t>
                </a:r>
              </a:p>
            </p:txBody>
          </p:sp>
          <p:grpSp>
            <p:nvGrpSpPr>
              <p:cNvPr id="21573" name="Group 48"/>
              <p:cNvGrpSpPr>
                <a:grpSpLocks/>
              </p:cNvGrpSpPr>
              <p:nvPr/>
            </p:nvGrpSpPr>
            <p:grpSpPr bwMode="auto">
              <a:xfrm>
                <a:off x="1440" y="2256"/>
                <a:ext cx="144" cy="124"/>
                <a:chOff x="1440" y="2756"/>
                <a:chExt cx="144" cy="124"/>
              </a:xfrm>
              <a:grpFill/>
            </p:grpSpPr>
            <p:sp>
              <p:nvSpPr>
                <p:cNvPr id="21574" name="Line 49"/>
                <p:cNvSpPr>
                  <a:spLocks noChangeShapeType="1"/>
                </p:cNvSpPr>
                <p:nvPr/>
              </p:nvSpPr>
              <p:spPr bwMode="auto">
                <a:xfrm>
                  <a:off x="1440"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75" name="Line 50"/>
                <p:cNvSpPr>
                  <a:spLocks noChangeShapeType="1"/>
                </p:cNvSpPr>
                <p:nvPr/>
              </p:nvSpPr>
              <p:spPr bwMode="auto">
                <a:xfrm flipV="1">
                  <a:off x="1584"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grpSp>
          <p:nvGrpSpPr>
            <p:cNvPr id="21519" name="Group 51"/>
            <p:cNvGrpSpPr>
              <a:grpSpLocks/>
            </p:cNvGrpSpPr>
            <p:nvPr/>
          </p:nvGrpSpPr>
          <p:grpSpPr bwMode="auto">
            <a:xfrm>
              <a:off x="6034088" y="2895600"/>
              <a:ext cx="1079500" cy="2063750"/>
              <a:chOff x="3744" y="1920"/>
              <a:chExt cx="680" cy="1300"/>
            </a:xfrm>
            <a:grpFill/>
          </p:grpSpPr>
          <p:grpSp>
            <p:nvGrpSpPr>
              <p:cNvPr id="21548" name="Group 52"/>
              <p:cNvGrpSpPr>
                <a:grpSpLocks/>
              </p:cNvGrpSpPr>
              <p:nvPr/>
            </p:nvGrpSpPr>
            <p:grpSpPr bwMode="auto">
              <a:xfrm>
                <a:off x="3984" y="2756"/>
                <a:ext cx="144" cy="124"/>
                <a:chOff x="3984" y="2756"/>
                <a:chExt cx="144" cy="124"/>
              </a:xfrm>
              <a:grpFill/>
            </p:grpSpPr>
            <p:sp>
              <p:nvSpPr>
                <p:cNvPr id="21561" name="Line 53"/>
                <p:cNvSpPr>
                  <a:spLocks noChangeShapeType="1"/>
                </p:cNvSpPr>
                <p:nvPr/>
              </p:nvSpPr>
              <p:spPr bwMode="auto">
                <a:xfrm>
                  <a:off x="3984"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62" name="Line 54"/>
                <p:cNvSpPr>
                  <a:spLocks noChangeShapeType="1"/>
                </p:cNvSpPr>
                <p:nvPr/>
              </p:nvSpPr>
              <p:spPr bwMode="auto">
                <a:xfrm flipV="1">
                  <a:off x="4128"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sp>
            <p:nvSpPr>
              <p:cNvPr id="638007" name="Rectangle 55"/>
              <p:cNvSpPr>
                <a:spLocks noChangeArrowheads="1"/>
              </p:cNvSpPr>
              <p:nvPr/>
            </p:nvSpPr>
            <p:spPr bwMode="auto">
              <a:xfrm>
                <a:off x="3744" y="1920"/>
                <a:ext cx="680" cy="3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dirty="0">
                    <a:solidFill>
                      <a:schemeClr val="tx1"/>
                    </a:solidFill>
                  </a:rPr>
                  <a:t>CHANNEL                       </a:t>
                </a:r>
                <a:r>
                  <a:rPr lang="pt-BR" sz="1400" dirty="0">
                    <a:solidFill>
                      <a:schemeClr val="tx1"/>
                    </a:solidFill>
                  </a:rPr>
                  <a:t>A </a:t>
                </a:r>
                <a:endParaRPr lang="pt-BR" sz="1400" noProof="1">
                  <a:solidFill>
                    <a:schemeClr val="tx1"/>
                  </a:solidFill>
                </a:endParaRPr>
              </a:p>
            </p:txBody>
          </p:sp>
          <p:sp>
            <p:nvSpPr>
              <p:cNvPr id="638008" name="Rectangle 56"/>
              <p:cNvSpPr>
                <a:spLocks noChangeArrowheads="1"/>
              </p:cNvSpPr>
              <p:nvPr/>
            </p:nvSpPr>
            <p:spPr bwMode="auto">
              <a:xfrm>
                <a:off x="3744" y="2410"/>
                <a:ext cx="680" cy="3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dirty="0">
                    <a:solidFill>
                      <a:schemeClr val="tx1"/>
                    </a:solidFill>
                  </a:rPr>
                  <a:t>CHANNEL                        </a:t>
                </a:r>
                <a:r>
                  <a:rPr lang="pt-BR" sz="1400" dirty="0">
                    <a:solidFill>
                      <a:schemeClr val="tx1"/>
                    </a:solidFill>
                  </a:rPr>
                  <a:t>B</a:t>
                </a:r>
              </a:p>
            </p:txBody>
          </p:sp>
          <p:sp>
            <p:nvSpPr>
              <p:cNvPr id="638009" name="Rectangle 57"/>
              <p:cNvSpPr>
                <a:spLocks noChangeArrowheads="1"/>
              </p:cNvSpPr>
              <p:nvPr/>
            </p:nvSpPr>
            <p:spPr bwMode="auto">
              <a:xfrm>
                <a:off x="3744" y="2880"/>
                <a:ext cx="680" cy="3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pt-BR" sz="1050" dirty="0">
                    <a:solidFill>
                      <a:schemeClr val="tx1"/>
                    </a:solidFill>
                  </a:rPr>
                  <a:t>CHANNEL                        </a:t>
                </a:r>
                <a:r>
                  <a:rPr lang="pt-BR" sz="1400" dirty="0">
                    <a:solidFill>
                      <a:schemeClr val="tx1"/>
                    </a:solidFill>
                  </a:rPr>
                  <a:t>C</a:t>
                </a:r>
              </a:p>
            </p:txBody>
          </p:sp>
          <p:grpSp>
            <p:nvGrpSpPr>
              <p:cNvPr id="21558" name="Group 58"/>
              <p:cNvGrpSpPr>
                <a:grpSpLocks/>
              </p:cNvGrpSpPr>
              <p:nvPr/>
            </p:nvGrpSpPr>
            <p:grpSpPr bwMode="auto">
              <a:xfrm>
                <a:off x="3984" y="2256"/>
                <a:ext cx="144" cy="124"/>
                <a:chOff x="1440" y="2756"/>
                <a:chExt cx="144" cy="124"/>
              </a:xfrm>
              <a:grpFill/>
            </p:grpSpPr>
            <p:sp>
              <p:nvSpPr>
                <p:cNvPr id="21559" name="Line 59"/>
                <p:cNvSpPr>
                  <a:spLocks noChangeShapeType="1"/>
                </p:cNvSpPr>
                <p:nvPr/>
              </p:nvSpPr>
              <p:spPr bwMode="auto">
                <a:xfrm>
                  <a:off x="1440"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60" name="Line 60"/>
                <p:cNvSpPr>
                  <a:spLocks noChangeShapeType="1"/>
                </p:cNvSpPr>
                <p:nvPr/>
              </p:nvSpPr>
              <p:spPr bwMode="auto">
                <a:xfrm flipV="1">
                  <a:off x="1584" y="2756"/>
                  <a:ext cx="0" cy="124"/>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sp>
          <p:nvSpPr>
            <p:cNvPr id="21520" name="Line 61"/>
            <p:cNvSpPr>
              <a:spLocks noChangeShapeType="1"/>
            </p:cNvSpPr>
            <p:nvPr/>
          </p:nvSpPr>
          <p:spPr bwMode="auto">
            <a:xfrm flipV="1">
              <a:off x="4662488" y="2546350"/>
              <a:ext cx="0" cy="273050"/>
            </a:xfrm>
            <a:prstGeom prst="line">
              <a:avLst/>
            </a:prstGeom>
            <a:ln>
              <a:headEnd type="triangle" w="med" len="me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21" name="Line 62"/>
            <p:cNvSpPr>
              <a:spLocks noChangeShapeType="1"/>
            </p:cNvSpPr>
            <p:nvPr/>
          </p:nvSpPr>
          <p:spPr bwMode="auto">
            <a:xfrm flipV="1">
              <a:off x="6643688" y="2393950"/>
              <a:ext cx="0" cy="304800"/>
            </a:xfrm>
            <a:prstGeom prst="line">
              <a:avLst/>
            </a:prstGeom>
            <a:ln>
              <a:headEnd type="triangle" w="med" len="me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22" name="Line 63"/>
            <p:cNvSpPr>
              <a:spLocks noChangeShapeType="1"/>
            </p:cNvSpPr>
            <p:nvPr/>
          </p:nvSpPr>
          <p:spPr bwMode="auto">
            <a:xfrm flipV="1">
              <a:off x="2528888" y="2470150"/>
              <a:ext cx="0" cy="228600"/>
            </a:xfrm>
            <a:prstGeom prst="line">
              <a:avLst/>
            </a:prstGeom>
            <a:ln>
              <a:headEnd type="triangle" w="med" len="med"/>
              <a:tailEn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16404" name="Oval 64"/>
            <p:cNvSpPr>
              <a:spLocks noChangeArrowheads="1"/>
            </p:cNvSpPr>
            <p:nvPr/>
          </p:nvSpPr>
          <p:spPr bwMode="auto">
            <a:xfrm>
              <a:off x="1900268" y="1974850"/>
              <a:ext cx="5486400" cy="6477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1050" dirty="0">
                  <a:solidFill>
                    <a:schemeClr val="tx1"/>
                  </a:solidFill>
                </a:rPr>
                <a:t>Impact of Macro-Environmental Variables (Uncontrollable)</a:t>
              </a:r>
            </a:p>
            <a:p>
              <a:pPr algn="ctr" eaLnBrk="0" hangingPunct="0">
                <a:defRPr/>
              </a:pPr>
              <a:r>
                <a:rPr lang="en-US" sz="1050" dirty="0">
                  <a:solidFill>
                    <a:schemeClr val="tx1"/>
                  </a:solidFill>
                </a:rPr>
                <a:t>Legal-Political, Econ/Natural, Social-Cultural and Technological</a:t>
              </a:r>
            </a:p>
            <a:p>
              <a:pPr eaLnBrk="0" hangingPunct="0">
                <a:defRPr/>
              </a:pPr>
              <a:endParaRPr lang="pt-BR" sz="1050" dirty="0">
                <a:solidFill>
                  <a:schemeClr val="tx1"/>
                </a:solidFill>
              </a:endParaRPr>
            </a:p>
          </p:txBody>
        </p:sp>
        <p:grpSp>
          <p:nvGrpSpPr>
            <p:cNvPr id="21526" name="Group 65"/>
            <p:cNvGrpSpPr>
              <a:grpSpLocks/>
            </p:cNvGrpSpPr>
            <p:nvPr/>
          </p:nvGrpSpPr>
          <p:grpSpPr bwMode="auto">
            <a:xfrm>
              <a:off x="1919288" y="5181600"/>
              <a:ext cx="5486400" cy="838200"/>
              <a:chOff x="1152" y="3360"/>
              <a:chExt cx="3456" cy="528"/>
            </a:xfrm>
            <a:grpFill/>
          </p:grpSpPr>
          <p:sp>
            <p:nvSpPr>
              <p:cNvPr id="21542" name="Line 66"/>
              <p:cNvSpPr>
                <a:spLocks noChangeShapeType="1"/>
              </p:cNvSpPr>
              <p:nvPr/>
            </p:nvSpPr>
            <p:spPr bwMode="auto">
              <a:xfrm flipV="1">
                <a:off x="2880" y="3360"/>
                <a:ext cx="0" cy="172"/>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43" name="Line 67"/>
              <p:cNvSpPr>
                <a:spLocks noChangeShapeType="1"/>
              </p:cNvSpPr>
              <p:nvPr/>
            </p:nvSpPr>
            <p:spPr bwMode="auto">
              <a:xfrm flipV="1">
                <a:off x="4128" y="3408"/>
                <a:ext cx="0" cy="192"/>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44" name="Line 68"/>
              <p:cNvSpPr>
                <a:spLocks noChangeShapeType="1"/>
              </p:cNvSpPr>
              <p:nvPr/>
            </p:nvSpPr>
            <p:spPr bwMode="auto">
              <a:xfrm flipV="1">
                <a:off x="1536" y="3408"/>
                <a:ext cx="0" cy="192"/>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16420" name="Oval 69"/>
              <p:cNvSpPr>
                <a:spLocks noChangeArrowheads="1"/>
              </p:cNvSpPr>
              <p:nvPr/>
            </p:nvSpPr>
            <p:spPr bwMode="auto">
              <a:xfrm>
                <a:off x="1152" y="3480"/>
                <a:ext cx="3456" cy="40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1050">
                    <a:solidFill>
                      <a:schemeClr val="tx1"/>
                    </a:solidFill>
                  </a:rPr>
                  <a:t>Facilitator Companies: logistics operators, transportation companies, warehouses, banks, insurance companies, and certification companies.</a:t>
                </a:r>
              </a:p>
            </p:txBody>
          </p:sp>
        </p:grpSp>
        <p:sp>
          <p:nvSpPr>
            <p:cNvPr id="638023" name="Oval 71"/>
            <p:cNvSpPr>
              <a:spLocks noChangeArrowheads="1"/>
            </p:cNvSpPr>
            <p:nvPr/>
          </p:nvSpPr>
          <p:spPr bwMode="auto">
            <a:xfrm>
              <a:off x="3900518" y="4489450"/>
              <a:ext cx="1439863" cy="53975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pt-BR" sz="1400" dirty="0" err="1">
                  <a:solidFill>
                    <a:schemeClr val="tx1"/>
                  </a:solidFill>
                </a:rPr>
                <a:t>Competitors</a:t>
              </a:r>
              <a:endParaRPr lang="pt-BR" sz="1400" dirty="0">
                <a:solidFill>
                  <a:schemeClr val="tx1"/>
                </a:solidFill>
              </a:endParaRPr>
            </a:p>
          </p:txBody>
        </p:sp>
        <p:grpSp>
          <p:nvGrpSpPr>
            <p:cNvPr id="21530" name="Group 73"/>
            <p:cNvGrpSpPr>
              <a:grpSpLocks/>
            </p:cNvGrpSpPr>
            <p:nvPr/>
          </p:nvGrpSpPr>
          <p:grpSpPr bwMode="auto">
            <a:xfrm>
              <a:off x="4510088" y="4222750"/>
              <a:ext cx="228600" cy="252413"/>
              <a:chOff x="2784" y="2756"/>
              <a:chExt cx="144" cy="159"/>
            </a:xfrm>
            <a:grpFill/>
          </p:grpSpPr>
          <p:sp>
            <p:nvSpPr>
              <p:cNvPr id="21540" name="Line 74"/>
              <p:cNvSpPr>
                <a:spLocks noChangeShapeType="1"/>
              </p:cNvSpPr>
              <p:nvPr/>
            </p:nvSpPr>
            <p:spPr bwMode="auto">
              <a:xfrm>
                <a:off x="2784" y="2756"/>
                <a:ext cx="0" cy="159"/>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41" name="Line 75"/>
              <p:cNvSpPr>
                <a:spLocks noChangeShapeType="1"/>
              </p:cNvSpPr>
              <p:nvPr/>
            </p:nvSpPr>
            <p:spPr bwMode="auto">
              <a:xfrm flipV="1">
                <a:off x="2928" y="2756"/>
                <a:ext cx="0" cy="159"/>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grpSp>
          <p:nvGrpSpPr>
            <p:cNvPr id="21531" name="Group 76"/>
            <p:cNvGrpSpPr>
              <a:grpSpLocks/>
            </p:cNvGrpSpPr>
            <p:nvPr/>
          </p:nvGrpSpPr>
          <p:grpSpPr bwMode="auto">
            <a:xfrm>
              <a:off x="4510088" y="3405188"/>
              <a:ext cx="228600" cy="252412"/>
              <a:chOff x="2784" y="2256"/>
              <a:chExt cx="144" cy="159"/>
            </a:xfrm>
            <a:grpFill/>
          </p:grpSpPr>
          <p:sp>
            <p:nvSpPr>
              <p:cNvPr id="21538" name="Line 77"/>
              <p:cNvSpPr>
                <a:spLocks noChangeShapeType="1"/>
              </p:cNvSpPr>
              <p:nvPr/>
            </p:nvSpPr>
            <p:spPr bwMode="auto">
              <a:xfrm>
                <a:off x="2784" y="2256"/>
                <a:ext cx="0" cy="159"/>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sp>
            <p:nvSpPr>
              <p:cNvPr id="21539" name="Line 78"/>
              <p:cNvSpPr>
                <a:spLocks noChangeShapeType="1"/>
              </p:cNvSpPr>
              <p:nvPr/>
            </p:nvSpPr>
            <p:spPr bwMode="auto">
              <a:xfrm flipV="1">
                <a:off x="2928" y="2256"/>
                <a:ext cx="0" cy="159"/>
              </a:xfrm>
              <a:prstGeom prst="line">
                <a:avLst/>
              </a:prstGeom>
              <a:ln>
                <a:headEnd/>
                <a:tailEnd type="triangle" w="med" len="med"/>
              </a:ln>
              <a:extLst>
                <a:ext uri="{909E8E84-426E-40dd-AFC4-6F175D3DCCD1}">
                  <a14:hiddenFill xmlns=""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2000"/>
              </a:p>
            </p:txBody>
          </p:sp>
        </p:grpSp>
        <p:sp>
          <p:nvSpPr>
            <p:cNvPr id="16412" name="Rectangle 79"/>
            <p:cNvSpPr>
              <a:spLocks noChangeArrowheads="1"/>
            </p:cNvSpPr>
            <p:nvPr/>
          </p:nvSpPr>
          <p:spPr bwMode="auto">
            <a:xfrm>
              <a:off x="3914806" y="3695701"/>
              <a:ext cx="1409700" cy="4953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pt-BR" sz="1400" b="1" dirty="0">
                  <a:solidFill>
                    <a:schemeClr val="tx1"/>
                  </a:solidFill>
                </a:rPr>
                <a:t>FOCAL</a:t>
              </a:r>
            </a:p>
            <a:p>
              <a:pPr algn="ctr" eaLnBrk="0" hangingPunct="0">
                <a:defRPr/>
              </a:pPr>
              <a:r>
                <a:rPr lang="pt-BR" sz="1400" b="1" dirty="0">
                  <a:solidFill>
                    <a:schemeClr val="tx1"/>
                  </a:solidFill>
                </a:rPr>
                <a:t>COMPANY</a:t>
              </a:r>
            </a:p>
          </p:txBody>
        </p:sp>
        <p:sp>
          <p:nvSpPr>
            <p:cNvPr id="638032" name="Oval 80"/>
            <p:cNvSpPr>
              <a:spLocks noChangeArrowheads="1"/>
            </p:cNvSpPr>
            <p:nvPr/>
          </p:nvSpPr>
          <p:spPr bwMode="auto">
            <a:xfrm>
              <a:off x="3900518" y="2889250"/>
              <a:ext cx="1439863" cy="53975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pt-BR" sz="1400" dirty="0" err="1">
                  <a:solidFill>
                    <a:schemeClr val="tx1"/>
                  </a:solidFill>
                </a:rPr>
                <a:t>Other</a:t>
              </a:r>
              <a:r>
                <a:rPr lang="pt-BR" sz="1400" dirty="0">
                  <a:solidFill>
                    <a:schemeClr val="tx1"/>
                  </a:solidFill>
                </a:rPr>
                <a:t> Networks</a:t>
              </a:r>
            </a:p>
          </p:txBody>
        </p:sp>
      </p:grpSp>
      <p:pic>
        <p:nvPicPr>
          <p:cNvPr id="7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49840" y="69280"/>
            <a:ext cx="1998741" cy="6286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6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800" b="1" dirty="0">
                <a:solidFill>
                  <a:srgbClr val="FFFFFF"/>
                </a:solidFill>
              </a:rPr>
              <a:t>What could be done in a joint-venture to access consumers by Nespresso and Other Company. </a:t>
            </a:r>
            <a:endParaRPr lang="pt-BR" sz="2800" b="1" dirty="0">
              <a:solidFill>
                <a:srgbClr val="FFFFFF"/>
              </a:solidFill>
            </a:endParaRPr>
          </a:p>
        </p:txBody>
      </p:sp>
    </p:spTree>
    <p:extLst>
      <p:ext uri="{BB962C8B-B14F-4D97-AF65-F5344CB8AC3E}">
        <p14:creationId xmlns:p14="http://schemas.microsoft.com/office/powerpoint/2010/main" val="19806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400450"/>
            <a:ext cx="12192000" cy="480131"/>
          </a:xfrm>
        </p:spPr>
        <p:txBody>
          <a:bodyPr vert="horz" wrap="square" lIns="91440" tIns="45720" rIns="91440" bIns="45720" rtlCol="0" anchor="ctr">
            <a:spAutoFit/>
          </a:bodyPr>
          <a:lstStyle/>
          <a:p>
            <a:pPr algn="ctr"/>
            <a:r>
              <a:rPr lang="en-US" sz="2800" b="1" dirty="0">
                <a:solidFill>
                  <a:srgbClr val="00382E"/>
                </a:solidFill>
                <a:latin typeface="+mn-lt"/>
              </a:rPr>
              <a:t>Advantages and Risks in Strategic Alliances (Joint Ventures)</a:t>
            </a:r>
            <a:endParaRPr lang="pt-BR" sz="2800" b="1" dirty="0">
              <a:solidFill>
                <a:srgbClr val="00382E"/>
              </a:solidFill>
              <a:latin typeface="+mn-lt"/>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83056" y="147969"/>
            <a:ext cx="1477438" cy="6627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aixaDeTexto 5"/>
          <p:cNvSpPr txBox="1"/>
          <p:nvPr/>
        </p:nvSpPr>
        <p:spPr>
          <a:xfrm>
            <a:off x="782467" y="2401858"/>
            <a:ext cx="6078163" cy="3293209"/>
          </a:xfrm>
          <a:prstGeom prst="rect">
            <a:avLst/>
          </a:prstGeom>
          <a:noFill/>
        </p:spPr>
        <p:txBody>
          <a:bodyPr wrap="square" rtlCol="0">
            <a:spAutoFit/>
          </a:bodyPr>
          <a:lstStyle/>
          <a:p>
            <a:pPr marL="171450" indent="-171450">
              <a:buBlip>
                <a:blip r:embed="rId3"/>
              </a:buBlip>
            </a:pPr>
            <a:r>
              <a:rPr lang="en-US" sz="1600" dirty="0">
                <a:solidFill>
                  <a:srgbClr val="000000"/>
                </a:solidFill>
                <a:cs typeface="Adobe Arabic" panose="02040503050201020203" pitchFamily="18" charset="-78"/>
              </a:rPr>
              <a:t> Can increase access to critical resources;</a:t>
            </a:r>
          </a:p>
          <a:p>
            <a:pPr marL="171450" indent="-171450">
              <a:buBlip>
                <a:blip r:embed="rId3"/>
              </a:buBlip>
            </a:pPr>
            <a:r>
              <a:rPr lang="en-US" sz="1600" dirty="0">
                <a:solidFill>
                  <a:srgbClr val="000000"/>
                </a:solidFill>
                <a:cs typeface="Adobe Arabic" panose="02040503050201020203" pitchFamily="18" charset="-78"/>
              </a:rPr>
              <a:t>Avoid legal and economical entry barriers;</a:t>
            </a:r>
          </a:p>
          <a:p>
            <a:pPr marL="171450" indent="-171450">
              <a:buBlip>
                <a:blip r:embed="rId3"/>
              </a:buBlip>
            </a:pPr>
            <a:r>
              <a:rPr lang="en-US" sz="1600" dirty="0">
                <a:solidFill>
                  <a:srgbClr val="000000"/>
                </a:solidFill>
                <a:cs typeface="Adobe Arabic" panose="02040503050201020203" pitchFamily="18" charset="-78"/>
              </a:rPr>
              <a:t> Gain more market force and coverage (scale);</a:t>
            </a:r>
          </a:p>
          <a:p>
            <a:pPr marL="171450" indent="-171450">
              <a:buBlip>
                <a:blip r:embed="rId3"/>
              </a:buBlip>
            </a:pPr>
            <a:r>
              <a:rPr lang="en-US" sz="1600" dirty="0">
                <a:solidFill>
                  <a:srgbClr val="000000"/>
                </a:solidFill>
                <a:cs typeface="Adobe Arabic" panose="02040503050201020203" pitchFamily="18" charset="-78"/>
              </a:rPr>
              <a:t> Spread risks;</a:t>
            </a:r>
          </a:p>
          <a:p>
            <a:pPr marL="171450" indent="-171450">
              <a:buBlip>
                <a:blip r:embed="rId3"/>
              </a:buBlip>
            </a:pPr>
            <a:r>
              <a:rPr lang="en-US" sz="1600" dirty="0">
                <a:solidFill>
                  <a:srgbClr val="000000"/>
                </a:solidFill>
                <a:cs typeface="Adobe Arabic" panose="02040503050201020203" pitchFamily="18" charset="-78"/>
              </a:rPr>
              <a:t> Acquire experience and contact network;</a:t>
            </a:r>
          </a:p>
          <a:p>
            <a:pPr marL="171450" indent="-171450">
              <a:buBlip>
                <a:blip r:embed="rId3"/>
              </a:buBlip>
            </a:pPr>
            <a:r>
              <a:rPr lang="en-US" sz="1600" dirty="0">
                <a:solidFill>
                  <a:srgbClr val="000000"/>
                </a:solidFill>
                <a:cs typeface="Adobe Arabic" panose="02040503050201020203" pitchFamily="18" charset="-78"/>
              </a:rPr>
              <a:t> Avoid supplier and/or distributor power;</a:t>
            </a:r>
          </a:p>
          <a:p>
            <a:pPr marL="171450" indent="-171450">
              <a:buBlip>
                <a:blip r:embed="rId3"/>
              </a:buBlip>
            </a:pPr>
            <a:r>
              <a:rPr lang="en-US" sz="1600" dirty="0">
                <a:solidFill>
                  <a:srgbClr val="000000"/>
                </a:solidFill>
                <a:cs typeface="Adobe Arabic" panose="02040503050201020203" pitchFamily="18" charset="-78"/>
              </a:rPr>
              <a:t> Access to distribution channels;</a:t>
            </a:r>
          </a:p>
          <a:p>
            <a:pPr marL="171450" indent="-171450">
              <a:buBlip>
                <a:blip r:embed="rId3"/>
              </a:buBlip>
            </a:pPr>
            <a:r>
              <a:rPr lang="en-US" sz="1600" dirty="0">
                <a:solidFill>
                  <a:srgbClr val="000000"/>
                </a:solidFill>
                <a:cs typeface="Adobe Arabic" panose="02040503050201020203" pitchFamily="18" charset="-78"/>
              </a:rPr>
              <a:t> Decrease in stocks, better logistic coordination</a:t>
            </a:r>
          </a:p>
          <a:p>
            <a:pPr marL="171450" indent="-171450">
              <a:buBlip>
                <a:blip r:embed="rId3"/>
              </a:buBlip>
            </a:pPr>
            <a:r>
              <a:rPr lang="en-US" sz="1600" dirty="0">
                <a:solidFill>
                  <a:srgbClr val="000000"/>
                </a:solidFill>
                <a:cs typeface="Adobe Arabic" panose="02040503050201020203" pitchFamily="18" charset="-78"/>
              </a:rPr>
              <a:t> Idle capacity utilization;</a:t>
            </a:r>
          </a:p>
          <a:p>
            <a:pPr marL="171450" indent="-171450">
              <a:buBlip>
                <a:blip r:embed="rId3"/>
              </a:buBlip>
            </a:pPr>
            <a:r>
              <a:rPr lang="en-US" sz="1600" dirty="0">
                <a:solidFill>
                  <a:srgbClr val="000000"/>
                </a:solidFill>
                <a:cs typeface="Adobe Arabic" panose="02040503050201020203" pitchFamily="18" charset="-78"/>
              </a:rPr>
              <a:t> Adaptation capacity in local markets;</a:t>
            </a:r>
          </a:p>
          <a:p>
            <a:pPr marL="171450" indent="-171450">
              <a:buBlip>
                <a:blip r:embed="rId3"/>
              </a:buBlip>
            </a:pPr>
            <a:r>
              <a:rPr lang="en-US" sz="1600" dirty="0">
                <a:solidFill>
                  <a:srgbClr val="000000"/>
                </a:solidFill>
                <a:cs typeface="Adobe Arabic" panose="02040503050201020203" pitchFamily="18" charset="-78"/>
              </a:rPr>
              <a:t> Lower cultural risks to enter new markets;</a:t>
            </a:r>
          </a:p>
          <a:p>
            <a:pPr marL="171450" indent="-171450">
              <a:buBlip>
                <a:blip r:embed="rId3"/>
              </a:buBlip>
            </a:pPr>
            <a:r>
              <a:rPr lang="en-US" sz="1600" dirty="0">
                <a:solidFill>
                  <a:srgbClr val="000000"/>
                </a:solidFill>
                <a:cs typeface="Adobe Arabic" panose="02040503050201020203" pitchFamily="18" charset="-78"/>
              </a:rPr>
              <a:t> Increase R&amp;D;</a:t>
            </a:r>
          </a:p>
          <a:p>
            <a:pPr marL="171450" indent="-171450">
              <a:buBlip>
                <a:blip r:embed="rId3"/>
              </a:buBlip>
            </a:pPr>
            <a:r>
              <a:rPr lang="en-US" sz="1600" dirty="0">
                <a:solidFill>
                  <a:srgbClr val="000000"/>
                </a:solidFill>
                <a:cs typeface="Adobe Arabic" panose="02040503050201020203" pitchFamily="18" charset="-78"/>
              </a:rPr>
              <a:t>Unite efforts to reach common objectives;</a:t>
            </a:r>
          </a:p>
        </p:txBody>
      </p:sp>
      <p:sp>
        <p:nvSpPr>
          <p:cNvPr id="8" name="CaixaDeTexto 7"/>
          <p:cNvSpPr txBox="1"/>
          <p:nvPr/>
        </p:nvSpPr>
        <p:spPr>
          <a:xfrm>
            <a:off x="6577248" y="2420280"/>
            <a:ext cx="4862020" cy="3293209"/>
          </a:xfrm>
          <a:prstGeom prst="rect">
            <a:avLst/>
          </a:prstGeom>
          <a:noFill/>
          <a:ln>
            <a:noFill/>
          </a:ln>
        </p:spPr>
        <p:txBody>
          <a:bodyPr wrap="square" rtlCol="0">
            <a:spAutoFit/>
          </a:bodyPr>
          <a:lstStyle/>
          <a:p>
            <a:pPr marL="171450" indent="-171450">
              <a:buBlip>
                <a:blip r:embed="rId3"/>
              </a:buBlip>
            </a:pPr>
            <a:r>
              <a:rPr lang="en-US" sz="1600" dirty="0">
                <a:solidFill>
                  <a:srgbClr val="000000"/>
                </a:solidFill>
              </a:rPr>
              <a:t> Conflicts between companies (cultural </a:t>
            </a:r>
            <a:r>
              <a:rPr lang="en-US" sz="1600" dirty="0" err="1">
                <a:solidFill>
                  <a:srgbClr val="000000"/>
                </a:solidFill>
              </a:rPr>
              <a:t>diferences</a:t>
            </a:r>
            <a:r>
              <a:rPr lang="en-US" sz="1600" dirty="0">
                <a:solidFill>
                  <a:srgbClr val="000000"/>
                </a:solidFill>
              </a:rPr>
              <a:t>);</a:t>
            </a:r>
          </a:p>
          <a:p>
            <a:pPr marL="171450" indent="-171450">
              <a:buBlip>
                <a:blip r:embed="rId3"/>
              </a:buBlip>
            </a:pPr>
            <a:r>
              <a:rPr lang="en-US" sz="1600" dirty="0">
                <a:solidFill>
                  <a:srgbClr val="000000"/>
                </a:solidFill>
              </a:rPr>
              <a:t> Delicate construction of the administrative team;</a:t>
            </a:r>
          </a:p>
          <a:p>
            <a:pPr marL="171450" indent="-171450">
              <a:buBlip>
                <a:blip r:embed="rId3"/>
              </a:buBlip>
            </a:pPr>
            <a:r>
              <a:rPr lang="en-US" sz="1600" dirty="0">
                <a:solidFill>
                  <a:srgbClr val="000000"/>
                </a:solidFill>
              </a:rPr>
              <a:t> Creating its own identity is critical;</a:t>
            </a:r>
          </a:p>
          <a:p>
            <a:pPr marL="171450" indent="-171450">
              <a:buBlip>
                <a:blip r:embed="rId3"/>
              </a:buBlip>
            </a:pPr>
            <a:r>
              <a:rPr lang="en-US" sz="1600" dirty="0">
                <a:solidFill>
                  <a:srgbClr val="000000"/>
                </a:solidFill>
              </a:rPr>
              <a:t>Risk of technology transfer without any compensation;</a:t>
            </a:r>
          </a:p>
          <a:p>
            <a:pPr marL="171450" indent="-171450">
              <a:buBlip>
                <a:blip r:embed="rId3"/>
              </a:buBlip>
            </a:pPr>
            <a:r>
              <a:rPr lang="en-US" sz="1600" dirty="0">
                <a:solidFill>
                  <a:srgbClr val="000000"/>
                </a:solidFill>
              </a:rPr>
              <a:t>Risks of unbalanced power;</a:t>
            </a:r>
          </a:p>
          <a:p>
            <a:pPr marL="171450" indent="-171450">
              <a:buBlip>
                <a:blip r:embed="rId3"/>
              </a:buBlip>
            </a:pPr>
            <a:r>
              <a:rPr lang="en-US" sz="1600" dirty="0">
                <a:solidFill>
                  <a:srgbClr val="000000"/>
                </a:solidFill>
              </a:rPr>
              <a:t> Hold-up risk (contract break) when only one of the parts makes investments in specific assets;</a:t>
            </a:r>
          </a:p>
          <a:p>
            <a:pPr marL="171450" indent="-171450">
              <a:buBlip>
                <a:blip r:embed="rId3"/>
              </a:buBlip>
            </a:pPr>
            <a:r>
              <a:rPr lang="en-US" sz="1600" dirty="0">
                <a:solidFill>
                  <a:srgbClr val="000000"/>
                </a:solidFill>
              </a:rPr>
              <a:t> Partners can disagree about the division of the investments, marketing or other policies;</a:t>
            </a:r>
          </a:p>
          <a:p>
            <a:pPr marL="171450" indent="-171450">
              <a:buBlip>
                <a:blip r:embed="rId3"/>
              </a:buBlip>
            </a:pPr>
            <a:r>
              <a:rPr lang="en-US" sz="1600" dirty="0">
                <a:solidFill>
                  <a:srgbClr val="000000"/>
                </a:solidFill>
              </a:rPr>
              <a:t>A dynamic partner in a joint venture can become a strong competitor;</a:t>
            </a:r>
          </a:p>
          <a:p>
            <a:pPr marL="171450" indent="-171450">
              <a:buBlip>
                <a:blip r:embed="rId3"/>
              </a:buBlip>
            </a:pPr>
            <a:r>
              <a:rPr lang="en-US" sz="1600" dirty="0">
                <a:solidFill>
                  <a:srgbClr val="000000"/>
                </a:solidFill>
              </a:rPr>
              <a:t> Risk of choosing the wrong partner.</a:t>
            </a:r>
          </a:p>
          <a:p>
            <a:endParaRPr lang="en-US" sz="1600" dirty="0"/>
          </a:p>
        </p:txBody>
      </p:sp>
      <p:grpSp>
        <p:nvGrpSpPr>
          <p:cNvPr id="2" name="Agrupar 1"/>
          <p:cNvGrpSpPr/>
          <p:nvPr/>
        </p:nvGrpSpPr>
        <p:grpSpPr>
          <a:xfrm>
            <a:off x="623320" y="1636279"/>
            <a:ext cx="5151702" cy="585058"/>
            <a:chOff x="272224" y="1711798"/>
            <a:chExt cx="5151702" cy="585058"/>
          </a:xfrm>
        </p:grpSpPr>
        <p:sp>
          <p:nvSpPr>
            <p:cNvPr id="13" name="Retângulo 12"/>
            <p:cNvSpPr/>
            <p:nvPr/>
          </p:nvSpPr>
          <p:spPr>
            <a:xfrm>
              <a:off x="431371" y="1711798"/>
              <a:ext cx="4992555"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72224" y="1712081"/>
              <a:ext cx="5151701" cy="584775"/>
            </a:xfrm>
            <a:prstGeom prst="rect">
              <a:avLst/>
            </a:prstGeom>
            <a:solidFill>
              <a:srgbClr val="2B733C"/>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rPr>
                <a:t>Advantages of Strategic Alliances /  </a:t>
              </a:r>
            </a:p>
            <a:p>
              <a:pPr algn="ctr"/>
              <a:r>
                <a:rPr lang="en-US" sz="1600" b="1" dirty="0">
                  <a:solidFill>
                    <a:schemeClr val="bg1"/>
                  </a:solidFill>
                </a:rPr>
                <a:t>Joint Ventures</a:t>
              </a:r>
            </a:p>
          </p:txBody>
        </p:sp>
      </p:grpSp>
      <p:grpSp>
        <p:nvGrpSpPr>
          <p:cNvPr id="17" name="Agrupar 16"/>
          <p:cNvGrpSpPr/>
          <p:nvPr/>
        </p:nvGrpSpPr>
        <p:grpSpPr>
          <a:xfrm>
            <a:off x="6577248" y="1636279"/>
            <a:ext cx="4992555" cy="584775"/>
            <a:chOff x="4444686" y="1690544"/>
            <a:chExt cx="4375786" cy="584775"/>
          </a:xfrm>
          <a:solidFill>
            <a:srgbClr val="2B733C"/>
          </a:solidFill>
          <a:effectLst>
            <a:outerShdw blurRad="50800" dist="38100" dir="2700000" algn="tl" rotWithShape="0">
              <a:prstClr val="black">
                <a:alpha val="40000"/>
              </a:prstClr>
            </a:outerShdw>
          </a:effectLst>
        </p:grpSpPr>
        <p:sp>
          <p:nvSpPr>
            <p:cNvPr id="14" name="Retângulo 13"/>
            <p:cNvSpPr/>
            <p:nvPr/>
          </p:nvSpPr>
          <p:spPr>
            <a:xfrm>
              <a:off x="4444686" y="1690544"/>
              <a:ext cx="4375786" cy="5847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4633292" y="1800084"/>
              <a:ext cx="3988810" cy="338554"/>
            </a:xfrm>
            <a:prstGeom prst="rect">
              <a:avLst/>
            </a:prstGeom>
            <a:noFill/>
          </p:spPr>
          <p:txBody>
            <a:bodyPr wrap="square" rtlCol="0">
              <a:spAutoFit/>
            </a:bodyPr>
            <a:lstStyle/>
            <a:p>
              <a:pPr algn="ctr"/>
              <a:r>
                <a:rPr lang="en-US" sz="1600" b="1" dirty="0">
                  <a:solidFill>
                    <a:schemeClr val="bg1"/>
                  </a:solidFill>
                </a:rPr>
                <a:t>Risks of Strategic Alliances / Joint Ventures</a:t>
              </a:r>
            </a:p>
          </p:txBody>
        </p:sp>
      </p:grpSp>
      <p:cxnSp>
        <p:nvCxnSpPr>
          <p:cNvPr id="16" name="Conector reto 15"/>
          <p:cNvCxnSpPr/>
          <p:nvPr/>
        </p:nvCxnSpPr>
        <p:spPr>
          <a:xfrm>
            <a:off x="6219397" y="1636279"/>
            <a:ext cx="1521" cy="407721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tângulo 4"/>
          <p:cNvSpPr>
            <a:spLocks noChangeArrowheads="1"/>
          </p:cNvSpPr>
          <p:nvPr/>
        </p:nvSpPr>
        <p:spPr bwMode="auto">
          <a:xfrm>
            <a:off x="3865130" y="6560305"/>
            <a:ext cx="47085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Tree>
    <p:extLst>
      <p:ext uri="{BB962C8B-B14F-4D97-AF65-F5344CB8AC3E}">
        <p14:creationId xmlns:p14="http://schemas.microsoft.com/office/powerpoint/2010/main" val="426655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DFB8280-C2B0-464C-9323-B15C99007A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7357" y="751114"/>
            <a:ext cx="6693244" cy="4953000"/>
          </a:xfrm>
          <a:prstGeom prst="rect">
            <a:avLst/>
          </a:prstGeom>
        </p:spPr>
      </p:pic>
      <p:pic>
        <p:nvPicPr>
          <p:cNvPr id="5" name="Imagem 4">
            <a:extLst>
              <a:ext uri="{FF2B5EF4-FFF2-40B4-BE49-F238E27FC236}">
                <a16:creationId xmlns:a16="http://schemas.microsoft.com/office/drawing/2014/main" id="{ACF79DA3-8229-FC4D-8CA8-C4D4925B8F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509" y="861488"/>
            <a:ext cx="5292633" cy="1775593"/>
          </a:xfrm>
          <a:prstGeom prst="rect">
            <a:avLst/>
          </a:prstGeom>
        </p:spPr>
      </p:pic>
      <p:pic>
        <p:nvPicPr>
          <p:cNvPr id="7" name="Imagem 6">
            <a:extLst>
              <a:ext uri="{FF2B5EF4-FFF2-40B4-BE49-F238E27FC236}">
                <a16:creationId xmlns:a16="http://schemas.microsoft.com/office/drawing/2014/main" id="{8170BB3C-E3AB-ED45-9CDD-D5ABAD4B94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017" y="2799806"/>
            <a:ext cx="5483615" cy="3516086"/>
          </a:xfrm>
          <a:prstGeom prst="rect">
            <a:avLst/>
          </a:prstGeom>
        </p:spPr>
      </p:pic>
    </p:spTree>
    <p:extLst>
      <p:ext uri="{BB962C8B-B14F-4D97-AF65-F5344CB8AC3E}">
        <p14:creationId xmlns:p14="http://schemas.microsoft.com/office/powerpoint/2010/main" val="26545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18 at 10.07.00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4066" y="434715"/>
            <a:ext cx="9368809" cy="5726242"/>
          </a:xfrm>
          <a:prstGeom prst="rect">
            <a:avLst/>
          </a:prstGeom>
        </p:spPr>
      </p:pic>
    </p:spTree>
    <p:extLst>
      <p:ext uri="{BB962C8B-B14F-4D97-AF65-F5344CB8AC3E}">
        <p14:creationId xmlns:p14="http://schemas.microsoft.com/office/powerpoint/2010/main" val="315628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429823" y="1804977"/>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023511" y="1728600"/>
            <a:ext cx="3553209"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2917178" y="2634910"/>
            <a:ext cx="1104681"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448654" y="3158265"/>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53696"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198456" y="2865687"/>
            <a:ext cx="501239"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455280" y="2634910"/>
            <a:ext cx="48739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2992836" y="3684830"/>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51883" y="2941901"/>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96813"/>
              <a:gd name="adj6" fmla="val -47601"/>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800" b="1" dirty="0">
                <a:solidFill>
                  <a:srgbClr val="FFFFFF"/>
                </a:solidFill>
              </a:rPr>
              <a:t>How to organize a Franchise System for Nespresso?</a:t>
            </a:r>
            <a:endParaRPr lang="pt-BR" sz="2800" b="1" dirty="0">
              <a:solidFill>
                <a:srgbClr val="FFFFFF"/>
              </a:solidFill>
            </a:endParaRPr>
          </a:p>
        </p:txBody>
      </p:sp>
      <p:pic>
        <p:nvPicPr>
          <p:cNvPr id="17" name="Picture 1" descr="Screen Shot 2019-04-03 at 20.35.2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910" y="559428"/>
            <a:ext cx="1188639" cy="1690245"/>
          </a:xfrm>
          <a:prstGeom prst="rect">
            <a:avLst/>
          </a:prstGeom>
          <a:ln>
            <a:noFill/>
          </a:ln>
          <a:effectLst>
            <a:outerShdw blurRad="292100" dist="139700" dir="2700000" algn="tl" rotWithShape="0">
              <a:srgbClr val="333333">
                <a:alpha val="65000"/>
              </a:srgbClr>
            </a:outerShdw>
          </a:effectLst>
        </p:spPr>
      </p:pic>
      <p:pic>
        <p:nvPicPr>
          <p:cNvPr id="18" name="Imagem 17">
            <a:extLst>
              <a:ext uri="{FF2B5EF4-FFF2-40B4-BE49-F238E27FC236}">
                <a16:creationId xmlns:a16="http://schemas.microsoft.com/office/drawing/2014/main" id="{50FBA181-5B44-B54A-B23D-7A6DCC873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7605" y="3385658"/>
            <a:ext cx="1627426" cy="22662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7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18 at 10.13.58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3010" y="449706"/>
            <a:ext cx="9051084" cy="5426438"/>
          </a:xfrm>
          <a:prstGeom prst="rect">
            <a:avLst/>
          </a:prstGeom>
        </p:spPr>
      </p:pic>
    </p:spTree>
    <p:extLst>
      <p:ext uri="{BB962C8B-B14F-4D97-AF65-F5344CB8AC3E}">
        <p14:creationId xmlns:p14="http://schemas.microsoft.com/office/powerpoint/2010/main" val="41444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26988"/>
            <a:ext cx="12192000" cy="481012"/>
          </a:xfrm>
        </p:spPr>
        <p:txBody>
          <a:bodyPr vert="horz" wrap="square" lIns="91440" tIns="45720" rIns="91440" bIns="45720" rtlCol="0" anchor="ctr">
            <a:spAutoFit/>
          </a:bodyPr>
          <a:lstStyle/>
          <a:p>
            <a:pPr algn="ctr"/>
            <a:r>
              <a:rPr lang="en-US" sz="2800" b="1" dirty="0">
                <a:solidFill>
                  <a:srgbClr val="00382E"/>
                </a:solidFill>
                <a:latin typeface="+mn-lt"/>
              </a:rPr>
              <a:t>Advantages and Risks in Franchising</a:t>
            </a:r>
            <a:endParaRPr lang="pt-BR" sz="2800" b="1" dirty="0">
              <a:solidFill>
                <a:srgbClr val="00382E"/>
              </a:solidFill>
              <a:latin typeface="+mn-lt"/>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1258" y="73984"/>
            <a:ext cx="863959" cy="387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Agrupar 1"/>
          <p:cNvGrpSpPr/>
          <p:nvPr/>
        </p:nvGrpSpPr>
        <p:grpSpPr>
          <a:xfrm>
            <a:off x="355874" y="725893"/>
            <a:ext cx="5682320" cy="615836"/>
            <a:chOff x="272224" y="1711798"/>
            <a:chExt cx="5151702" cy="615836"/>
          </a:xfrm>
        </p:grpSpPr>
        <p:sp>
          <p:nvSpPr>
            <p:cNvPr id="13" name="Retângulo 12"/>
            <p:cNvSpPr/>
            <p:nvPr/>
          </p:nvSpPr>
          <p:spPr>
            <a:xfrm>
              <a:off x="431371" y="1711798"/>
              <a:ext cx="4992555"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72224" y="1712081"/>
              <a:ext cx="5151701" cy="615553"/>
            </a:xfrm>
            <a:prstGeom prst="rect">
              <a:avLst/>
            </a:prstGeom>
            <a:solidFill>
              <a:srgbClr val="2B733C"/>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rPr>
                <a:t>Advantages in franchises</a:t>
              </a:r>
            </a:p>
            <a:p>
              <a:pPr algn="ctr"/>
              <a:r>
                <a:rPr lang="en-US" sz="1600" b="1" i="1" dirty="0">
                  <a:solidFill>
                    <a:schemeClr val="bg1"/>
                  </a:solidFill>
                </a:rPr>
                <a:t>For the franchiser (the owner of the concept):</a:t>
              </a:r>
            </a:p>
          </p:txBody>
        </p:sp>
      </p:grpSp>
      <p:grpSp>
        <p:nvGrpSpPr>
          <p:cNvPr id="17" name="Agrupar 16"/>
          <p:cNvGrpSpPr/>
          <p:nvPr/>
        </p:nvGrpSpPr>
        <p:grpSpPr>
          <a:xfrm>
            <a:off x="6418101" y="690736"/>
            <a:ext cx="5462336" cy="892552"/>
            <a:chOff x="4444686" y="1680525"/>
            <a:chExt cx="4787531" cy="892552"/>
          </a:xfrm>
          <a:solidFill>
            <a:srgbClr val="2B733C"/>
          </a:solidFill>
        </p:grpSpPr>
        <p:sp>
          <p:nvSpPr>
            <p:cNvPr id="14" name="Retângulo 13"/>
            <p:cNvSpPr/>
            <p:nvPr/>
          </p:nvSpPr>
          <p:spPr>
            <a:xfrm>
              <a:off x="4444686" y="1715682"/>
              <a:ext cx="4787531" cy="584775"/>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4825547" y="1680525"/>
              <a:ext cx="3988810" cy="892552"/>
            </a:xfrm>
            <a:prstGeom prst="rect">
              <a:avLst/>
            </a:prstGeom>
            <a:noFill/>
          </p:spPr>
          <p:txBody>
            <a:bodyPr wrap="square" rtlCol="0">
              <a:spAutoFit/>
            </a:bodyPr>
            <a:lstStyle/>
            <a:p>
              <a:pPr algn="ctr"/>
              <a:r>
                <a:rPr lang="en-US" b="1" dirty="0">
                  <a:solidFill>
                    <a:schemeClr val="bg1"/>
                  </a:solidFill>
                </a:rPr>
                <a:t>Risks in franchises</a:t>
              </a:r>
            </a:p>
            <a:p>
              <a:pPr algn="ctr"/>
              <a:r>
                <a:rPr lang="en-US" sz="1600" b="1" i="1" dirty="0">
                  <a:solidFill>
                    <a:schemeClr val="bg1"/>
                  </a:solidFill>
                </a:rPr>
                <a:t>For the franchiser (the owner of the concept):</a:t>
              </a:r>
            </a:p>
            <a:p>
              <a:pPr algn="ctr"/>
              <a:endParaRPr lang="en-US" b="1" dirty="0">
                <a:solidFill>
                  <a:schemeClr val="bg1"/>
                </a:solidFill>
              </a:endParaRPr>
            </a:p>
          </p:txBody>
        </p:sp>
      </p:grpSp>
      <p:cxnSp>
        <p:nvCxnSpPr>
          <p:cNvPr id="16" name="Conector reto 15"/>
          <p:cNvCxnSpPr/>
          <p:nvPr/>
        </p:nvCxnSpPr>
        <p:spPr>
          <a:xfrm>
            <a:off x="6224338" y="1232421"/>
            <a:ext cx="2546" cy="496811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tângulo 4"/>
          <p:cNvSpPr>
            <a:spLocks noChangeArrowheads="1"/>
          </p:cNvSpPr>
          <p:nvPr/>
        </p:nvSpPr>
        <p:spPr bwMode="auto">
          <a:xfrm>
            <a:off x="3865130" y="6539038"/>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18" name="CaixaDeTexto 17"/>
          <p:cNvSpPr txBox="1"/>
          <p:nvPr/>
        </p:nvSpPr>
        <p:spPr>
          <a:xfrm>
            <a:off x="355874" y="1477756"/>
            <a:ext cx="5507194" cy="4832092"/>
          </a:xfrm>
          <a:prstGeom prst="rect">
            <a:avLst/>
          </a:prstGeom>
          <a:noFill/>
        </p:spPr>
        <p:txBody>
          <a:bodyPr wrap="square" rtlCol="0">
            <a:spAutoFit/>
          </a:bodyPr>
          <a:lstStyle/>
          <a:p>
            <a:pPr marL="171450" indent="-171450">
              <a:buBlip>
                <a:blip r:embed="rId3"/>
              </a:buBlip>
            </a:pPr>
            <a:r>
              <a:rPr lang="en-US" sz="1400" dirty="0">
                <a:solidFill>
                  <a:srgbClr val="000000"/>
                </a:solidFill>
                <a:cs typeface="Adobe Arabic" panose="02040503050201020203" pitchFamily="18" charset="-78"/>
              </a:rPr>
              <a:t>Long-term strategic relationship;</a:t>
            </a:r>
          </a:p>
          <a:p>
            <a:pPr marL="171450" indent="-171450">
              <a:buBlip>
                <a:blip r:embed="rId3"/>
              </a:buBlip>
            </a:pPr>
            <a:r>
              <a:rPr lang="en-US" sz="1400" dirty="0">
                <a:solidFill>
                  <a:srgbClr val="000000"/>
                </a:solidFill>
                <a:cs typeface="Adobe Arabic" panose="02040503050201020203" pitchFamily="18" charset="-78"/>
              </a:rPr>
              <a:t>Business expansion without demanding high levels of investment. </a:t>
            </a:r>
          </a:p>
          <a:p>
            <a:pPr marL="171450" indent="-171450">
              <a:buBlip>
                <a:blip r:embed="rId3"/>
              </a:buBlip>
            </a:pPr>
            <a:r>
              <a:rPr lang="en-US" sz="1400" dirty="0">
                <a:solidFill>
                  <a:srgbClr val="000000"/>
                </a:solidFill>
                <a:cs typeface="Adobe Arabic" panose="02040503050201020203" pitchFamily="18" charset="-78"/>
              </a:rPr>
              <a:t>Brand management and control;</a:t>
            </a:r>
          </a:p>
          <a:p>
            <a:pPr marL="171450" indent="-171450">
              <a:buBlip>
                <a:blip r:embed="rId3"/>
              </a:buBlip>
            </a:pPr>
            <a:r>
              <a:rPr lang="en-US" sz="1400" dirty="0">
                <a:solidFill>
                  <a:srgbClr val="000000"/>
                </a:solidFill>
                <a:cs typeface="Adobe Arabic" panose="02040503050201020203" pitchFamily="18" charset="-78"/>
              </a:rPr>
              <a:t>More flexibility than vertical integration;</a:t>
            </a:r>
          </a:p>
          <a:p>
            <a:pPr marL="171450" indent="-171450">
              <a:buBlip>
                <a:blip r:embed="rId3"/>
              </a:buBlip>
            </a:pPr>
            <a:r>
              <a:rPr lang="en-US" sz="1400" dirty="0">
                <a:solidFill>
                  <a:srgbClr val="000000"/>
                </a:solidFill>
                <a:cs typeface="Adobe Arabic" panose="02040503050201020203" pitchFamily="18" charset="-78"/>
              </a:rPr>
              <a:t>Scale for marketing and technology (advertisement, new product development, administrative procedures);</a:t>
            </a:r>
          </a:p>
          <a:p>
            <a:pPr marL="171450" indent="-171450">
              <a:buBlip>
                <a:blip r:embed="rId3"/>
              </a:buBlip>
            </a:pPr>
            <a:r>
              <a:rPr lang="en-US" sz="1400" dirty="0">
                <a:solidFill>
                  <a:srgbClr val="000000"/>
                </a:solidFill>
                <a:cs typeface="Adobe Arabic" panose="02040503050201020203" pitchFamily="18" charset="-78"/>
              </a:rPr>
              <a:t>Capture local knowledge of the franchisee;</a:t>
            </a:r>
          </a:p>
          <a:p>
            <a:pPr marL="171450" indent="-171450">
              <a:buBlip>
                <a:blip r:embed="rId3"/>
              </a:buBlip>
            </a:pPr>
            <a:r>
              <a:rPr lang="bg-BG" sz="1400" dirty="0">
                <a:solidFill>
                  <a:srgbClr val="000000"/>
                </a:solidFill>
                <a:cs typeface="Adobe Arabic" panose="02040503050201020203" pitchFamily="18" charset="-78"/>
              </a:rPr>
              <a:t>Capture e</a:t>
            </a:r>
            <a:r>
              <a:rPr lang="en-US" sz="1400" dirty="0" err="1">
                <a:solidFill>
                  <a:srgbClr val="000000"/>
                </a:solidFill>
                <a:cs typeface="Adobe Arabic" panose="02040503050201020203" pitchFamily="18" charset="-78"/>
              </a:rPr>
              <a:t>ntrepreneurial</a:t>
            </a:r>
            <a:r>
              <a:rPr lang="en-US" sz="1400" dirty="0">
                <a:solidFill>
                  <a:srgbClr val="000000"/>
                </a:solidFill>
                <a:cs typeface="Adobe Arabic" panose="02040503050201020203" pitchFamily="18" charset="-78"/>
              </a:rPr>
              <a:t> spirit of the  franchisee</a:t>
            </a:r>
            <a:r>
              <a:rPr lang="bg-BG" sz="1400" dirty="0">
                <a:solidFill>
                  <a:srgbClr val="000000"/>
                </a:solidFill>
                <a:cs typeface="Adobe Arabic" panose="02040503050201020203" pitchFamily="18" charset="-78"/>
              </a:rPr>
              <a:t> and incentives</a:t>
            </a:r>
            <a:r>
              <a:rPr lang="en-US" sz="1400" dirty="0">
                <a:solidFill>
                  <a:srgbClr val="000000"/>
                </a:solidFill>
                <a:cs typeface="Adobe Arabic" panose="02040503050201020203" pitchFamily="18" charset="-78"/>
              </a:rPr>
              <a:t> (it is his business)</a:t>
            </a:r>
            <a:endParaRPr lang="bg-BG" sz="1400" dirty="0">
              <a:solidFill>
                <a:srgbClr val="000000"/>
              </a:solidFill>
              <a:cs typeface="Adobe Arabic" panose="02040503050201020203" pitchFamily="18" charset="-78"/>
            </a:endParaRPr>
          </a:p>
          <a:p>
            <a:pPr marL="171450" indent="-171450">
              <a:buBlip>
                <a:blip r:embed="rId3"/>
              </a:buBlip>
            </a:pPr>
            <a:r>
              <a:rPr lang="en-US" sz="1400" dirty="0">
                <a:solidFill>
                  <a:srgbClr val="000000"/>
                </a:solidFill>
              </a:rPr>
              <a:t>Network integration process and participation of the franchisees in strategies and new developments;</a:t>
            </a:r>
          </a:p>
          <a:p>
            <a:pPr marL="171450" indent="-171450">
              <a:buBlip>
                <a:blip r:embed="rId3"/>
              </a:buBlip>
            </a:pPr>
            <a:r>
              <a:rPr lang="en-US" sz="1400" dirty="0">
                <a:solidFill>
                  <a:srgbClr val="000000"/>
                </a:solidFill>
                <a:cs typeface="Adobe Arabic" panose="02040503050201020203" pitchFamily="18" charset="-78"/>
              </a:rPr>
              <a:t>Receive marketing support;</a:t>
            </a:r>
          </a:p>
          <a:p>
            <a:pPr marL="171450" indent="-171450">
              <a:buBlip>
                <a:blip r:embed="rId3"/>
              </a:buBlip>
            </a:pPr>
            <a:r>
              <a:rPr lang="en-US" sz="1400" dirty="0">
                <a:solidFill>
                  <a:srgbClr val="000000"/>
                </a:solidFill>
                <a:cs typeface="Adobe Arabic" panose="02040503050201020203" pitchFamily="18" charset="-78"/>
              </a:rPr>
              <a:t>Location for the venture;</a:t>
            </a:r>
          </a:p>
          <a:p>
            <a:pPr marL="171450" indent="-171450">
              <a:buBlip>
                <a:blip r:embed="rId3"/>
              </a:buBlip>
            </a:pPr>
            <a:r>
              <a:rPr lang="en-US" sz="1400" dirty="0">
                <a:solidFill>
                  <a:srgbClr val="000000"/>
                </a:solidFill>
                <a:cs typeface="Adobe Arabic" panose="02040503050201020203" pitchFamily="18" charset="-78"/>
              </a:rPr>
              <a:t>Efficiency in </a:t>
            </a:r>
            <a:r>
              <a:rPr lang="bg-BG" sz="1400" dirty="0">
                <a:solidFill>
                  <a:srgbClr val="000000"/>
                </a:solidFill>
                <a:cs typeface="Adobe Arabic" panose="02040503050201020203" pitchFamily="18" charset="-78"/>
              </a:rPr>
              <a:t>the supply chain</a:t>
            </a:r>
            <a:r>
              <a:rPr lang="en-US" sz="1400" dirty="0">
                <a:solidFill>
                  <a:srgbClr val="000000"/>
                </a:solidFill>
                <a:cs typeface="Adobe Arabic" panose="02040503050201020203" pitchFamily="18" charset="-78"/>
              </a:rPr>
              <a:t>;</a:t>
            </a:r>
          </a:p>
          <a:p>
            <a:pPr marL="171450" indent="-171450">
              <a:buBlip>
                <a:blip r:embed="rId3"/>
              </a:buBlip>
            </a:pPr>
            <a:r>
              <a:rPr lang="en-US" sz="1400" dirty="0">
                <a:solidFill>
                  <a:srgbClr val="000000"/>
                </a:solidFill>
                <a:cs typeface="Adobe Arabic" panose="02040503050201020203" pitchFamily="18" charset="-78"/>
              </a:rPr>
              <a:t>Market research;</a:t>
            </a:r>
          </a:p>
          <a:p>
            <a:pPr marL="171450" indent="-171450">
              <a:buBlip>
                <a:blip r:embed="rId3"/>
              </a:buBlip>
            </a:pPr>
            <a:r>
              <a:rPr lang="en-US" sz="1400" dirty="0">
                <a:solidFill>
                  <a:srgbClr val="000000"/>
                </a:solidFill>
                <a:cs typeface="Adobe Arabic" panose="02040503050201020203" pitchFamily="18" charset="-78"/>
              </a:rPr>
              <a:t>Project and layout;</a:t>
            </a:r>
          </a:p>
          <a:p>
            <a:pPr marL="171450" indent="-171450">
              <a:buBlip>
                <a:blip r:embed="rId3"/>
              </a:buBlip>
            </a:pPr>
            <a:r>
              <a:rPr lang="en-US" sz="1400" dirty="0">
                <a:solidFill>
                  <a:srgbClr val="000000"/>
                </a:solidFill>
                <a:cs typeface="Adobe Arabic" panose="02040503050201020203" pitchFamily="18" charset="-78"/>
              </a:rPr>
              <a:t>Financial counseling;</a:t>
            </a:r>
          </a:p>
          <a:p>
            <a:pPr marL="171450" indent="-171450">
              <a:buBlip>
                <a:blip r:embed="rId3"/>
              </a:buBlip>
            </a:pPr>
            <a:r>
              <a:rPr lang="en-US" sz="1400" dirty="0">
                <a:solidFill>
                  <a:srgbClr val="000000"/>
                </a:solidFill>
                <a:cs typeface="Adobe Arabic" panose="02040503050201020203" pitchFamily="18" charset="-78"/>
              </a:rPr>
              <a:t> Operational manuals;</a:t>
            </a:r>
          </a:p>
          <a:p>
            <a:pPr marL="171450" indent="-171450">
              <a:buBlip>
                <a:blip r:embed="rId3"/>
              </a:buBlip>
            </a:pPr>
            <a:r>
              <a:rPr lang="en-US" sz="1400" dirty="0">
                <a:solidFill>
                  <a:srgbClr val="000000"/>
                </a:solidFill>
                <a:cs typeface="Adobe Arabic" panose="02040503050201020203" pitchFamily="18" charset="-78"/>
              </a:rPr>
              <a:t> Administrative training;</a:t>
            </a:r>
          </a:p>
          <a:p>
            <a:pPr marL="171450" indent="-171450">
              <a:buBlip>
                <a:blip r:embed="rId3"/>
              </a:buBlip>
            </a:pPr>
            <a:r>
              <a:rPr lang="en-US" sz="1400" dirty="0">
                <a:solidFill>
                  <a:srgbClr val="000000"/>
                </a:solidFill>
                <a:cs typeface="Adobe Arabic" panose="02040503050201020203" pitchFamily="18" charset="-78"/>
              </a:rPr>
              <a:t> Employee training;</a:t>
            </a:r>
          </a:p>
          <a:p>
            <a:pPr marL="171450" indent="-171450">
              <a:buBlip>
                <a:blip r:embed="rId3"/>
              </a:buBlip>
            </a:pPr>
            <a:r>
              <a:rPr lang="en-US" sz="1400" dirty="0">
                <a:solidFill>
                  <a:srgbClr val="000000"/>
                </a:solidFill>
                <a:cs typeface="Adobe Arabic" panose="02040503050201020203" pitchFamily="18" charset="-78"/>
              </a:rPr>
              <a:t> Knowledge already acquired from the franchiser’s experience;</a:t>
            </a:r>
          </a:p>
          <a:p>
            <a:pPr marL="171450" indent="-171450">
              <a:buBlip>
                <a:blip r:embed="rId3"/>
              </a:buBlip>
            </a:pPr>
            <a:r>
              <a:rPr lang="en-US" sz="1400" dirty="0">
                <a:solidFill>
                  <a:srgbClr val="000000"/>
                </a:solidFill>
                <a:cs typeface="Adobe Arabic" panose="02040503050201020203" pitchFamily="18" charset="-78"/>
              </a:rPr>
              <a:t> Access to consolidated brands in the market.</a:t>
            </a:r>
            <a:endParaRPr lang="en-US" sz="1400" dirty="0">
              <a:solidFill>
                <a:srgbClr val="000000"/>
              </a:solidFill>
            </a:endParaRPr>
          </a:p>
        </p:txBody>
      </p:sp>
      <p:sp>
        <p:nvSpPr>
          <p:cNvPr id="19" name="CaixaDeTexto 18"/>
          <p:cNvSpPr txBox="1"/>
          <p:nvPr/>
        </p:nvSpPr>
        <p:spPr>
          <a:xfrm>
            <a:off x="6413029" y="1375902"/>
            <a:ext cx="5430268" cy="5478423"/>
          </a:xfrm>
          <a:prstGeom prst="rect">
            <a:avLst/>
          </a:prstGeom>
          <a:noFill/>
          <a:ln>
            <a:noFill/>
          </a:ln>
        </p:spPr>
        <p:txBody>
          <a:bodyPr wrap="square" rtlCol="0">
            <a:spAutoFit/>
          </a:bodyPr>
          <a:lstStyle/>
          <a:p>
            <a:pPr marL="171450" indent="-171450">
              <a:buBlip>
                <a:blip r:embed="rId3"/>
              </a:buBlip>
            </a:pPr>
            <a:r>
              <a:rPr lang="en-US" sz="1400" dirty="0">
                <a:solidFill>
                  <a:srgbClr val="000000"/>
                </a:solidFill>
              </a:rPr>
              <a:t> “Franchise brokers” and “franchisee cooperatives” (where franchisees meet to increase their bargain power with the franchiser) can threaten the system;</a:t>
            </a:r>
          </a:p>
          <a:p>
            <a:pPr marL="171450" indent="-171450">
              <a:buBlip>
                <a:blip r:embed="rId3"/>
              </a:buBlip>
            </a:pPr>
            <a:r>
              <a:rPr lang="en-US" sz="1400" dirty="0">
                <a:solidFill>
                  <a:srgbClr val="000000"/>
                </a:solidFill>
              </a:rPr>
              <a:t>Concentration in the hands of few franchisees can make the negotiation process unequal between the parts;</a:t>
            </a:r>
          </a:p>
          <a:p>
            <a:pPr marL="171450" indent="-171450">
              <a:buBlip>
                <a:blip r:embed="rId3"/>
              </a:buBlip>
            </a:pPr>
            <a:r>
              <a:rPr lang="en-US" sz="1400" dirty="0">
                <a:solidFill>
                  <a:srgbClr val="000000"/>
                </a:solidFill>
              </a:rPr>
              <a:t>Labor aspects on the franchisee’s behalf that could result in law suits for the franchiser;</a:t>
            </a:r>
          </a:p>
          <a:p>
            <a:pPr marL="171450" indent="-171450">
              <a:buBlip>
                <a:blip r:embed="rId3"/>
              </a:buBlip>
            </a:pPr>
            <a:r>
              <a:rPr lang="en-US" sz="1400" dirty="0">
                <a:solidFill>
                  <a:srgbClr val="000000"/>
                </a:solidFill>
              </a:rPr>
              <a:t>Brand value loss due to the offering of </a:t>
            </a:r>
            <a:r>
              <a:rPr lang="bg-BG" sz="1400" dirty="0">
                <a:solidFill>
                  <a:srgbClr val="000000"/>
                </a:solidFill>
              </a:rPr>
              <a:t>lower quality </a:t>
            </a:r>
            <a:r>
              <a:rPr lang="en-US" sz="1400" dirty="0">
                <a:solidFill>
                  <a:srgbClr val="000000"/>
                </a:solidFill>
              </a:rPr>
              <a:t>products;</a:t>
            </a:r>
            <a:endParaRPr lang="bg-BG" sz="1400" dirty="0">
              <a:solidFill>
                <a:srgbClr val="000000"/>
              </a:solidFill>
            </a:endParaRPr>
          </a:p>
          <a:p>
            <a:pPr marL="171450" indent="-171450">
              <a:buBlip>
                <a:blip r:embed="rId3"/>
              </a:buBlip>
            </a:pPr>
            <a:r>
              <a:rPr lang="bg-BG" sz="1400" dirty="0">
                <a:solidFill>
                  <a:srgbClr val="000000"/>
                </a:solidFill>
              </a:rPr>
              <a:t>Other activities done by the franchisee </a:t>
            </a:r>
            <a:r>
              <a:rPr lang="en-US" sz="1400" dirty="0">
                <a:solidFill>
                  <a:srgbClr val="000000"/>
                </a:solidFill>
              </a:rPr>
              <a:t> </a:t>
            </a:r>
          </a:p>
          <a:p>
            <a:pPr marL="171450" indent="-171450">
              <a:buBlip>
                <a:blip r:embed="rId3"/>
              </a:buBlip>
            </a:pPr>
            <a:r>
              <a:rPr lang="en-US" sz="1400" dirty="0">
                <a:solidFill>
                  <a:srgbClr val="000000"/>
                </a:solidFill>
              </a:rPr>
              <a:t> Ex-franchisees copying the business.</a:t>
            </a:r>
          </a:p>
          <a:p>
            <a:pPr marL="171450" indent="-171450">
              <a:buBlip>
                <a:blip r:embed="rId3"/>
              </a:buBlip>
            </a:pPr>
            <a:r>
              <a:rPr lang="en-US" sz="1400" dirty="0">
                <a:solidFill>
                  <a:srgbClr val="000000"/>
                </a:solidFill>
              </a:rPr>
              <a:t> Unknown expenses in the system;</a:t>
            </a:r>
          </a:p>
          <a:p>
            <a:pPr marL="171450" indent="-171450">
              <a:buBlip>
                <a:blip r:embed="rId3"/>
              </a:buBlip>
            </a:pPr>
            <a:r>
              <a:rPr lang="en-US" sz="1400" dirty="0">
                <a:solidFill>
                  <a:srgbClr val="000000"/>
                </a:solidFill>
              </a:rPr>
              <a:t>Geographical concentration of franchisees in the same area generating competition within the franchise system;</a:t>
            </a:r>
          </a:p>
          <a:p>
            <a:pPr marL="171450" indent="-171450">
              <a:buBlip>
                <a:blip r:embed="rId3"/>
              </a:buBlip>
            </a:pPr>
            <a:r>
              <a:rPr lang="en-US" sz="1400" dirty="0">
                <a:solidFill>
                  <a:srgbClr val="000000"/>
                </a:solidFill>
              </a:rPr>
              <a:t>Lack of investments from the franchiser in marketing and innovation;</a:t>
            </a:r>
          </a:p>
          <a:p>
            <a:pPr marL="171450" indent="-171450">
              <a:buBlip>
                <a:blip r:embed="rId3"/>
              </a:buBlip>
            </a:pPr>
            <a:r>
              <a:rPr lang="en-US" sz="1400" dirty="0">
                <a:solidFill>
                  <a:srgbClr val="000000"/>
                </a:solidFill>
              </a:rPr>
              <a:t>Can limit creativity and innovation of entrepreneurs or franchisees;</a:t>
            </a:r>
          </a:p>
          <a:p>
            <a:pPr marL="171450" indent="-171450">
              <a:buBlip>
                <a:blip r:embed="rId3"/>
              </a:buBlip>
            </a:pPr>
            <a:r>
              <a:rPr lang="en-US" sz="1400" dirty="0">
                <a:solidFill>
                  <a:srgbClr val="000000"/>
                </a:solidFill>
              </a:rPr>
              <a:t> The payment system can be discouraging with the initial fixed fee plus part of the economic result (royalties) and contributions for communication;</a:t>
            </a:r>
          </a:p>
          <a:p>
            <a:pPr marL="171450" indent="-171450">
              <a:buBlip>
                <a:blip r:embed="rId3"/>
              </a:buBlip>
            </a:pPr>
            <a:r>
              <a:rPr lang="en-US" sz="1400" dirty="0">
                <a:solidFill>
                  <a:srgbClr val="000000"/>
                </a:solidFill>
              </a:rPr>
              <a:t> Mandatory purchase of inputs from the franchiser that can be overpriced;</a:t>
            </a:r>
            <a:endParaRPr lang="bg-BG" sz="1400" dirty="0">
              <a:solidFill>
                <a:srgbClr val="000000"/>
              </a:solidFill>
            </a:endParaRPr>
          </a:p>
          <a:p>
            <a:pPr marL="171450" indent="-171450">
              <a:buBlip>
                <a:blip r:embed="rId3"/>
              </a:buBlip>
            </a:pPr>
            <a:r>
              <a:rPr lang="bg-BG" sz="1400" dirty="0">
                <a:solidFill>
                  <a:srgbClr val="000000"/>
                </a:solidFill>
              </a:rPr>
              <a:t>New units in the area competing</a:t>
            </a:r>
            <a:r>
              <a:rPr lang="pt-BR" sz="1400" dirty="0">
                <a:solidFill>
                  <a:srgbClr val="000000"/>
                </a:solidFill>
              </a:rPr>
              <a:t>;</a:t>
            </a:r>
            <a:endParaRPr lang="bg-BG" sz="1400" dirty="0">
              <a:solidFill>
                <a:srgbClr val="000000"/>
              </a:solidFill>
            </a:endParaRPr>
          </a:p>
          <a:p>
            <a:pPr marL="171450" indent="-171450">
              <a:buBlip>
                <a:blip r:embed="rId3"/>
              </a:buBlip>
            </a:pPr>
            <a:r>
              <a:rPr lang="bg-BG" sz="1400" dirty="0">
                <a:solidFill>
                  <a:srgbClr val="000000"/>
                </a:solidFill>
              </a:rPr>
              <a:t>Lack of openess to discuss environmental changes</a:t>
            </a:r>
            <a:r>
              <a:rPr lang="pt-BR" sz="1400" dirty="0">
                <a:solidFill>
                  <a:srgbClr val="000000"/>
                </a:solidFill>
              </a:rPr>
              <a:t>.</a:t>
            </a:r>
            <a:endParaRPr lang="en-US" sz="1400" dirty="0">
              <a:solidFill>
                <a:srgbClr val="000000"/>
              </a:solidFill>
            </a:endParaRPr>
          </a:p>
          <a:p>
            <a:pPr marL="171450" indent="-171450">
              <a:buBlip>
                <a:blip r:embed="rId3"/>
              </a:buBlip>
            </a:pPr>
            <a:endParaRPr lang="en-US" sz="1400" dirty="0">
              <a:solidFill>
                <a:srgbClr val="000000"/>
              </a:solidFill>
            </a:endParaRPr>
          </a:p>
          <a:p>
            <a:pPr marL="171450" indent="-171450">
              <a:buBlip>
                <a:blip r:embed="rId3"/>
              </a:buBlip>
            </a:pPr>
            <a:endParaRPr lang="en-US" sz="1400" dirty="0">
              <a:solidFill>
                <a:srgbClr val="000000"/>
              </a:solidFill>
            </a:endParaRPr>
          </a:p>
          <a:p>
            <a:endParaRPr lang="en-US" sz="1400" dirty="0"/>
          </a:p>
        </p:txBody>
      </p:sp>
    </p:spTree>
    <p:extLst>
      <p:ext uri="{BB962C8B-B14F-4D97-AF65-F5344CB8AC3E}">
        <p14:creationId xmlns:p14="http://schemas.microsoft.com/office/powerpoint/2010/main" val="19421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800" b="1" dirty="0">
                <a:solidFill>
                  <a:srgbClr val="FFFFFF"/>
                </a:solidFill>
              </a:rPr>
              <a:t>Own stores... Vertical Integration... How to do it, what are the advantages and disadvantages?</a:t>
            </a:r>
            <a:endParaRPr lang="pt-BR" sz="2800" b="1" dirty="0">
              <a:solidFill>
                <a:srgbClr val="FFFFFF"/>
              </a:solidFill>
            </a:endParaRPr>
          </a:p>
        </p:txBody>
      </p:sp>
    </p:spTree>
    <p:extLst>
      <p:ext uri="{BB962C8B-B14F-4D97-AF65-F5344CB8AC3E}">
        <p14:creationId xmlns:p14="http://schemas.microsoft.com/office/powerpoint/2010/main" val="10977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19BCE8C-A1DF-9B43-A4E3-6CE16DF707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39"/>
            <a:ext cx="12192000" cy="3127640"/>
          </a:xfrm>
          <a:prstGeom prst="rect">
            <a:avLst/>
          </a:prstGeom>
        </p:spPr>
      </p:pic>
      <p:pic>
        <p:nvPicPr>
          <p:cNvPr id="5" name="Imagem 4">
            <a:extLst>
              <a:ext uri="{FF2B5EF4-FFF2-40B4-BE49-F238E27FC236}">
                <a16:creationId xmlns:a16="http://schemas.microsoft.com/office/drawing/2014/main" id="{D83E31F5-7183-EC46-9BD9-7EC1671F7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9383" y="2611138"/>
            <a:ext cx="4971837" cy="3555617"/>
          </a:xfrm>
          <a:prstGeom prst="rect">
            <a:avLst/>
          </a:prstGeom>
        </p:spPr>
      </p:pic>
      <p:pic>
        <p:nvPicPr>
          <p:cNvPr id="7" name="Imagem 6">
            <a:extLst>
              <a:ext uri="{FF2B5EF4-FFF2-40B4-BE49-F238E27FC236}">
                <a16:creationId xmlns:a16="http://schemas.microsoft.com/office/drawing/2014/main" id="{B11F192E-E7EE-A64D-95F4-2C1D2B32DC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89" y="3243559"/>
            <a:ext cx="5586614" cy="2362583"/>
          </a:xfrm>
          <a:prstGeom prst="rect">
            <a:avLst/>
          </a:prstGeom>
        </p:spPr>
      </p:pic>
    </p:spTree>
    <p:extLst>
      <p:ext uri="{BB962C8B-B14F-4D97-AF65-F5344CB8AC3E}">
        <p14:creationId xmlns:p14="http://schemas.microsoft.com/office/powerpoint/2010/main" val="271832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C9BD779-F0EA-4674-A2E5-0C7F7AEBEA83}"/>
              </a:ext>
            </a:extLst>
          </p:cNvPr>
          <p:cNvPicPr>
            <a:picLocks noChangeAspect="1"/>
          </p:cNvPicPr>
          <p:nvPr/>
        </p:nvPicPr>
        <p:blipFill>
          <a:blip r:embed="rId2"/>
          <a:stretch>
            <a:fillRect/>
          </a:stretch>
        </p:blipFill>
        <p:spPr>
          <a:xfrm>
            <a:off x="1156699" y="627477"/>
            <a:ext cx="9878602" cy="5224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395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429823" y="1804977"/>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023511" y="1728600"/>
            <a:ext cx="3553209"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2917178" y="2634910"/>
            <a:ext cx="1104681"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448654" y="3158265"/>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53696"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198456" y="2865687"/>
            <a:ext cx="501239"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455280" y="2634910"/>
            <a:ext cx="48739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2992836" y="3684830"/>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51883" y="2941901"/>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96813"/>
              <a:gd name="adj6" fmla="val -47601"/>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rPr>
              <a:t>Developing the Marketing Channels (Go to Market)</a:t>
            </a:r>
          </a:p>
        </p:txBody>
      </p:sp>
      <p:pic>
        <p:nvPicPr>
          <p:cNvPr id="17" name="Picture 1" descr="Screen Shot 2019-04-03 at 20.35.2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910" y="559428"/>
            <a:ext cx="1188639" cy="1690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2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715368"/>
            <a:ext cx="12192000" cy="480131"/>
          </a:xfrm>
        </p:spPr>
        <p:txBody>
          <a:bodyPr vert="horz" wrap="square" lIns="91440" tIns="45720" rIns="91440" bIns="45720" rtlCol="0" anchor="ctr">
            <a:spAutoFit/>
          </a:bodyPr>
          <a:lstStyle/>
          <a:p>
            <a:pPr algn="ctr"/>
            <a:r>
              <a:rPr lang="en-US" sz="2800" b="1" dirty="0">
                <a:solidFill>
                  <a:srgbClr val="00382E"/>
                </a:solidFill>
                <a:latin typeface="+mn-lt"/>
              </a:rPr>
              <a:t>Factors to Consider and Risks in the Vertical Integration Strategies</a:t>
            </a:r>
            <a:endParaRPr lang="pt-BR" sz="2800" b="1" dirty="0">
              <a:solidFill>
                <a:srgbClr val="00382E"/>
              </a:solidFill>
              <a:latin typeface="+mn-lt"/>
            </a:endParaRPr>
          </a:p>
        </p:txBody>
      </p:sp>
      <p:grpSp>
        <p:nvGrpSpPr>
          <p:cNvPr id="2" name="Agrupar 1"/>
          <p:cNvGrpSpPr/>
          <p:nvPr/>
        </p:nvGrpSpPr>
        <p:grpSpPr>
          <a:xfrm>
            <a:off x="608330" y="1629797"/>
            <a:ext cx="5151702" cy="646614"/>
            <a:chOff x="272224" y="1711798"/>
            <a:chExt cx="5151702" cy="646614"/>
          </a:xfrm>
        </p:grpSpPr>
        <p:sp>
          <p:nvSpPr>
            <p:cNvPr id="13" name="Retângulo 12"/>
            <p:cNvSpPr/>
            <p:nvPr/>
          </p:nvSpPr>
          <p:spPr>
            <a:xfrm>
              <a:off x="431371" y="1711798"/>
              <a:ext cx="4992555"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72224" y="1712081"/>
              <a:ext cx="5151701" cy="646331"/>
            </a:xfrm>
            <a:prstGeom prst="rect">
              <a:avLst/>
            </a:prstGeom>
            <a:solidFill>
              <a:srgbClr val="2B733C"/>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rPr>
                <a:t>Factors to Consider </a:t>
              </a:r>
            </a:p>
            <a:p>
              <a:pPr algn="ctr"/>
              <a:r>
                <a:rPr lang="en-US" b="1" dirty="0">
                  <a:solidFill>
                    <a:schemeClr val="bg1"/>
                  </a:solidFill>
                </a:rPr>
                <a:t>in Vertical Integration</a:t>
              </a:r>
              <a:endParaRPr lang="pt-BR" b="1" dirty="0">
                <a:solidFill>
                  <a:schemeClr val="bg1"/>
                </a:solidFill>
              </a:endParaRPr>
            </a:p>
          </p:txBody>
        </p:sp>
      </p:grpSp>
      <p:grpSp>
        <p:nvGrpSpPr>
          <p:cNvPr id="17" name="Agrupar 16"/>
          <p:cNvGrpSpPr/>
          <p:nvPr/>
        </p:nvGrpSpPr>
        <p:grpSpPr>
          <a:xfrm>
            <a:off x="6562258" y="1629797"/>
            <a:ext cx="4992555" cy="584775"/>
            <a:chOff x="4444686" y="1690544"/>
            <a:chExt cx="4375786" cy="584775"/>
          </a:xfrm>
          <a:solidFill>
            <a:srgbClr val="2B733C"/>
          </a:solidFill>
        </p:grpSpPr>
        <p:sp>
          <p:nvSpPr>
            <p:cNvPr id="14" name="Retângulo 13"/>
            <p:cNvSpPr/>
            <p:nvPr/>
          </p:nvSpPr>
          <p:spPr>
            <a:xfrm>
              <a:off x="4444686" y="1690544"/>
              <a:ext cx="4375786" cy="584775"/>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4638173" y="1798265"/>
              <a:ext cx="3988810" cy="369332"/>
            </a:xfrm>
            <a:prstGeom prst="rect">
              <a:avLst/>
            </a:prstGeom>
            <a:noFill/>
          </p:spPr>
          <p:txBody>
            <a:bodyPr wrap="square" rtlCol="0">
              <a:spAutoFit/>
            </a:bodyPr>
            <a:lstStyle/>
            <a:p>
              <a:pPr algn="ctr"/>
              <a:r>
                <a:rPr lang="en-US" b="1" dirty="0">
                  <a:solidFill>
                    <a:schemeClr val="bg1"/>
                  </a:solidFill>
                </a:rPr>
                <a:t>Risks in Vertical Integration</a:t>
              </a:r>
              <a:endParaRPr lang="pt-BR" b="1" dirty="0">
                <a:solidFill>
                  <a:schemeClr val="bg1"/>
                </a:solidFill>
              </a:endParaRPr>
            </a:p>
          </p:txBody>
        </p:sp>
      </p:grpSp>
      <p:cxnSp>
        <p:nvCxnSpPr>
          <p:cNvPr id="16" name="Conector reto 15"/>
          <p:cNvCxnSpPr/>
          <p:nvPr/>
        </p:nvCxnSpPr>
        <p:spPr>
          <a:xfrm>
            <a:off x="6160383" y="1629797"/>
            <a:ext cx="0" cy="391572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tângulo 4"/>
          <p:cNvSpPr>
            <a:spLocks noChangeArrowheads="1"/>
          </p:cNvSpPr>
          <p:nvPr/>
        </p:nvSpPr>
        <p:spPr bwMode="auto">
          <a:xfrm>
            <a:off x="3806116" y="6521836"/>
            <a:ext cx="47085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18" name="CaixaDeTexto 17"/>
          <p:cNvSpPr txBox="1"/>
          <p:nvPr/>
        </p:nvSpPr>
        <p:spPr>
          <a:xfrm>
            <a:off x="608330" y="2498532"/>
            <a:ext cx="5151701" cy="2800767"/>
          </a:xfrm>
          <a:prstGeom prst="rect">
            <a:avLst/>
          </a:prstGeom>
          <a:noFill/>
        </p:spPr>
        <p:txBody>
          <a:bodyPr wrap="square" rtlCol="0">
            <a:spAutoFit/>
          </a:bodyPr>
          <a:lstStyle/>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Complete control of the channels or supply;</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Access to market information;</a:t>
            </a:r>
          </a:p>
          <a:p>
            <a:pPr marL="171450" indent="-171450">
              <a:buBlip>
                <a:blip r:embed="rId2"/>
              </a:buBlip>
            </a:pPr>
            <a:r>
              <a:rPr lang="en-US" sz="1600" dirty="0">
                <a:solidFill>
                  <a:srgbClr val="000000"/>
                </a:solidFill>
                <a:cs typeface="Adobe Arabic" panose="02040503050201020203" pitchFamily="18" charset="-78"/>
              </a:rPr>
              <a:t> Protection against market oscillations;</a:t>
            </a:r>
          </a:p>
          <a:p>
            <a:pPr marL="171450" indent="-171450">
              <a:buBlip>
                <a:blip r:embed="rId2"/>
              </a:buBlip>
            </a:pPr>
            <a:r>
              <a:rPr lang="en-US" sz="1600" dirty="0">
                <a:solidFill>
                  <a:srgbClr val="000000"/>
                </a:solidFill>
                <a:cs typeface="Adobe Arabic" panose="02040503050201020203" pitchFamily="18" charset="-78"/>
              </a:rPr>
              <a:t>“Agency” costs as a result of different interests in the organization;</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Integrated tax planning in the chain;</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Differentiation opportunity;</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Increased negotiation power with other distributors or suppliers;</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Creation of scale and entry barriers to new competitors; </a:t>
            </a:r>
          </a:p>
          <a:p>
            <a:pPr marL="171450" indent="-171450">
              <a:buBlip>
                <a:blip r:embed="rId2"/>
              </a:buBlip>
            </a:pPr>
            <a:r>
              <a:rPr lang="bg-BG" sz="1600" dirty="0">
                <a:solidFill>
                  <a:srgbClr val="000000"/>
                </a:solidFill>
                <a:cs typeface="Adobe Arabic" panose="02040503050201020203" pitchFamily="18" charset="-78"/>
              </a:rPr>
              <a:t>Units working as consumer laboratories</a:t>
            </a:r>
            <a:endParaRPr lang="en-US" sz="1600" dirty="0">
              <a:solidFill>
                <a:srgbClr val="000000"/>
              </a:solidFill>
              <a:cs typeface="Adobe Arabic" panose="02040503050201020203" pitchFamily="18" charset="-78"/>
            </a:endParaRPr>
          </a:p>
        </p:txBody>
      </p:sp>
      <p:sp>
        <p:nvSpPr>
          <p:cNvPr id="19" name="CaixaDeTexto 18"/>
          <p:cNvSpPr txBox="1"/>
          <p:nvPr/>
        </p:nvSpPr>
        <p:spPr>
          <a:xfrm>
            <a:off x="6560735" y="2498532"/>
            <a:ext cx="4992555" cy="3046988"/>
          </a:xfrm>
          <a:prstGeom prst="rect">
            <a:avLst/>
          </a:prstGeom>
          <a:noFill/>
          <a:ln>
            <a:noFill/>
          </a:ln>
        </p:spPr>
        <p:txBody>
          <a:bodyPr wrap="square" rtlCol="0">
            <a:spAutoFit/>
          </a:bodyPr>
          <a:lstStyle/>
          <a:p>
            <a:pPr marL="171450" indent="-171450">
              <a:buBlip>
                <a:blip r:embed="rId2"/>
              </a:buBlip>
            </a:pPr>
            <a:r>
              <a:rPr lang="en-US" sz="1400" dirty="0">
                <a:solidFill>
                  <a:srgbClr val="000000"/>
                </a:solidFill>
              </a:rPr>
              <a:t> </a:t>
            </a:r>
            <a:r>
              <a:rPr lang="en-US" sz="1600" dirty="0">
                <a:solidFill>
                  <a:srgbClr val="000000"/>
                </a:solidFill>
              </a:rPr>
              <a:t>The cost to change becomes too high;</a:t>
            </a:r>
          </a:p>
          <a:p>
            <a:pPr marL="171450" indent="-171450">
              <a:buBlip>
                <a:blip r:embed="rId2"/>
              </a:buBlip>
            </a:pPr>
            <a:r>
              <a:rPr lang="bg-BG" sz="1600" dirty="0">
                <a:solidFill>
                  <a:srgbClr val="000000"/>
                </a:solidFill>
              </a:rPr>
              <a:t> </a:t>
            </a:r>
            <a:r>
              <a:rPr lang="en-US" sz="1600" dirty="0">
                <a:solidFill>
                  <a:srgbClr val="000000"/>
                </a:solidFill>
              </a:rPr>
              <a:t>Costs and expenses associated with the integration can be higher than other alternatives;</a:t>
            </a:r>
          </a:p>
          <a:p>
            <a:pPr marL="171450" indent="-171450">
              <a:buBlip>
                <a:blip r:embed="rId2"/>
              </a:buBlip>
            </a:pPr>
            <a:r>
              <a:rPr lang="bg-BG" sz="1600" dirty="0">
                <a:solidFill>
                  <a:srgbClr val="000000"/>
                </a:solidFill>
              </a:rPr>
              <a:t> </a:t>
            </a:r>
            <a:r>
              <a:rPr lang="en-US" sz="1600" dirty="0">
                <a:solidFill>
                  <a:srgbClr val="000000"/>
                </a:solidFill>
              </a:rPr>
              <a:t>Possible lack of flexibility;</a:t>
            </a:r>
          </a:p>
          <a:p>
            <a:pPr marL="171450" indent="-171450">
              <a:buBlip>
                <a:blip r:embed="rId2"/>
              </a:buBlip>
            </a:pPr>
            <a:r>
              <a:rPr lang="bg-BG" sz="1600" dirty="0">
                <a:solidFill>
                  <a:srgbClr val="000000"/>
                </a:solidFill>
              </a:rPr>
              <a:t> </a:t>
            </a:r>
            <a:r>
              <a:rPr lang="en-US" sz="1600" dirty="0">
                <a:solidFill>
                  <a:srgbClr val="000000"/>
                </a:solidFill>
              </a:rPr>
              <a:t>Larger </a:t>
            </a:r>
            <a:r>
              <a:rPr lang="bg-BG" sz="1600" dirty="0">
                <a:solidFill>
                  <a:srgbClr val="000000"/>
                </a:solidFill>
              </a:rPr>
              <a:t>investments and </a:t>
            </a:r>
            <a:r>
              <a:rPr lang="en-US" sz="1600" dirty="0">
                <a:solidFill>
                  <a:srgbClr val="000000"/>
                </a:solidFill>
              </a:rPr>
              <a:t>exit barriers;</a:t>
            </a:r>
          </a:p>
          <a:p>
            <a:pPr marL="171450" indent="-171450">
              <a:buBlip>
                <a:blip r:embed="rId2"/>
              </a:buBlip>
            </a:pPr>
            <a:r>
              <a:rPr lang="bg-BG" sz="1600" dirty="0">
                <a:solidFill>
                  <a:srgbClr val="000000"/>
                </a:solidFill>
              </a:rPr>
              <a:t> </a:t>
            </a:r>
            <a:r>
              <a:rPr lang="en-US" sz="1600" dirty="0">
                <a:solidFill>
                  <a:srgbClr val="000000"/>
                </a:solidFill>
              </a:rPr>
              <a:t>May reduce and limit the innovation rate;</a:t>
            </a:r>
          </a:p>
          <a:p>
            <a:pPr marL="171450" indent="-171450">
              <a:buBlip>
                <a:blip r:embed="rId2"/>
              </a:buBlip>
            </a:pPr>
            <a:r>
              <a:rPr lang="bg-BG" sz="1600" dirty="0">
                <a:solidFill>
                  <a:srgbClr val="000000"/>
                </a:solidFill>
              </a:rPr>
              <a:t> </a:t>
            </a:r>
            <a:r>
              <a:rPr lang="en-US" sz="1600" dirty="0">
                <a:solidFill>
                  <a:srgbClr val="000000"/>
                </a:solidFill>
              </a:rPr>
              <a:t>Clients may become competitors;</a:t>
            </a:r>
          </a:p>
          <a:p>
            <a:pPr marL="171450" indent="-171450">
              <a:buBlip>
                <a:blip r:embed="rId2"/>
              </a:buBlip>
            </a:pPr>
            <a:r>
              <a:rPr lang="bg-BG" sz="1600" dirty="0">
                <a:solidFill>
                  <a:srgbClr val="000000"/>
                </a:solidFill>
              </a:rPr>
              <a:t> </a:t>
            </a:r>
            <a:r>
              <a:rPr lang="en-US" sz="1600" dirty="0">
                <a:solidFill>
                  <a:srgbClr val="000000"/>
                </a:solidFill>
              </a:rPr>
              <a:t>Differences in optimum production scale;</a:t>
            </a:r>
          </a:p>
          <a:p>
            <a:pPr marL="171450" indent="-171450">
              <a:buBlip>
                <a:blip r:embed="rId2"/>
              </a:buBlip>
            </a:pPr>
            <a:r>
              <a:rPr lang="bg-BG" sz="1600" dirty="0">
                <a:solidFill>
                  <a:srgbClr val="000000"/>
                </a:solidFill>
              </a:rPr>
              <a:t> </a:t>
            </a:r>
            <a:r>
              <a:rPr lang="en-US" sz="1600" dirty="0">
                <a:solidFill>
                  <a:srgbClr val="000000"/>
                </a:solidFill>
              </a:rPr>
              <a:t>Possible lack of administrative synergy;</a:t>
            </a:r>
          </a:p>
          <a:p>
            <a:pPr marL="171450" indent="-171450">
              <a:buBlip>
                <a:blip r:embed="rId2"/>
              </a:buBlip>
            </a:pPr>
            <a:r>
              <a:rPr lang="bg-BG" sz="1600" dirty="0">
                <a:solidFill>
                  <a:srgbClr val="000000"/>
                </a:solidFill>
              </a:rPr>
              <a:t> </a:t>
            </a:r>
            <a:r>
              <a:rPr lang="en-US" sz="1600" dirty="0">
                <a:solidFill>
                  <a:srgbClr val="000000"/>
                </a:solidFill>
              </a:rPr>
              <a:t>Problems in one production stage threaten production and profitability of all other stages;</a:t>
            </a:r>
          </a:p>
          <a:p>
            <a:pPr marL="171450" indent="-171450">
              <a:buBlip>
                <a:blip r:embed="rId2"/>
              </a:buBlip>
            </a:pPr>
            <a:r>
              <a:rPr lang="bg-BG" sz="1600" dirty="0">
                <a:solidFill>
                  <a:srgbClr val="000000"/>
                </a:solidFill>
              </a:rPr>
              <a:t> </a:t>
            </a:r>
            <a:r>
              <a:rPr lang="en-US" sz="1600" dirty="0">
                <a:solidFill>
                  <a:srgbClr val="000000"/>
                </a:solidFill>
              </a:rPr>
              <a:t>The activities may be very different.</a:t>
            </a:r>
          </a:p>
        </p:txBody>
      </p:sp>
      <p:pic>
        <p:nvPicPr>
          <p:cNvPr id="2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072000" y="70800"/>
            <a:ext cx="1076963" cy="5826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19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782467" y="321366"/>
            <a:ext cx="8448675" cy="978729"/>
          </a:xfrm>
        </p:spPr>
        <p:txBody>
          <a:bodyPr vert="horz" wrap="square" lIns="91440" tIns="45720" rIns="91440" bIns="45720" rtlCol="0" anchor="ctr">
            <a:spAutoFit/>
          </a:bodyPr>
          <a:lstStyle/>
          <a:p>
            <a:r>
              <a:rPr lang="en-US" sz="3200" b="1" dirty="0">
                <a:solidFill>
                  <a:srgbClr val="00382E"/>
                </a:solidFill>
                <a:latin typeface="+mn-lt"/>
              </a:rPr>
              <a:t>Factors to Consider and Risks in the Vertical Integration Strategies</a:t>
            </a:r>
            <a:endParaRPr lang="pt-BR" sz="3200" b="1" dirty="0">
              <a:solidFill>
                <a:srgbClr val="00382E"/>
              </a:solidFill>
              <a:latin typeface="+mn-lt"/>
            </a:endParaRPr>
          </a:p>
        </p:txBody>
      </p:sp>
      <p:grpSp>
        <p:nvGrpSpPr>
          <p:cNvPr id="2" name="Agrupar 1"/>
          <p:cNvGrpSpPr/>
          <p:nvPr/>
        </p:nvGrpSpPr>
        <p:grpSpPr>
          <a:xfrm>
            <a:off x="608330" y="1629797"/>
            <a:ext cx="5151702" cy="646614"/>
            <a:chOff x="272224" y="1711798"/>
            <a:chExt cx="5151702" cy="646614"/>
          </a:xfrm>
        </p:grpSpPr>
        <p:sp>
          <p:nvSpPr>
            <p:cNvPr id="13" name="Retângulo 12"/>
            <p:cNvSpPr/>
            <p:nvPr/>
          </p:nvSpPr>
          <p:spPr>
            <a:xfrm>
              <a:off x="431371" y="1711798"/>
              <a:ext cx="4992555"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72224" y="1712081"/>
              <a:ext cx="5151701" cy="646331"/>
            </a:xfrm>
            <a:prstGeom prst="rect">
              <a:avLst/>
            </a:prstGeom>
            <a:solidFill>
              <a:srgbClr val="2B733C"/>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rPr>
                <a:t>Factors to Consider </a:t>
              </a:r>
            </a:p>
            <a:p>
              <a:pPr algn="ctr"/>
              <a:r>
                <a:rPr lang="en-US" b="1" dirty="0">
                  <a:solidFill>
                    <a:schemeClr val="bg1"/>
                  </a:solidFill>
                </a:rPr>
                <a:t>in Vertical Integration</a:t>
              </a:r>
              <a:endParaRPr lang="pt-BR" b="1" dirty="0">
                <a:solidFill>
                  <a:schemeClr val="bg1"/>
                </a:solidFill>
              </a:endParaRPr>
            </a:p>
          </p:txBody>
        </p:sp>
      </p:grpSp>
      <p:grpSp>
        <p:nvGrpSpPr>
          <p:cNvPr id="17" name="Agrupar 16"/>
          <p:cNvGrpSpPr/>
          <p:nvPr/>
        </p:nvGrpSpPr>
        <p:grpSpPr>
          <a:xfrm>
            <a:off x="6562258" y="1629797"/>
            <a:ext cx="4992555" cy="584775"/>
            <a:chOff x="4444686" y="1690544"/>
            <a:chExt cx="4375786" cy="584775"/>
          </a:xfrm>
          <a:solidFill>
            <a:srgbClr val="2B733C"/>
          </a:solidFill>
        </p:grpSpPr>
        <p:sp>
          <p:nvSpPr>
            <p:cNvPr id="14" name="Retângulo 13"/>
            <p:cNvSpPr/>
            <p:nvPr/>
          </p:nvSpPr>
          <p:spPr>
            <a:xfrm>
              <a:off x="4444686" y="1690544"/>
              <a:ext cx="4375786" cy="584775"/>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4638173" y="1798265"/>
              <a:ext cx="3988810" cy="369332"/>
            </a:xfrm>
            <a:prstGeom prst="rect">
              <a:avLst/>
            </a:prstGeom>
            <a:noFill/>
          </p:spPr>
          <p:txBody>
            <a:bodyPr wrap="square" rtlCol="0">
              <a:spAutoFit/>
            </a:bodyPr>
            <a:lstStyle/>
            <a:p>
              <a:pPr algn="ctr"/>
              <a:r>
                <a:rPr lang="en-US" b="1" dirty="0">
                  <a:solidFill>
                    <a:schemeClr val="bg1"/>
                  </a:solidFill>
                </a:rPr>
                <a:t>Risks in Vertical Integration</a:t>
              </a:r>
              <a:endParaRPr lang="pt-BR" b="1" dirty="0">
                <a:solidFill>
                  <a:schemeClr val="bg1"/>
                </a:solidFill>
              </a:endParaRPr>
            </a:p>
          </p:txBody>
        </p:sp>
      </p:grpSp>
      <p:cxnSp>
        <p:nvCxnSpPr>
          <p:cNvPr id="16" name="Conector reto 15"/>
          <p:cNvCxnSpPr/>
          <p:nvPr/>
        </p:nvCxnSpPr>
        <p:spPr>
          <a:xfrm>
            <a:off x="6160383" y="1629797"/>
            <a:ext cx="0" cy="391572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tângulo 4"/>
          <p:cNvSpPr>
            <a:spLocks noChangeArrowheads="1"/>
          </p:cNvSpPr>
          <p:nvPr/>
        </p:nvSpPr>
        <p:spPr bwMode="auto">
          <a:xfrm>
            <a:off x="3806116" y="6521836"/>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
        <p:nvSpPr>
          <p:cNvPr id="18" name="CaixaDeTexto 17"/>
          <p:cNvSpPr txBox="1"/>
          <p:nvPr/>
        </p:nvSpPr>
        <p:spPr>
          <a:xfrm>
            <a:off x="608330" y="2498532"/>
            <a:ext cx="5151701" cy="2800767"/>
          </a:xfrm>
          <a:prstGeom prst="rect">
            <a:avLst/>
          </a:prstGeom>
          <a:noFill/>
        </p:spPr>
        <p:txBody>
          <a:bodyPr wrap="square" rtlCol="0">
            <a:spAutoFit/>
          </a:bodyPr>
          <a:lstStyle/>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Complete control of the channels or supply;</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Access to market information;</a:t>
            </a:r>
          </a:p>
          <a:p>
            <a:pPr marL="171450" indent="-171450">
              <a:buBlip>
                <a:blip r:embed="rId2"/>
              </a:buBlip>
            </a:pPr>
            <a:r>
              <a:rPr lang="en-US" sz="1600" dirty="0">
                <a:solidFill>
                  <a:srgbClr val="000000"/>
                </a:solidFill>
                <a:cs typeface="Adobe Arabic" panose="02040503050201020203" pitchFamily="18" charset="-78"/>
              </a:rPr>
              <a:t> Protection against market oscillations;</a:t>
            </a:r>
          </a:p>
          <a:p>
            <a:pPr marL="171450" indent="-171450">
              <a:buBlip>
                <a:blip r:embed="rId2"/>
              </a:buBlip>
            </a:pPr>
            <a:r>
              <a:rPr lang="en-US" sz="1600" dirty="0">
                <a:solidFill>
                  <a:srgbClr val="000000"/>
                </a:solidFill>
                <a:cs typeface="Adobe Arabic" panose="02040503050201020203" pitchFamily="18" charset="-78"/>
              </a:rPr>
              <a:t>“Agency” costs as a result of different interests in the organization;</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Integrated tax planning in the chain;</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Differentiation opportunity;</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Increased negotiation power with other distributors or suppliers;</a:t>
            </a:r>
          </a:p>
          <a:p>
            <a:pPr marL="171450" indent="-171450">
              <a:buBlip>
                <a:blip r:embed="rId2"/>
              </a:buBlip>
            </a:pPr>
            <a:r>
              <a:rPr lang="bg-BG" sz="1600" dirty="0">
                <a:solidFill>
                  <a:srgbClr val="000000"/>
                </a:solidFill>
                <a:cs typeface="Adobe Arabic" panose="02040503050201020203" pitchFamily="18" charset="-78"/>
              </a:rPr>
              <a:t> </a:t>
            </a:r>
            <a:r>
              <a:rPr lang="en-US" sz="1600" dirty="0">
                <a:solidFill>
                  <a:srgbClr val="000000"/>
                </a:solidFill>
                <a:cs typeface="Adobe Arabic" panose="02040503050201020203" pitchFamily="18" charset="-78"/>
              </a:rPr>
              <a:t>Creation of scale and entry barriers to new competitors; </a:t>
            </a:r>
          </a:p>
          <a:p>
            <a:pPr marL="171450" indent="-171450">
              <a:buBlip>
                <a:blip r:embed="rId2"/>
              </a:buBlip>
            </a:pPr>
            <a:r>
              <a:rPr lang="bg-BG" sz="1600" dirty="0">
                <a:solidFill>
                  <a:srgbClr val="000000"/>
                </a:solidFill>
                <a:cs typeface="Adobe Arabic" panose="02040503050201020203" pitchFamily="18" charset="-78"/>
              </a:rPr>
              <a:t>Units working as consumer laboratories</a:t>
            </a:r>
            <a:endParaRPr lang="en-US" sz="1600" dirty="0">
              <a:solidFill>
                <a:srgbClr val="000000"/>
              </a:solidFill>
              <a:cs typeface="Adobe Arabic" panose="02040503050201020203" pitchFamily="18" charset="-78"/>
            </a:endParaRPr>
          </a:p>
        </p:txBody>
      </p:sp>
      <p:sp>
        <p:nvSpPr>
          <p:cNvPr id="19" name="CaixaDeTexto 18"/>
          <p:cNvSpPr txBox="1"/>
          <p:nvPr/>
        </p:nvSpPr>
        <p:spPr>
          <a:xfrm>
            <a:off x="6560735" y="2498532"/>
            <a:ext cx="4992555" cy="3046988"/>
          </a:xfrm>
          <a:prstGeom prst="rect">
            <a:avLst/>
          </a:prstGeom>
          <a:noFill/>
          <a:ln>
            <a:noFill/>
          </a:ln>
        </p:spPr>
        <p:txBody>
          <a:bodyPr wrap="square" rtlCol="0">
            <a:spAutoFit/>
          </a:bodyPr>
          <a:lstStyle/>
          <a:p>
            <a:pPr marL="171450" indent="-171450">
              <a:buBlip>
                <a:blip r:embed="rId2"/>
              </a:buBlip>
            </a:pPr>
            <a:r>
              <a:rPr lang="en-US" sz="1400" dirty="0">
                <a:solidFill>
                  <a:srgbClr val="000000"/>
                </a:solidFill>
              </a:rPr>
              <a:t> </a:t>
            </a:r>
            <a:r>
              <a:rPr lang="en-US" sz="1600" dirty="0">
                <a:solidFill>
                  <a:srgbClr val="000000"/>
                </a:solidFill>
              </a:rPr>
              <a:t>The cost to change becomes too high;</a:t>
            </a:r>
          </a:p>
          <a:p>
            <a:pPr marL="171450" indent="-171450">
              <a:buBlip>
                <a:blip r:embed="rId2"/>
              </a:buBlip>
            </a:pPr>
            <a:r>
              <a:rPr lang="bg-BG" sz="1600" dirty="0">
                <a:solidFill>
                  <a:srgbClr val="000000"/>
                </a:solidFill>
              </a:rPr>
              <a:t> </a:t>
            </a:r>
            <a:r>
              <a:rPr lang="en-US" sz="1600" dirty="0">
                <a:solidFill>
                  <a:srgbClr val="000000"/>
                </a:solidFill>
              </a:rPr>
              <a:t>Costs and expenses associated with the integration can be higher than other alternatives;</a:t>
            </a:r>
          </a:p>
          <a:p>
            <a:pPr marL="171450" indent="-171450">
              <a:buBlip>
                <a:blip r:embed="rId2"/>
              </a:buBlip>
            </a:pPr>
            <a:r>
              <a:rPr lang="bg-BG" sz="1600" dirty="0">
                <a:solidFill>
                  <a:srgbClr val="000000"/>
                </a:solidFill>
              </a:rPr>
              <a:t> </a:t>
            </a:r>
            <a:r>
              <a:rPr lang="en-US" sz="1600" dirty="0">
                <a:solidFill>
                  <a:srgbClr val="000000"/>
                </a:solidFill>
              </a:rPr>
              <a:t>Possible lack of flexibility;</a:t>
            </a:r>
          </a:p>
          <a:p>
            <a:pPr marL="171450" indent="-171450">
              <a:buBlip>
                <a:blip r:embed="rId2"/>
              </a:buBlip>
            </a:pPr>
            <a:r>
              <a:rPr lang="bg-BG" sz="1600" dirty="0">
                <a:solidFill>
                  <a:srgbClr val="000000"/>
                </a:solidFill>
              </a:rPr>
              <a:t> </a:t>
            </a:r>
            <a:r>
              <a:rPr lang="en-US" sz="1600" dirty="0">
                <a:solidFill>
                  <a:srgbClr val="000000"/>
                </a:solidFill>
              </a:rPr>
              <a:t>Larger </a:t>
            </a:r>
            <a:r>
              <a:rPr lang="bg-BG" sz="1600" dirty="0">
                <a:solidFill>
                  <a:srgbClr val="000000"/>
                </a:solidFill>
              </a:rPr>
              <a:t>investments and </a:t>
            </a:r>
            <a:r>
              <a:rPr lang="en-US" sz="1600" dirty="0">
                <a:solidFill>
                  <a:srgbClr val="000000"/>
                </a:solidFill>
              </a:rPr>
              <a:t>exit barriers;</a:t>
            </a:r>
          </a:p>
          <a:p>
            <a:pPr marL="171450" indent="-171450">
              <a:buBlip>
                <a:blip r:embed="rId2"/>
              </a:buBlip>
            </a:pPr>
            <a:r>
              <a:rPr lang="bg-BG" sz="1600" dirty="0">
                <a:solidFill>
                  <a:srgbClr val="000000"/>
                </a:solidFill>
              </a:rPr>
              <a:t> </a:t>
            </a:r>
            <a:r>
              <a:rPr lang="en-US" sz="1600" dirty="0">
                <a:solidFill>
                  <a:srgbClr val="000000"/>
                </a:solidFill>
              </a:rPr>
              <a:t>May reduce and limit the innovation rate;</a:t>
            </a:r>
          </a:p>
          <a:p>
            <a:pPr marL="171450" indent="-171450">
              <a:buBlip>
                <a:blip r:embed="rId2"/>
              </a:buBlip>
            </a:pPr>
            <a:r>
              <a:rPr lang="bg-BG" sz="1600" dirty="0">
                <a:solidFill>
                  <a:srgbClr val="000000"/>
                </a:solidFill>
              </a:rPr>
              <a:t> </a:t>
            </a:r>
            <a:r>
              <a:rPr lang="en-US" sz="1600" dirty="0">
                <a:solidFill>
                  <a:srgbClr val="000000"/>
                </a:solidFill>
              </a:rPr>
              <a:t>Clients may become competitors;</a:t>
            </a:r>
          </a:p>
          <a:p>
            <a:pPr marL="171450" indent="-171450">
              <a:buBlip>
                <a:blip r:embed="rId2"/>
              </a:buBlip>
            </a:pPr>
            <a:r>
              <a:rPr lang="bg-BG" sz="1600" dirty="0">
                <a:solidFill>
                  <a:srgbClr val="000000"/>
                </a:solidFill>
              </a:rPr>
              <a:t> </a:t>
            </a:r>
            <a:r>
              <a:rPr lang="en-US" sz="1600" dirty="0">
                <a:solidFill>
                  <a:srgbClr val="000000"/>
                </a:solidFill>
              </a:rPr>
              <a:t>Differences in optimum production scale;</a:t>
            </a:r>
          </a:p>
          <a:p>
            <a:pPr marL="171450" indent="-171450">
              <a:buBlip>
                <a:blip r:embed="rId2"/>
              </a:buBlip>
            </a:pPr>
            <a:r>
              <a:rPr lang="bg-BG" sz="1600" dirty="0">
                <a:solidFill>
                  <a:srgbClr val="000000"/>
                </a:solidFill>
              </a:rPr>
              <a:t> </a:t>
            </a:r>
            <a:r>
              <a:rPr lang="en-US" sz="1600" dirty="0">
                <a:solidFill>
                  <a:srgbClr val="000000"/>
                </a:solidFill>
              </a:rPr>
              <a:t>Possible lack of administrative synergy;</a:t>
            </a:r>
          </a:p>
          <a:p>
            <a:pPr marL="171450" indent="-171450">
              <a:buBlip>
                <a:blip r:embed="rId2"/>
              </a:buBlip>
            </a:pPr>
            <a:r>
              <a:rPr lang="bg-BG" sz="1600" dirty="0">
                <a:solidFill>
                  <a:srgbClr val="000000"/>
                </a:solidFill>
              </a:rPr>
              <a:t> </a:t>
            </a:r>
            <a:r>
              <a:rPr lang="en-US" sz="1600" dirty="0">
                <a:solidFill>
                  <a:srgbClr val="000000"/>
                </a:solidFill>
              </a:rPr>
              <a:t>Problems in one production stage threaten production and profitability of all other stages;</a:t>
            </a:r>
          </a:p>
          <a:p>
            <a:pPr marL="171450" indent="-171450">
              <a:buBlip>
                <a:blip r:embed="rId2"/>
              </a:buBlip>
            </a:pPr>
            <a:r>
              <a:rPr lang="bg-BG" sz="1600" dirty="0">
                <a:solidFill>
                  <a:srgbClr val="000000"/>
                </a:solidFill>
              </a:rPr>
              <a:t> </a:t>
            </a:r>
            <a:r>
              <a:rPr lang="en-US" sz="1600" dirty="0">
                <a:solidFill>
                  <a:srgbClr val="000000"/>
                </a:solidFill>
              </a:rPr>
              <a:t>The activities may be very different.</a:t>
            </a:r>
          </a:p>
        </p:txBody>
      </p:sp>
      <p:pic>
        <p:nvPicPr>
          <p:cNvPr id="2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68884" y="116634"/>
            <a:ext cx="1360133" cy="644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0125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0" y="6356350"/>
            <a:ext cx="122451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094"/>
            <a:ext cx="1246812" cy="493226"/>
          </a:xfrm>
          <a:prstGeom prst="rect">
            <a:avLst/>
          </a:prstGeom>
        </p:spPr>
      </p:pic>
      <p:sp>
        <p:nvSpPr>
          <p:cNvPr id="7" name="Espaço Reservado para Conteúdo 2">
            <a:extLst>
              <a:ext uri="{FF2B5EF4-FFF2-40B4-BE49-F238E27FC236}">
                <a16:creationId xmlns:a16="http://schemas.microsoft.com/office/drawing/2014/main" id="{E6F1D50E-CB6A-45DE-852C-CB062FD4413E}"/>
              </a:ext>
            </a:extLst>
          </p:cNvPr>
          <p:cNvSpPr txBox="1">
            <a:spLocks/>
          </p:cNvSpPr>
          <p:nvPr/>
        </p:nvSpPr>
        <p:spPr>
          <a:xfrm>
            <a:off x="0" y="1243649"/>
            <a:ext cx="9325273" cy="5116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Fava Neves is an </a:t>
            </a:r>
            <a:r>
              <a:rPr kumimoji="0" lang="en-US" sz="1200" b="0" i="1" u="none" strike="noStrike" kern="1200" cap="none" spc="0" normalizeH="0" baseline="0" noProof="0" dirty="0">
                <a:ln>
                  <a:noFill/>
                </a:ln>
                <a:solidFill>
                  <a:prstClr val="black"/>
                </a:solidFill>
                <a:effectLst/>
                <a:uLnTx/>
                <a:uFillTx/>
                <a:latin typeface="Calibri"/>
                <a:ea typeface="+mn-ea"/>
                <a:cs typeface="+mn-cs"/>
              </a:rPr>
              <a:t>international expert</a:t>
            </a:r>
            <a:r>
              <a:rPr kumimoji="0" lang="en-US" sz="1200" b="0" i="0" u="none" strike="noStrike" kern="1200" cap="none" spc="0" normalizeH="0" baseline="0" noProof="0" dirty="0">
                <a:ln>
                  <a:noFill/>
                </a:ln>
                <a:solidFill>
                  <a:prstClr val="black"/>
                </a:solidFill>
                <a:effectLst/>
                <a:uLnTx/>
                <a:uFillTx/>
                <a:latin typeface="Calibri"/>
                <a:ea typeface="+mn-ea"/>
                <a:cs typeface="+mn-cs"/>
              </a:rPr>
              <a:t> on global agribusiness issues and a part-time professor of planning and strategy at the School of Business (FEARP) of the University of São Paulo (USP) and FGV Business School, both in Brazil. He graduated as an agronomic engineer from ESALQ/USP - Piracicaba in 1991. He earned his master’s degree in 1995 and his doctorate in management in 1999 from the FEA/USP School of Economics and Business – São Paulo. Marcos completed postgraduate studies in European agribusiness at ESSEC-IGIA in France in 1995 and in chains/networks at Wageningen University, in the Netherlands (1998-1999). In 2013 he spent the year as a visiting international professor at Purdue University (Indiana, USA) where he maintains the linkage as a permanent International Adjunct Professor. Since 2006 he is an international professor at the University of Buenos Aires, Argentina.</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 has </a:t>
            </a:r>
            <a:r>
              <a:rPr kumimoji="0" lang="en-US" sz="1200" b="0" i="1" u="none" strike="noStrike" kern="1200" cap="none" spc="0" normalizeH="0" baseline="0" noProof="0" dirty="0">
                <a:ln>
                  <a:noFill/>
                </a:ln>
                <a:solidFill>
                  <a:prstClr val="black"/>
                </a:solidFill>
                <a:effectLst/>
                <a:uLnTx/>
                <a:uFillTx/>
                <a:latin typeface="Calibri"/>
                <a:ea typeface="+mn-ea"/>
                <a:cs typeface="+mn-cs"/>
              </a:rPr>
              <a:t>specialized in strategic-planning</a:t>
            </a:r>
            <a:r>
              <a:rPr kumimoji="0" lang="en-US" sz="1200" b="0" i="0" u="none" strike="noStrike" kern="1200" cap="none" spc="0" normalizeH="0" baseline="0" noProof="0" dirty="0">
                <a:ln>
                  <a:noFill/>
                </a:ln>
                <a:solidFill>
                  <a:prstClr val="black"/>
                </a:solidFill>
                <a:effectLst/>
                <a:uLnTx/>
                <a:uFillTx/>
                <a:latin typeface="Calibri"/>
                <a:ea typeface="+mn-ea"/>
                <a:cs typeface="+mn-cs"/>
              </a:rPr>
              <a:t> processes for companies and food chains and works as a board member of both public and private organizations, being member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mor</a:t>
            </a:r>
            <a:r>
              <a:rPr kumimoji="0" lang="en-US" sz="1200" b="0" i="0" u="none" strike="noStrike" kern="1200" cap="none" spc="0" normalizeH="0" baseline="0" noProof="0" dirty="0">
                <a:ln>
                  <a:noFill/>
                </a:ln>
                <a:solidFill>
                  <a:prstClr val="black"/>
                </a:solidFill>
                <a:effectLst/>
                <a:uLnTx/>
                <a:uFillTx/>
                <a:latin typeface="Calibri"/>
                <a:ea typeface="+mn-ea"/>
                <a:cs typeface="+mn-cs"/>
              </a:rPr>
              <a:t> than 10 international boards since 2004. Also in 2004, he created the Markestrat think tank with other partners, today employing around 60 people and doing international projects, studies and research in strategic planning and management for more than 250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agri</a:t>
            </a:r>
            <a:r>
              <a:rPr kumimoji="0" lang="en-US" sz="1200" b="0" i="0" u="none" strike="noStrike" kern="1200" cap="none" spc="0" normalizeH="0" baseline="0" noProof="0" dirty="0">
                <a:ln>
                  <a:noFill/>
                </a:ln>
                <a:solidFill>
                  <a:prstClr val="black"/>
                </a:solidFill>
                <a:effectLst/>
                <a:uLnTx/>
                <a:uFillTx/>
                <a:latin typeface="Calibri"/>
                <a:ea typeface="+mn-ea"/>
                <a:cs typeface="+mn-cs"/>
              </a:rPr>
              <a:t>-food business organizations. Some of these projects were very important in suggesting public policies for food chains that were implemented in Brazil with economic and social impacts.</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ângulo 7"/>
          <p:cNvSpPr/>
          <p:nvPr/>
        </p:nvSpPr>
        <p:spPr>
          <a:xfrm>
            <a:off x="0" y="3268396"/>
            <a:ext cx="11750722" cy="2525820"/>
          </a:xfrm>
          <a:prstGeom prst="rect">
            <a:avLst/>
          </a:prstGeom>
        </p:spPr>
        <p:txBody>
          <a:bodyPr wrap="square">
            <a:spAutoFit/>
          </a:body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Also as an experience in the private sector, from 1992 to 1993 he worked in citrus juice exporter and from 1994 to 1995 in a veterinarian company. In 2008, he became CEO of Brazil’s second-largest biofuel holding company, a position he occupied until 2009, when he returned to the University of São Paulo (USP) and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Markestrat</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the academic side, since 1995 (when he was hired by USP), Marcos has advised more than 30 doctorate dissertations and master’s theses and helped to form around 1200 Bachelors in Business Administration in Brazil with around 120 courses taught to undergraduates at USP.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His writings are strongly focused on supplying simple and effective methods for business. He has published more than 100 articles in international journals and has been author and editor of 63 books by 10 different publishers in Brazil, Uruguay, Argentina, South Africa, Singapore, Netherlands, China, the United Kingdom and the United States. He is also a regular contributor for China Daily Newspaper and has written two case studies for Harvard Business School (2009/2010), one for Purdue (2013) and five for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Pensa</a:t>
            </a:r>
            <a:r>
              <a:rPr kumimoji="0" lang="en-US" sz="1200" b="0" i="0" u="none" strike="noStrike" kern="1200" cap="none" spc="0" normalizeH="0" baseline="0" noProof="0" dirty="0">
                <a:ln>
                  <a:noFill/>
                </a:ln>
                <a:solidFill>
                  <a:prstClr val="black"/>
                </a:solidFill>
                <a:effectLst/>
                <a:uLnTx/>
                <a:uFillTx/>
                <a:latin typeface="Calibri"/>
                <a:ea typeface="+mn-ea"/>
                <a:cs typeface="+mn-cs"/>
              </a:rPr>
              <a:t>/USP in the nineties. Recognized as the Brazilian academic with the largest number of international publications about orange juice and sugar cane chain and one of the top 3 most cited Brazilian authors in the area of food and agribusiness. He has reached more than 4000 citations in Google Scholar index.</a:t>
            </a: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is one of the most active Brazilian speakers, having done more than 1050 lectures and presentations in 25 countries. He received around 150 recognitions from Brazilian and international organizations, and is considered a “Fellow” of the IFAMA (International Food and Agribusiness Management Association), title received in Minneapolis - 2015.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Coming from a family of farmers, he is a worldwide defender of agriculture and farmer’s role in the development of the society. In the social side, together with his parents, Marcos is one of the creators and maintainers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Mucapp</a:t>
            </a:r>
            <a:r>
              <a:rPr kumimoji="0" lang="en-US" sz="1200" b="0" i="0" u="none" strike="noStrike" kern="1200" cap="none" spc="0" normalizeH="0" baseline="0" noProof="0" dirty="0">
                <a:ln>
                  <a:noFill/>
                </a:ln>
                <a:solidFill>
                  <a:prstClr val="black"/>
                </a:solidFill>
                <a:effectLst/>
                <a:uLnTx/>
                <a:uFillTx/>
                <a:latin typeface="Calibri"/>
                <a:ea typeface="+mn-ea"/>
                <a:cs typeface="+mn-cs"/>
              </a:rPr>
              <a:t>, a NGO that in 20 years has built more than 450 houses for families in Brazil that face very unfavorable conditions.</a:t>
            </a:r>
          </a:p>
        </p:txBody>
      </p:sp>
    </p:spTree>
    <p:extLst>
      <p:ext uri="{BB962C8B-B14F-4D97-AF65-F5344CB8AC3E}">
        <p14:creationId xmlns:p14="http://schemas.microsoft.com/office/powerpoint/2010/main" val="30514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351818" y="5453302"/>
            <a:ext cx="2840182" cy="1404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059" name="Rectangle 44"/>
          <p:cNvSpPr>
            <a:spLocks noGrp="1" noChangeArrowheads="1"/>
          </p:cNvSpPr>
          <p:nvPr>
            <p:ph type="title"/>
          </p:nvPr>
        </p:nvSpPr>
        <p:spPr>
          <a:xfrm>
            <a:off x="-1" y="69744"/>
            <a:ext cx="7301345" cy="850106"/>
          </a:xfrm>
        </p:spPr>
        <p:txBody>
          <a:bodyPr>
            <a:noAutofit/>
          </a:bodyPr>
          <a:lstStyle/>
          <a:p>
            <a:pPr algn="ctr">
              <a:lnSpc>
                <a:spcPct val="100000"/>
              </a:lnSpc>
            </a:pPr>
            <a:r>
              <a:rPr lang="en-US" sz="2400" dirty="0">
                <a:latin typeface="+mn-lt"/>
              </a:rPr>
              <a:t>A Method for the Distribution </a:t>
            </a:r>
            <a:br>
              <a:rPr lang="bg-BG" sz="2400" dirty="0">
                <a:latin typeface="+mn-lt"/>
              </a:rPr>
            </a:br>
            <a:r>
              <a:rPr lang="en-US" sz="2400" dirty="0">
                <a:latin typeface="+mn-lt"/>
              </a:rPr>
              <a:t>Channels Planning Process</a:t>
            </a:r>
            <a:r>
              <a:rPr lang="bg-BG" sz="2400" dirty="0">
                <a:latin typeface="+mn-lt"/>
              </a:rPr>
              <a:t> (1999)</a:t>
            </a:r>
            <a:endParaRPr lang="pt-BR" sz="2400" dirty="0">
              <a:latin typeface="+mn-lt"/>
            </a:endParaRPr>
          </a:p>
        </p:txBody>
      </p:sp>
      <p:pic>
        <p:nvPicPr>
          <p:cNvPr id="47" name="Image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73459" y="142217"/>
            <a:ext cx="4461164" cy="3006437"/>
          </a:xfrm>
          <a:prstGeom prst="rect">
            <a:avLst/>
          </a:prstGeom>
          <a:ln>
            <a:noFill/>
          </a:ln>
          <a:effectLst>
            <a:outerShdw blurRad="292100" dist="139700" dir="2700000" algn="tl" rotWithShape="0">
              <a:srgbClr val="333333">
                <a:alpha val="65000"/>
              </a:srgbClr>
            </a:outerShdw>
          </a:effectLst>
        </p:spPr>
      </p:pic>
      <p:pic>
        <p:nvPicPr>
          <p:cNvPr id="48" name="Picture 47" descr="most downloaded phd.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01168" y="3463635"/>
            <a:ext cx="4405745" cy="3080795"/>
          </a:xfrm>
          <a:prstGeom prst="rect">
            <a:avLst/>
          </a:prstGeom>
          <a:ln>
            <a:noFill/>
          </a:ln>
          <a:effectLst>
            <a:outerShdw blurRad="292100" dist="139700" dir="2700000" algn="tl" rotWithShape="0">
              <a:srgbClr val="333333">
                <a:alpha val="65000"/>
              </a:srgbClr>
            </a:outerShdw>
          </a:effectLst>
        </p:spPr>
      </p:pic>
      <p:grpSp>
        <p:nvGrpSpPr>
          <p:cNvPr id="49" name="Agrupar 48"/>
          <p:cNvGrpSpPr/>
          <p:nvPr/>
        </p:nvGrpSpPr>
        <p:grpSpPr>
          <a:xfrm>
            <a:off x="301570" y="1320510"/>
            <a:ext cx="6833522" cy="4394343"/>
            <a:chOff x="1964114" y="1341439"/>
            <a:chExt cx="8353329" cy="4459723"/>
          </a:xfrm>
        </p:grpSpPr>
        <p:grpSp>
          <p:nvGrpSpPr>
            <p:cNvPr id="50" name="Group 2"/>
            <p:cNvGrpSpPr>
              <a:grpSpLocks/>
            </p:cNvGrpSpPr>
            <p:nvPr/>
          </p:nvGrpSpPr>
          <p:grpSpPr bwMode="auto">
            <a:xfrm>
              <a:off x="1964114" y="1341439"/>
              <a:ext cx="8353329" cy="4459723"/>
              <a:chOff x="161" y="845"/>
              <a:chExt cx="5596" cy="3041"/>
            </a:xfrm>
            <a:solidFill>
              <a:schemeClr val="tx1"/>
            </a:solidFill>
          </p:grpSpPr>
          <p:sp>
            <p:nvSpPr>
              <p:cNvPr id="55" name="Rectangle 3"/>
              <p:cNvSpPr>
                <a:spLocks noChangeArrowheads="1"/>
              </p:cNvSpPr>
              <p:nvPr/>
            </p:nvSpPr>
            <p:spPr bwMode="auto">
              <a:xfrm>
                <a:off x="161" y="845"/>
                <a:ext cx="1185" cy="349"/>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UNDERSTANDING</a:t>
                </a:r>
              </a:p>
              <a:p>
                <a:pPr algn="ctr" eaLnBrk="0" hangingPunct="0">
                  <a:defRPr/>
                </a:pPr>
                <a:r>
                  <a:rPr lang="pt-BR" sz="1200" b="1" dirty="0">
                    <a:solidFill>
                      <a:schemeClr val="bg1"/>
                    </a:solidFill>
                    <a:cs typeface="Arial" charset="0"/>
                  </a:rPr>
                  <a:t>PHASE</a:t>
                </a:r>
              </a:p>
            </p:txBody>
          </p:sp>
          <p:sp>
            <p:nvSpPr>
              <p:cNvPr id="56" name="Rectangle 4"/>
              <p:cNvSpPr>
                <a:spLocks noChangeArrowheads="1"/>
              </p:cNvSpPr>
              <p:nvPr/>
            </p:nvSpPr>
            <p:spPr bwMode="auto">
              <a:xfrm>
                <a:off x="1616" y="845"/>
                <a:ext cx="1185" cy="361"/>
              </a:xfrm>
              <a:prstGeom prst="rect">
                <a:avLst/>
              </a:prstGeom>
              <a:solidFill>
                <a:srgbClr val="2B733C"/>
              </a:solid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OBJECTIVES/GOALS PHASE</a:t>
                </a:r>
              </a:p>
            </p:txBody>
          </p:sp>
          <p:sp>
            <p:nvSpPr>
              <p:cNvPr id="57" name="Rectangle 5"/>
              <p:cNvSpPr>
                <a:spLocks noChangeArrowheads="1"/>
              </p:cNvSpPr>
              <p:nvPr/>
            </p:nvSpPr>
            <p:spPr bwMode="auto">
              <a:xfrm>
                <a:off x="3091" y="845"/>
                <a:ext cx="1188" cy="352"/>
              </a:xfrm>
              <a:prstGeom prst="rect">
                <a:avLst/>
              </a:prstGeom>
              <a:solidFill>
                <a:srgbClr val="2B733C"/>
              </a:solid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IMPLEMENTATION PHASE</a:t>
                </a:r>
              </a:p>
            </p:txBody>
          </p:sp>
          <p:sp>
            <p:nvSpPr>
              <p:cNvPr id="58" name="Rectangle 6"/>
              <p:cNvSpPr>
                <a:spLocks noChangeArrowheads="1"/>
              </p:cNvSpPr>
              <p:nvPr/>
            </p:nvSpPr>
            <p:spPr bwMode="auto">
              <a:xfrm>
                <a:off x="4569" y="852"/>
                <a:ext cx="1188" cy="347"/>
              </a:xfrm>
              <a:prstGeom prst="rect">
                <a:avLst/>
              </a:prstGeom>
              <a:solidFill>
                <a:srgbClr val="2B733C"/>
              </a:solid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MONITORING AND REVISION</a:t>
                </a:r>
              </a:p>
            </p:txBody>
          </p:sp>
          <p:sp>
            <p:nvSpPr>
              <p:cNvPr id="59" name="Rectangle 7"/>
              <p:cNvSpPr>
                <a:spLocks noChangeArrowheads="1"/>
              </p:cNvSpPr>
              <p:nvPr/>
            </p:nvSpPr>
            <p:spPr bwMode="auto">
              <a:xfrm>
                <a:off x="312" y="1544"/>
                <a:ext cx="882" cy="34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1 - DESCRIPTION OF THE CHAIN </a:t>
                </a:r>
              </a:p>
            </p:txBody>
          </p:sp>
          <p:sp>
            <p:nvSpPr>
              <p:cNvPr id="60" name="Rectangle 8"/>
              <p:cNvSpPr>
                <a:spLocks noChangeArrowheads="1"/>
              </p:cNvSpPr>
              <p:nvPr/>
            </p:nvSpPr>
            <p:spPr bwMode="auto">
              <a:xfrm>
                <a:off x="299" y="2075"/>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2 - DESCRIPTION  OF EXISTING CHANNELS</a:t>
                </a:r>
              </a:p>
            </p:txBody>
          </p:sp>
          <p:sp>
            <p:nvSpPr>
              <p:cNvPr id="61" name="Rectangle 9"/>
              <p:cNvSpPr>
                <a:spLocks noChangeArrowheads="1"/>
              </p:cNvSpPr>
              <p:nvPr/>
            </p:nvSpPr>
            <p:spPr bwMode="auto">
              <a:xfrm>
                <a:off x="332" y="2574"/>
                <a:ext cx="836" cy="28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3 – ENVIRONM. ANALYSIS</a:t>
                </a:r>
              </a:p>
            </p:txBody>
          </p:sp>
          <p:sp>
            <p:nvSpPr>
              <p:cNvPr id="62" name="Rectangle 10"/>
              <p:cNvSpPr>
                <a:spLocks noChangeArrowheads="1"/>
              </p:cNvSpPr>
              <p:nvPr/>
            </p:nvSpPr>
            <p:spPr bwMode="auto">
              <a:xfrm>
                <a:off x="332" y="3020"/>
                <a:ext cx="836"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4 - ASSET SPECIFICITY ANALYSIS</a:t>
                </a:r>
              </a:p>
            </p:txBody>
          </p:sp>
          <p:sp>
            <p:nvSpPr>
              <p:cNvPr id="63" name="Rectangle 11"/>
              <p:cNvSpPr>
                <a:spLocks noChangeArrowheads="1"/>
              </p:cNvSpPr>
              <p:nvPr/>
            </p:nvSpPr>
            <p:spPr bwMode="auto">
              <a:xfrm>
                <a:off x="332" y="3525"/>
                <a:ext cx="836"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 5- EXISTING CONTRACTUAL ANALYSIS</a:t>
                </a:r>
              </a:p>
            </p:txBody>
          </p:sp>
          <p:sp>
            <p:nvSpPr>
              <p:cNvPr id="64" name="Rectangle 12"/>
              <p:cNvSpPr>
                <a:spLocks noChangeArrowheads="1"/>
              </p:cNvSpPr>
              <p:nvPr/>
            </p:nvSpPr>
            <p:spPr bwMode="auto">
              <a:xfrm>
                <a:off x="1755" y="1545"/>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6 - COMPANY’S OBJECTIVES</a:t>
                </a:r>
              </a:p>
            </p:txBody>
          </p:sp>
          <p:sp>
            <p:nvSpPr>
              <p:cNvPr id="65" name="Rectangle 13"/>
              <p:cNvSpPr>
                <a:spLocks noChangeArrowheads="1"/>
              </p:cNvSpPr>
              <p:nvPr/>
            </p:nvSpPr>
            <p:spPr bwMode="auto">
              <a:xfrm>
                <a:off x="1755" y="2102"/>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7 – CONSUMERS’ NEEDS/BUYING PROCESSES</a:t>
                </a:r>
              </a:p>
            </p:txBody>
          </p:sp>
          <p:sp>
            <p:nvSpPr>
              <p:cNvPr id="66" name="Rectangle 14"/>
              <p:cNvSpPr>
                <a:spLocks noChangeArrowheads="1"/>
              </p:cNvSpPr>
              <p:nvPr/>
            </p:nvSpPr>
            <p:spPr bwMode="auto">
              <a:xfrm>
                <a:off x="3313" y="1545"/>
                <a:ext cx="76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9 – CHANNEL SELECTION</a:t>
                </a:r>
              </a:p>
            </p:txBody>
          </p:sp>
          <p:sp>
            <p:nvSpPr>
              <p:cNvPr id="67" name="Rectangle 15"/>
              <p:cNvSpPr>
                <a:spLocks noChangeArrowheads="1"/>
              </p:cNvSpPr>
              <p:nvPr/>
            </p:nvSpPr>
            <p:spPr bwMode="auto">
              <a:xfrm>
                <a:off x="3313" y="2102"/>
                <a:ext cx="76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10 – BUILDING CONTRACTS</a:t>
                </a:r>
              </a:p>
            </p:txBody>
          </p:sp>
          <p:sp>
            <p:nvSpPr>
              <p:cNvPr id="68" name="Rectangle 16"/>
              <p:cNvSpPr>
                <a:spLocks noChangeArrowheads="1"/>
              </p:cNvSpPr>
              <p:nvPr/>
            </p:nvSpPr>
            <p:spPr bwMode="auto">
              <a:xfrm>
                <a:off x="4768" y="1544"/>
                <a:ext cx="790" cy="34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11 – CHANNEL MANAGEMENT</a:t>
                </a:r>
              </a:p>
            </p:txBody>
          </p:sp>
          <p:sp>
            <p:nvSpPr>
              <p:cNvPr id="69" name="Rectangle 17"/>
              <p:cNvSpPr>
                <a:spLocks noChangeArrowheads="1"/>
              </p:cNvSpPr>
              <p:nvPr/>
            </p:nvSpPr>
            <p:spPr bwMode="auto">
              <a:xfrm>
                <a:off x="1752" y="2701"/>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8 - GAP ANALYSIS AND ADJUSTMENTS</a:t>
                </a:r>
              </a:p>
            </p:txBody>
          </p:sp>
          <p:cxnSp>
            <p:nvCxnSpPr>
              <p:cNvPr id="70" name="AutoShape 20"/>
              <p:cNvCxnSpPr>
                <a:cxnSpLocks noChangeShapeType="1"/>
              </p:cNvCxnSpPr>
              <p:nvPr/>
            </p:nvCxnSpPr>
            <p:spPr bwMode="auto">
              <a:xfrm>
                <a:off x="750" y="1886"/>
                <a:ext cx="0" cy="189"/>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71" name="AutoShape 21"/>
              <p:cNvCxnSpPr>
                <a:cxnSpLocks noChangeShapeType="1"/>
                <a:stCxn id="60" idx="2"/>
                <a:endCxn id="61" idx="0"/>
              </p:cNvCxnSpPr>
              <p:nvPr/>
            </p:nvCxnSpPr>
            <p:spPr bwMode="auto">
              <a:xfrm flipH="1">
                <a:off x="750" y="2436"/>
                <a:ext cx="3" cy="138"/>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72" name="AutoShape 22"/>
              <p:cNvCxnSpPr>
                <a:cxnSpLocks noChangeShapeType="1"/>
                <a:stCxn id="61" idx="2"/>
                <a:endCxn id="62" idx="0"/>
              </p:cNvCxnSpPr>
              <p:nvPr/>
            </p:nvCxnSpPr>
            <p:spPr bwMode="auto">
              <a:xfrm>
                <a:off x="750" y="2862"/>
                <a:ext cx="0" cy="158"/>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73" name="AutoShape 23"/>
              <p:cNvCxnSpPr>
                <a:cxnSpLocks noChangeShapeType="1"/>
                <a:stCxn id="62" idx="2"/>
                <a:endCxn id="63" idx="0"/>
              </p:cNvCxnSpPr>
              <p:nvPr/>
            </p:nvCxnSpPr>
            <p:spPr bwMode="auto">
              <a:xfrm>
                <a:off x="750" y="3381"/>
                <a:ext cx="0" cy="144"/>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grpSp>
            <p:nvGrpSpPr>
              <p:cNvPr id="74" name="Group 24"/>
              <p:cNvGrpSpPr>
                <a:grpSpLocks/>
              </p:cNvGrpSpPr>
              <p:nvPr/>
            </p:nvGrpSpPr>
            <p:grpSpPr bwMode="auto">
              <a:xfrm>
                <a:off x="1183" y="1239"/>
                <a:ext cx="286" cy="2466"/>
                <a:chOff x="1183" y="1226"/>
                <a:chExt cx="286" cy="2466"/>
              </a:xfrm>
              <a:grpFill/>
            </p:grpSpPr>
            <p:cxnSp>
              <p:nvCxnSpPr>
                <p:cNvPr id="87" name="AutoShape 25"/>
                <p:cNvCxnSpPr>
                  <a:cxnSpLocks noChangeShapeType="1"/>
                </p:cNvCxnSpPr>
                <p:nvPr/>
              </p:nvCxnSpPr>
              <p:spPr bwMode="auto">
                <a:xfrm>
                  <a:off x="1183" y="3692"/>
                  <a:ext cx="286" cy="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88" name="AutoShape 26"/>
                <p:cNvCxnSpPr>
                  <a:cxnSpLocks noChangeShapeType="1"/>
                </p:cNvCxnSpPr>
                <p:nvPr/>
              </p:nvCxnSpPr>
              <p:spPr bwMode="auto">
                <a:xfrm flipV="1">
                  <a:off x="1469" y="1362"/>
                  <a:ext cx="0" cy="233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sp>
              <p:nvSpPr>
                <p:cNvPr id="89" name="Line 27"/>
                <p:cNvSpPr>
                  <a:spLocks noChangeShapeType="1"/>
                </p:cNvSpPr>
                <p:nvPr/>
              </p:nvSpPr>
              <p:spPr bwMode="auto">
                <a:xfrm flipH="1" flipV="1">
                  <a:off x="1288" y="1226"/>
                  <a:ext cx="181" cy="136"/>
                </a:xfrm>
                <a:prstGeom prst="line">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txBody>
                <a:bodyPr anchor="ctr"/>
                <a:lstStyle/>
                <a:p>
                  <a:endParaRPr lang="en-US" b="1">
                    <a:solidFill>
                      <a:schemeClr val="tx1"/>
                    </a:solidFill>
                  </a:endParaRPr>
                </a:p>
              </p:txBody>
            </p:sp>
          </p:grpSp>
          <p:grpSp>
            <p:nvGrpSpPr>
              <p:cNvPr id="75" name="Group 28"/>
              <p:cNvGrpSpPr>
                <a:grpSpLocks/>
              </p:cNvGrpSpPr>
              <p:nvPr/>
            </p:nvGrpSpPr>
            <p:grpSpPr bwMode="auto">
              <a:xfrm>
                <a:off x="2660" y="1266"/>
                <a:ext cx="189" cy="1596"/>
                <a:chOff x="1309" y="1253"/>
                <a:chExt cx="210" cy="2353"/>
              </a:xfrm>
              <a:grpFill/>
            </p:grpSpPr>
            <p:cxnSp>
              <p:nvCxnSpPr>
                <p:cNvPr id="84" name="AutoShape 29"/>
                <p:cNvCxnSpPr>
                  <a:cxnSpLocks noChangeShapeType="1"/>
                </p:cNvCxnSpPr>
                <p:nvPr/>
              </p:nvCxnSpPr>
              <p:spPr bwMode="auto">
                <a:xfrm>
                  <a:off x="1309" y="3606"/>
                  <a:ext cx="209" cy="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85" name="AutoShape 30"/>
                <p:cNvCxnSpPr>
                  <a:cxnSpLocks noChangeShapeType="1"/>
                </p:cNvCxnSpPr>
                <p:nvPr/>
              </p:nvCxnSpPr>
              <p:spPr bwMode="auto">
                <a:xfrm flipV="1">
                  <a:off x="1518" y="1389"/>
                  <a:ext cx="1" cy="2217"/>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sp>
              <p:nvSpPr>
                <p:cNvPr id="86" name="Line 31"/>
                <p:cNvSpPr>
                  <a:spLocks noChangeShapeType="1"/>
                </p:cNvSpPr>
                <p:nvPr/>
              </p:nvSpPr>
              <p:spPr bwMode="auto">
                <a:xfrm flipH="1" flipV="1">
                  <a:off x="1330" y="1253"/>
                  <a:ext cx="181" cy="136"/>
                </a:xfrm>
                <a:prstGeom prst="line">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en-US" b="1">
                    <a:solidFill>
                      <a:schemeClr val="tx1"/>
                    </a:solidFill>
                  </a:endParaRPr>
                </a:p>
              </p:txBody>
            </p:sp>
          </p:grpSp>
          <p:cxnSp>
            <p:nvCxnSpPr>
              <p:cNvPr id="76" name="AutoShape 33"/>
              <p:cNvCxnSpPr>
                <a:cxnSpLocks noChangeShapeType="1"/>
                <a:stCxn id="64" idx="2"/>
                <a:endCxn id="65" idx="0"/>
              </p:cNvCxnSpPr>
              <p:nvPr/>
            </p:nvCxnSpPr>
            <p:spPr bwMode="auto">
              <a:xfrm>
                <a:off x="2209" y="1906"/>
                <a:ext cx="0" cy="196"/>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77" name="AutoShape 34"/>
              <p:cNvCxnSpPr>
                <a:cxnSpLocks noChangeShapeType="1"/>
                <a:stCxn id="65" idx="2"/>
                <a:endCxn id="69" idx="0"/>
              </p:cNvCxnSpPr>
              <p:nvPr/>
            </p:nvCxnSpPr>
            <p:spPr bwMode="auto">
              <a:xfrm flipH="1">
                <a:off x="2206" y="2463"/>
                <a:ext cx="3" cy="238"/>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grpSp>
            <p:nvGrpSpPr>
              <p:cNvPr id="78" name="Group 35"/>
              <p:cNvGrpSpPr>
                <a:grpSpLocks/>
              </p:cNvGrpSpPr>
              <p:nvPr/>
            </p:nvGrpSpPr>
            <p:grpSpPr bwMode="auto">
              <a:xfrm>
                <a:off x="4065" y="1248"/>
                <a:ext cx="118" cy="1035"/>
                <a:chOff x="1594" y="1214"/>
                <a:chExt cx="181" cy="2318"/>
              </a:xfrm>
              <a:grpFill/>
            </p:grpSpPr>
            <p:cxnSp>
              <p:nvCxnSpPr>
                <p:cNvPr id="81" name="AutoShape 36"/>
                <p:cNvCxnSpPr>
                  <a:cxnSpLocks noChangeShapeType="1"/>
                  <a:stCxn id="67" idx="3"/>
                </p:cNvCxnSpPr>
                <p:nvPr/>
              </p:nvCxnSpPr>
              <p:spPr bwMode="auto">
                <a:xfrm>
                  <a:off x="1617" y="3532"/>
                  <a:ext cx="158" cy="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82" name="AutoShape 37"/>
                <p:cNvCxnSpPr>
                  <a:cxnSpLocks noChangeShapeType="1"/>
                </p:cNvCxnSpPr>
                <p:nvPr/>
              </p:nvCxnSpPr>
              <p:spPr bwMode="auto">
                <a:xfrm flipV="1">
                  <a:off x="1775" y="1346"/>
                  <a:ext cx="0" cy="2186"/>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sp>
              <p:nvSpPr>
                <p:cNvPr id="83" name="Line 38"/>
                <p:cNvSpPr>
                  <a:spLocks noChangeShapeType="1"/>
                </p:cNvSpPr>
                <p:nvPr/>
              </p:nvSpPr>
              <p:spPr bwMode="auto">
                <a:xfrm flipH="1" flipV="1">
                  <a:off x="1594" y="1214"/>
                  <a:ext cx="181" cy="136"/>
                </a:xfrm>
                <a:prstGeom prst="line">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en-US" b="1">
                    <a:solidFill>
                      <a:schemeClr val="tx1"/>
                    </a:solidFill>
                  </a:endParaRPr>
                </a:p>
              </p:txBody>
            </p:sp>
          </p:grpSp>
          <p:cxnSp>
            <p:nvCxnSpPr>
              <p:cNvPr id="79" name="AutoShape 39"/>
              <p:cNvCxnSpPr>
                <a:cxnSpLocks noChangeShapeType="1"/>
                <a:stCxn id="66" idx="2"/>
                <a:endCxn id="67" idx="0"/>
              </p:cNvCxnSpPr>
              <p:nvPr/>
            </p:nvCxnSpPr>
            <p:spPr bwMode="auto">
              <a:xfrm>
                <a:off x="3697" y="1906"/>
                <a:ext cx="0" cy="196"/>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80" name="AutoShape 41"/>
              <p:cNvCxnSpPr>
                <a:cxnSpLocks noChangeShapeType="1"/>
                <a:endCxn id="56" idx="1"/>
              </p:cNvCxnSpPr>
              <p:nvPr/>
            </p:nvCxnSpPr>
            <p:spPr bwMode="auto">
              <a:xfrm flipV="1">
                <a:off x="1337" y="1026"/>
                <a:ext cx="279" cy="0"/>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grpSp>
        <p:cxnSp>
          <p:nvCxnSpPr>
            <p:cNvPr id="51" name="Conector de Seta Reta 50"/>
            <p:cNvCxnSpPr>
              <a:stCxn id="55" idx="2"/>
              <a:endCxn id="59" idx="0"/>
            </p:cNvCxnSpPr>
            <p:nvPr/>
          </p:nvCxnSpPr>
          <p:spPr>
            <a:xfrm flipH="1">
              <a:off x="2847812" y="1853259"/>
              <a:ext cx="746" cy="513286"/>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a:off x="7241698" y="1837320"/>
              <a:ext cx="2985" cy="495687"/>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p:nvPr/>
          </p:nvCxnSpPr>
          <p:spPr>
            <a:xfrm>
              <a:off x="5060182" y="1837320"/>
              <a:ext cx="2985" cy="495687"/>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a:off x="9459272" y="1833078"/>
              <a:ext cx="2985" cy="495687"/>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453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81EF3B8-68C2-3243-B910-78185395CC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2160" y="0"/>
            <a:ext cx="8067680" cy="6154463"/>
          </a:xfrm>
          <a:prstGeom prst="rect">
            <a:avLst/>
          </a:prstGeom>
        </p:spPr>
      </p:pic>
    </p:spTree>
    <p:extLst>
      <p:ext uri="{BB962C8B-B14F-4D97-AF65-F5344CB8AC3E}">
        <p14:creationId xmlns:p14="http://schemas.microsoft.com/office/powerpoint/2010/main" val="25732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2400" b="1" dirty="0">
                <a:solidFill>
                  <a:srgbClr val="FFFFFF"/>
                </a:solidFill>
              </a:rPr>
              <a:t>Let’s think about Nespresso!</a:t>
            </a:r>
            <a:endParaRPr lang="pt-BR" sz="2400" b="1" dirty="0">
              <a:solidFill>
                <a:srgbClr val="FFFFFF"/>
              </a:solidFill>
            </a:endParaRPr>
          </a:p>
        </p:txBody>
      </p:sp>
    </p:spTree>
    <p:extLst>
      <p:ext uri="{BB962C8B-B14F-4D97-AF65-F5344CB8AC3E}">
        <p14:creationId xmlns:p14="http://schemas.microsoft.com/office/powerpoint/2010/main" val="81784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Espaço Reservado para Conteúdo 2"/>
          <p:cNvSpPr txBox="1">
            <a:spLocks/>
          </p:cNvSpPr>
          <p:nvPr/>
        </p:nvSpPr>
        <p:spPr>
          <a:xfrm>
            <a:off x="6058730" y="2438285"/>
            <a:ext cx="4679136" cy="2837843"/>
          </a:xfrm>
          <a:prstGeom prst="rect">
            <a:avLst/>
          </a:prstGeom>
          <a:solidFill>
            <a:schemeClr val="accent4">
              <a:lumMod val="75000"/>
              <a:alpha val="28000"/>
            </a:schemeClr>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endParaRPr lang="en-US" sz="2000" dirty="0"/>
          </a:p>
        </p:txBody>
      </p:sp>
      <p:sp>
        <p:nvSpPr>
          <p:cNvPr id="2" name="Título 1"/>
          <p:cNvSpPr>
            <a:spLocks noGrp="1"/>
          </p:cNvSpPr>
          <p:nvPr>
            <p:ph type="title"/>
          </p:nvPr>
        </p:nvSpPr>
        <p:spPr>
          <a:xfrm>
            <a:off x="513354" y="437970"/>
            <a:ext cx="5512022" cy="535531"/>
          </a:xfrm>
        </p:spPr>
        <p:txBody>
          <a:bodyPr wrap="none" rtlCol="0">
            <a:spAutoFit/>
          </a:bodyPr>
          <a:lstStyle/>
          <a:p>
            <a:r>
              <a:rPr lang="pt-BR" sz="3200" b="1" dirty="0">
                <a:solidFill>
                  <a:srgbClr val="00382E"/>
                </a:solidFill>
                <a:latin typeface="+mn-lt"/>
              </a:rPr>
              <a:t>Nestlé </a:t>
            </a:r>
            <a:r>
              <a:rPr lang="pt-BR" sz="3200" b="1" dirty="0" err="1">
                <a:solidFill>
                  <a:srgbClr val="00382E"/>
                </a:solidFill>
                <a:latin typeface="+mn-lt"/>
              </a:rPr>
              <a:t>Nespresso</a:t>
            </a:r>
            <a:r>
              <a:rPr lang="pt-BR" sz="3200" b="1" dirty="0">
                <a:solidFill>
                  <a:srgbClr val="00382E"/>
                </a:solidFill>
                <a:latin typeface="+mn-lt"/>
              </a:rPr>
              <a:t> Go </a:t>
            </a:r>
            <a:r>
              <a:rPr lang="pt-BR" sz="3200" dirty="0" err="1">
                <a:solidFill>
                  <a:srgbClr val="00382E"/>
                </a:solidFill>
                <a:latin typeface="+mn-lt"/>
              </a:rPr>
              <a:t>t</a:t>
            </a:r>
            <a:r>
              <a:rPr lang="pt-BR" sz="3200" b="1" dirty="0" err="1">
                <a:solidFill>
                  <a:srgbClr val="00382E"/>
                </a:solidFill>
                <a:latin typeface="+mn-lt"/>
              </a:rPr>
              <a:t>o</a:t>
            </a:r>
            <a:r>
              <a:rPr lang="pt-BR" sz="3200" b="1" dirty="0">
                <a:solidFill>
                  <a:srgbClr val="00382E"/>
                </a:solidFill>
                <a:latin typeface="+mn-lt"/>
              </a:rPr>
              <a:t> Market</a:t>
            </a:r>
          </a:p>
        </p:txBody>
      </p:sp>
      <p:sp>
        <p:nvSpPr>
          <p:cNvPr id="3" name="Espaço Reservado para Conteúdo 2"/>
          <p:cNvSpPr>
            <a:spLocks noGrp="1"/>
          </p:cNvSpPr>
          <p:nvPr>
            <p:ph idx="1"/>
          </p:nvPr>
        </p:nvSpPr>
        <p:spPr>
          <a:xfrm>
            <a:off x="513354" y="3414559"/>
            <a:ext cx="1675067" cy="600660"/>
          </a:xfr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fontScale="92500" lnSpcReduction="10000"/>
          </a:bodyPr>
          <a:lstStyle/>
          <a:p>
            <a:pPr marL="0" indent="0" algn="ctr">
              <a:buNone/>
            </a:pPr>
            <a:r>
              <a:rPr lang="en-US" sz="2000" b="1" dirty="0">
                <a:solidFill>
                  <a:schemeClr val="accent2"/>
                </a:solidFill>
              </a:rPr>
              <a:t>Nestlé </a:t>
            </a:r>
            <a:r>
              <a:rPr lang="en-US" sz="2000" b="1" dirty="0" err="1">
                <a:solidFill>
                  <a:schemeClr val="accent2"/>
                </a:solidFill>
              </a:rPr>
              <a:t>Nespresso</a:t>
            </a:r>
            <a:endParaRPr lang="en-US" sz="2000" b="1" dirty="0">
              <a:solidFill>
                <a:schemeClr val="accent2"/>
              </a:solidFill>
            </a:endParaRPr>
          </a:p>
        </p:txBody>
      </p:sp>
      <p:sp>
        <p:nvSpPr>
          <p:cNvPr id="4" name="Espaço Reservado para Conteúdo 2"/>
          <p:cNvSpPr txBox="1">
            <a:spLocks/>
          </p:cNvSpPr>
          <p:nvPr/>
        </p:nvSpPr>
        <p:spPr>
          <a:xfrm>
            <a:off x="8522517" y="2604392"/>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Supermarket</a:t>
            </a:r>
          </a:p>
        </p:txBody>
      </p:sp>
      <p:sp>
        <p:nvSpPr>
          <p:cNvPr id="5" name="Espaço Reservado para Conteúdo 2"/>
          <p:cNvSpPr txBox="1">
            <a:spLocks/>
          </p:cNvSpPr>
          <p:nvPr/>
        </p:nvSpPr>
        <p:spPr>
          <a:xfrm>
            <a:off x="8522517" y="2921857"/>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Convenience St.</a:t>
            </a:r>
          </a:p>
        </p:txBody>
      </p:sp>
      <p:sp>
        <p:nvSpPr>
          <p:cNvPr id="6" name="Espaço Reservado para Conteúdo 2"/>
          <p:cNvSpPr txBox="1">
            <a:spLocks/>
          </p:cNvSpPr>
          <p:nvPr/>
        </p:nvSpPr>
        <p:spPr>
          <a:xfrm>
            <a:off x="8522517" y="3247416"/>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Bakeries</a:t>
            </a:r>
          </a:p>
        </p:txBody>
      </p:sp>
      <p:sp>
        <p:nvSpPr>
          <p:cNvPr id="7" name="Espaço Reservado para Conteúdo 2"/>
          <p:cNvSpPr txBox="1">
            <a:spLocks/>
          </p:cNvSpPr>
          <p:nvPr/>
        </p:nvSpPr>
        <p:spPr>
          <a:xfrm>
            <a:off x="8522517" y="3579315"/>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dirty="0">
                <a:solidFill>
                  <a:schemeClr val="accent2"/>
                </a:solidFill>
              </a:rPr>
              <a:t>Other Franchise</a:t>
            </a:r>
          </a:p>
        </p:txBody>
      </p:sp>
      <p:sp>
        <p:nvSpPr>
          <p:cNvPr id="8" name="Espaço Reservado para Conteúdo 2"/>
          <p:cNvSpPr txBox="1">
            <a:spLocks/>
          </p:cNvSpPr>
          <p:nvPr/>
        </p:nvSpPr>
        <p:spPr>
          <a:xfrm>
            <a:off x="8522517" y="390311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Hotels</a:t>
            </a:r>
          </a:p>
        </p:txBody>
      </p:sp>
      <p:sp>
        <p:nvSpPr>
          <p:cNvPr id="9" name="Espaço Reservado para Conteúdo 2"/>
          <p:cNvSpPr txBox="1">
            <a:spLocks/>
          </p:cNvSpPr>
          <p:nvPr/>
        </p:nvSpPr>
        <p:spPr>
          <a:xfrm>
            <a:off x="8522517" y="4224213"/>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Restaurants</a:t>
            </a:r>
          </a:p>
        </p:txBody>
      </p:sp>
      <p:sp>
        <p:nvSpPr>
          <p:cNvPr id="10" name="Espaço Reservado para Conteúdo 2"/>
          <p:cNvSpPr txBox="1">
            <a:spLocks/>
          </p:cNvSpPr>
          <p:nvPr/>
        </p:nvSpPr>
        <p:spPr>
          <a:xfrm>
            <a:off x="8522517" y="455024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Coffee Shops</a:t>
            </a:r>
          </a:p>
        </p:txBody>
      </p:sp>
      <p:sp>
        <p:nvSpPr>
          <p:cNvPr id="11" name="Espaço Reservado para Conteúdo 2"/>
          <p:cNvSpPr txBox="1">
            <a:spLocks/>
          </p:cNvSpPr>
          <p:nvPr/>
        </p:nvSpPr>
        <p:spPr>
          <a:xfrm>
            <a:off x="8522517" y="4876275"/>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Companies Office</a:t>
            </a:r>
          </a:p>
        </p:txBody>
      </p:sp>
      <p:sp>
        <p:nvSpPr>
          <p:cNvPr id="12" name="Espaço Reservado para Conteúdo 2"/>
          <p:cNvSpPr txBox="1">
            <a:spLocks/>
          </p:cNvSpPr>
          <p:nvPr/>
        </p:nvSpPr>
        <p:spPr>
          <a:xfrm>
            <a:off x="6252000" y="2562349"/>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Government Emb</a:t>
            </a:r>
          </a:p>
        </p:txBody>
      </p:sp>
      <p:sp>
        <p:nvSpPr>
          <p:cNvPr id="13" name="Espaço Reservado para Conteúdo 2"/>
          <p:cNvSpPr txBox="1">
            <a:spLocks/>
          </p:cNvSpPr>
          <p:nvPr/>
        </p:nvSpPr>
        <p:spPr>
          <a:xfrm>
            <a:off x="6252000" y="2883913"/>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Events</a:t>
            </a:r>
          </a:p>
        </p:txBody>
      </p:sp>
      <p:sp>
        <p:nvSpPr>
          <p:cNvPr id="14" name="Espaço Reservado para Conteúdo 2"/>
          <p:cNvSpPr txBox="1">
            <a:spLocks/>
          </p:cNvSpPr>
          <p:nvPr/>
        </p:nvSpPr>
        <p:spPr>
          <a:xfrm>
            <a:off x="6252000" y="320994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Own Stores</a:t>
            </a:r>
          </a:p>
        </p:txBody>
      </p:sp>
      <p:sp>
        <p:nvSpPr>
          <p:cNvPr id="15" name="Espaço Reservado para Conteúdo 2"/>
          <p:cNvSpPr txBox="1">
            <a:spLocks/>
          </p:cNvSpPr>
          <p:nvPr/>
        </p:nvSpPr>
        <p:spPr>
          <a:xfrm>
            <a:off x="6252000" y="353550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Nespresso Franchise</a:t>
            </a:r>
          </a:p>
        </p:txBody>
      </p:sp>
      <p:sp>
        <p:nvSpPr>
          <p:cNvPr id="16" name="Espaço Reservado para Conteúdo 2"/>
          <p:cNvSpPr txBox="1">
            <a:spLocks/>
          </p:cNvSpPr>
          <p:nvPr/>
        </p:nvSpPr>
        <p:spPr>
          <a:xfrm>
            <a:off x="6252000" y="3853435"/>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Universities</a:t>
            </a:r>
          </a:p>
        </p:txBody>
      </p:sp>
      <p:sp>
        <p:nvSpPr>
          <p:cNvPr id="17" name="Espaço Reservado para Conteúdo 2"/>
          <p:cNvSpPr txBox="1">
            <a:spLocks/>
          </p:cNvSpPr>
          <p:nvPr/>
        </p:nvSpPr>
        <p:spPr>
          <a:xfrm>
            <a:off x="6252000" y="4179466"/>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Vending Machines</a:t>
            </a:r>
          </a:p>
        </p:txBody>
      </p:sp>
      <p:sp>
        <p:nvSpPr>
          <p:cNvPr id="18" name="Espaço Reservado para Conteúdo 2"/>
          <p:cNvSpPr txBox="1">
            <a:spLocks/>
          </p:cNvSpPr>
          <p:nvPr/>
        </p:nvSpPr>
        <p:spPr>
          <a:xfrm>
            <a:off x="6252000" y="4501954"/>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Boutiques</a:t>
            </a:r>
          </a:p>
        </p:txBody>
      </p:sp>
      <p:sp>
        <p:nvSpPr>
          <p:cNvPr id="19" name="Espaço Reservado para Conteúdo 2"/>
          <p:cNvSpPr txBox="1">
            <a:spLocks/>
          </p:cNvSpPr>
          <p:nvPr/>
        </p:nvSpPr>
        <p:spPr>
          <a:xfrm>
            <a:off x="6252000" y="4871506"/>
            <a:ext cx="2068357" cy="260682"/>
          </a:xfrm>
          <a:prstGeom prst="rect">
            <a:avLst/>
          </a:prstGeom>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Others</a:t>
            </a:r>
          </a:p>
        </p:txBody>
      </p:sp>
      <p:sp>
        <p:nvSpPr>
          <p:cNvPr id="20" name="Espaço Reservado para Conteúdo 2"/>
          <p:cNvSpPr txBox="1">
            <a:spLocks/>
          </p:cNvSpPr>
          <p:nvPr/>
        </p:nvSpPr>
        <p:spPr>
          <a:xfrm>
            <a:off x="3054304" y="4013941"/>
            <a:ext cx="2426133" cy="600660"/>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dirty="0">
                <a:solidFill>
                  <a:schemeClr val="accent2"/>
                </a:solidFill>
              </a:rPr>
              <a:t>Wholesale</a:t>
            </a:r>
          </a:p>
          <a:p>
            <a:pPr marL="0" indent="0" algn="ctr">
              <a:buFont typeface="Arial" pitchFamily="34" charset="0"/>
              <a:buNone/>
            </a:pPr>
            <a:r>
              <a:rPr lang="en-US" sz="2000" b="1" dirty="0">
                <a:solidFill>
                  <a:schemeClr val="accent2"/>
                </a:solidFill>
              </a:rPr>
              <a:t>Distributor</a:t>
            </a:r>
          </a:p>
        </p:txBody>
      </p:sp>
      <p:sp>
        <p:nvSpPr>
          <p:cNvPr id="21" name="Espaço Reservado para Conteúdo 2"/>
          <p:cNvSpPr txBox="1">
            <a:spLocks/>
          </p:cNvSpPr>
          <p:nvPr/>
        </p:nvSpPr>
        <p:spPr>
          <a:xfrm>
            <a:off x="3054304" y="1942203"/>
            <a:ext cx="2426133" cy="303500"/>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Web Nestlé</a:t>
            </a:r>
          </a:p>
        </p:txBody>
      </p:sp>
      <p:sp>
        <p:nvSpPr>
          <p:cNvPr id="22" name="Espaço Reservado para Conteúdo 2"/>
          <p:cNvSpPr txBox="1">
            <a:spLocks/>
          </p:cNvSpPr>
          <p:nvPr/>
        </p:nvSpPr>
        <p:spPr>
          <a:xfrm>
            <a:off x="3054304" y="2394933"/>
            <a:ext cx="2426133" cy="298110"/>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Other Web</a:t>
            </a:r>
          </a:p>
        </p:txBody>
      </p:sp>
      <p:sp>
        <p:nvSpPr>
          <p:cNvPr id="23" name="Espaço Reservado para Conteúdo 2"/>
          <p:cNvSpPr txBox="1">
            <a:spLocks/>
          </p:cNvSpPr>
          <p:nvPr/>
        </p:nvSpPr>
        <p:spPr>
          <a:xfrm>
            <a:off x="11199174" y="2438284"/>
            <a:ext cx="551835" cy="2837843"/>
          </a:xfrm>
          <a:prstGeom prst="rect">
            <a:avLst/>
          </a:prstGeom>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a:solidFill>
                  <a:schemeClr val="accent2"/>
                </a:solidFill>
              </a:rPr>
              <a:t>Consumer</a:t>
            </a:r>
          </a:p>
        </p:txBody>
      </p:sp>
      <p:cxnSp>
        <p:nvCxnSpPr>
          <p:cNvPr id="27" name="Straight Connector 26"/>
          <p:cNvCxnSpPr>
            <a:stCxn id="3" idx="0"/>
          </p:cNvCxnSpPr>
          <p:nvPr/>
        </p:nvCxnSpPr>
        <p:spPr>
          <a:xfrm flipH="1" flipV="1">
            <a:off x="1350887" y="2093953"/>
            <a:ext cx="1" cy="1320606"/>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1" idx="3"/>
          </p:cNvCxnSpPr>
          <p:nvPr/>
        </p:nvCxnSpPr>
        <p:spPr>
          <a:xfrm>
            <a:off x="5480437" y="2093953"/>
            <a:ext cx="5982467"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23" idx="0"/>
          </p:cNvCxnSpPr>
          <p:nvPr/>
        </p:nvCxnSpPr>
        <p:spPr>
          <a:xfrm>
            <a:off x="11475091" y="2086971"/>
            <a:ext cx="0" cy="351313"/>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765670" y="2086970"/>
            <a:ext cx="0" cy="467998"/>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2" idx="1"/>
          </p:cNvCxnSpPr>
          <p:nvPr/>
        </p:nvCxnSpPr>
        <p:spPr>
          <a:xfrm>
            <a:off x="2765671" y="2543988"/>
            <a:ext cx="288633"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5769070" y="2093953"/>
            <a:ext cx="0" cy="467998"/>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5480438" y="2550971"/>
            <a:ext cx="288633"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0" idx="1"/>
          </p:cNvCxnSpPr>
          <p:nvPr/>
        </p:nvCxnSpPr>
        <p:spPr>
          <a:xfrm flipH="1" flipV="1">
            <a:off x="2765671" y="4288569"/>
            <a:ext cx="288633"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0" idx="3"/>
          </p:cNvCxnSpPr>
          <p:nvPr/>
        </p:nvCxnSpPr>
        <p:spPr>
          <a:xfrm>
            <a:off x="5480437" y="4314271"/>
            <a:ext cx="578293"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3" idx="3"/>
          </p:cNvCxnSpPr>
          <p:nvPr/>
        </p:nvCxnSpPr>
        <p:spPr>
          <a:xfrm>
            <a:off x="2188421" y="3714889"/>
            <a:ext cx="57725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765670" y="3186639"/>
            <a:ext cx="0" cy="110193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765671" y="3182539"/>
            <a:ext cx="329306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68" name="Espaço Reservado para Conteúdo 2"/>
          <p:cNvSpPr txBox="1">
            <a:spLocks/>
          </p:cNvSpPr>
          <p:nvPr/>
        </p:nvSpPr>
        <p:spPr>
          <a:xfrm>
            <a:off x="3257504" y="3186638"/>
            <a:ext cx="2426133"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a:t>(Own Sales Force)</a:t>
            </a:r>
          </a:p>
        </p:txBody>
      </p:sp>
      <p:cxnSp>
        <p:nvCxnSpPr>
          <p:cNvPr id="70" name="Straight Arrow Connector 69"/>
          <p:cNvCxnSpPr>
            <a:stCxn id="58" idx="3"/>
            <a:endCxn id="23" idx="1"/>
          </p:cNvCxnSpPr>
          <p:nvPr/>
        </p:nvCxnSpPr>
        <p:spPr>
          <a:xfrm flipV="1">
            <a:off x="10737867" y="3857206"/>
            <a:ext cx="461308" cy="1"/>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73" name="Espaço Reservado para Conteúdo 2"/>
          <p:cNvSpPr txBox="1">
            <a:spLocks/>
          </p:cNvSpPr>
          <p:nvPr/>
        </p:nvSpPr>
        <p:spPr>
          <a:xfrm>
            <a:off x="7736196" y="2169705"/>
            <a:ext cx="1369489"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b="1" dirty="0"/>
              <a:t>Channels</a:t>
            </a:r>
          </a:p>
        </p:txBody>
      </p:sp>
      <p:cxnSp>
        <p:nvCxnSpPr>
          <p:cNvPr id="77" name="Straight Arrow Connector 76"/>
          <p:cNvCxnSpPr/>
          <p:nvPr/>
        </p:nvCxnSpPr>
        <p:spPr>
          <a:xfrm>
            <a:off x="513354" y="1654071"/>
            <a:ext cx="1123200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79" name="Espaço Reservado para Conteúdo 2"/>
          <p:cNvSpPr txBox="1">
            <a:spLocks/>
          </p:cNvSpPr>
          <p:nvPr/>
        </p:nvSpPr>
        <p:spPr>
          <a:xfrm>
            <a:off x="3250932" y="1286969"/>
            <a:ext cx="5756847"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1800" b="1"/>
              <a:t>Products + Services; Communications</a:t>
            </a:r>
          </a:p>
        </p:txBody>
      </p:sp>
      <p:cxnSp>
        <p:nvCxnSpPr>
          <p:cNvPr id="80" name="Straight Arrow Connector 79"/>
          <p:cNvCxnSpPr/>
          <p:nvPr/>
        </p:nvCxnSpPr>
        <p:spPr>
          <a:xfrm flipH="1">
            <a:off x="519009" y="5559321"/>
            <a:ext cx="11232000" cy="0"/>
          </a:xfrm>
          <a:prstGeom prst="straightConnector1">
            <a:avLst/>
          </a:prstGeom>
          <a:ln>
            <a:solidFill>
              <a:srgbClr val="548235"/>
            </a:solidFill>
            <a:tailEnd type="arrow"/>
          </a:ln>
        </p:spPr>
        <p:style>
          <a:lnRef idx="2">
            <a:schemeClr val="accent1"/>
          </a:lnRef>
          <a:fillRef idx="0">
            <a:schemeClr val="accent1"/>
          </a:fillRef>
          <a:effectRef idx="1">
            <a:schemeClr val="accent1"/>
          </a:effectRef>
          <a:fontRef idx="minor">
            <a:schemeClr val="tx1"/>
          </a:fontRef>
        </p:style>
      </p:cxnSp>
      <p:sp>
        <p:nvSpPr>
          <p:cNvPr id="81" name="Espaço Reservado para Conteúdo 2"/>
          <p:cNvSpPr txBox="1">
            <a:spLocks/>
          </p:cNvSpPr>
          <p:nvPr/>
        </p:nvSpPr>
        <p:spPr>
          <a:xfrm>
            <a:off x="3257504" y="5516031"/>
            <a:ext cx="5756847" cy="29811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1800" b="1"/>
              <a:t>Information; Money</a:t>
            </a:r>
          </a:p>
        </p:txBody>
      </p:sp>
      <p:cxnSp>
        <p:nvCxnSpPr>
          <p:cNvPr id="83" name="Straight Connector 82"/>
          <p:cNvCxnSpPr>
            <a:endCxn id="21" idx="1"/>
          </p:cNvCxnSpPr>
          <p:nvPr/>
        </p:nvCxnSpPr>
        <p:spPr>
          <a:xfrm>
            <a:off x="1350887" y="2093953"/>
            <a:ext cx="1703416" cy="0"/>
          </a:xfrm>
          <a:prstGeom prst="line">
            <a:avLst/>
          </a:prstGeom>
          <a:ln>
            <a:solidFill>
              <a:srgbClr val="548235"/>
            </a:solidFill>
          </a:ln>
        </p:spPr>
        <p:style>
          <a:lnRef idx="2">
            <a:schemeClr val="accent1"/>
          </a:lnRef>
          <a:fillRef idx="0">
            <a:schemeClr val="accent1"/>
          </a:fillRef>
          <a:effectRef idx="1">
            <a:schemeClr val="accent1"/>
          </a:effectRef>
          <a:fontRef idx="minor">
            <a:schemeClr val="tx1"/>
          </a:fontRef>
        </p:style>
      </p:cxnSp>
      <p:sp>
        <p:nvSpPr>
          <p:cNvPr id="45" name="Retângulo 4"/>
          <p:cNvSpPr>
            <a:spLocks noChangeArrowheads="1"/>
          </p:cNvSpPr>
          <p:nvPr/>
        </p:nvSpPr>
        <p:spPr bwMode="auto">
          <a:xfrm>
            <a:off x="3897733" y="6546294"/>
            <a:ext cx="4708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a:defRPr/>
            </a:pPr>
            <a:r>
              <a:rPr lang="bg-BG" sz="1600" b="1" baseline="30000" dirty="0">
                <a:latin typeface="Calibri"/>
              </a:rPr>
              <a:t>Source</a:t>
            </a:r>
            <a:r>
              <a:rPr lang="pt-BR" sz="1600" b="1" baseline="30000" dirty="0">
                <a:latin typeface="Calibri"/>
              </a:rPr>
              <a:t>:  Marcos Fava Neves: </a:t>
            </a:r>
            <a:r>
              <a:rPr lang="bg-BG" sz="1600" b="1" baseline="30000" dirty="0">
                <a:latin typeface="Calibri"/>
              </a:rPr>
              <a:t>The Future of Food Business, World Scientific, 2014</a:t>
            </a:r>
            <a:endParaRPr lang="pt-BR" sz="1600" b="1" dirty="0">
              <a:latin typeface="Calibri"/>
            </a:endParaRPr>
          </a:p>
        </p:txBody>
      </p:sp>
    </p:spTree>
    <p:extLst>
      <p:ext uri="{BB962C8B-B14F-4D97-AF65-F5344CB8AC3E}">
        <p14:creationId xmlns:p14="http://schemas.microsoft.com/office/powerpoint/2010/main" val="15043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048" y="394343"/>
            <a:ext cx="3887796" cy="535531"/>
          </a:xfrm>
        </p:spPr>
        <p:txBody>
          <a:bodyPr vert="horz" wrap="none" lIns="91440" tIns="45720" rIns="91440" bIns="45720" rtlCol="0" anchor="ctr">
            <a:spAutoFit/>
          </a:bodyPr>
          <a:lstStyle/>
          <a:p>
            <a:r>
              <a:rPr lang="pt-BR" sz="3200" b="1" dirty="0" err="1">
                <a:solidFill>
                  <a:srgbClr val="00382E"/>
                </a:solidFill>
                <a:latin typeface="+mn-lt"/>
              </a:rPr>
              <a:t>Nespresso</a:t>
            </a:r>
            <a:r>
              <a:rPr lang="pt-BR" sz="3200" b="1" dirty="0">
                <a:solidFill>
                  <a:srgbClr val="00382E"/>
                </a:solidFill>
                <a:latin typeface="+mn-lt"/>
              </a:rPr>
              <a:t> Case </a:t>
            </a:r>
            <a:r>
              <a:rPr lang="pt-BR" sz="3200" b="1" dirty="0" err="1">
                <a:solidFill>
                  <a:srgbClr val="00382E"/>
                </a:solidFill>
                <a:latin typeface="+mn-lt"/>
              </a:rPr>
              <a:t>Study</a:t>
            </a:r>
            <a:endParaRPr lang="pt-BR" sz="3200" b="1" dirty="0">
              <a:solidFill>
                <a:srgbClr val="00382E"/>
              </a:solidFill>
              <a:latin typeface="+mn-lt"/>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48428" y="1214195"/>
            <a:ext cx="10465163" cy="4488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17229816"/>
      </p:ext>
    </p:extLst>
  </p:cSld>
  <p:clrMapOvr>
    <a:masterClrMapping/>
  </p:clrMapOvr>
</p:sld>
</file>

<file path=ppt/theme/theme1.xml><?xml version="1.0" encoding="utf-8"?>
<a:theme xmlns:a="http://schemas.openxmlformats.org/drawingml/2006/main" name="Tema do Office">
  <a:themeElements>
    <a:clrScheme name="Personalizada 5">
      <a:dk1>
        <a:sysClr val="windowText" lastClr="000000"/>
      </a:dk1>
      <a:lt1>
        <a:sysClr val="window" lastClr="FFFFFF"/>
      </a:lt1>
      <a:dk2>
        <a:srgbClr val="44546A"/>
      </a:dk2>
      <a:lt2>
        <a:srgbClr val="E7E6E6"/>
      </a:lt2>
      <a:accent1>
        <a:srgbClr val="0D4711"/>
      </a:accent1>
      <a:accent2>
        <a:srgbClr val="15751C"/>
      </a:accent2>
      <a:accent3>
        <a:srgbClr val="20AC2A"/>
      </a:accent3>
      <a:accent4>
        <a:srgbClr val="5DE166"/>
      </a:accent4>
      <a:accent5>
        <a:srgbClr val="A4EEA9"/>
      </a:accent5>
      <a:accent6>
        <a:srgbClr val="A4DB9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4669</TotalTime>
  <Words>3368</Words>
  <Application>Microsoft Macintosh PowerPoint</Application>
  <PresentationFormat>Widescreen</PresentationFormat>
  <Paragraphs>402</Paragraphs>
  <Slides>42</Slides>
  <Notes>4</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42</vt:i4>
      </vt:variant>
    </vt:vector>
  </HeadingPairs>
  <TitlesOfParts>
    <vt:vector size="49" baseType="lpstr">
      <vt:lpstr>Arial</vt:lpstr>
      <vt:lpstr>Arial Narrow</vt:lpstr>
      <vt:lpstr>Calibri</vt:lpstr>
      <vt:lpstr>Calibri Light</vt:lpstr>
      <vt:lpstr>Wingdings</vt:lpstr>
      <vt:lpstr>Tema do Office</vt:lpstr>
      <vt:lpstr>2_Tema do Office</vt:lpstr>
      <vt:lpstr>Go to Market Strategies</vt:lpstr>
      <vt:lpstr>Perguntas e Ferramentas (Respostas) desta Coleção</vt:lpstr>
      <vt:lpstr>The Focal Company Network</vt:lpstr>
      <vt:lpstr>Apresentação do PowerPoint</vt:lpstr>
      <vt:lpstr>A Method for the Distribution  Channels Planning Process (1999)</vt:lpstr>
      <vt:lpstr>Apresentação do PowerPoint</vt:lpstr>
      <vt:lpstr>Apresentação do PowerPoint</vt:lpstr>
      <vt:lpstr>Nestlé Nespresso Go to Market</vt:lpstr>
      <vt:lpstr>Nespresso Case Study</vt:lpstr>
      <vt:lpstr>Apresentação do PowerPoint</vt:lpstr>
      <vt:lpstr>Apresentação do PowerPoint</vt:lpstr>
      <vt:lpstr>Apresentação do PowerPoint</vt:lpstr>
      <vt:lpstr>Apresentação do PowerPoint</vt:lpstr>
      <vt:lpstr>Apresentação do PowerPoint</vt:lpstr>
      <vt:lpstr>Apresentação do PowerPoint</vt:lpstr>
      <vt:lpstr>Flow table (of the distribution channels)</vt:lpstr>
      <vt:lpstr>Apresentação do PowerPoint</vt:lpstr>
      <vt:lpstr>Apresentação do PowerPoint</vt:lpstr>
      <vt:lpstr>Apresentação do PowerPoint</vt:lpstr>
      <vt:lpstr>Apresentação do PowerPoint</vt:lpstr>
      <vt:lpstr>Apresentação do PowerPoint</vt:lpstr>
      <vt:lpstr>Nestlé Nespresso Go to Market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Advantages and Risks in Strategic Alliances (Joint Ventures)</vt:lpstr>
      <vt:lpstr>Apresentação do PowerPoint</vt:lpstr>
      <vt:lpstr>Apresentação do PowerPoint</vt:lpstr>
      <vt:lpstr>Apresentação do PowerPoint</vt:lpstr>
      <vt:lpstr>Apresentação do PowerPoint</vt:lpstr>
      <vt:lpstr>Advantages and Risks in Franchising</vt:lpstr>
      <vt:lpstr>Apresentação do PowerPoint</vt:lpstr>
      <vt:lpstr>Apresentação do PowerPoint</vt:lpstr>
      <vt:lpstr>Apresentação do PowerPoint</vt:lpstr>
      <vt:lpstr>Factors to Consider and Risks in the Vertical Integration Strategies</vt:lpstr>
      <vt:lpstr>Factors to Consider and Risks in the Vertical Integration Strategies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Karen C.</dc:creator>
  <cp:lastModifiedBy>Marcos Neves</cp:lastModifiedBy>
  <cp:revision>174</cp:revision>
  <dcterms:created xsi:type="dcterms:W3CDTF">2019-02-13T23:53:46Z</dcterms:created>
  <dcterms:modified xsi:type="dcterms:W3CDTF">2020-09-21T17:05:59Z</dcterms:modified>
</cp:coreProperties>
</file>