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0" r:id="rId3"/>
    <p:sldId id="289" r:id="rId4"/>
    <p:sldId id="257" r:id="rId5"/>
    <p:sldId id="258" r:id="rId6"/>
    <p:sldId id="288" r:id="rId7"/>
    <p:sldId id="260" r:id="rId8"/>
    <p:sldId id="261" r:id="rId9"/>
    <p:sldId id="262" r:id="rId10"/>
    <p:sldId id="263" r:id="rId11"/>
    <p:sldId id="27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85" r:id="rId22"/>
    <p:sldId id="287" r:id="rId23"/>
    <p:sldId id="276" r:id="rId24"/>
    <p:sldId id="277" r:id="rId25"/>
    <p:sldId id="278" r:id="rId26"/>
    <p:sldId id="274" r:id="rId27"/>
    <p:sldId id="279" r:id="rId28"/>
    <p:sldId id="281" r:id="rId29"/>
    <p:sldId id="282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419707-13A7-4D4A-8FF3-1BAF9070DA11}" type="doc">
      <dgm:prSet loTypeId="urn:microsoft.com/office/officeart/2005/8/layout/target1" loCatId="relationship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2C8127AC-AB0A-4F21-8A66-4B87D9A24190}">
      <dgm:prSet/>
      <dgm:spPr/>
      <dgm:t>
        <a:bodyPr/>
        <a:lstStyle/>
        <a:p>
          <a:pPr rtl="0"/>
          <a:r>
            <a:rPr lang="pt-BR" dirty="0" smtClean="0"/>
            <a:t>“Trabalho em conjunto gera muito conflito”;</a:t>
          </a:r>
          <a:endParaRPr lang="pt-BR" dirty="0"/>
        </a:p>
      </dgm:t>
    </dgm:pt>
    <dgm:pt modelId="{1F89B1E4-8C0B-4E4E-A50E-F7122A45BA00}" type="parTrans" cxnId="{C6FF4675-7AB4-4821-8A9E-7AF1BF41886B}">
      <dgm:prSet/>
      <dgm:spPr/>
      <dgm:t>
        <a:bodyPr/>
        <a:lstStyle/>
        <a:p>
          <a:endParaRPr lang="pt-BR"/>
        </a:p>
      </dgm:t>
    </dgm:pt>
    <dgm:pt modelId="{021E8414-2B3F-4ED8-9D0C-E41D5614F620}" type="sibTrans" cxnId="{C6FF4675-7AB4-4821-8A9E-7AF1BF41886B}">
      <dgm:prSet/>
      <dgm:spPr/>
      <dgm:t>
        <a:bodyPr/>
        <a:lstStyle/>
        <a:p>
          <a:endParaRPr lang="pt-BR"/>
        </a:p>
      </dgm:t>
    </dgm:pt>
    <dgm:pt modelId="{5F06410B-199D-4F1B-9361-4A143FE6864D}">
      <dgm:prSet/>
      <dgm:spPr/>
      <dgm:t>
        <a:bodyPr/>
        <a:lstStyle/>
        <a:p>
          <a:pPr rtl="0"/>
          <a:r>
            <a:rPr lang="pt-BR" smtClean="0"/>
            <a:t>“muitas pessoas não têm espírito de equipe”;</a:t>
          </a:r>
          <a:endParaRPr lang="pt-BR"/>
        </a:p>
      </dgm:t>
    </dgm:pt>
    <dgm:pt modelId="{084AE6B7-578A-4E44-9B18-2C44177E391A}" type="parTrans" cxnId="{E79C2D72-5514-4665-BD6F-F1F46BDBF576}">
      <dgm:prSet/>
      <dgm:spPr/>
      <dgm:t>
        <a:bodyPr/>
        <a:lstStyle/>
        <a:p>
          <a:endParaRPr lang="pt-BR"/>
        </a:p>
      </dgm:t>
    </dgm:pt>
    <dgm:pt modelId="{DB5D6579-2994-4770-BB09-764A23F4E053}" type="sibTrans" cxnId="{E79C2D72-5514-4665-BD6F-F1F46BDBF576}">
      <dgm:prSet/>
      <dgm:spPr/>
      <dgm:t>
        <a:bodyPr/>
        <a:lstStyle/>
        <a:p>
          <a:endParaRPr lang="pt-BR"/>
        </a:p>
      </dgm:t>
    </dgm:pt>
    <dgm:pt modelId="{3AAB0AE7-9C10-4F33-9C86-EF9CCBA5D20C}">
      <dgm:prSet/>
      <dgm:spPr/>
      <dgm:t>
        <a:bodyPr/>
        <a:lstStyle/>
        <a:p>
          <a:pPr rtl="0"/>
          <a:r>
            <a:rPr lang="pt-BR" smtClean="0"/>
            <a:t>“nem todo mundo colabora”; </a:t>
          </a:r>
          <a:endParaRPr lang="pt-BR"/>
        </a:p>
      </dgm:t>
    </dgm:pt>
    <dgm:pt modelId="{5B8B63B6-5CE9-4F4D-98B3-6E2AD082F952}" type="parTrans" cxnId="{8A8F81EC-0B4D-47E4-85CB-F387876CC372}">
      <dgm:prSet/>
      <dgm:spPr/>
      <dgm:t>
        <a:bodyPr/>
        <a:lstStyle/>
        <a:p>
          <a:endParaRPr lang="pt-BR"/>
        </a:p>
      </dgm:t>
    </dgm:pt>
    <dgm:pt modelId="{C0E03A3E-41B3-48B7-89C8-7744A1B8EA50}" type="sibTrans" cxnId="{8A8F81EC-0B4D-47E4-85CB-F387876CC372}">
      <dgm:prSet/>
      <dgm:spPr/>
      <dgm:t>
        <a:bodyPr/>
        <a:lstStyle/>
        <a:p>
          <a:endParaRPr lang="pt-BR"/>
        </a:p>
      </dgm:t>
    </dgm:pt>
    <dgm:pt modelId="{16420AC9-F90F-4058-BB14-C37441907536}">
      <dgm:prSet/>
      <dgm:spPr/>
      <dgm:t>
        <a:bodyPr/>
        <a:lstStyle/>
        <a:p>
          <a:pPr rtl="0"/>
          <a:r>
            <a:rPr lang="pt-BR" smtClean="0"/>
            <a:t>“muita gente junta gera desorganização”; </a:t>
          </a:r>
          <a:endParaRPr lang="pt-BR"/>
        </a:p>
      </dgm:t>
    </dgm:pt>
    <dgm:pt modelId="{FB39A597-B681-43A9-90F2-CEA4A5F768F9}" type="parTrans" cxnId="{6938B827-8FA2-453C-92FA-45EF17208F00}">
      <dgm:prSet/>
      <dgm:spPr/>
      <dgm:t>
        <a:bodyPr/>
        <a:lstStyle/>
        <a:p>
          <a:endParaRPr lang="pt-BR"/>
        </a:p>
      </dgm:t>
    </dgm:pt>
    <dgm:pt modelId="{71695E80-A6A9-441A-AF82-CC31CC14498E}" type="sibTrans" cxnId="{6938B827-8FA2-453C-92FA-45EF17208F00}">
      <dgm:prSet/>
      <dgm:spPr/>
      <dgm:t>
        <a:bodyPr/>
        <a:lstStyle/>
        <a:p>
          <a:endParaRPr lang="pt-BR"/>
        </a:p>
      </dgm:t>
    </dgm:pt>
    <dgm:pt modelId="{77655753-CD0E-43BB-B19A-A4A9239C40BE}">
      <dgm:prSet/>
      <dgm:spPr/>
      <dgm:t>
        <a:bodyPr/>
        <a:lstStyle/>
        <a:p>
          <a:pPr rtl="0"/>
          <a:r>
            <a:rPr lang="pt-BR" smtClean="0"/>
            <a:t>“sempre tenho desvantagem em relação a outros participantes”</a:t>
          </a:r>
          <a:endParaRPr lang="pt-BR"/>
        </a:p>
      </dgm:t>
    </dgm:pt>
    <dgm:pt modelId="{F9DE94C5-8F0E-4EA4-8CA1-B139DAD94881}" type="parTrans" cxnId="{EC9C03EE-7DA9-41C8-A080-C026B7B80472}">
      <dgm:prSet/>
      <dgm:spPr/>
      <dgm:t>
        <a:bodyPr/>
        <a:lstStyle/>
        <a:p>
          <a:endParaRPr lang="pt-BR"/>
        </a:p>
      </dgm:t>
    </dgm:pt>
    <dgm:pt modelId="{332744CD-4E3E-4D6F-9557-1607182BABBF}" type="sibTrans" cxnId="{EC9C03EE-7DA9-41C8-A080-C026B7B80472}">
      <dgm:prSet/>
      <dgm:spPr/>
      <dgm:t>
        <a:bodyPr/>
        <a:lstStyle/>
        <a:p>
          <a:endParaRPr lang="pt-BR"/>
        </a:p>
      </dgm:t>
    </dgm:pt>
    <dgm:pt modelId="{8048184A-C97E-4852-84CC-C55C8F8A88B2}" type="pres">
      <dgm:prSet presAssocID="{DF419707-13A7-4D4A-8FF3-1BAF9070DA11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9EB14B3-E9F4-4892-BB95-3B562AC5EEBA}" type="pres">
      <dgm:prSet presAssocID="{2C8127AC-AB0A-4F21-8A66-4B87D9A24190}" presName="circle1" presStyleLbl="lnNode1" presStyleIdx="0" presStyleCnt="5"/>
      <dgm:spPr/>
    </dgm:pt>
    <dgm:pt modelId="{D761516A-6B99-45E5-BAF0-EBDEB2AB358A}" type="pres">
      <dgm:prSet presAssocID="{2C8127AC-AB0A-4F21-8A66-4B87D9A24190}" presName="text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83D995F-F1CE-4815-BB0A-AF4A6483FB1D}" type="pres">
      <dgm:prSet presAssocID="{2C8127AC-AB0A-4F21-8A66-4B87D9A24190}" presName="line1" presStyleLbl="callout" presStyleIdx="0" presStyleCnt="10"/>
      <dgm:spPr/>
    </dgm:pt>
    <dgm:pt modelId="{E2C8573B-24AD-4D4E-ADA7-FFF71E0FC4F2}" type="pres">
      <dgm:prSet presAssocID="{2C8127AC-AB0A-4F21-8A66-4B87D9A24190}" presName="d1" presStyleLbl="callout" presStyleIdx="1" presStyleCnt="10"/>
      <dgm:spPr/>
    </dgm:pt>
    <dgm:pt modelId="{5436DF03-783B-4862-8973-61A129BDE4BA}" type="pres">
      <dgm:prSet presAssocID="{5F06410B-199D-4F1B-9361-4A143FE6864D}" presName="circle2" presStyleLbl="lnNode1" presStyleIdx="1" presStyleCnt="5"/>
      <dgm:spPr/>
    </dgm:pt>
    <dgm:pt modelId="{4567C8E2-1732-4DC2-A568-8C2455534130}" type="pres">
      <dgm:prSet presAssocID="{5F06410B-199D-4F1B-9361-4A143FE6864D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9EFBF21-E39B-493C-B269-2AFC1F77893E}" type="pres">
      <dgm:prSet presAssocID="{5F06410B-199D-4F1B-9361-4A143FE6864D}" presName="line2" presStyleLbl="callout" presStyleIdx="2" presStyleCnt="10"/>
      <dgm:spPr/>
    </dgm:pt>
    <dgm:pt modelId="{1C75CD24-D35D-47A1-A4C9-5A94DD51F994}" type="pres">
      <dgm:prSet presAssocID="{5F06410B-199D-4F1B-9361-4A143FE6864D}" presName="d2" presStyleLbl="callout" presStyleIdx="3" presStyleCnt="10"/>
      <dgm:spPr/>
    </dgm:pt>
    <dgm:pt modelId="{562E374C-B46C-474B-9699-2F2131D70F33}" type="pres">
      <dgm:prSet presAssocID="{3AAB0AE7-9C10-4F33-9C86-EF9CCBA5D20C}" presName="circle3" presStyleLbl="lnNode1" presStyleIdx="2" presStyleCnt="5"/>
      <dgm:spPr/>
    </dgm:pt>
    <dgm:pt modelId="{A65B02C8-BCB1-43D8-ACCF-A2FE75791A40}" type="pres">
      <dgm:prSet presAssocID="{3AAB0AE7-9C10-4F33-9C86-EF9CCBA5D20C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8156F8-D68A-41CA-8F7B-AF9CA3505BDE}" type="pres">
      <dgm:prSet presAssocID="{3AAB0AE7-9C10-4F33-9C86-EF9CCBA5D20C}" presName="line3" presStyleLbl="callout" presStyleIdx="4" presStyleCnt="10"/>
      <dgm:spPr/>
    </dgm:pt>
    <dgm:pt modelId="{F215E9F3-47A6-426A-97BB-4D29E4B6EB86}" type="pres">
      <dgm:prSet presAssocID="{3AAB0AE7-9C10-4F33-9C86-EF9CCBA5D20C}" presName="d3" presStyleLbl="callout" presStyleIdx="5" presStyleCnt="10"/>
      <dgm:spPr/>
    </dgm:pt>
    <dgm:pt modelId="{A41E2A0A-1A86-475A-B79E-89C431A8C514}" type="pres">
      <dgm:prSet presAssocID="{16420AC9-F90F-4058-BB14-C37441907536}" presName="circle4" presStyleLbl="lnNode1" presStyleIdx="3" presStyleCnt="5"/>
      <dgm:spPr/>
    </dgm:pt>
    <dgm:pt modelId="{36E22227-26E0-48A2-9F96-F93BF00598F9}" type="pres">
      <dgm:prSet presAssocID="{16420AC9-F90F-4058-BB14-C37441907536}" presName="text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F5653C3-D6C2-42FC-B968-4AAB20651027}" type="pres">
      <dgm:prSet presAssocID="{16420AC9-F90F-4058-BB14-C37441907536}" presName="line4" presStyleLbl="callout" presStyleIdx="6" presStyleCnt="10"/>
      <dgm:spPr/>
    </dgm:pt>
    <dgm:pt modelId="{B42A1262-C5FB-4EB5-956F-0350F95A6E4E}" type="pres">
      <dgm:prSet presAssocID="{16420AC9-F90F-4058-BB14-C37441907536}" presName="d4" presStyleLbl="callout" presStyleIdx="7" presStyleCnt="10"/>
      <dgm:spPr/>
    </dgm:pt>
    <dgm:pt modelId="{25CCFBFB-1C6B-404B-99F4-F3A07F8803F2}" type="pres">
      <dgm:prSet presAssocID="{77655753-CD0E-43BB-B19A-A4A9239C40BE}" presName="circle5" presStyleLbl="lnNode1" presStyleIdx="4" presStyleCnt="5"/>
      <dgm:spPr/>
    </dgm:pt>
    <dgm:pt modelId="{C7227A0F-16F3-474F-B08A-337E01ED4377}" type="pres">
      <dgm:prSet presAssocID="{77655753-CD0E-43BB-B19A-A4A9239C40BE}" presName="text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9A7F3A-EC1C-435C-9DF1-9646D94958F0}" type="pres">
      <dgm:prSet presAssocID="{77655753-CD0E-43BB-B19A-A4A9239C40BE}" presName="line5" presStyleLbl="callout" presStyleIdx="8" presStyleCnt="10"/>
      <dgm:spPr/>
    </dgm:pt>
    <dgm:pt modelId="{9771E8B9-79BE-4CB3-8516-F4E990B727F9}" type="pres">
      <dgm:prSet presAssocID="{77655753-CD0E-43BB-B19A-A4A9239C40BE}" presName="d5" presStyleLbl="callout" presStyleIdx="9" presStyleCnt="10"/>
      <dgm:spPr/>
    </dgm:pt>
  </dgm:ptLst>
  <dgm:cxnLst>
    <dgm:cxn modelId="{82BC7D42-DA68-4088-A595-BB228F7ED3E9}" type="presOf" srcId="{2C8127AC-AB0A-4F21-8A66-4B87D9A24190}" destId="{D761516A-6B99-45E5-BAF0-EBDEB2AB358A}" srcOrd="0" destOrd="0" presId="urn:microsoft.com/office/officeart/2005/8/layout/target1"/>
    <dgm:cxn modelId="{EC9C03EE-7DA9-41C8-A080-C026B7B80472}" srcId="{DF419707-13A7-4D4A-8FF3-1BAF9070DA11}" destId="{77655753-CD0E-43BB-B19A-A4A9239C40BE}" srcOrd="4" destOrd="0" parTransId="{F9DE94C5-8F0E-4EA4-8CA1-B139DAD94881}" sibTransId="{332744CD-4E3E-4D6F-9557-1607182BABBF}"/>
    <dgm:cxn modelId="{9A793807-5093-49A0-B952-F1CB6DF54519}" type="presOf" srcId="{3AAB0AE7-9C10-4F33-9C86-EF9CCBA5D20C}" destId="{A65B02C8-BCB1-43D8-ACCF-A2FE75791A40}" srcOrd="0" destOrd="0" presId="urn:microsoft.com/office/officeart/2005/8/layout/target1"/>
    <dgm:cxn modelId="{2A4FBA00-CD9B-411F-A0DF-768C63482F71}" type="presOf" srcId="{5F06410B-199D-4F1B-9361-4A143FE6864D}" destId="{4567C8E2-1732-4DC2-A568-8C2455534130}" srcOrd="0" destOrd="0" presId="urn:microsoft.com/office/officeart/2005/8/layout/target1"/>
    <dgm:cxn modelId="{E79C2D72-5514-4665-BD6F-F1F46BDBF576}" srcId="{DF419707-13A7-4D4A-8FF3-1BAF9070DA11}" destId="{5F06410B-199D-4F1B-9361-4A143FE6864D}" srcOrd="1" destOrd="0" parTransId="{084AE6B7-578A-4E44-9B18-2C44177E391A}" sibTransId="{DB5D6579-2994-4770-BB09-764A23F4E053}"/>
    <dgm:cxn modelId="{C6FF4675-7AB4-4821-8A9E-7AF1BF41886B}" srcId="{DF419707-13A7-4D4A-8FF3-1BAF9070DA11}" destId="{2C8127AC-AB0A-4F21-8A66-4B87D9A24190}" srcOrd="0" destOrd="0" parTransId="{1F89B1E4-8C0B-4E4E-A50E-F7122A45BA00}" sibTransId="{021E8414-2B3F-4ED8-9D0C-E41D5614F620}"/>
    <dgm:cxn modelId="{EB66CB20-DBAB-41F1-A6C0-0CB0F5E96672}" type="presOf" srcId="{16420AC9-F90F-4058-BB14-C37441907536}" destId="{36E22227-26E0-48A2-9F96-F93BF00598F9}" srcOrd="0" destOrd="0" presId="urn:microsoft.com/office/officeart/2005/8/layout/target1"/>
    <dgm:cxn modelId="{DF303703-0767-4259-BE7E-C8EEB8B5683A}" type="presOf" srcId="{77655753-CD0E-43BB-B19A-A4A9239C40BE}" destId="{C7227A0F-16F3-474F-B08A-337E01ED4377}" srcOrd="0" destOrd="0" presId="urn:microsoft.com/office/officeart/2005/8/layout/target1"/>
    <dgm:cxn modelId="{6938B827-8FA2-453C-92FA-45EF17208F00}" srcId="{DF419707-13A7-4D4A-8FF3-1BAF9070DA11}" destId="{16420AC9-F90F-4058-BB14-C37441907536}" srcOrd="3" destOrd="0" parTransId="{FB39A597-B681-43A9-90F2-CEA4A5F768F9}" sibTransId="{71695E80-A6A9-441A-AF82-CC31CC14498E}"/>
    <dgm:cxn modelId="{237E9677-1109-41A8-A8CB-31CB05C9AD23}" type="presOf" srcId="{DF419707-13A7-4D4A-8FF3-1BAF9070DA11}" destId="{8048184A-C97E-4852-84CC-C55C8F8A88B2}" srcOrd="0" destOrd="0" presId="urn:microsoft.com/office/officeart/2005/8/layout/target1"/>
    <dgm:cxn modelId="{8A8F81EC-0B4D-47E4-85CB-F387876CC372}" srcId="{DF419707-13A7-4D4A-8FF3-1BAF9070DA11}" destId="{3AAB0AE7-9C10-4F33-9C86-EF9CCBA5D20C}" srcOrd="2" destOrd="0" parTransId="{5B8B63B6-5CE9-4F4D-98B3-6E2AD082F952}" sibTransId="{C0E03A3E-41B3-48B7-89C8-7744A1B8EA50}"/>
    <dgm:cxn modelId="{7291B948-3FE6-4230-B3E8-48A51C15439A}" type="presParOf" srcId="{8048184A-C97E-4852-84CC-C55C8F8A88B2}" destId="{B9EB14B3-E9F4-4892-BB95-3B562AC5EEBA}" srcOrd="0" destOrd="0" presId="urn:microsoft.com/office/officeart/2005/8/layout/target1"/>
    <dgm:cxn modelId="{29F44A9E-B9FE-471A-A26F-771A9CBE000F}" type="presParOf" srcId="{8048184A-C97E-4852-84CC-C55C8F8A88B2}" destId="{D761516A-6B99-45E5-BAF0-EBDEB2AB358A}" srcOrd="1" destOrd="0" presId="urn:microsoft.com/office/officeart/2005/8/layout/target1"/>
    <dgm:cxn modelId="{4A9B0A3C-BDCD-45AA-98C2-D2A90994380D}" type="presParOf" srcId="{8048184A-C97E-4852-84CC-C55C8F8A88B2}" destId="{883D995F-F1CE-4815-BB0A-AF4A6483FB1D}" srcOrd="2" destOrd="0" presId="urn:microsoft.com/office/officeart/2005/8/layout/target1"/>
    <dgm:cxn modelId="{BAE01B5C-AA4E-4D1D-80FC-4D96A77A4136}" type="presParOf" srcId="{8048184A-C97E-4852-84CC-C55C8F8A88B2}" destId="{E2C8573B-24AD-4D4E-ADA7-FFF71E0FC4F2}" srcOrd="3" destOrd="0" presId="urn:microsoft.com/office/officeart/2005/8/layout/target1"/>
    <dgm:cxn modelId="{5F28D961-9DE7-4FA5-9DF4-C49BFD0FAA8E}" type="presParOf" srcId="{8048184A-C97E-4852-84CC-C55C8F8A88B2}" destId="{5436DF03-783B-4862-8973-61A129BDE4BA}" srcOrd="4" destOrd="0" presId="urn:microsoft.com/office/officeart/2005/8/layout/target1"/>
    <dgm:cxn modelId="{C6E2A15C-8AB8-44C2-9E18-D3F44FB96323}" type="presParOf" srcId="{8048184A-C97E-4852-84CC-C55C8F8A88B2}" destId="{4567C8E2-1732-4DC2-A568-8C2455534130}" srcOrd="5" destOrd="0" presId="urn:microsoft.com/office/officeart/2005/8/layout/target1"/>
    <dgm:cxn modelId="{128110D7-3308-4246-A0B1-3E8121B83B63}" type="presParOf" srcId="{8048184A-C97E-4852-84CC-C55C8F8A88B2}" destId="{B9EFBF21-E39B-493C-B269-2AFC1F77893E}" srcOrd="6" destOrd="0" presId="urn:microsoft.com/office/officeart/2005/8/layout/target1"/>
    <dgm:cxn modelId="{EDFCE6D2-18B5-46D8-8475-6DFAAAAB722A}" type="presParOf" srcId="{8048184A-C97E-4852-84CC-C55C8F8A88B2}" destId="{1C75CD24-D35D-47A1-A4C9-5A94DD51F994}" srcOrd="7" destOrd="0" presId="urn:microsoft.com/office/officeart/2005/8/layout/target1"/>
    <dgm:cxn modelId="{E83C88EC-252A-4C47-A791-F02A54BC502A}" type="presParOf" srcId="{8048184A-C97E-4852-84CC-C55C8F8A88B2}" destId="{562E374C-B46C-474B-9699-2F2131D70F33}" srcOrd="8" destOrd="0" presId="urn:microsoft.com/office/officeart/2005/8/layout/target1"/>
    <dgm:cxn modelId="{ED37842B-2A0F-4EC0-93CD-0CA19132F2DD}" type="presParOf" srcId="{8048184A-C97E-4852-84CC-C55C8F8A88B2}" destId="{A65B02C8-BCB1-43D8-ACCF-A2FE75791A40}" srcOrd="9" destOrd="0" presId="urn:microsoft.com/office/officeart/2005/8/layout/target1"/>
    <dgm:cxn modelId="{17D491E7-18AB-40D1-A322-DC8378080E8F}" type="presParOf" srcId="{8048184A-C97E-4852-84CC-C55C8F8A88B2}" destId="{E58156F8-D68A-41CA-8F7B-AF9CA3505BDE}" srcOrd="10" destOrd="0" presId="urn:microsoft.com/office/officeart/2005/8/layout/target1"/>
    <dgm:cxn modelId="{CD5B297A-3367-4AED-9A5C-25CC14FF440E}" type="presParOf" srcId="{8048184A-C97E-4852-84CC-C55C8F8A88B2}" destId="{F215E9F3-47A6-426A-97BB-4D29E4B6EB86}" srcOrd="11" destOrd="0" presId="urn:microsoft.com/office/officeart/2005/8/layout/target1"/>
    <dgm:cxn modelId="{A9F930B1-4F23-4950-B9D8-FAA6BD69D82F}" type="presParOf" srcId="{8048184A-C97E-4852-84CC-C55C8F8A88B2}" destId="{A41E2A0A-1A86-475A-B79E-89C431A8C514}" srcOrd="12" destOrd="0" presId="urn:microsoft.com/office/officeart/2005/8/layout/target1"/>
    <dgm:cxn modelId="{5D58694C-AC50-4F67-BA49-CB0AB9F0033B}" type="presParOf" srcId="{8048184A-C97E-4852-84CC-C55C8F8A88B2}" destId="{36E22227-26E0-48A2-9F96-F93BF00598F9}" srcOrd="13" destOrd="0" presId="urn:microsoft.com/office/officeart/2005/8/layout/target1"/>
    <dgm:cxn modelId="{41B350C3-4D5E-4AED-A25D-D52DDC38CED2}" type="presParOf" srcId="{8048184A-C97E-4852-84CC-C55C8F8A88B2}" destId="{9F5653C3-D6C2-42FC-B968-4AAB20651027}" srcOrd="14" destOrd="0" presId="urn:microsoft.com/office/officeart/2005/8/layout/target1"/>
    <dgm:cxn modelId="{70FB4018-2607-40FA-8167-01EB7E160BDB}" type="presParOf" srcId="{8048184A-C97E-4852-84CC-C55C8F8A88B2}" destId="{B42A1262-C5FB-4EB5-956F-0350F95A6E4E}" srcOrd="15" destOrd="0" presId="urn:microsoft.com/office/officeart/2005/8/layout/target1"/>
    <dgm:cxn modelId="{473E323C-E359-4ABE-AA5C-E61A31F60748}" type="presParOf" srcId="{8048184A-C97E-4852-84CC-C55C8F8A88B2}" destId="{25CCFBFB-1C6B-404B-99F4-F3A07F8803F2}" srcOrd="16" destOrd="0" presId="urn:microsoft.com/office/officeart/2005/8/layout/target1"/>
    <dgm:cxn modelId="{43268D59-5200-4575-82DB-67C0CC7A6A13}" type="presParOf" srcId="{8048184A-C97E-4852-84CC-C55C8F8A88B2}" destId="{C7227A0F-16F3-474F-B08A-337E01ED4377}" srcOrd="17" destOrd="0" presId="urn:microsoft.com/office/officeart/2005/8/layout/target1"/>
    <dgm:cxn modelId="{8B91DE61-4DB0-4D50-A45D-491CC537699F}" type="presParOf" srcId="{8048184A-C97E-4852-84CC-C55C8F8A88B2}" destId="{AD9A7F3A-EC1C-435C-9DF1-9646D94958F0}" srcOrd="18" destOrd="0" presId="urn:microsoft.com/office/officeart/2005/8/layout/target1"/>
    <dgm:cxn modelId="{5750131B-39CE-44CB-A0AD-FFE9E511A565}" type="presParOf" srcId="{8048184A-C97E-4852-84CC-C55C8F8A88B2}" destId="{9771E8B9-79BE-4CB3-8516-F4E990B727F9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C5FA99-BBBB-4745-8851-D4B30D96577D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pt-BR"/>
        </a:p>
      </dgm:t>
    </dgm:pt>
    <dgm:pt modelId="{3850FD79-7E19-442E-849A-011F6B8AB5E2}">
      <dgm:prSet/>
      <dgm:spPr/>
      <dgm:t>
        <a:bodyPr/>
        <a:lstStyle/>
        <a:p>
          <a:pPr rtl="0"/>
          <a:r>
            <a:rPr lang="pt-BR" b="1" smtClean="0"/>
            <a:t>Cooperativas, </a:t>
          </a:r>
          <a:endParaRPr lang="pt-BR" b="1"/>
        </a:p>
      </dgm:t>
    </dgm:pt>
    <dgm:pt modelId="{0ADE8DA8-317A-49CF-AAED-EB931B85AADB}" type="parTrans" cxnId="{5F1C65E6-EC0E-4A5F-84DE-C385D44EE8C1}">
      <dgm:prSet/>
      <dgm:spPr/>
      <dgm:t>
        <a:bodyPr/>
        <a:lstStyle/>
        <a:p>
          <a:endParaRPr lang="pt-BR" b="1"/>
        </a:p>
      </dgm:t>
    </dgm:pt>
    <dgm:pt modelId="{616EC6D5-6E9D-4620-8D1A-A746CEF24019}" type="sibTrans" cxnId="{5F1C65E6-EC0E-4A5F-84DE-C385D44EE8C1}">
      <dgm:prSet/>
      <dgm:spPr/>
      <dgm:t>
        <a:bodyPr/>
        <a:lstStyle/>
        <a:p>
          <a:endParaRPr lang="pt-BR" b="1"/>
        </a:p>
      </dgm:t>
    </dgm:pt>
    <dgm:pt modelId="{FE9E6097-E007-4BC7-AEB1-367D9050C12A}">
      <dgm:prSet/>
      <dgm:spPr/>
      <dgm:t>
        <a:bodyPr/>
        <a:lstStyle/>
        <a:p>
          <a:pPr rtl="0"/>
          <a:r>
            <a:rPr lang="pt-BR" b="1" smtClean="0"/>
            <a:t>sindicatos, </a:t>
          </a:r>
          <a:endParaRPr lang="pt-BR" b="1"/>
        </a:p>
      </dgm:t>
    </dgm:pt>
    <dgm:pt modelId="{5F4E8AD6-B41C-41E4-81E8-AF3EF4E4FF6A}" type="parTrans" cxnId="{2B69CD08-4AB3-490F-B56D-4D2FA8B2926F}">
      <dgm:prSet/>
      <dgm:spPr/>
      <dgm:t>
        <a:bodyPr/>
        <a:lstStyle/>
        <a:p>
          <a:endParaRPr lang="pt-BR" b="1"/>
        </a:p>
      </dgm:t>
    </dgm:pt>
    <dgm:pt modelId="{13C65D7A-D06F-459F-9199-393260B6BC71}" type="sibTrans" cxnId="{2B69CD08-4AB3-490F-B56D-4D2FA8B2926F}">
      <dgm:prSet/>
      <dgm:spPr/>
      <dgm:t>
        <a:bodyPr/>
        <a:lstStyle/>
        <a:p>
          <a:endParaRPr lang="pt-BR" b="1"/>
        </a:p>
      </dgm:t>
    </dgm:pt>
    <dgm:pt modelId="{9B1268BD-F96E-4199-AF0A-F5357387E402}">
      <dgm:prSet/>
      <dgm:spPr/>
      <dgm:t>
        <a:bodyPr/>
        <a:lstStyle/>
        <a:p>
          <a:pPr rtl="0"/>
          <a:r>
            <a:rPr lang="pt-BR" b="1" smtClean="0"/>
            <a:t>associações, </a:t>
          </a:r>
          <a:endParaRPr lang="pt-BR" b="1"/>
        </a:p>
      </dgm:t>
    </dgm:pt>
    <dgm:pt modelId="{40115335-461C-427E-94DF-D2D990670E43}" type="parTrans" cxnId="{993E2854-2AF8-4BCB-8895-9D9B8A93D23F}">
      <dgm:prSet/>
      <dgm:spPr/>
      <dgm:t>
        <a:bodyPr/>
        <a:lstStyle/>
        <a:p>
          <a:endParaRPr lang="pt-BR" b="1"/>
        </a:p>
      </dgm:t>
    </dgm:pt>
    <dgm:pt modelId="{50DCBA71-D4F0-4C69-AFCF-E74C146CF6C4}" type="sibTrans" cxnId="{993E2854-2AF8-4BCB-8895-9D9B8A93D23F}">
      <dgm:prSet/>
      <dgm:spPr/>
      <dgm:t>
        <a:bodyPr/>
        <a:lstStyle/>
        <a:p>
          <a:endParaRPr lang="pt-BR" b="1"/>
        </a:p>
      </dgm:t>
    </dgm:pt>
    <dgm:pt modelId="{AC8A2D2C-0BE2-4DB0-B52D-E1C6FF146EC6}">
      <dgm:prSet/>
      <dgm:spPr/>
      <dgm:t>
        <a:bodyPr/>
        <a:lstStyle/>
        <a:p>
          <a:pPr rtl="0"/>
          <a:r>
            <a:rPr lang="pt-BR" b="1" smtClean="0"/>
            <a:t>marcas coletivas, </a:t>
          </a:r>
          <a:endParaRPr lang="pt-BR" b="1"/>
        </a:p>
      </dgm:t>
    </dgm:pt>
    <dgm:pt modelId="{963A2A97-B146-495F-8766-7405498AA5E6}" type="parTrans" cxnId="{9FADAC5E-B5DF-4E47-8BF5-EC857891B148}">
      <dgm:prSet/>
      <dgm:spPr/>
      <dgm:t>
        <a:bodyPr/>
        <a:lstStyle/>
        <a:p>
          <a:endParaRPr lang="pt-BR" b="1"/>
        </a:p>
      </dgm:t>
    </dgm:pt>
    <dgm:pt modelId="{F121C178-0232-40C3-AAC1-3843F5564C60}" type="sibTrans" cxnId="{9FADAC5E-B5DF-4E47-8BF5-EC857891B148}">
      <dgm:prSet/>
      <dgm:spPr/>
      <dgm:t>
        <a:bodyPr/>
        <a:lstStyle/>
        <a:p>
          <a:endParaRPr lang="pt-BR" b="1"/>
        </a:p>
      </dgm:t>
    </dgm:pt>
    <dgm:pt modelId="{DB52D9D1-C24C-4EED-BC3E-34943B9F119D}">
      <dgm:prSet/>
      <dgm:spPr/>
      <dgm:t>
        <a:bodyPr/>
        <a:lstStyle/>
        <a:p>
          <a:pPr rtl="0"/>
          <a:r>
            <a:rPr lang="pt-BR" b="1" smtClean="0"/>
            <a:t>parcerias </a:t>
          </a:r>
          <a:endParaRPr lang="pt-BR" b="1"/>
        </a:p>
      </dgm:t>
    </dgm:pt>
    <dgm:pt modelId="{F638EBB9-E4E1-4FF2-9ABA-EAFBC6BD799C}" type="parTrans" cxnId="{14B807D9-60FF-476D-B713-9DEC6618BB38}">
      <dgm:prSet/>
      <dgm:spPr/>
      <dgm:t>
        <a:bodyPr/>
        <a:lstStyle/>
        <a:p>
          <a:endParaRPr lang="pt-BR" b="1"/>
        </a:p>
      </dgm:t>
    </dgm:pt>
    <dgm:pt modelId="{1A8398B4-853F-48C4-A27A-8467ADDF1809}" type="sibTrans" cxnId="{14B807D9-60FF-476D-B713-9DEC6618BB38}">
      <dgm:prSet/>
      <dgm:spPr/>
      <dgm:t>
        <a:bodyPr/>
        <a:lstStyle/>
        <a:p>
          <a:endParaRPr lang="pt-BR" b="1"/>
        </a:p>
      </dgm:t>
    </dgm:pt>
    <dgm:pt modelId="{3504BBDF-7225-467C-B730-FD22C599A947}">
      <dgm:prSet/>
      <dgm:spPr/>
      <dgm:t>
        <a:bodyPr/>
        <a:lstStyle/>
        <a:p>
          <a:pPr rtl="0"/>
          <a:r>
            <a:rPr lang="pt-BR" b="1" dirty="0" smtClean="0"/>
            <a:t>e </a:t>
          </a:r>
          <a:r>
            <a:rPr lang="pt-BR" b="1" i="1" dirty="0" smtClean="0"/>
            <a:t>pool </a:t>
          </a:r>
          <a:r>
            <a:rPr lang="pt-BR" b="1" dirty="0" smtClean="0"/>
            <a:t>(grupo de reunião de ideias ou recursos).</a:t>
          </a:r>
          <a:endParaRPr lang="pt-BR" b="1" dirty="0"/>
        </a:p>
      </dgm:t>
    </dgm:pt>
    <dgm:pt modelId="{DCA337DB-696C-4037-A841-D86CE6E99DFC}" type="parTrans" cxnId="{AD9E31CC-7C85-4BC0-9C4D-F74A4D6376C6}">
      <dgm:prSet/>
      <dgm:spPr/>
      <dgm:t>
        <a:bodyPr/>
        <a:lstStyle/>
        <a:p>
          <a:endParaRPr lang="pt-BR" b="1"/>
        </a:p>
      </dgm:t>
    </dgm:pt>
    <dgm:pt modelId="{77D6012B-8CD1-430D-8A57-68D6F772C8C1}" type="sibTrans" cxnId="{AD9E31CC-7C85-4BC0-9C4D-F74A4D6376C6}">
      <dgm:prSet/>
      <dgm:spPr/>
      <dgm:t>
        <a:bodyPr/>
        <a:lstStyle/>
        <a:p>
          <a:endParaRPr lang="pt-BR" b="1"/>
        </a:p>
      </dgm:t>
    </dgm:pt>
    <dgm:pt modelId="{51DEAF06-7BBF-42A2-A990-C61C3E2284DE}" type="pres">
      <dgm:prSet presAssocID="{1BC5FA99-BBBB-4745-8851-D4B30D96577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784D5AF-92C9-4418-8762-8A84A13DC1D7}" type="pres">
      <dgm:prSet presAssocID="{3850FD79-7E19-442E-849A-011F6B8AB5E2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77E4C8-F2C4-4CBF-8EFA-7811CB25D7A3}" type="pres">
      <dgm:prSet presAssocID="{616EC6D5-6E9D-4620-8D1A-A746CEF24019}" presName="space" presStyleCnt="0"/>
      <dgm:spPr/>
    </dgm:pt>
    <dgm:pt modelId="{DE2DBDD5-996F-45D3-97C2-10D41C441BED}" type="pres">
      <dgm:prSet presAssocID="{FE9E6097-E007-4BC7-AEB1-367D9050C12A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390A5BD-373D-4D7F-8089-79E36FBC7DFF}" type="pres">
      <dgm:prSet presAssocID="{13C65D7A-D06F-459F-9199-393260B6BC71}" presName="space" presStyleCnt="0"/>
      <dgm:spPr/>
    </dgm:pt>
    <dgm:pt modelId="{72F01312-5C61-4E4C-A399-AABC53DB786C}" type="pres">
      <dgm:prSet presAssocID="{9B1268BD-F96E-4199-AF0A-F5357387E402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4AFF65-9C0E-45F5-8477-5DC51F9007C2}" type="pres">
      <dgm:prSet presAssocID="{50DCBA71-D4F0-4C69-AFCF-E74C146CF6C4}" presName="space" presStyleCnt="0"/>
      <dgm:spPr/>
    </dgm:pt>
    <dgm:pt modelId="{C75EAD68-7A54-48CF-89C8-2F3B836EEC6B}" type="pres">
      <dgm:prSet presAssocID="{AC8A2D2C-0BE2-4DB0-B52D-E1C6FF146EC6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00A5A25-D33A-4359-9439-3FB09D150F2B}" type="pres">
      <dgm:prSet presAssocID="{F121C178-0232-40C3-AAC1-3843F5564C60}" presName="space" presStyleCnt="0"/>
      <dgm:spPr/>
    </dgm:pt>
    <dgm:pt modelId="{1ECF6758-50CA-47C0-9119-67DCDFF6CEC2}" type="pres">
      <dgm:prSet presAssocID="{DB52D9D1-C24C-4EED-BC3E-34943B9F119D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06E98E-84CC-442F-8088-AD4EFC8673FA}" type="pres">
      <dgm:prSet presAssocID="{1A8398B4-853F-48C4-A27A-8467ADDF1809}" presName="space" presStyleCnt="0"/>
      <dgm:spPr/>
    </dgm:pt>
    <dgm:pt modelId="{ED4699A0-CA3E-41EF-AFF6-E7A74A2AA18E}" type="pres">
      <dgm:prSet presAssocID="{3504BBDF-7225-467C-B730-FD22C599A947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4B807D9-60FF-476D-B713-9DEC6618BB38}" srcId="{1BC5FA99-BBBB-4745-8851-D4B30D96577D}" destId="{DB52D9D1-C24C-4EED-BC3E-34943B9F119D}" srcOrd="4" destOrd="0" parTransId="{F638EBB9-E4E1-4FF2-9ABA-EAFBC6BD799C}" sibTransId="{1A8398B4-853F-48C4-A27A-8467ADDF1809}"/>
    <dgm:cxn modelId="{27AD1485-BE0C-45F2-9307-0AE660DB50BF}" type="presOf" srcId="{FE9E6097-E007-4BC7-AEB1-367D9050C12A}" destId="{DE2DBDD5-996F-45D3-97C2-10D41C441BED}" srcOrd="0" destOrd="0" presId="urn:microsoft.com/office/officeart/2005/8/layout/venn3"/>
    <dgm:cxn modelId="{993E2854-2AF8-4BCB-8895-9D9B8A93D23F}" srcId="{1BC5FA99-BBBB-4745-8851-D4B30D96577D}" destId="{9B1268BD-F96E-4199-AF0A-F5357387E402}" srcOrd="2" destOrd="0" parTransId="{40115335-461C-427E-94DF-D2D990670E43}" sibTransId="{50DCBA71-D4F0-4C69-AFCF-E74C146CF6C4}"/>
    <dgm:cxn modelId="{DDA3C3A1-4979-484E-930A-E546CEE7BE11}" type="presOf" srcId="{9B1268BD-F96E-4199-AF0A-F5357387E402}" destId="{72F01312-5C61-4E4C-A399-AABC53DB786C}" srcOrd="0" destOrd="0" presId="urn:microsoft.com/office/officeart/2005/8/layout/venn3"/>
    <dgm:cxn modelId="{5F1C65E6-EC0E-4A5F-84DE-C385D44EE8C1}" srcId="{1BC5FA99-BBBB-4745-8851-D4B30D96577D}" destId="{3850FD79-7E19-442E-849A-011F6B8AB5E2}" srcOrd="0" destOrd="0" parTransId="{0ADE8DA8-317A-49CF-AAED-EB931B85AADB}" sibTransId="{616EC6D5-6E9D-4620-8D1A-A746CEF24019}"/>
    <dgm:cxn modelId="{2B69CD08-4AB3-490F-B56D-4D2FA8B2926F}" srcId="{1BC5FA99-BBBB-4745-8851-D4B30D96577D}" destId="{FE9E6097-E007-4BC7-AEB1-367D9050C12A}" srcOrd="1" destOrd="0" parTransId="{5F4E8AD6-B41C-41E4-81E8-AF3EF4E4FF6A}" sibTransId="{13C65D7A-D06F-459F-9199-393260B6BC71}"/>
    <dgm:cxn modelId="{AD9E31CC-7C85-4BC0-9C4D-F74A4D6376C6}" srcId="{1BC5FA99-BBBB-4745-8851-D4B30D96577D}" destId="{3504BBDF-7225-467C-B730-FD22C599A947}" srcOrd="5" destOrd="0" parTransId="{DCA337DB-696C-4037-A841-D86CE6E99DFC}" sibTransId="{77D6012B-8CD1-430D-8A57-68D6F772C8C1}"/>
    <dgm:cxn modelId="{83C4E562-D00E-4E91-98C3-99F31291A639}" type="presOf" srcId="{1BC5FA99-BBBB-4745-8851-D4B30D96577D}" destId="{51DEAF06-7BBF-42A2-A990-C61C3E2284DE}" srcOrd="0" destOrd="0" presId="urn:microsoft.com/office/officeart/2005/8/layout/venn3"/>
    <dgm:cxn modelId="{E8901896-74E1-4CEC-89C6-3663D28D8835}" type="presOf" srcId="{3504BBDF-7225-467C-B730-FD22C599A947}" destId="{ED4699A0-CA3E-41EF-AFF6-E7A74A2AA18E}" srcOrd="0" destOrd="0" presId="urn:microsoft.com/office/officeart/2005/8/layout/venn3"/>
    <dgm:cxn modelId="{5145B50C-48A3-4AA1-A20A-061A81F0C5E6}" type="presOf" srcId="{DB52D9D1-C24C-4EED-BC3E-34943B9F119D}" destId="{1ECF6758-50CA-47C0-9119-67DCDFF6CEC2}" srcOrd="0" destOrd="0" presId="urn:microsoft.com/office/officeart/2005/8/layout/venn3"/>
    <dgm:cxn modelId="{2B88DE0A-17F0-42D1-90BA-12C7BEF08443}" type="presOf" srcId="{3850FD79-7E19-442E-849A-011F6B8AB5E2}" destId="{A784D5AF-92C9-4418-8762-8A84A13DC1D7}" srcOrd="0" destOrd="0" presId="urn:microsoft.com/office/officeart/2005/8/layout/venn3"/>
    <dgm:cxn modelId="{9FADAC5E-B5DF-4E47-8BF5-EC857891B148}" srcId="{1BC5FA99-BBBB-4745-8851-D4B30D96577D}" destId="{AC8A2D2C-0BE2-4DB0-B52D-E1C6FF146EC6}" srcOrd="3" destOrd="0" parTransId="{963A2A97-B146-495F-8766-7405498AA5E6}" sibTransId="{F121C178-0232-40C3-AAC1-3843F5564C60}"/>
    <dgm:cxn modelId="{225C0E7F-DEF7-4248-B3C8-9437286ADBF7}" type="presOf" srcId="{AC8A2D2C-0BE2-4DB0-B52D-E1C6FF146EC6}" destId="{C75EAD68-7A54-48CF-89C8-2F3B836EEC6B}" srcOrd="0" destOrd="0" presId="urn:microsoft.com/office/officeart/2005/8/layout/venn3"/>
    <dgm:cxn modelId="{4A6FA472-48DA-4D70-9891-29A21C0D62FF}" type="presParOf" srcId="{51DEAF06-7BBF-42A2-A990-C61C3E2284DE}" destId="{A784D5AF-92C9-4418-8762-8A84A13DC1D7}" srcOrd="0" destOrd="0" presId="urn:microsoft.com/office/officeart/2005/8/layout/venn3"/>
    <dgm:cxn modelId="{8C4B327C-C00E-4FF2-9D5D-AA9343C258D3}" type="presParOf" srcId="{51DEAF06-7BBF-42A2-A990-C61C3E2284DE}" destId="{9A77E4C8-F2C4-4CBF-8EFA-7811CB25D7A3}" srcOrd="1" destOrd="0" presId="urn:microsoft.com/office/officeart/2005/8/layout/venn3"/>
    <dgm:cxn modelId="{040066A4-5DB5-40A7-87C6-BC8FA0251537}" type="presParOf" srcId="{51DEAF06-7BBF-42A2-A990-C61C3E2284DE}" destId="{DE2DBDD5-996F-45D3-97C2-10D41C441BED}" srcOrd="2" destOrd="0" presId="urn:microsoft.com/office/officeart/2005/8/layout/venn3"/>
    <dgm:cxn modelId="{4753E511-BBEF-4E77-B519-CD495F1E9F6D}" type="presParOf" srcId="{51DEAF06-7BBF-42A2-A990-C61C3E2284DE}" destId="{A390A5BD-373D-4D7F-8089-79E36FBC7DFF}" srcOrd="3" destOrd="0" presId="urn:microsoft.com/office/officeart/2005/8/layout/venn3"/>
    <dgm:cxn modelId="{A68C899F-9393-4665-80DD-E3A06EC4D6CB}" type="presParOf" srcId="{51DEAF06-7BBF-42A2-A990-C61C3E2284DE}" destId="{72F01312-5C61-4E4C-A399-AABC53DB786C}" srcOrd="4" destOrd="0" presId="urn:microsoft.com/office/officeart/2005/8/layout/venn3"/>
    <dgm:cxn modelId="{EE8EC158-9C8F-462B-A7F7-F586B1825B98}" type="presParOf" srcId="{51DEAF06-7BBF-42A2-A990-C61C3E2284DE}" destId="{944AFF65-9C0E-45F5-8477-5DC51F9007C2}" srcOrd="5" destOrd="0" presId="urn:microsoft.com/office/officeart/2005/8/layout/venn3"/>
    <dgm:cxn modelId="{8B6E9C82-05FF-4B23-9FC8-29E7D7B7B0C8}" type="presParOf" srcId="{51DEAF06-7BBF-42A2-A990-C61C3E2284DE}" destId="{C75EAD68-7A54-48CF-89C8-2F3B836EEC6B}" srcOrd="6" destOrd="0" presId="urn:microsoft.com/office/officeart/2005/8/layout/venn3"/>
    <dgm:cxn modelId="{E15FA839-9DA1-460D-9BDF-83CFBB0718DB}" type="presParOf" srcId="{51DEAF06-7BBF-42A2-A990-C61C3E2284DE}" destId="{A00A5A25-D33A-4359-9439-3FB09D150F2B}" srcOrd="7" destOrd="0" presId="urn:microsoft.com/office/officeart/2005/8/layout/venn3"/>
    <dgm:cxn modelId="{8BBF3296-4B7A-443C-8668-D95D5A5CC298}" type="presParOf" srcId="{51DEAF06-7BBF-42A2-A990-C61C3E2284DE}" destId="{1ECF6758-50CA-47C0-9119-67DCDFF6CEC2}" srcOrd="8" destOrd="0" presId="urn:microsoft.com/office/officeart/2005/8/layout/venn3"/>
    <dgm:cxn modelId="{F7E95016-38CA-4267-930C-A6F1B9BD0061}" type="presParOf" srcId="{51DEAF06-7BBF-42A2-A990-C61C3E2284DE}" destId="{3F06E98E-84CC-442F-8088-AD4EFC8673FA}" srcOrd="9" destOrd="0" presId="urn:microsoft.com/office/officeart/2005/8/layout/venn3"/>
    <dgm:cxn modelId="{4C849D45-C6D4-42E8-844E-6D4157102FBC}" type="presParOf" srcId="{51DEAF06-7BBF-42A2-A990-C61C3E2284DE}" destId="{ED4699A0-CA3E-41EF-AFF6-E7A74A2AA18E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CFBFB-1C6B-404B-99F4-F3A07F8803F2}">
      <dsp:nvSpPr>
        <dsp:cNvPr id="0" name=""/>
        <dsp:cNvSpPr/>
      </dsp:nvSpPr>
      <dsp:spPr>
        <a:xfrm>
          <a:off x="1792941" y="1501595"/>
          <a:ext cx="5163670" cy="51636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1E2A0A-1A86-475A-B79E-89C431A8C514}">
      <dsp:nvSpPr>
        <dsp:cNvPr id="0" name=""/>
        <dsp:cNvSpPr/>
      </dsp:nvSpPr>
      <dsp:spPr>
        <a:xfrm>
          <a:off x="2366538" y="2075193"/>
          <a:ext cx="4016475" cy="40164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62E374C-B46C-474B-9699-2F2131D70F33}">
      <dsp:nvSpPr>
        <dsp:cNvPr id="0" name=""/>
        <dsp:cNvSpPr/>
      </dsp:nvSpPr>
      <dsp:spPr>
        <a:xfrm>
          <a:off x="2940136" y="2648790"/>
          <a:ext cx="2869279" cy="28692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436DF03-783B-4862-8973-61A129BDE4BA}">
      <dsp:nvSpPr>
        <dsp:cNvPr id="0" name=""/>
        <dsp:cNvSpPr/>
      </dsp:nvSpPr>
      <dsp:spPr>
        <a:xfrm>
          <a:off x="3514164" y="3222818"/>
          <a:ext cx="1721223" cy="1721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9EB14B3-E9F4-4892-BB95-3B562AC5EEBA}">
      <dsp:nvSpPr>
        <dsp:cNvPr id="0" name=""/>
        <dsp:cNvSpPr/>
      </dsp:nvSpPr>
      <dsp:spPr>
        <a:xfrm>
          <a:off x="4087762" y="3796416"/>
          <a:ext cx="574028" cy="57402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61516A-6B99-45E5-BAF0-EBDEB2AB358A}">
      <dsp:nvSpPr>
        <dsp:cNvPr id="0" name=""/>
        <dsp:cNvSpPr/>
      </dsp:nvSpPr>
      <dsp:spPr>
        <a:xfrm>
          <a:off x="7817223" y="219628"/>
          <a:ext cx="2581835" cy="91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“Trabalho em conjunto gera muito conflito”;</a:t>
          </a:r>
          <a:endParaRPr lang="pt-BR" sz="1500" kern="1200" dirty="0"/>
        </a:p>
      </dsp:txBody>
      <dsp:txXfrm>
        <a:off x="7817223" y="219628"/>
        <a:ext cx="2581835" cy="911559"/>
      </dsp:txXfrm>
    </dsp:sp>
    <dsp:sp modelId="{883D995F-F1CE-4815-BB0A-AF4A6483FB1D}">
      <dsp:nvSpPr>
        <dsp:cNvPr id="0" name=""/>
        <dsp:cNvSpPr/>
      </dsp:nvSpPr>
      <dsp:spPr>
        <a:xfrm>
          <a:off x="7171764" y="675408"/>
          <a:ext cx="645458" cy="0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E2C8573B-24AD-4D4E-ADA7-FFF71E0FC4F2}">
      <dsp:nvSpPr>
        <dsp:cNvPr id="0" name=""/>
        <dsp:cNvSpPr/>
      </dsp:nvSpPr>
      <dsp:spPr>
        <a:xfrm rot="5400000">
          <a:off x="4067107" y="983076"/>
          <a:ext cx="3408022" cy="2792685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4567C8E2-1732-4DC2-A568-8C2455534130}">
      <dsp:nvSpPr>
        <dsp:cNvPr id="0" name=""/>
        <dsp:cNvSpPr/>
      </dsp:nvSpPr>
      <dsp:spPr>
        <a:xfrm>
          <a:off x="7817223" y="1183513"/>
          <a:ext cx="2581835" cy="91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“muitas pessoas não têm espírito de equipe”;</a:t>
          </a:r>
          <a:endParaRPr lang="pt-BR" sz="1500" kern="1200"/>
        </a:p>
      </dsp:txBody>
      <dsp:txXfrm>
        <a:off x="7817223" y="1183513"/>
        <a:ext cx="2581835" cy="911559"/>
      </dsp:txXfrm>
    </dsp:sp>
    <dsp:sp modelId="{B9EFBF21-E39B-493C-B269-2AFC1F77893E}">
      <dsp:nvSpPr>
        <dsp:cNvPr id="0" name=""/>
        <dsp:cNvSpPr/>
      </dsp:nvSpPr>
      <dsp:spPr>
        <a:xfrm>
          <a:off x="7171764" y="1639293"/>
          <a:ext cx="645458" cy="0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C75CD24-D35D-47A1-A4C9-5A94DD51F994}">
      <dsp:nvSpPr>
        <dsp:cNvPr id="0" name=""/>
        <dsp:cNvSpPr/>
      </dsp:nvSpPr>
      <dsp:spPr>
        <a:xfrm rot="5400000">
          <a:off x="4567897" y="1873723"/>
          <a:ext cx="2837609" cy="2366682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A65B02C8-BCB1-43D8-ACCF-A2FE75791A40}">
      <dsp:nvSpPr>
        <dsp:cNvPr id="0" name=""/>
        <dsp:cNvSpPr/>
      </dsp:nvSpPr>
      <dsp:spPr>
        <a:xfrm>
          <a:off x="7817223" y="2147398"/>
          <a:ext cx="2581835" cy="91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“nem todo mundo colabora”; </a:t>
          </a:r>
          <a:endParaRPr lang="pt-BR" sz="1500" kern="1200"/>
        </a:p>
      </dsp:txBody>
      <dsp:txXfrm>
        <a:off x="7817223" y="2147398"/>
        <a:ext cx="2581835" cy="911559"/>
      </dsp:txXfrm>
    </dsp:sp>
    <dsp:sp modelId="{E58156F8-D68A-41CA-8F7B-AF9CA3505BDE}">
      <dsp:nvSpPr>
        <dsp:cNvPr id="0" name=""/>
        <dsp:cNvSpPr/>
      </dsp:nvSpPr>
      <dsp:spPr>
        <a:xfrm>
          <a:off x="7171764" y="2603178"/>
          <a:ext cx="645458" cy="0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F215E9F3-47A6-426A-97BB-4D29E4B6EB86}">
      <dsp:nvSpPr>
        <dsp:cNvPr id="0" name=""/>
        <dsp:cNvSpPr/>
      </dsp:nvSpPr>
      <dsp:spPr>
        <a:xfrm rot="5400000">
          <a:off x="5058962" y="2727967"/>
          <a:ext cx="2237590" cy="1988013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36E22227-26E0-48A2-9F96-F93BF00598F9}">
      <dsp:nvSpPr>
        <dsp:cNvPr id="0" name=""/>
        <dsp:cNvSpPr/>
      </dsp:nvSpPr>
      <dsp:spPr>
        <a:xfrm>
          <a:off x="7817223" y="3090628"/>
          <a:ext cx="2581835" cy="91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“muita gente junta gera desorganização”; </a:t>
          </a:r>
          <a:endParaRPr lang="pt-BR" sz="1500" kern="1200"/>
        </a:p>
      </dsp:txBody>
      <dsp:txXfrm>
        <a:off x="7817223" y="3090628"/>
        <a:ext cx="2581835" cy="911559"/>
      </dsp:txXfrm>
    </dsp:sp>
    <dsp:sp modelId="{9F5653C3-D6C2-42FC-B968-4AAB20651027}">
      <dsp:nvSpPr>
        <dsp:cNvPr id="0" name=""/>
        <dsp:cNvSpPr/>
      </dsp:nvSpPr>
      <dsp:spPr>
        <a:xfrm>
          <a:off x="7171764" y="3546408"/>
          <a:ext cx="645458" cy="0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42A1262-C5FB-4EB5-956F-0350F95A6E4E}">
      <dsp:nvSpPr>
        <dsp:cNvPr id="0" name=""/>
        <dsp:cNvSpPr/>
      </dsp:nvSpPr>
      <dsp:spPr>
        <a:xfrm rot="5400000">
          <a:off x="5547790" y="3629888"/>
          <a:ext cx="1707453" cy="1540495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C7227A0F-16F3-474F-B08A-337E01ED4377}">
      <dsp:nvSpPr>
        <dsp:cNvPr id="0" name=""/>
        <dsp:cNvSpPr/>
      </dsp:nvSpPr>
      <dsp:spPr>
        <a:xfrm>
          <a:off x="7817223" y="4006319"/>
          <a:ext cx="2581835" cy="9115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9050" bIns="1905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smtClean="0"/>
            <a:t>“sempre tenho desvantagem em relação a outros participantes”</a:t>
          </a:r>
          <a:endParaRPr lang="pt-BR" sz="1500" kern="1200"/>
        </a:p>
      </dsp:txBody>
      <dsp:txXfrm>
        <a:off x="7817223" y="4006319"/>
        <a:ext cx="2581835" cy="911559"/>
      </dsp:txXfrm>
    </dsp:sp>
    <dsp:sp modelId="{AD9A7F3A-EC1C-435C-9DF1-9646D94958F0}">
      <dsp:nvSpPr>
        <dsp:cNvPr id="0" name=""/>
        <dsp:cNvSpPr/>
      </dsp:nvSpPr>
      <dsp:spPr>
        <a:xfrm>
          <a:off x="7171764" y="4462099"/>
          <a:ext cx="645458" cy="0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9771E8B9-79BE-4CB3-8516-F4E990B727F9}">
      <dsp:nvSpPr>
        <dsp:cNvPr id="0" name=""/>
        <dsp:cNvSpPr/>
      </dsp:nvSpPr>
      <dsp:spPr>
        <a:xfrm rot="5400000">
          <a:off x="6009938" y="4505130"/>
          <a:ext cx="1204856" cy="1118795"/>
        </a:xfrm>
        <a:prstGeom prst="line">
          <a:avLst/>
        </a:prstGeom>
        <a:noFill/>
        <a:ln w="9525" cap="rnd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4D5AF-92C9-4418-8762-8A84A13DC1D7}">
      <dsp:nvSpPr>
        <dsp:cNvPr id="0" name=""/>
        <dsp:cNvSpPr/>
      </dsp:nvSpPr>
      <dsp:spPr>
        <a:xfrm>
          <a:off x="1262" y="1677824"/>
          <a:ext cx="2067445" cy="20674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778" tIns="17780" rIns="11377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/>
            <a:t>Cooperativas, </a:t>
          </a:r>
          <a:endParaRPr lang="pt-BR" sz="1400" b="1" kern="1200"/>
        </a:p>
      </dsp:txBody>
      <dsp:txXfrm>
        <a:off x="304032" y="1980594"/>
        <a:ext cx="1461905" cy="1461905"/>
      </dsp:txXfrm>
    </dsp:sp>
    <dsp:sp modelId="{DE2DBDD5-996F-45D3-97C2-10D41C441BED}">
      <dsp:nvSpPr>
        <dsp:cNvPr id="0" name=""/>
        <dsp:cNvSpPr/>
      </dsp:nvSpPr>
      <dsp:spPr>
        <a:xfrm>
          <a:off x="1655218" y="1677824"/>
          <a:ext cx="2067445" cy="20674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778" tIns="17780" rIns="11377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/>
            <a:t>sindicatos, </a:t>
          </a:r>
          <a:endParaRPr lang="pt-BR" sz="1400" b="1" kern="1200"/>
        </a:p>
      </dsp:txBody>
      <dsp:txXfrm>
        <a:off x="1957988" y="1980594"/>
        <a:ext cx="1461905" cy="1461905"/>
      </dsp:txXfrm>
    </dsp:sp>
    <dsp:sp modelId="{72F01312-5C61-4E4C-A399-AABC53DB786C}">
      <dsp:nvSpPr>
        <dsp:cNvPr id="0" name=""/>
        <dsp:cNvSpPr/>
      </dsp:nvSpPr>
      <dsp:spPr>
        <a:xfrm>
          <a:off x="3309175" y="1677824"/>
          <a:ext cx="2067445" cy="20674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778" tIns="17780" rIns="11377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/>
            <a:t>associações, </a:t>
          </a:r>
          <a:endParaRPr lang="pt-BR" sz="1400" b="1" kern="1200"/>
        </a:p>
      </dsp:txBody>
      <dsp:txXfrm>
        <a:off x="3611945" y="1980594"/>
        <a:ext cx="1461905" cy="1461905"/>
      </dsp:txXfrm>
    </dsp:sp>
    <dsp:sp modelId="{C75EAD68-7A54-48CF-89C8-2F3B836EEC6B}">
      <dsp:nvSpPr>
        <dsp:cNvPr id="0" name=""/>
        <dsp:cNvSpPr/>
      </dsp:nvSpPr>
      <dsp:spPr>
        <a:xfrm>
          <a:off x="4963132" y="1677824"/>
          <a:ext cx="2067445" cy="20674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778" tIns="17780" rIns="11377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/>
            <a:t>marcas coletivas, </a:t>
          </a:r>
          <a:endParaRPr lang="pt-BR" sz="1400" b="1" kern="1200"/>
        </a:p>
      </dsp:txBody>
      <dsp:txXfrm>
        <a:off x="5265902" y="1980594"/>
        <a:ext cx="1461905" cy="1461905"/>
      </dsp:txXfrm>
    </dsp:sp>
    <dsp:sp modelId="{1ECF6758-50CA-47C0-9119-67DCDFF6CEC2}">
      <dsp:nvSpPr>
        <dsp:cNvPr id="0" name=""/>
        <dsp:cNvSpPr/>
      </dsp:nvSpPr>
      <dsp:spPr>
        <a:xfrm>
          <a:off x="6617089" y="1677824"/>
          <a:ext cx="2067445" cy="20674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778" tIns="17780" rIns="11377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smtClean="0"/>
            <a:t>parcerias </a:t>
          </a:r>
          <a:endParaRPr lang="pt-BR" sz="1400" b="1" kern="1200"/>
        </a:p>
      </dsp:txBody>
      <dsp:txXfrm>
        <a:off x="6919859" y="1980594"/>
        <a:ext cx="1461905" cy="1461905"/>
      </dsp:txXfrm>
    </dsp:sp>
    <dsp:sp modelId="{ED4699A0-CA3E-41EF-AFF6-E7A74A2AA18E}">
      <dsp:nvSpPr>
        <dsp:cNvPr id="0" name=""/>
        <dsp:cNvSpPr/>
      </dsp:nvSpPr>
      <dsp:spPr>
        <a:xfrm>
          <a:off x="8271045" y="1677824"/>
          <a:ext cx="2067445" cy="2067445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3778" tIns="17780" rIns="113778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b="1" kern="1200" dirty="0" smtClean="0"/>
            <a:t>e </a:t>
          </a:r>
          <a:r>
            <a:rPr lang="pt-BR" sz="1400" b="1" i="1" kern="1200" dirty="0" smtClean="0"/>
            <a:t>pool </a:t>
          </a:r>
          <a:r>
            <a:rPr lang="pt-BR" sz="1400" b="1" kern="1200" dirty="0" smtClean="0"/>
            <a:t>(grupo de reunião de ideias ou recursos).</a:t>
          </a:r>
          <a:endParaRPr lang="pt-BR" sz="1400" b="1" kern="1200" dirty="0"/>
        </a:p>
      </dsp:txBody>
      <dsp:txXfrm>
        <a:off x="8573815" y="1980594"/>
        <a:ext cx="1461905" cy="14619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263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89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9268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62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51536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2229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66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852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853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41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396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4570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36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61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772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53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F5C74-0C36-4F68-AF10-7BF54F730342}" type="datetimeFigureOut">
              <a:rPr lang="pt-BR" smtClean="0"/>
              <a:t>26/03/2019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B5CC2C8-AB6C-4FC6-8251-D66A88240D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75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liotecas.sebrae.com.br/chronus/ARQUIVOS_CHRONUS/bds/bds.nsf/f25877ce0f2ecbca17355fc33397deea/$File/5189.pdf" TargetMode="External"/><Relationship Id="rId3" Type="http://schemas.openxmlformats.org/officeDocument/2006/relationships/hyperlink" Target="http://www.bibliotecas.sebrae.com.br/chronus/ARQUIVOS_CHRONUS/bds/bds.nsf/a851fe9778d3121829a4c826345d63e7/$File/5195.pdf" TargetMode="External"/><Relationship Id="rId7" Type="http://schemas.openxmlformats.org/officeDocument/2006/relationships/hyperlink" Target="http://www.bibliotecas.sebrae.com.br/chronus/ARQUIVOS_CHRONUS/bds/bds.nsf/65d554f58cf2ffac085365d041699b02/$File/5188.pdf" TargetMode="External"/><Relationship Id="rId12" Type="http://schemas.openxmlformats.org/officeDocument/2006/relationships/image" Target="../media/image6.png"/><Relationship Id="rId2" Type="http://schemas.openxmlformats.org/officeDocument/2006/relationships/hyperlink" Target="http://www.bibliotecas.sebrae.com.br/chronus/ARQUIVOS_CHRONUS/bds/bds.nsf/65f0176ca446f4668643bc4e4c5d6add/$File/519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bliotecas.sebrae.com.br/chronus/ARQUIVOS_CHRONUS/bds/bds.nsf/0a7a480546593e8ab0ba09fdb6f05f4e/$File/5190.pdf" TargetMode="External"/><Relationship Id="rId11" Type="http://schemas.openxmlformats.org/officeDocument/2006/relationships/hyperlink" Target="http://www.bibliotecas.sebrae.com.br/chronus/ARQUIVOS_CHRONUS/bds/bds.nsf/b8126fa768f69929a146f38122da570b/$File/5197.pdf" TargetMode="External"/><Relationship Id="rId5" Type="http://schemas.openxmlformats.org/officeDocument/2006/relationships/hyperlink" Target="http://www.bibliotecas.sebrae.com.br/chronus/ARQUIVOS_CHRONUS/bds/bds.nsf/767671712947f6a0db3cfd9a2d5643cc/$File/5191.pdf" TargetMode="External"/><Relationship Id="rId10" Type="http://schemas.openxmlformats.org/officeDocument/2006/relationships/hyperlink" Target="http://www.bibliotecas.sebrae.com.br/chronus/ARQUIVOS_CHRONUS/bds/bds.nsf/2a7cbc8d379fd9dda9c2ad309b01e949/$File/5196.pdf" TargetMode="External"/><Relationship Id="rId4" Type="http://schemas.openxmlformats.org/officeDocument/2006/relationships/hyperlink" Target="http://www.bibliotecas.sebrae.com.br/chronus/ARQUIVOS_CHRONUS/bds/bds.nsf/9970048dc97abead0afee901d6c02c79/$File/5187.pdf" TargetMode="External"/><Relationship Id="rId9" Type="http://schemas.openxmlformats.org/officeDocument/2006/relationships/hyperlink" Target="http://www.bibliotecas.sebrae.com.br/chronus/ARQUIVOS_CHRONUS/bds/bds.nsf/d859d470786e9468569ec9ba3c8b7496/$File/5194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brae.com.br/sites/PortalSebrae/galeriavideo/como-elaborar-um-plano-de-negocio,aec38538df9ba510VgnVCM1000004c00210aRCR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AÇÕES COLETIVAS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PROF. Margarete Boteon</a:t>
            </a:r>
          </a:p>
          <a:p>
            <a:r>
              <a:rPr lang="pt-BR" dirty="0" smtClean="0"/>
              <a:t>LES 667 / LES 452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1509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15" y="0"/>
            <a:ext cx="6482215" cy="4671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911789" y="779930"/>
            <a:ext cx="48285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/>
              <a:t>QUEM PODE PARTICIPAR ?</a:t>
            </a:r>
          </a:p>
          <a:p>
            <a:endParaRPr lang="pt-BR" sz="2800" b="1" dirty="0"/>
          </a:p>
          <a:p>
            <a:pPr algn="ctr"/>
            <a:r>
              <a:rPr lang="pt-BR" sz="2800" dirty="0" smtClean="0"/>
              <a:t>GRUPOS HOMOGÊNEOS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481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05" y="174812"/>
            <a:ext cx="11887024" cy="668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95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814" y="165447"/>
            <a:ext cx="7035972" cy="475209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485095" y="995082"/>
            <a:ext cx="34161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COMO SERÁ OS CUSTOS/BENEFICIOS DOS ASSOCIADOS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3968050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56" y="0"/>
            <a:ext cx="6742806" cy="373031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027894" y="1048871"/>
            <a:ext cx="1075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REGRAS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584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30" y="210774"/>
            <a:ext cx="6840528" cy="331673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8122024" y="1250576"/>
            <a:ext cx="22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MONITORAMENTO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8739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61" y="0"/>
            <a:ext cx="6286771" cy="388439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490012" y="1761565"/>
            <a:ext cx="325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GRADUAÇÃO DE SANÇÕES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0894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0"/>
            <a:ext cx="7003398" cy="381140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866530" y="753035"/>
            <a:ext cx="3249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RESOLUÇÃO DE CONFLITOS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393484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64" y="111767"/>
            <a:ext cx="6807954" cy="36492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463118" y="1627094"/>
            <a:ext cx="36615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RECONHECIMENTO DO GRUPO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b="1" dirty="0" smtClean="0"/>
              <a:t>COOPERATIVAS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957573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525" y="186034"/>
            <a:ext cx="6840528" cy="352757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026" y="3885080"/>
            <a:ext cx="7572375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9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7" y="268942"/>
            <a:ext cx="11394141" cy="640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948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756" y="0"/>
            <a:ext cx="8911687" cy="1280890"/>
          </a:xfrm>
        </p:spPr>
        <p:txBody>
          <a:bodyPr/>
          <a:lstStyle/>
          <a:p>
            <a:r>
              <a:rPr lang="pt-BR" dirty="0" smtClean="0"/>
              <a:t>Fontes de CONSULTA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4853" t="18416" r="34808" b="18023"/>
          <a:stretch/>
        </p:blipFill>
        <p:spPr>
          <a:xfrm>
            <a:off x="8364088" y="349624"/>
            <a:ext cx="3299395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ixaDeTexto 4"/>
          <p:cNvSpPr txBox="1"/>
          <p:nvPr/>
        </p:nvSpPr>
        <p:spPr>
          <a:xfrm>
            <a:off x="9278648" y="3644152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Capítulo 09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4088" y="4585448"/>
            <a:ext cx="3673021" cy="14250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2654" y="831711"/>
            <a:ext cx="2690751" cy="385341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8585" y="5116433"/>
            <a:ext cx="3083801" cy="129781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712893" y="853135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Capítulo 11</a:t>
            </a:r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602" y="1582152"/>
            <a:ext cx="3311422" cy="44283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53687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957" y="2292303"/>
            <a:ext cx="11943470" cy="128089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As </a:t>
            </a:r>
            <a:r>
              <a:rPr lang="pt-BR" sz="2800" dirty="0"/>
              <a:t>principais formas de </a:t>
            </a:r>
            <a:r>
              <a:rPr lang="pt-BR" sz="2800" dirty="0" smtClean="0"/>
              <a:t>organização no AGRONEGÓCIO:</a:t>
            </a:r>
            <a:r>
              <a:rPr lang="pt-BR" sz="2800" dirty="0"/>
              <a:t/>
            </a:r>
            <a:br>
              <a:rPr lang="pt-BR" sz="2800" dirty="0"/>
            </a:br>
            <a:endParaRPr lang="pt-BR" sz="2800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237957" y="1702191"/>
          <a:ext cx="10339754" cy="5423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385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26842" y="2778840"/>
            <a:ext cx="8915400" cy="3777622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>
                <a:hlinkClick r:id="rId2"/>
              </a:rPr>
              <a:t>Cooperativa</a:t>
            </a:r>
            <a:endParaRPr lang="pt-BR" dirty="0"/>
          </a:p>
          <a:p>
            <a:r>
              <a:rPr lang="pt-BR" dirty="0">
                <a:hlinkClick r:id="rId3"/>
              </a:rPr>
              <a:t>Central de negócios</a:t>
            </a:r>
            <a:endParaRPr lang="pt-BR" dirty="0"/>
          </a:p>
          <a:p>
            <a:r>
              <a:rPr lang="pt-BR" dirty="0">
                <a:hlinkClick r:id="rId4"/>
              </a:rPr>
              <a:t>Cooperativa Financeira</a:t>
            </a:r>
            <a:endParaRPr lang="pt-BR" dirty="0"/>
          </a:p>
          <a:p>
            <a:r>
              <a:rPr lang="pt-BR" dirty="0">
                <a:hlinkClick r:id="rId5"/>
              </a:rPr>
              <a:t>Sociedade garantidora de crédito</a:t>
            </a:r>
            <a:endParaRPr lang="pt-BR" dirty="0"/>
          </a:p>
          <a:p>
            <a:r>
              <a:rPr lang="pt-BR" dirty="0">
                <a:hlinkClick r:id="rId6"/>
              </a:rPr>
              <a:t>Consórcio de Empresas</a:t>
            </a:r>
            <a:endParaRPr lang="pt-BR" dirty="0"/>
          </a:p>
          <a:p>
            <a:r>
              <a:rPr lang="pt-BR" dirty="0">
                <a:hlinkClick r:id="rId7"/>
              </a:rPr>
              <a:t>Redes de Empresas</a:t>
            </a:r>
            <a:endParaRPr lang="pt-BR" dirty="0"/>
          </a:p>
          <a:p>
            <a:r>
              <a:rPr lang="pt-BR" dirty="0">
                <a:hlinkClick r:id="rId8"/>
              </a:rPr>
              <a:t>Sociedade de propósito específico</a:t>
            </a:r>
            <a:endParaRPr lang="pt-BR" dirty="0"/>
          </a:p>
          <a:p>
            <a:r>
              <a:rPr lang="pt-BR" dirty="0">
                <a:hlinkClick r:id="rId9"/>
              </a:rPr>
              <a:t>OSCIP - Organização da sociedade civil de interesse público</a:t>
            </a:r>
            <a:endParaRPr lang="pt-BR" dirty="0"/>
          </a:p>
          <a:p>
            <a:r>
              <a:rPr lang="pt-BR" dirty="0">
                <a:hlinkClick r:id="rId10"/>
              </a:rPr>
              <a:t>Cultura da cooperação</a:t>
            </a:r>
            <a:endParaRPr lang="pt-BR" dirty="0"/>
          </a:p>
          <a:p>
            <a:r>
              <a:rPr lang="pt-BR" dirty="0">
                <a:hlinkClick r:id="rId11"/>
              </a:rPr>
              <a:t>APL: Arranjo Produtivo Local</a:t>
            </a:r>
            <a:endParaRPr lang="pt-BR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2"/>
          <a:srcRect l="33088" t="26064" r="3293" b="32345"/>
          <a:stretch/>
        </p:blipFill>
        <p:spPr>
          <a:xfrm>
            <a:off x="0" y="-72125"/>
            <a:ext cx="7756470" cy="285096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56295" y="1322920"/>
            <a:ext cx="5144153" cy="1280890"/>
          </a:xfrm>
        </p:spPr>
        <p:txBody>
          <a:bodyPr>
            <a:noAutofit/>
          </a:bodyPr>
          <a:lstStyle/>
          <a:p>
            <a:r>
              <a:rPr lang="pt-BR" sz="2400" b="1" dirty="0"/>
              <a:t>Conheça os 11 fascículos da Série Empreendimentos Coletivos:</a:t>
            </a:r>
            <a:br>
              <a:rPr lang="pt-BR" sz="2400" b="1" dirty="0"/>
            </a:b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95436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2400" dirty="0"/>
              <a:t>“</a:t>
            </a:r>
            <a:r>
              <a:rPr lang="pt-BR" sz="2400" b="1" dirty="0"/>
              <a:t>Cooperativa</a:t>
            </a:r>
            <a:r>
              <a:rPr lang="pt-BR" sz="2400" dirty="0"/>
              <a:t> é uma associação autônoma de pessoas que se unem, voluntariamente, para satisfazer aspirações e necessidades econômicas, sociais e culturais comuns, por meio de um empreendimento de propriedade coletiva e democraticamente gerido. Fundamenta-se na economia solidária e se propõe a obter um desempenho econômico eficiente, por meio da produção de bens e serviços com qualidade destinada a seus cooperados e clientes”.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t-BR" dirty="0" smtClean="0"/>
              <a:t>Fonte: Sebrae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18743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COOPERATIVAS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No Brasil, estas sociedades </a:t>
            </a:r>
            <a:r>
              <a:rPr lang="pt-BR" dirty="0" smtClean="0"/>
              <a:t>são </a:t>
            </a:r>
            <a:r>
              <a:rPr lang="pt-BR" dirty="0"/>
              <a:t>regidas por uma lei especifica. Estas </a:t>
            </a:r>
            <a:r>
              <a:rPr lang="pt-BR" dirty="0" smtClean="0"/>
              <a:t>organizações são </a:t>
            </a:r>
            <a:r>
              <a:rPr lang="pt-BR" dirty="0"/>
              <a:t>representadas pelas </a:t>
            </a:r>
            <a:r>
              <a:rPr lang="pt-BR" dirty="0" smtClean="0"/>
              <a:t>Organizações </a:t>
            </a:r>
            <a:r>
              <a:rPr lang="pt-BR" dirty="0"/>
              <a:t>Estaduais de Cooperativas, como </a:t>
            </a:r>
            <a:r>
              <a:rPr lang="pt-BR" dirty="0" smtClean="0"/>
              <a:t>a Organização </a:t>
            </a:r>
            <a:r>
              <a:rPr lang="pt-BR" dirty="0"/>
              <a:t>das Cooperativas do Estado de </a:t>
            </a:r>
            <a:r>
              <a:rPr lang="pt-BR" dirty="0" err="1"/>
              <a:t>Sao</a:t>
            </a:r>
            <a:r>
              <a:rPr lang="pt-BR" dirty="0"/>
              <a:t> Paulo (</a:t>
            </a:r>
            <a:r>
              <a:rPr lang="pt-BR" dirty="0" err="1"/>
              <a:t>Ocesp</a:t>
            </a:r>
            <a:r>
              <a:rPr lang="pt-BR" dirty="0"/>
              <a:t>), e estas, por </a:t>
            </a:r>
            <a:r>
              <a:rPr lang="pt-BR" dirty="0" smtClean="0"/>
              <a:t>sua vez</a:t>
            </a:r>
            <a:r>
              <a:rPr lang="pt-BR" dirty="0"/>
              <a:t>, formam a </a:t>
            </a:r>
            <a:r>
              <a:rPr lang="pt-BR" dirty="0" smtClean="0"/>
              <a:t>Organização </a:t>
            </a:r>
            <a:r>
              <a:rPr lang="pt-BR" dirty="0"/>
              <a:t>das Cooperativas Brasileiras (OCB), que e o </a:t>
            </a:r>
            <a:r>
              <a:rPr lang="pt-BR" dirty="0" smtClean="0"/>
              <a:t>órgão máximo </a:t>
            </a:r>
            <a:r>
              <a:rPr lang="pt-BR" dirty="0"/>
              <a:t>do cooperativismo no Brasil. A OCB e filiada a </a:t>
            </a:r>
            <a:r>
              <a:rPr lang="pt-BR" dirty="0" smtClean="0"/>
              <a:t>Organização </a:t>
            </a:r>
            <a:r>
              <a:rPr lang="pt-BR" dirty="0"/>
              <a:t>das </a:t>
            </a:r>
            <a:r>
              <a:rPr lang="pt-BR" dirty="0" smtClean="0"/>
              <a:t>Cooperativas Americanas </a:t>
            </a:r>
            <a:r>
              <a:rPr lang="pt-BR" dirty="0"/>
              <a:t>(OCA) e a </a:t>
            </a:r>
            <a:r>
              <a:rPr lang="pt-BR" dirty="0" smtClean="0"/>
              <a:t>Aliança </a:t>
            </a:r>
            <a:r>
              <a:rPr lang="pt-BR" dirty="0"/>
              <a:t>Cooperativa Internacional (ACI). </a:t>
            </a:r>
            <a:endParaRPr lang="pt-BR" dirty="0" smtClean="0"/>
          </a:p>
          <a:p>
            <a:pPr algn="just"/>
            <a:r>
              <a:rPr lang="pt-BR" dirty="0" smtClean="0"/>
              <a:t>As cooperativas são </a:t>
            </a:r>
            <a:r>
              <a:rPr lang="pt-BR" dirty="0"/>
              <a:t>chamadas de singulares quando congregam apenas associadas, ou </a:t>
            </a:r>
            <a:r>
              <a:rPr lang="pt-BR" dirty="0" smtClean="0"/>
              <a:t>de centrais </a:t>
            </a:r>
            <a:r>
              <a:rPr lang="pt-BR" dirty="0"/>
              <a:t>quando formadas por outras cooperativas singulares. Como exemplo, </a:t>
            </a:r>
            <a:r>
              <a:rPr lang="pt-BR" dirty="0" smtClean="0"/>
              <a:t>a Cooperativa </a:t>
            </a:r>
            <a:r>
              <a:rPr lang="pt-BR" dirty="0"/>
              <a:t>Nacional Agroindustrial Ltda. (</a:t>
            </a:r>
            <a:r>
              <a:rPr lang="pt-BR" dirty="0" err="1"/>
              <a:t>Coonai</a:t>
            </a:r>
            <a:r>
              <a:rPr lang="pt-BR" dirty="0"/>
              <a:t>) e uma cooperativa </a:t>
            </a:r>
            <a:r>
              <a:rPr lang="pt-BR" dirty="0" smtClean="0"/>
              <a:t>singular de </a:t>
            </a:r>
            <a:r>
              <a:rPr lang="pt-BR" dirty="0"/>
              <a:t>produtores de leite que e associada a Cooperativa Central de </a:t>
            </a:r>
            <a:r>
              <a:rPr lang="pt-BR" dirty="0" smtClean="0"/>
              <a:t>Laticínios </a:t>
            </a:r>
            <a:r>
              <a:rPr lang="pt-BR" dirty="0"/>
              <a:t>do </a:t>
            </a:r>
            <a:r>
              <a:rPr lang="pt-BR" dirty="0" smtClean="0"/>
              <a:t>Estado de São </a:t>
            </a:r>
            <a:r>
              <a:rPr lang="pt-BR" dirty="0"/>
              <a:t>Paulo – PAULISTA. As cooperativas singulares podem ser </a:t>
            </a:r>
            <a:r>
              <a:rPr lang="pt-BR" dirty="0" smtClean="0"/>
              <a:t>chamadas também </a:t>
            </a:r>
            <a:r>
              <a:rPr lang="pt-BR" dirty="0"/>
              <a:t>de cooperativas de primeiro grau e as centrais de segundo grau.</a:t>
            </a:r>
          </a:p>
        </p:txBody>
      </p:sp>
    </p:spTree>
    <p:extLst>
      <p:ext uri="{BB962C8B-B14F-4D97-AF65-F5344CB8AC3E}">
        <p14:creationId xmlns:p14="http://schemas.microsoft.com/office/powerpoint/2010/main" val="2272840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880" y="363071"/>
            <a:ext cx="10386120" cy="59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940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75313" y="336177"/>
            <a:ext cx="8911687" cy="1280890"/>
          </a:xfrm>
        </p:spPr>
        <p:txBody>
          <a:bodyPr/>
          <a:lstStyle/>
          <a:p>
            <a:r>
              <a:rPr lang="pt-BR" dirty="0" smtClean="0"/>
              <a:t>COOPERATIVA X EMPRESA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2925" y="1084730"/>
            <a:ext cx="8915400" cy="3777622"/>
          </a:xfrm>
        </p:spPr>
        <p:txBody>
          <a:bodyPr>
            <a:noAutofit/>
          </a:bodyPr>
          <a:lstStyle/>
          <a:p>
            <a:pPr algn="just"/>
            <a:r>
              <a:rPr lang="pt-BR" dirty="0"/>
              <a:t>Quando falamos de cooperativas nos referimos a </a:t>
            </a:r>
            <a:r>
              <a:rPr lang="pt-BR" b="1" dirty="0"/>
              <a:t>“associados</a:t>
            </a:r>
            <a:r>
              <a:rPr lang="pt-BR" dirty="0"/>
              <a:t>”, </a:t>
            </a:r>
            <a:r>
              <a:rPr lang="pt-BR" b="1" dirty="0"/>
              <a:t>“trabalhadores</a:t>
            </a:r>
            <a:r>
              <a:rPr lang="pt-BR" b="1" dirty="0" smtClean="0"/>
              <a:t>” </a:t>
            </a:r>
            <a:r>
              <a:rPr lang="pt-BR" dirty="0" smtClean="0"/>
              <a:t>e</a:t>
            </a:r>
            <a:r>
              <a:rPr lang="pt-BR" b="1" dirty="0" smtClean="0"/>
              <a:t> </a:t>
            </a:r>
            <a:r>
              <a:rPr lang="pt-BR" b="1" dirty="0"/>
              <a:t>“sobras</a:t>
            </a:r>
            <a:r>
              <a:rPr lang="pt-BR" dirty="0"/>
              <a:t>” do </a:t>
            </a:r>
            <a:r>
              <a:rPr lang="pt-BR" dirty="0" smtClean="0"/>
              <a:t>exercício; </a:t>
            </a:r>
            <a:r>
              <a:rPr lang="pt-BR" dirty="0"/>
              <a:t>quando tratamos de empresas de capital fazemos </a:t>
            </a:r>
            <a:r>
              <a:rPr lang="pt-BR" dirty="0" smtClean="0"/>
              <a:t>referencia a </a:t>
            </a:r>
            <a:r>
              <a:rPr lang="pt-BR" b="1" dirty="0" smtClean="0"/>
              <a:t>“proprietários”, </a:t>
            </a:r>
            <a:r>
              <a:rPr lang="pt-BR" b="1" dirty="0"/>
              <a:t>“investidores” e “lucros” </a:t>
            </a:r>
            <a:r>
              <a:rPr lang="pt-BR" dirty="0"/>
              <a:t>da atividade empresarial. Portanto</a:t>
            </a:r>
            <a:r>
              <a:rPr lang="pt-BR" dirty="0" smtClean="0"/>
              <a:t>, ha </a:t>
            </a:r>
            <a:r>
              <a:rPr lang="pt-BR" dirty="0"/>
              <a:t>uma </a:t>
            </a:r>
            <a:r>
              <a:rPr lang="pt-BR" dirty="0" smtClean="0"/>
              <a:t>diferença </a:t>
            </a:r>
            <a:r>
              <a:rPr lang="pt-BR" dirty="0"/>
              <a:t>fundamental, doutrinaria, que e resguardada pela </a:t>
            </a:r>
            <a:r>
              <a:rPr lang="pt-BR" dirty="0" smtClean="0"/>
              <a:t>Aliança Cooperativa </a:t>
            </a:r>
            <a:r>
              <a:rPr lang="pt-BR" dirty="0"/>
              <a:t>Internacional e pela </a:t>
            </a:r>
            <a:r>
              <a:rPr lang="pt-BR" dirty="0" smtClean="0"/>
              <a:t>Organização </a:t>
            </a:r>
            <a:r>
              <a:rPr lang="pt-BR" dirty="0"/>
              <a:t>das Cooperativas Brasileiras.</a:t>
            </a:r>
          </a:p>
          <a:p>
            <a:pPr algn="just"/>
            <a:r>
              <a:rPr lang="pt-BR" dirty="0"/>
              <a:t>A cooperativa e uma empresa onde podemos identificar algumas </a:t>
            </a:r>
            <a:r>
              <a:rPr lang="pt-BR" dirty="0" smtClean="0"/>
              <a:t>dificuldades de </a:t>
            </a:r>
            <a:r>
              <a:rPr lang="pt-BR" dirty="0"/>
              <a:t>gerenciamento, como a </a:t>
            </a:r>
            <a:r>
              <a:rPr lang="pt-BR" dirty="0" smtClean="0"/>
              <a:t>questão </a:t>
            </a:r>
            <a:r>
              <a:rPr lang="pt-BR" dirty="0"/>
              <a:t>da </a:t>
            </a:r>
            <a:r>
              <a:rPr lang="pt-BR" b="1" dirty="0" smtClean="0"/>
              <a:t>necessária </a:t>
            </a:r>
            <a:r>
              <a:rPr lang="pt-BR" b="1" dirty="0"/>
              <a:t>agilidade </a:t>
            </a:r>
            <a:r>
              <a:rPr lang="pt-BR" dirty="0"/>
              <a:t>no processo </a:t>
            </a:r>
            <a:r>
              <a:rPr lang="pt-BR" dirty="0" smtClean="0"/>
              <a:t>de tomada </a:t>
            </a:r>
            <a:r>
              <a:rPr lang="pt-BR" dirty="0"/>
              <a:t>de </a:t>
            </a:r>
            <a:r>
              <a:rPr lang="pt-BR" dirty="0" smtClean="0"/>
              <a:t>decisão </a:t>
            </a:r>
            <a:r>
              <a:rPr lang="pt-BR" dirty="0"/>
              <a:t>frente ao principio da democracia que obriga esta </a:t>
            </a:r>
            <a:r>
              <a:rPr lang="pt-BR" dirty="0" smtClean="0"/>
              <a:t>sociedade a </a:t>
            </a:r>
            <a:r>
              <a:rPr lang="pt-BR" dirty="0"/>
              <a:t>manter esferas determinadas para </a:t>
            </a:r>
            <a:r>
              <a:rPr lang="pt-BR" b="1" dirty="0"/>
              <a:t>a </a:t>
            </a:r>
            <a:r>
              <a:rPr lang="pt-BR" b="1" dirty="0" smtClean="0"/>
              <a:t>decisão </a:t>
            </a:r>
            <a:r>
              <a:rPr lang="pt-BR" b="1" dirty="0"/>
              <a:t>dependentes da </a:t>
            </a:r>
            <a:r>
              <a:rPr lang="pt-BR" b="1" dirty="0" smtClean="0"/>
              <a:t>participação dos associados</a:t>
            </a:r>
            <a:r>
              <a:rPr lang="pt-BR" b="1" dirty="0"/>
              <a:t>, como as assembleias-gerais </a:t>
            </a:r>
            <a:r>
              <a:rPr lang="pt-BR" b="1" dirty="0" smtClean="0"/>
              <a:t>ordinárias </a:t>
            </a:r>
            <a:r>
              <a:rPr lang="pt-BR" b="1" dirty="0"/>
              <a:t>e </a:t>
            </a:r>
            <a:r>
              <a:rPr lang="pt-BR" b="1" dirty="0" smtClean="0"/>
              <a:t>extraordinárias.</a:t>
            </a:r>
            <a:endParaRPr lang="pt-BR" b="1" dirty="0"/>
          </a:p>
          <a:p>
            <a:pPr algn="just"/>
            <a:r>
              <a:rPr lang="pt-BR" dirty="0" smtClean="0"/>
              <a:t>Também </a:t>
            </a:r>
            <a:r>
              <a:rPr lang="pt-BR" dirty="0"/>
              <a:t>a </a:t>
            </a:r>
            <a:r>
              <a:rPr lang="pt-BR" dirty="0" smtClean="0"/>
              <a:t>questão </a:t>
            </a:r>
            <a:r>
              <a:rPr lang="pt-BR" b="1" dirty="0"/>
              <a:t>do principio de cada homem um </a:t>
            </a:r>
            <a:r>
              <a:rPr lang="pt-BR" b="1" dirty="0" smtClean="0"/>
              <a:t>único </a:t>
            </a:r>
            <a:r>
              <a:rPr lang="pt-BR" b="1" dirty="0"/>
              <a:t>voto </a:t>
            </a:r>
            <a:r>
              <a:rPr lang="pt-BR" dirty="0"/>
              <a:t>faz com que </a:t>
            </a:r>
            <a:r>
              <a:rPr lang="pt-BR" dirty="0" smtClean="0"/>
              <a:t>a cooperativa </a:t>
            </a:r>
            <a:r>
              <a:rPr lang="pt-BR" i="1" dirty="0"/>
              <a:t>a priori </a:t>
            </a:r>
            <a:r>
              <a:rPr lang="pt-BR" dirty="0" smtClean="0"/>
              <a:t>não </a:t>
            </a:r>
            <a:r>
              <a:rPr lang="pt-BR" dirty="0"/>
              <a:t>tenha uma estrutura apropriada a </a:t>
            </a:r>
            <a:r>
              <a:rPr lang="pt-BR" dirty="0" smtClean="0"/>
              <a:t>participação </a:t>
            </a:r>
            <a:r>
              <a:rPr lang="pt-BR" dirty="0"/>
              <a:t>do </a:t>
            </a:r>
            <a:r>
              <a:rPr lang="pt-BR" dirty="0" smtClean="0"/>
              <a:t>capital de </a:t>
            </a:r>
            <a:r>
              <a:rPr lang="pt-BR" dirty="0"/>
              <a:t>terceiros, nem mesmo possa emitir </a:t>
            </a:r>
            <a:r>
              <a:rPr lang="pt-BR" dirty="0" smtClean="0"/>
              <a:t>títulos </a:t>
            </a:r>
            <a:r>
              <a:rPr lang="pt-BR" dirty="0"/>
              <a:t>e ter acesso a fontes alternativas </a:t>
            </a:r>
            <a:r>
              <a:rPr lang="pt-BR" dirty="0" smtClean="0"/>
              <a:t>de capitalização. </a:t>
            </a:r>
            <a:r>
              <a:rPr lang="pt-BR" dirty="0"/>
              <a:t>Tendo o associado ao mesmo tempo </a:t>
            </a:r>
            <a:r>
              <a:rPr lang="pt-BR" dirty="0" smtClean="0"/>
              <a:t>usuário </a:t>
            </a:r>
            <a:r>
              <a:rPr lang="pt-BR" dirty="0"/>
              <a:t>e </a:t>
            </a:r>
            <a:r>
              <a:rPr lang="pt-BR" dirty="0" smtClean="0"/>
              <a:t>proprietário </a:t>
            </a:r>
            <a:r>
              <a:rPr lang="pt-BR" dirty="0"/>
              <a:t>de </a:t>
            </a:r>
            <a:r>
              <a:rPr lang="pt-BR" dirty="0" smtClean="0"/>
              <a:t>seu empreendimento</a:t>
            </a:r>
            <a:r>
              <a:rPr lang="pt-BR" dirty="0"/>
              <a:t>, este pode implementar </a:t>
            </a:r>
            <a:r>
              <a:rPr lang="pt-BR" dirty="0" smtClean="0"/>
              <a:t>ações oportunistas </a:t>
            </a:r>
            <a:r>
              <a:rPr lang="pt-BR" dirty="0"/>
              <a:t>onde o </a:t>
            </a:r>
            <a:r>
              <a:rPr lang="pt-BR" dirty="0" smtClean="0"/>
              <a:t>individuo e </a:t>
            </a:r>
            <a:r>
              <a:rPr lang="pt-BR" dirty="0"/>
              <a:t>beneficiado em detrimento da empresa cooperativa.</a:t>
            </a:r>
          </a:p>
        </p:txBody>
      </p:sp>
    </p:spTree>
    <p:extLst>
      <p:ext uri="{BB962C8B-B14F-4D97-AF65-F5344CB8AC3E}">
        <p14:creationId xmlns:p14="http://schemas.microsoft.com/office/powerpoint/2010/main" val="2210432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b="47699"/>
          <a:stretch/>
        </p:blipFill>
        <p:spPr>
          <a:xfrm>
            <a:off x="3309114" y="838785"/>
            <a:ext cx="8497404" cy="355333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751729" y="2939835"/>
            <a:ext cx="7785847" cy="13716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756" y="4392118"/>
            <a:ext cx="9370762" cy="206070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928" y="327797"/>
            <a:ext cx="2863186" cy="406432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876264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Questões para debate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 </a:t>
            </a:r>
            <a:r>
              <a:rPr lang="pt-BR" dirty="0"/>
              <a:t>que e uma empresa cooperativa? Como ela se diferencia de uma </a:t>
            </a:r>
            <a:r>
              <a:rPr lang="pt-BR" dirty="0" smtClean="0"/>
              <a:t>não cooperativa</a:t>
            </a:r>
            <a:r>
              <a:rPr lang="pt-BR" dirty="0"/>
              <a:t>? Quais </a:t>
            </a:r>
            <a:r>
              <a:rPr lang="pt-BR" dirty="0" smtClean="0"/>
              <a:t>são </a:t>
            </a:r>
            <a:r>
              <a:rPr lang="pt-BR" dirty="0"/>
              <a:t>os </a:t>
            </a:r>
            <a:r>
              <a:rPr lang="pt-BR" dirty="0" smtClean="0"/>
              <a:t>princípios doutrinários </a:t>
            </a:r>
            <a:r>
              <a:rPr lang="pt-BR" dirty="0"/>
              <a:t>que direcionam o cooperativismo?</a:t>
            </a:r>
          </a:p>
          <a:p>
            <a:r>
              <a:rPr lang="pt-BR" dirty="0" smtClean="0"/>
              <a:t>Dados </a:t>
            </a:r>
            <a:r>
              <a:rPr lang="pt-BR" dirty="0"/>
              <a:t>os impactos de mercados com um </a:t>
            </a:r>
            <a:r>
              <a:rPr lang="pt-BR" dirty="0" smtClean="0"/>
              <a:t>nível </a:t>
            </a:r>
            <a:r>
              <a:rPr lang="pt-BR" dirty="0"/>
              <a:t>cada vez maior de </a:t>
            </a:r>
            <a:r>
              <a:rPr lang="pt-BR" dirty="0" smtClean="0"/>
              <a:t>exigência e </a:t>
            </a:r>
            <a:r>
              <a:rPr lang="pt-BR" dirty="0"/>
              <a:t>uma </a:t>
            </a:r>
            <a:r>
              <a:rPr lang="pt-BR" dirty="0" smtClean="0"/>
              <a:t>concorrência </a:t>
            </a:r>
            <a:r>
              <a:rPr lang="pt-BR" dirty="0"/>
              <a:t>mais acentuada, como a empresa </a:t>
            </a:r>
            <a:r>
              <a:rPr lang="pt-BR" dirty="0" smtClean="0"/>
              <a:t>cooperativa devera </a:t>
            </a:r>
            <a:r>
              <a:rPr lang="pt-BR" dirty="0"/>
              <a:t>ser reestruturar visando melhor </a:t>
            </a:r>
            <a:r>
              <a:rPr lang="pt-BR" dirty="0" smtClean="0"/>
              <a:t>eficiência econômica?</a:t>
            </a:r>
            <a:endParaRPr lang="pt-BR" dirty="0"/>
          </a:p>
          <a:p>
            <a:r>
              <a:rPr lang="pt-BR" dirty="0" smtClean="0"/>
              <a:t>O </a:t>
            </a:r>
            <a:r>
              <a:rPr lang="pt-BR" dirty="0"/>
              <a:t>que e a nova </a:t>
            </a:r>
            <a:r>
              <a:rPr lang="pt-BR" dirty="0" smtClean="0"/>
              <a:t>geração </a:t>
            </a:r>
            <a:r>
              <a:rPr lang="pt-BR" dirty="0"/>
              <a:t>de cooperativas? Como a arquitetura </a:t>
            </a:r>
            <a:r>
              <a:rPr lang="pt-BR" dirty="0" smtClean="0"/>
              <a:t>organizacional dessas </a:t>
            </a:r>
            <a:r>
              <a:rPr lang="pt-BR" dirty="0"/>
              <a:t>empresas e diferente das cooperativas tradicionais?</a:t>
            </a:r>
          </a:p>
        </p:txBody>
      </p:sp>
    </p:spTree>
    <p:extLst>
      <p:ext uri="{BB962C8B-B14F-4D97-AF65-F5344CB8AC3E}">
        <p14:creationId xmlns:p14="http://schemas.microsoft.com/office/powerpoint/2010/main" val="3227464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PRÓXIMA AULA</a:t>
            </a:r>
            <a:br>
              <a:rPr lang="pt-BR" dirty="0" smtClean="0"/>
            </a:br>
            <a:r>
              <a:rPr lang="pt-BR" dirty="0" smtClean="0"/>
              <a:t>EMPREENDEDORISMO &amp; PLANO NEGÓCIO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Assistir </a:t>
            </a:r>
            <a:r>
              <a:rPr lang="pt-BR" dirty="0"/>
              <a:t>o vídeo: </a:t>
            </a:r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www.sebrae.com.br/sites/PortalSebrae/galeriavideo/como-elaborar-um-plano-de-negocio,aec38538df9ba510VgnVCM1000004c00210aRCRD</a:t>
            </a:r>
            <a:endParaRPr lang="pt-BR" dirty="0" smtClean="0"/>
          </a:p>
          <a:p>
            <a:endParaRPr lang="pt-BR" dirty="0"/>
          </a:p>
          <a:p>
            <a:r>
              <a:rPr lang="pt-BR" sz="1600" b="1" dirty="0" smtClean="0"/>
              <a:t>QUAL SERIA UM PLANO DE NEGÓCIOS QUE VC GOSTARIA DE DESENVOLVER?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854074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6443" y="34787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Assistir o vídeo e selecione um projeto para desenvolver um PLANO DE NEGÓCIOS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309" t="23713"/>
          <a:stretch/>
        </p:blipFill>
        <p:spPr>
          <a:xfrm>
            <a:off x="507364" y="1628768"/>
            <a:ext cx="11549844" cy="512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56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-441" t="-197" r="441" b="197"/>
          <a:stretch/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9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AÇÃO COLETIVA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7705" y="1668436"/>
            <a:ext cx="8915400" cy="3777622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as </a:t>
            </a:r>
            <a:r>
              <a:rPr lang="pt-BR" sz="2400" dirty="0"/>
              <a:t>organizações têm se deparado com expressivas mudanças de ordem política, econômica e social, geradas por forças de um mercado globalizado e marcado pela revolução tecnológica, pela concorrência acirrada, dentre outros aspectos. Diante dessa conjuntura, </a:t>
            </a:r>
            <a:r>
              <a:rPr lang="pt-BR" sz="2400" b="1" u="sng" dirty="0"/>
              <a:t>os agentes têm desenvolvido novas formas de governança baseadas na interação, na coletividade e na cooperação</a:t>
            </a:r>
            <a:r>
              <a:rPr lang="pt-BR" sz="2400" dirty="0"/>
              <a:t>, a fim de se tornarem mais competitivos. </a:t>
            </a:r>
            <a:endParaRPr lang="pt-BR" sz="24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1997542" y="5903258"/>
            <a:ext cx="9507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http://www.scielo.br/scielo.php?script=sci_arttext&amp;pid=S0103-20032016000300413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332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6136526"/>
              </p:ext>
            </p:extLst>
          </p:nvPr>
        </p:nvGraphicFramePr>
        <p:xfrm>
          <a:off x="947294" y="0"/>
          <a:ext cx="12192000" cy="6884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8670" y="270078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DIFICULDADE DA </a:t>
            </a:r>
            <a:br>
              <a:rPr lang="pt-BR" dirty="0" smtClean="0"/>
            </a:br>
            <a:r>
              <a:rPr lang="pt-BR" sz="4400" b="1" dirty="0" smtClean="0"/>
              <a:t>COLETIVIDADE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567801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1632" y="395510"/>
            <a:ext cx="10356592" cy="1280890"/>
          </a:xfrm>
        </p:spPr>
        <p:txBody>
          <a:bodyPr>
            <a:normAutofit fontScale="90000"/>
          </a:bodyPr>
          <a:lstStyle/>
          <a:p>
            <a:r>
              <a:rPr lang="pt-BR" dirty="0"/>
              <a:t>PRINCIPAIS DIFICULDADES </a:t>
            </a:r>
            <a:r>
              <a:rPr lang="pt-BR" dirty="0" smtClean="0"/>
              <a:t>NA ORGANIZAÇÃO </a:t>
            </a:r>
            <a:r>
              <a:rPr lang="pt-BR" dirty="0"/>
              <a:t>E GESTÃO DE UM EMPREENDIMENTO COLETIVO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87706" y="1532965"/>
            <a:ext cx="9003458" cy="3921057"/>
          </a:xfrm>
        </p:spPr>
        <p:txBody>
          <a:bodyPr>
            <a:noAutofit/>
          </a:bodyPr>
          <a:lstStyle/>
          <a:p>
            <a:r>
              <a:rPr lang="pt-BR" sz="1400" dirty="0" smtClean="0"/>
              <a:t>os </a:t>
            </a:r>
            <a:r>
              <a:rPr lang="pt-BR" sz="1400" dirty="0"/>
              <a:t>participantes </a:t>
            </a:r>
            <a:r>
              <a:rPr lang="pt-BR" sz="1400" dirty="0" smtClean="0"/>
              <a:t>NÃO compreenderem </a:t>
            </a:r>
            <a:r>
              <a:rPr lang="pt-BR" sz="1400" dirty="0"/>
              <a:t>o que de fato é cooperação e seus benefícios, tendo em vista a nossa cultura individualista e competitiva; </a:t>
            </a:r>
            <a:endParaRPr lang="pt-BR" sz="1400" dirty="0" smtClean="0"/>
          </a:p>
          <a:p>
            <a:r>
              <a:rPr lang="pt-BR" sz="1400" dirty="0" smtClean="0"/>
              <a:t>pouca </a:t>
            </a:r>
            <a:r>
              <a:rPr lang="pt-BR" sz="1400" dirty="0"/>
              <a:t>cultura de trabalho em conjunto; </a:t>
            </a:r>
          </a:p>
          <a:p>
            <a:r>
              <a:rPr lang="pt-BR" sz="1400" dirty="0" smtClean="0"/>
              <a:t>não </a:t>
            </a:r>
            <a:r>
              <a:rPr lang="pt-BR" sz="1400" dirty="0"/>
              <a:t>cumprimento às regras de convivência estabelecidas pelo grupo; </a:t>
            </a:r>
            <a:endParaRPr lang="pt-BR" sz="1400" dirty="0" smtClean="0"/>
          </a:p>
          <a:p>
            <a:r>
              <a:rPr lang="pt-BR" sz="1400" dirty="0" smtClean="0"/>
              <a:t>falta </a:t>
            </a:r>
            <a:r>
              <a:rPr lang="pt-BR" sz="1400" dirty="0"/>
              <a:t>de confiança entre os participantes; </a:t>
            </a:r>
          </a:p>
          <a:p>
            <a:r>
              <a:rPr lang="pt-BR" sz="1400" dirty="0" smtClean="0"/>
              <a:t>falta </a:t>
            </a:r>
            <a:r>
              <a:rPr lang="pt-BR" sz="1400" dirty="0"/>
              <a:t>de transparência entre participantes; </a:t>
            </a:r>
          </a:p>
          <a:p>
            <a:r>
              <a:rPr lang="pt-BR" sz="1400" dirty="0" smtClean="0"/>
              <a:t>ausência </a:t>
            </a:r>
            <a:r>
              <a:rPr lang="pt-BR" sz="1400" dirty="0"/>
              <a:t>de lideranças no grupo; </a:t>
            </a:r>
          </a:p>
          <a:p>
            <a:r>
              <a:rPr lang="pt-BR" sz="1400" dirty="0" smtClean="0"/>
              <a:t>amadorismo </a:t>
            </a:r>
            <a:r>
              <a:rPr lang="pt-BR" sz="1400" dirty="0"/>
              <a:t>nos negócios; </a:t>
            </a:r>
          </a:p>
          <a:p>
            <a:r>
              <a:rPr lang="pt-BR" sz="1400" dirty="0" smtClean="0"/>
              <a:t>baixa </a:t>
            </a:r>
            <a:r>
              <a:rPr lang="pt-BR" sz="1400" dirty="0"/>
              <a:t>dedicação ao empreendimento coletivo em função de outras atividades empresariais dos associados; </a:t>
            </a:r>
          </a:p>
          <a:p>
            <a:r>
              <a:rPr lang="pt-BR" sz="1400" dirty="0" smtClean="0"/>
              <a:t>resistência </a:t>
            </a:r>
            <a:r>
              <a:rPr lang="pt-BR" sz="1400" dirty="0"/>
              <a:t>às mudanças na forma de fazer negócios, muitas vezes alguns membros querem que o negócio coletivo seja gerenciado da forma como é gerenciado o seu negócio individual; </a:t>
            </a:r>
          </a:p>
          <a:p>
            <a:r>
              <a:rPr lang="pt-BR" sz="1400" dirty="0" smtClean="0"/>
              <a:t>resistência </a:t>
            </a:r>
            <a:r>
              <a:rPr lang="pt-BR" sz="1400" dirty="0"/>
              <a:t>em planejar, em registrar e controlar os processos que envolvem o negócio coletivo; </a:t>
            </a:r>
          </a:p>
          <a:p>
            <a:r>
              <a:rPr lang="pt-BR" sz="1400" dirty="0" smtClean="0"/>
              <a:t>comunicações </a:t>
            </a:r>
            <a:r>
              <a:rPr lang="pt-BR" sz="1400" dirty="0"/>
              <a:t>deficientes entre os participantes e a falta de informação atrapalham o processo de trabalho coletivo e geram desconfiança; </a:t>
            </a:r>
          </a:p>
          <a:p>
            <a:r>
              <a:rPr lang="pt-BR" sz="1400" dirty="0" smtClean="0"/>
              <a:t>conciliar </a:t>
            </a:r>
            <a:r>
              <a:rPr lang="pt-BR" sz="1400" dirty="0"/>
              <a:t>interesses de empresas de diferentes portes;</a:t>
            </a:r>
          </a:p>
        </p:txBody>
      </p:sp>
      <p:sp>
        <p:nvSpPr>
          <p:cNvPr id="4" name="Retângulo 3"/>
          <p:cNvSpPr/>
          <p:nvPr/>
        </p:nvSpPr>
        <p:spPr>
          <a:xfrm>
            <a:off x="312225" y="0"/>
            <a:ext cx="32303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Sebrae cita as seguintes: • </a:t>
            </a:r>
          </a:p>
        </p:txBody>
      </p:sp>
    </p:spTree>
    <p:extLst>
      <p:ext uri="{BB962C8B-B14F-4D97-AF65-F5344CB8AC3E}">
        <p14:creationId xmlns:p14="http://schemas.microsoft.com/office/powerpoint/2010/main" val="2456370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37557"/>
            <a:ext cx="8911687" cy="1280890"/>
          </a:xfrm>
        </p:spPr>
        <p:txBody>
          <a:bodyPr/>
          <a:lstStyle/>
          <a:p>
            <a:r>
              <a:rPr lang="pt-BR" dirty="0" smtClean="0"/>
              <a:t>VANTAGENS DA COLETIVIDADE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ajudar </a:t>
            </a:r>
            <a:r>
              <a:rPr lang="pt-BR" sz="2400" dirty="0"/>
              <a:t>a reduzir custos, </a:t>
            </a:r>
            <a:endParaRPr lang="pt-BR" sz="2400" dirty="0" smtClean="0"/>
          </a:p>
          <a:p>
            <a:r>
              <a:rPr lang="pt-BR" sz="2400" dirty="0" smtClean="0"/>
              <a:t>aumentar </a:t>
            </a:r>
            <a:r>
              <a:rPr lang="pt-BR" sz="2400" dirty="0"/>
              <a:t>o poder </a:t>
            </a:r>
            <a:r>
              <a:rPr lang="pt-BR" sz="2400" dirty="0" smtClean="0"/>
              <a:t>de barganha</a:t>
            </a:r>
            <a:r>
              <a:rPr lang="pt-BR" sz="2400" dirty="0"/>
              <a:t>, </a:t>
            </a:r>
            <a:endParaRPr lang="pt-BR" sz="2400" dirty="0" smtClean="0"/>
          </a:p>
          <a:p>
            <a:r>
              <a:rPr lang="pt-BR" sz="2400" dirty="0" smtClean="0"/>
              <a:t>diminui </a:t>
            </a:r>
            <a:r>
              <a:rPr lang="pt-BR" sz="2400" dirty="0"/>
              <a:t>os riscos na comercialização </a:t>
            </a:r>
            <a:r>
              <a:rPr lang="pt-BR" sz="2400" dirty="0" smtClean="0"/>
              <a:t>e ampliar </a:t>
            </a:r>
            <a:r>
              <a:rPr lang="pt-BR" sz="2400" dirty="0"/>
              <a:t>acessos ao crédito e serviços, como </a:t>
            </a:r>
            <a:r>
              <a:rPr lang="pt-BR" sz="2400" dirty="0" smtClean="0"/>
              <a:t>logística e </a:t>
            </a:r>
            <a:r>
              <a:rPr lang="pt-BR" sz="2400" dirty="0"/>
              <a:t>assistência técnica. </a:t>
            </a:r>
            <a:endParaRPr lang="pt-BR" sz="2400" dirty="0" smtClean="0"/>
          </a:p>
          <a:p>
            <a:r>
              <a:rPr lang="pt-BR" sz="2400" dirty="0" smtClean="0"/>
              <a:t>Além </a:t>
            </a:r>
            <a:r>
              <a:rPr lang="pt-BR" sz="2400" dirty="0"/>
              <a:t>disso, </a:t>
            </a:r>
            <a:r>
              <a:rPr lang="pt-BR" sz="2400" dirty="0" smtClean="0"/>
              <a:t>PODEMOS buscar a </a:t>
            </a:r>
            <a:r>
              <a:rPr lang="pt-BR" sz="2400" dirty="0"/>
              <a:t>cooperação por motivos </a:t>
            </a:r>
            <a:r>
              <a:rPr lang="pt-BR" sz="2400" dirty="0" smtClean="0"/>
              <a:t>psicológico e </a:t>
            </a:r>
            <a:r>
              <a:rPr lang="pt-BR" sz="2400" dirty="0"/>
              <a:t>social, à medida que a união traz motivações, </a:t>
            </a:r>
            <a:r>
              <a:rPr lang="pt-BR" sz="2400" dirty="0" smtClean="0"/>
              <a:t>como prestígio</a:t>
            </a:r>
            <a:r>
              <a:rPr lang="pt-BR" sz="2400" dirty="0"/>
              <a:t>, respeito, amizade, entre outros.</a:t>
            </a:r>
          </a:p>
        </p:txBody>
      </p:sp>
    </p:spTree>
    <p:extLst>
      <p:ext uri="{BB962C8B-B14F-4D97-AF65-F5344CB8AC3E}">
        <p14:creationId xmlns:p14="http://schemas.microsoft.com/office/powerpoint/2010/main" val="3262853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DIFICULDADES DE </a:t>
            </a:r>
            <a:r>
              <a:rPr lang="pt-BR" sz="4400" b="1" dirty="0" smtClean="0"/>
              <a:t>COOPERAÇÃO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 falta de confiança  é a principal delas – e a carência desse </a:t>
            </a:r>
            <a:r>
              <a:rPr lang="pt-BR" dirty="0"/>
              <a:t>quesito influencia diretamente no </a:t>
            </a:r>
            <a:r>
              <a:rPr lang="pt-BR" dirty="0" smtClean="0"/>
              <a:t>compartilhamento de </a:t>
            </a:r>
            <a:r>
              <a:rPr lang="pt-BR" dirty="0"/>
              <a:t>conhecimentos e na efetiva participação de </a:t>
            </a:r>
            <a:r>
              <a:rPr lang="pt-BR" dirty="0" smtClean="0"/>
              <a:t>um membro </a:t>
            </a:r>
            <a:r>
              <a:rPr lang="pt-BR" dirty="0"/>
              <a:t>nas tomadas de decisão ou na geração </a:t>
            </a:r>
            <a:r>
              <a:rPr lang="pt-BR" dirty="0" smtClean="0"/>
              <a:t>de ideias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r>
              <a:rPr lang="pt-BR" dirty="0" smtClean="0"/>
              <a:t>Outro </a:t>
            </a:r>
            <a:r>
              <a:rPr lang="pt-BR" dirty="0"/>
              <a:t>ponto que pode levar a coletividade </a:t>
            </a:r>
            <a:r>
              <a:rPr lang="pt-BR" dirty="0" smtClean="0"/>
              <a:t>ao fracasso </a:t>
            </a:r>
            <a:r>
              <a:rPr lang="pt-BR" dirty="0"/>
              <a:t>é a ausência de uma liderança forte. A </a:t>
            </a:r>
            <a:r>
              <a:rPr lang="pt-BR" dirty="0" smtClean="0"/>
              <a:t>falta de </a:t>
            </a:r>
            <a:r>
              <a:rPr lang="pt-BR" dirty="0"/>
              <a:t>uma boa comunicação e a baixa </a:t>
            </a:r>
            <a:r>
              <a:rPr lang="pt-BR" dirty="0" smtClean="0"/>
              <a:t>reciprocidade entre </a:t>
            </a:r>
            <a:r>
              <a:rPr lang="pt-BR" dirty="0"/>
              <a:t>os membros também são desafios da ação coletiva</a:t>
            </a:r>
            <a:r>
              <a:rPr lang="pt-BR" dirty="0" smtClean="0"/>
              <a:t>, visto </a:t>
            </a:r>
            <a:r>
              <a:rPr lang="pt-BR" dirty="0"/>
              <a:t>que estes fatores podem ser </a:t>
            </a:r>
            <a:r>
              <a:rPr lang="pt-BR" dirty="0" smtClean="0"/>
              <a:t>determinantes para </a:t>
            </a:r>
            <a:r>
              <a:rPr lang="pt-BR" dirty="0"/>
              <a:t>aumentar ou diminuir o nível de cooperação.</a:t>
            </a:r>
          </a:p>
        </p:txBody>
      </p:sp>
    </p:spTree>
    <p:extLst>
      <p:ext uri="{BB962C8B-B14F-4D97-AF65-F5344CB8AC3E}">
        <p14:creationId xmlns:p14="http://schemas.microsoft.com/office/powerpoint/2010/main" val="2329065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9719" y="3417766"/>
            <a:ext cx="8529776" cy="1280890"/>
          </a:xfrm>
        </p:spPr>
        <p:txBody>
          <a:bodyPr/>
          <a:lstStyle/>
          <a:p>
            <a:pPr algn="r"/>
            <a:r>
              <a:rPr lang="pt-BR" b="1" dirty="0"/>
              <a:t>COMO ORGANIZAR UMA </a:t>
            </a:r>
            <a:r>
              <a:rPr lang="pt-BR" dirty="0"/>
              <a:t>AÇÃO COLETIVA DE SUCESSO?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710671" y="4554072"/>
            <a:ext cx="10569388" cy="3777622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 seguir </a:t>
            </a:r>
            <a:r>
              <a:rPr lang="pt-BR" dirty="0"/>
              <a:t>estão OITO PRINCÍPIOS para a boa governança </a:t>
            </a:r>
            <a:r>
              <a:rPr lang="pt-BR" dirty="0" smtClean="0"/>
              <a:t>dos bens </a:t>
            </a:r>
            <a:r>
              <a:rPr lang="pt-BR" dirty="0"/>
              <a:t>comuns, que foram adaptados da economista </a:t>
            </a:r>
            <a:r>
              <a:rPr lang="pt-BR" dirty="0" err="1" smtClean="0"/>
              <a:t>Elinor</a:t>
            </a:r>
            <a:r>
              <a:rPr lang="pt-BR" dirty="0" smtClean="0"/>
              <a:t> </a:t>
            </a:r>
            <a:r>
              <a:rPr lang="pt-BR" dirty="0" err="1" smtClean="0"/>
              <a:t>Ostrom</a:t>
            </a:r>
            <a:r>
              <a:rPr lang="pt-BR" dirty="0"/>
              <a:t>, que foi a única mulher ganhadora do prêmio </a:t>
            </a:r>
            <a:r>
              <a:rPr lang="pt-BR" dirty="0" smtClean="0"/>
              <a:t>Nobel de </a:t>
            </a:r>
            <a:r>
              <a:rPr lang="pt-BR" dirty="0"/>
              <a:t>Economia (recebeu a premiação em 2009). </a:t>
            </a:r>
            <a:r>
              <a:rPr lang="pt-BR" dirty="0" err="1"/>
              <a:t>Elinor</a:t>
            </a:r>
            <a:r>
              <a:rPr lang="pt-BR" dirty="0"/>
              <a:t> </a:t>
            </a:r>
            <a:r>
              <a:rPr lang="pt-BR" dirty="0" smtClean="0"/>
              <a:t>provou que </a:t>
            </a:r>
            <a:r>
              <a:rPr lang="pt-BR" dirty="0"/>
              <a:t>o trabalho em equipe evita o individualismo, </a:t>
            </a:r>
            <a:r>
              <a:rPr lang="pt-BR" dirty="0" smtClean="0"/>
              <a:t>otimizava a </a:t>
            </a:r>
            <a:r>
              <a:rPr lang="pt-BR" dirty="0"/>
              <a:t>gestão e a utilização dos recursos e garante o bem </a:t>
            </a:r>
            <a:r>
              <a:rPr lang="pt-BR" dirty="0" smtClean="0"/>
              <a:t>estar social </a:t>
            </a:r>
            <a:r>
              <a:rPr lang="pt-BR" dirty="0"/>
              <a:t>dos envolvidos. </a:t>
            </a:r>
            <a:r>
              <a:rPr lang="pt-BR" dirty="0" smtClean="0"/>
              <a:t> A </a:t>
            </a:r>
            <a:r>
              <a:rPr lang="pt-BR" dirty="0"/>
              <a:t>economista analisou diversos </a:t>
            </a:r>
            <a:r>
              <a:rPr lang="pt-BR" dirty="0" smtClean="0"/>
              <a:t>casos em </a:t>
            </a:r>
            <a:r>
              <a:rPr lang="pt-BR" dirty="0"/>
              <a:t>que pessoas se organizavam em grupos para a </a:t>
            </a:r>
            <a:r>
              <a:rPr lang="pt-BR" dirty="0" smtClean="0"/>
              <a:t>utilização de </a:t>
            </a:r>
            <a:r>
              <a:rPr lang="pt-BR" dirty="0"/>
              <a:t>recursos naturais, constatando benefícios e </a:t>
            </a:r>
            <a:r>
              <a:rPr lang="pt-BR" dirty="0" smtClean="0"/>
              <a:t>identificando as </a:t>
            </a:r>
            <a:r>
              <a:rPr lang="pt-BR" dirty="0"/>
              <a:t>falhas que comprometiam o desenvolvimento das </a:t>
            </a:r>
            <a:r>
              <a:rPr lang="pt-BR" dirty="0" smtClean="0"/>
              <a:t>ações coletivas</a:t>
            </a:r>
            <a:r>
              <a:rPr lang="pt-BR" dirty="0"/>
              <a:t>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84016"/>
            <a:ext cx="7334250" cy="333375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612527" y="631452"/>
            <a:ext cx="32452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nago"/>
              </a:rPr>
              <a:t>Elinor </a:t>
            </a:r>
            <a:r>
              <a:rPr lang="en-US" b="1" i="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anago"/>
              </a:rPr>
              <a:t>Ostrom's</a:t>
            </a:r>
            <a:r>
              <a:rPr lang="en-US" b="1" i="0" dirty="0" smtClean="0">
                <a:solidFill>
                  <a:schemeClr val="accent6">
                    <a:lumMod val="75000"/>
                  </a:schemeClr>
                </a:solidFill>
                <a:effectLst/>
                <a:latin typeface="anago"/>
              </a:rPr>
              <a:t> 8 Principles for Managing A </a:t>
            </a:r>
            <a:r>
              <a:rPr lang="en-US" b="1" i="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anago"/>
              </a:rPr>
              <a:t>Commmons</a:t>
            </a:r>
            <a:endParaRPr lang="en-US" b="1" i="0" dirty="0">
              <a:solidFill>
                <a:schemeClr val="accent6">
                  <a:lumMod val="75000"/>
                </a:schemeClr>
              </a:solidFill>
              <a:effectLst/>
              <a:latin typeface="anago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498193" y="1332112"/>
            <a:ext cx="32430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0" u="none" strike="noStrike" baseline="0" dirty="0" smtClean="0">
                <a:latin typeface="Humanist521BT-Bold"/>
              </a:rPr>
              <a:t>Fonte: </a:t>
            </a:r>
            <a:r>
              <a:rPr lang="en-US" b="0" i="0" u="none" strike="noStrike" baseline="0" dirty="0" smtClean="0">
                <a:latin typeface="Humanist521BT-Roman"/>
              </a:rPr>
              <a:t>Elinor </a:t>
            </a:r>
            <a:r>
              <a:rPr lang="en-US" b="0" i="0" u="none" strike="noStrike" baseline="0" dirty="0" err="1" smtClean="0">
                <a:latin typeface="Humanist521BT-Roman"/>
              </a:rPr>
              <a:t>Ostrom</a:t>
            </a:r>
            <a:r>
              <a:rPr lang="en-US" b="0" i="0" u="none" strike="noStrike" baseline="0" dirty="0" smtClean="0">
                <a:latin typeface="Humanist521BT-Roman"/>
              </a:rPr>
              <a:t> “Design Principles of Robust Property-Rights Institution: What have we learned?” – Workshop </a:t>
            </a:r>
            <a:r>
              <a:rPr lang="en-US" b="0" i="0" u="none" strike="noStrike" baseline="0" dirty="0" err="1" smtClean="0">
                <a:latin typeface="Humanist521BT-Roman"/>
              </a:rPr>
              <a:t>realizado</a:t>
            </a:r>
            <a:r>
              <a:rPr lang="en-US" b="0" i="0" u="none" strike="noStrike" baseline="0" dirty="0" smtClean="0">
                <a:latin typeface="Humanist521BT-Roman"/>
              </a:rPr>
              <a:t> em </a:t>
            </a:r>
            <a:r>
              <a:rPr lang="en-US" b="0" i="0" u="none" strike="noStrike" baseline="0" dirty="0" err="1" smtClean="0">
                <a:latin typeface="Humanist521BT-Roman"/>
              </a:rPr>
              <a:t>Teoria</a:t>
            </a:r>
            <a:r>
              <a:rPr lang="en-US" b="0" i="0" u="none" strike="noStrike" baseline="0" dirty="0" smtClean="0">
                <a:latin typeface="Humanist521BT-Roman"/>
              </a:rPr>
              <a:t> e </a:t>
            </a:r>
            <a:r>
              <a:rPr lang="en-US" b="0" i="0" u="none" strike="noStrike" baseline="0" dirty="0" err="1" smtClean="0">
                <a:latin typeface="Humanist521BT-Roman"/>
              </a:rPr>
              <a:t>Análise</a:t>
            </a:r>
            <a:endParaRPr lang="en-US" b="0" i="0" u="none" strike="noStrike" baseline="0" dirty="0" smtClean="0">
              <a:latin typeface="Humanist521BT-Roman"/>
            </a:endParaRPr>
          </a:p>
          <a:p>
            <a:pPr algn="r"/>
            <a:r>
              <a:rPr lang="pt-BR" b="0" i="0" u="none" strike="noStrike" baseline="0" dirty="0" smtClean="0">
                <a:latin typeface="Humanist521BT-Roman"/>
              </a:rPr>
              <a:t>Política na Universidade de Indiana em 2008.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4967838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</TotalTime>
  <Words>1245</Words>
  <Application>Microsoft Office PowerPoint</Application>
  <PresentationFormat>Widescreen</PresentationFormat>
  <Paragraphs>90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6" baseType="lpstr">
      <vt:lpstr>anago</vt:lpstr>
      <vt:lpstr>Arial</vt:lpstr>
      <vt:lpstr>Century Gothic</vt:lpstr>
      <vt:lpstr>Humanist521BT-Bold</vt:lpstr>
      <vt:lpstr>Humanist521BT-Roman</vt:lpstr>
      <vt:lpstr>Wingdings 3</vt:lpstr>
      <vt:lpstr>Cacho</vt:lpstr>
      <vt:lpstr>AÇÕES COLETIVAS</vt:lpstr>
      <vt:lpstr>Fontes de CONSULTA</vt:lpstr>
      <vt:lpstr>Apresentação do PowerPoint</vt:lpstr>
      <vt:lpstr>AÇÃO COLETIVA</vt:lpstr>
      <vt:lpstr>DIFICULDADE DA  COLETIVIDADE</vt:lpstr>
      <vt:lpstr>PRINCIPAIS DIFICULDADES NA ORGANIZAÇÃO E GESTÃO DE UM EMPREENDIMENTO COLETIVO</vt:lpstr>
      <vt:lpstr>VANTAGENS DA COLETIVIDADE</vt:lpstr>
      <vt:lpstr>DIFICULDADES DE COOPERAÇÃO</vt:lpstr>
      <vt:lpstr>COMO ORGANIZAR UMA AÇÃO COLETIVA DE SUCESSO?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As principais formas de organização no AGRONEGÓCIO: </vt:lpstr>
      <vt:lpstr>Conheça os 11 fascículos da Série Empreendimentos Coletivos: </vt:lpstr>
      <vt:lpstr>“Cooperativa é uma associação autônoma de pessoas que se unem, voluntariamente, para satisfazer aspirações e necessidades econômicas, sociais e culturais comuns, por meio de um empreendimento de propriedade coletiva e democraticamente gerido. Fundamenta-se na economia solidária e se propõe a obter um desempenho econômico eficiente, por meio da produção de bens e serviços com qualidade destinada a seus cooperados e clientes”.</vt:lpstr>
      <vt:lpstr>COOPERATIVAS</vt:lpstr>
      <vt:lpstr>Apresentação do PowerPoint</vt:lpstr>
      <vt:lpstr>COOPERATIVA X EMPRESA</vt:lpstr>
      <vt:lpstr>Apresentação do PowerPoint</vt:lpstr>
      <vt:lpstr>Questões para debate </vt:lpstr>
      <vt:lpstr>PRÓXIMA AULA EMPREENDEDORISMO &amp; PLANO NEGÓCIO </vt:lpstr>
      <vt:lpstr>Assistir o vídeo e selecione um projeto para desenvolver um PLANO DE NEGÓCIOS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AÇÕES COLETIVAS</dc:title>
  <dc:creator>Margarete Boteon</dc:creator>
  <cp:lastModifiedBy>Margarete Boteon</cp:lastModifiedBy>
  <cp:revision>14</cp:revision>
  <dcterms:created xsi:type="dcterms:W3CDTF">2019-03-26T15:41:13Z</dcterms:created>
  <dcterms:modified xsi:type="dcterms:W3CDTF">2019-03-26T17:25:59Z</dcterms:modified>
</cp:coreProperties>
</file>