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90" r:id="rId2"/>
    <p:sldId id="752" r:id="rId3"/>
    <p:sldId id="797" r:id="rId4"/>
    <p:sldId id="796" r:id="rId5"/>
    <p:sldId id="795" r:id="rId6"/>
    <p:sldId id="790" r:id="rId7"/>
    <p:sldId id="798" r:id="rId8"/>
    <p:sldId id="803" r:id="rId9"/>
    <p:sldId id="791" r:id="rId10"/>
    <p:sldId id="801" r:id="rId11"/>
    <p:sldId id="805" r:id="rId12"/>
    <p:sldId id="802" r:id="rId13"/>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 Eduardo Reg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a:srgbClr val="0033CC"/>
    <a:srgbClr val="00007D"/>
    <a:srgbClr val="CCCCE6"/>
    <a:srgbClr val="0099CC"/>
    <a:srgbClr val="33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59513" autoAdjust="0"/>
  </p:normalViewPr>
  <p:slideViewPr>
    <p:cSldViewPr>
      <p:cViewPr varScale="1">
        <p:scale>
          <a:sx n="68" d="100"/>
          <a:sy n="68" d="100"/>
        </p:scale>
        <p:origin x="3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3" d="100"/>
          <a:sy n="53" d="100"/>
        </p:scale>
        <p:origin x="-28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3860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3860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3860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5B5D96-1419-4D98-AB56-3D083E98E69B}" type="slidenum">
              <a:rPr lang="pt-BR"/>
              <a:pPr/>
              <a:t>‹nº›</a:t>
            </a:fld>
            <a:endParaRPr lang="pt-BR"/>
          </a:p>
        </p:txBody>
      </p:sp>
    </p:spTree>
    <p:extLst>
      <p:ext uri="{BB962C8B-B14F-4D97-AF65-F5344CB8AC3E}">
        <p14:creationId xmlns:p14="http://schemas.microsoft.com/office/powerpoint/2010/main" val="567911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t-BR"/>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BB5547-16B5-4D62-8A98-9386414C1F69}" type="slidenum">
              <a:rPr lang="pt-BR"/>
              <a:pPr/>
              <a:t>‹nº›</a:t>
            </a:fld>
            <a:endParaRPr lang="pt-BR"/>
          </a:p>
        </p:txBody>
      </p:sp>
    </p:spTree>
    <p:extLst>
      <p:ext uri="{BB962C8B-B14F-4D97-AF65-F5344CB8AC3E}">
        <p14:creationId xmlns:p14="http://schemas.microsoft.com/office/powerpoint/2010/main" val="24682925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a:pPr/>
              <a:t>1</a:t>
            </a:fld>
            <a:endParaRPr lang="pt-BR" dirty="0"/>
          </a:p>
        </p:txBody>
      </p:sp>
    </p:spTree>
    <p:extLst>
      <p:ext uri="{BB962C8B-B14F-4D97-AF65-F5344CB8AC3E}">
        <p14:creationId xmlns:p14="http://schemas.microsoft.com/office/powerpoint/2010/main" val="2773513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10</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11</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12</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2</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3</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4</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5</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6</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7</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8</a:t>
            </a:fld>
            <a:endParaRPr lang="pt-BR"/>
          </a:p>
        </p:txBody>
      </p:sp>
    </p:spTree>
    <p:extLst>
      <p:ext uri="{BB962C8B-B14F-4D97-AF65-F5344CB8AC3E}">
        <p14:creationId xmlns:p14="http://schemas.microsoft.com/office/powerpoint/2010/main" val="4024863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8BB5547-16B5-4D62-8A98-9386414C1F69}" type="slidenum">
              <a:rPr lang="pt-BR" smtClean="0"/>
              <a:pPr/>
              <a:t>9</a:t>
            </a:fld>
            <a:endParaRPr lang="pt-BR"/>
          </a:p>
        </p:txBody>
      </p:sp>
    </p:spTree>
    <p:extLst>
      <p:ext uri="{BB962C8B-B14F-4D97-AF65-F5344CB8AC3E}">
        <p14:creationId xmlns:p14="http://schemas.microsoft.com/office/powerpoint/2010/main" val="402486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t-B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t-BR"/>
          </a:p>
        </p:txBody>
      </p:sp>
      <p:sp>
        <p:nvSpPr>
          <p:cNvPr id="4" name="Slide Number Placeholder 3"/>
          <p:cNvSpPr>
            <a:spLocks noGrp="1"/>
          </p:cNvSpPr>
          <p:nvPr>
            <p:ph type="sldNum" sz="quarter" idx="10"/>
          </p:nvPr>
        </p:nvSpPr>
        <p:spPr/>
        <p:txBody>
          <a:bodyPr/>
          <a:lstStyle>
            <a:lvl1pPr>
              <a:defRPr/>
            </a:lvl1pPr>
          </a:lstStyle>
          <a:p>
            <a:fld id="{D3AD4694-DFB4-41B6-B8B8-00FF070929A5}"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Slide Number Placeholder 3"/>
          <p:cNvSpPr>
            <a:spLocks noGrp="1"/>
          </p:cNvSpPr>
          <p:nvPr>
            <p:ph type="sldNum" sz="quarter" idx="10"/>
          </p:nvPr>
        </p:nvSpPr>
        <p:spPr/>
        <p:txBody>
          <a:bodyPr/>
          <a:lstStyle>
            <a:lvl1pPr>
              <a:defRPr/>
            </a:lvl1pPr>
          </a:lstStyle>
          <a:p>
            <a:fld id="{CADC79F1-1B9B-40D5-B752-5B9945636291}"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7632700" cy="777875"/>
          </a:xfrm>
        </p:spPr>
        <p:txBody>
          <a:bodyPr/>
          <a:lstStyle/>
          <a:p>
            <a:r>
              <a:rPr lang="en-US"/>
              <a:t>Click to edit Master title style</a:t>
            </a:r>
            <a:endParaRPr lang="pt-B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Slide Number Placeholder 5"/>
          <p:cNvSpPr>
            <a:spLocks noGrp="1"/>
          </p:cNvSpPr>
          <p:nvPr>
            <p:ph type="sldNum" sz="quarter" idx="10"/>
          </p:nvPr>
        </p:nvSpPr>
        <p:spPr>
          <a:xfrm>
            <a:off x="8027988" y="6588125"/>
            <a:ext cx="1081087" cy="287338"/>
          </a:xfrm>
        </p:spPr>
        <p:txBody>
          <a:bodyPr/>
          <a:lstStyle>
            <a:lvl1pPr>
              <a:defRPr/>
            </a:lvl1pPr>
          </a:lstStyle>
          <a:p>
            <a:fld id="{F3DE725A-1D14-4A14-9A35-8F8B35D9468F}"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p:spPr>
        <p:txBody>
          <a:bodyPr/>
          <a:lstStyle>
            <a:lvl1pPr>
              <a:defRPr b="1"/>
            </a:lvl1pPr>
          </a:lstStyle>
          <a:p>
            <a:pPr>
              <a:defRPr/>
            </a:pPr>
            <a:r>
              <a:rPr lang="pt-BR"/>
              <a:t>PRO 2208</a:t>
            </a:r>
          </a:p>
          <a:p>
            <a:pPr>
              <a:defRPr/>
            </a:pPr>
            <a:r>
              <a:rPr lang="pt-BR"/>
              <a:t>Davi Nakano</a:t>
            </a:r>
            <a:endParaRPr lang="en-US"/>
          </a:p>
        </p:txBody>
      </p:sp>
      <p:sp>
        <p:nvSpPr>
          <p:cNvPr id="5" name="Rectangle 6"/>
          <p:cNvSpPr>
            <a:spLocks noGrp="1" noChangeArrowheads="1"/>
          </p:cNvSpPr>
          <p:nvPr>
            <p:ph type="sldNum" sz="quarter" idx="12"/>
          </p:nvPr>
        </p:nvSpPr>
        <p:spPr/>
        <p:txBody>
          <a:bodyPr/>
          <a:lstStyle>
            <a:lvl1pPr>
              <a:defRPr/>
            </a:lvl1pPr>
          </a:lstStyle>
          <a:p>
            <a:pPr>
              <a:defRPr/>
            </a:pPr>
            <a:fld id="{03AB1339-821F-4799-BF29-810B801E2EC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5888"/>
            <a:ext cx="7200031" cy="7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dirty="0"/>
              <a:t>Clique para editar o estilo do</a:t>
            </a:r>
          </a:p>
        </p:txBody>
      </p:sp>
      <p:pic>
        <p:nvPicPr>
          <p:cNvPr id="1050" name="Picture 26" descr="excelencia_azul_2"/>
          <p:cNvPicPr>
            <a:picLocks noChangeArrowheads="1"/>
          </p:cNvPicPr>
          <p:nvPr userDrawn="1"/>
        </p:nvPicPr>
        <p:blipFill>
          <a:blip r:embed="rId6" cstate="print"/>
          <a:srcRect l="30409"/>
          <a:stretch>
            <a:fillRect/>
          </a:stretch>
        </p:blipFill>
        <p:spPr bwMode="auto">
          <a:xfrm>
            <a:off x="0" y="6607175"/>
            <a:ext cx="9144000" cy="263525"/>
          </a:xfrm>
          <a:prstGeom prst="rect">
            <a:avLst/>
          </a:prstGeom>
          <a:noFill/>
        </p:spPr>
      </p:pic>
      <p:sp>
        <p:nvSpPr>
          <p:cNvPr id="1053" name="Line 29"/>
          <p:cNvSpPr>
            <a:spLocks noChangeShapeType="1"/>
          </p:cNvSpPr>
          <p:nvPr userDrawn="1"/>
        </p:nvSpPr>
        <p:spPr bwMode="auto">
          <a:xfrm>
            <a:off x="0" y="908050"/>
            <a:ext cx="9144000" cy="0"/>
          </a:xfrm>
          <a:prstGeom prst="line">
            <a:avLst/>
          </a:prstGeom>
          <a:noFill/>
          <a:ln w="9525">
            <a:solidFill>
              <a:srgbClr val="FF6600"/>
            </a:solidFill>
            <a:round/>
            <a:headEnd/>
            <a:tailEnd/>
          </a:ln>
          <a:effectLst/>
        </p:spPr>
        <p:txBody>
          <a:bodyPr/>
          <a:lstStyle/>
          <a:p>
            <a:endParaRPr lang="pt-BR" dirty="0"/>
          </a:p>
        </p:txBody>
      </p:sp>
      <p:sp>
        <p:nvSpPr>
          <p:cNvPr id="1057" name="Rectangle 33"/>
          <p:cNvSpPr>
            <a:spLocks noChangeArrowheads="1"/>
          </p:cNvSpPr>
          <p:nvPr userDrawn="1"/>
        </p:nvSpPr>
        <p:spPr bwMode="auto">
          <a:xfrm>
            <a:off x="468313" y="1196975"/>
            <a:ext cx="8229600" cy="4525963"/>
          </a:xfrm>
          <a:prstGeom prst="rect">
            <a:avLst/>
          </a:prstGeom>
          <a:noFill/>
          <a:ln w="9525">
            <a:noFill/>
            <a:miter lim="800000"/>
            <a:headEnd/>
            <a:tailEnd/>
          </a:ln>
          <a:effectLst/>
        </p:spPr>
        <p:txBody>
          <a:bodyPr/>
          <a:lstStyle/>
          <a:p>
            <a:pPr marL="342900" indent="-342900">
              <a:spcBef>
                <a:spcPct val="20000"/>
              </a:spcBef>
              <a:buFontTx/>
              <a:buChar char="•"/>
            </a:pPr>
            <a:endParaRPr lang="pt-BR" sz="3200" dirty="0"/>
          </a:p>
        </p:txBody>
      </p:sp>
      <p:sp>
        <p:nvSpPr>
          <p:cNvPr id="1030" name="Rectangle 6"/>
          <p:cNvSpPr>
            <a:spLocks noGrp="1" noChangeArrowheads="1"/>
          </p:cNvSpPr>
          <p:nvPr>
            <p:ph type="sldNum" sz="quarter" idx="4"/>
          </p:nvPr>
        </p:nvSpPr>
        <p:spPr bwMode="auto">
          <a:xfrm>
            <a:off x="8027988" y="6588125"/>
            <a:ext cx="1081087"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0E5CECEB-936F-4D6E-9454-3E4FDBB214B4}" type="slidenum">
              <a:rPr lang="pt-BR"/>
              <a:pPr/>
              <a:t>‹nº›</a:t>
            </a:fld>
            <a:endParaRPr lang="pt-BR" dirty="0"/>
          </a:p>
        </p:txBody>
      </p:sp>
      <p:sp>
        <p:nvSpPr>
          <p:cNvPr id="1068" name="Rectangle 44"/>
          <p:cNvSpPr>
            <a:spLocks noChangeArrowheads="1"/>
          </p:cNvSpPr>
          <p:nvPr userDrawn="1"/>
        </p:nvSpPr>
        <p:spPr bwMode="auto">
          <a:xfrm>
            <a:off x="468313" y="981075"/>
            <a:ext cx="8424862" cy="5543550"/>
          </a:xfrm>
          <a:prstGeom prst="rect">
            <a:avLst/>
          </a:prstGeom>
          <a:noFill/>
          <a:ln w="9525">
            <a:noFill/>
            <a:miter lim="800000"/>
            <a:headEnd/>
            <a:tailEnd/>
          </a:ln>
          <a:effectLst/>
        </p:spPr>
        <p:txBody>
          <a:bodyPr/>
          <a:lstStyle/>
          <a:p>
            <a:pPr marL="342900" indent="-342900">
              <a:spcBef>
                <a:spcPct val="20000"/>
              </a:spcBef>
              <a:buFontTx/>
              <a:buChar char="•"/>
            </a:pPr>
            <a:endParaRPr lang="pt-BR" sz="3200" dirty="0"/>
          </a:p>
          <a:p>
            <a:pPr marL="342900" indent="-342900">
              <a:spcBef>
                <a:spcPct val="20000"/>
              </a:spcBef>
              <a:buFontTx/>
              <a:buChar char="•"/>
            </a:pPr>
            <a:endParaRPr lang="pt-BR" sz="3200" dirty="0"/>
          </a:p>
        </p:txBody>
      </p:sp>
      <p:pic>
        <p:nvPicPr>
          <p:cNvPr id="9" name="Picture 7"/>
          <p:cNvPicPr>
            <a:picLocks noChangeAspect="1" noChangeArrowheads="1"/>
          </p:cNvPicPr>
          <p:nvPr userDrawn="1"/>
        </p:nvPicPr>
        <p:blipFill>
          <a:blip r:embed="rId7" cstate="print"/>
          <a:srcRect l="11417" t="9654" r="11417" b="11034"/>
          <a:stretch>
            <a:fillRect/>
          </a:stretch>
        </p:blipFill>
        <p:spPr bwMode="auto">
          <a:xfrm>
            <a:off x="8010813" y="44624"/>
            <a:ext cx="953675" cy="81176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l" rtl="0" fontAlgn="base">
        <a:spcBef>
          <a:spcPct val="0"/>
        </a:spcBef>
        <a:spcAft>
          <a:spcPct val="0"/>
        </a:spcAft>
        <a:defRPr sz="3600" b="1">
          <a:solidFill>
            <a:srgbClr val="000099"/>
          </a:solidFill>
          <a:latin typeface="+mj-lt"/>
          <a:ea typeface="+mj-ea"/>
          <a:cs typeface="+mj-cs"/>
        </a:defRPr>
      </a:lvl1pPr>
      <a:lvl2pPr algn="l" rtl="0" fontAlgn="base">
        <a:spcBef>
          <a:spcPct val="0"/>
        </a:spcBef>
        <a:spcAft>
          <a:spcPct val="0"/>
        </a:spcAft>
        <a:defRPr sz="3600" b="1">
          <a:solidFill>
            <a:srgbClr val="000099"/>
          </a:solidFill>
          <a:latin typeface="Arial" charset="0"/>
        </a:defRPr>
      </a:lvl2pPr>
      <a:lvl3pPr algn="l" rtl="0" fontAlgn="base">
        <a:spcBef>
          <a:spcPct val="0"/>
        </a:spcBef>
        <a:spcAft>
          <a:spcPct val="0"/>
        </a:spcAft>
        <a:defRPr sz="3600" b="1">
          <a:solidFill>
            <a:srgbClr val="000099"/>
          </a:solidFill>
          <a:latin typeface="Arial" charset="0"/>
        </a:defRPr>
      </a:lvl3pPr>
      <a:lvl4pPr algn="l" rtl="0" fontAlgn="base">
        <a:spcBef>
          <a:spcPct val="0"/>
        </a:spcBef>
        <a:spcAft>
          <a:spcPct val="0"/>
        </a:spcAft>
        <a:defRPr sz="3600" b="1">
          <a:solidFill>
            <a:srgbClr val="000099"/>
          </a:solidFill>
          <a:latin typeface="Arial" charset="0"/>
        </a:defRPr>
      </a:lvl4pPr>
      <a:lvl5pPr algn="l" rtl="0" fontAlgn="base">
        <a:spcBef>
          <a:spcPct val="0"/>
        </a:spcBef>
        <a:spcAft>
          <a:spcPct val="0"/>
        </a:spcAft>
        <a:defRPr sz="3600" b="1">
          <a:solidFill>
            <a:srgbClr val="000099"/>
          </a:solidFill>
          <a:latin typeface="Arial" charset="0"/>
        </a:defRPr>
      </a:lvl5pPr>
      <a:lvl6pPr marL="457200" algn="l" rtl="0" fontAlgn="base">
        <a:spcBef>
          <a:spcPct val="0"/>
        </a:spcBef>
        <a:spcAft>
          <a:spcPct val="0"/>
        </a:spcAft>
        <a:defRPr sz="3600" b="1">
          <a:solidFill>
            <a:srgbClr val="000099"/>
          </a:solidFill>
          <a:latin typeface="Arial" charset="0"/>
        </a:defRPr>
      </a:lvl6pPr>
      <a:lvl7pPr marL="914400" algn="l" rtl="0" fontAlgn="base">
        <a:spcBef>
          <a:spcPct val="0"/>
        </a:spcBef>
        <a:spcAft>
          <a:spcPct val="0"/>
        </a:spcAft>
        <a:defRPr sz="3600" b="1">
          <a:solidFill>
            <a:srgbClr val="000099"/>
          </a:solidFill>
          <a:latin typeface="Arial" charset="0"/>
        </a:defRPr>
      </a:lvl7pPr>
      <a:lvl8pPr marL="1371600" algn="l" rtl="0" fontAlgn="base">
        <a:spcBef>
          <a:spcPct val="0"/>
        </a:spcBef>
        <a:spcAft>
          <a:spcPct val="0"/>
        </a:spcAft>
        <a:defRPr sz="3600" b="1">
          <a:solidFill>
            <a:srgbClr val="000099"/>
          </a:solidFill>
          <a:latin typeface="Arial" charset="0"/>
        </a:defRPr>
      </a:lvl8pPr>
      <a:lvl9pPr marL="1828800" algn="l" rtl="0" fontAlgn="base">
        <a:spcBef>
          <a:spcPct val="0"/>
        </a:spcBef>
        <a:spcAft>
          <a:spcPct val="0"/>
        </a:spcAft>
        <a:defRPr sz="3600" b="1">
          <a:solidFill>
            <a:srgbClr val="000099"/>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5"/>
          <p:cNvSpPr>
            <a:spLocks noGrp="1" noChangeArrowheads="1"/>
          </p:cNvSpPr>
          <p:nvPr>
            <p:ph type="subTitle" idx="1"/>
          </p:nvPr>
        </p:nvSpPr>
        <p:spPr>
          <a:xfrm>
            <a:off x="395288" y="2492896"/>
            <a:ext cx="7862887" cy="4176464"/>
          </a:xfrm>
        </p:spPr>
        <p:txBody>
          <a:bodyPr anchor="t"/>
          <a:lstStyle/>
          <a:p>
            <a:pPr>
              <a:defRPr/>
            </a:pPr>
            <a:r>
              <a:rPr lang="pt-BR" altLang="en-US" sz="2800" b="1" dirty="0" smtClean="0">
                <a:solidFill>
                  <a:srgbClr val="0094B9"/>
                </a:solidFill>
                <a:latin typeface="Arial" charset="0"/>
              </a:rPr>
              <a:t>Economia</a:t>
            </a:r>
          </a:p>
          <a:p>
            <a:pPr>
              <a:defRPr/>
            </a:pPr>
            <a:r>
              <a:rPr lang="pt-BR" altLang="en-US" sz="2800" b="1" dirty="0" smtClean="0">
                <a:solidFill>
                  <a:srgbClr val="0094B9"/>
                </a:solidFill>
                <a:latin typeface="Arial" charset="0"/>
              </a:rPr>
              <a:t>Exercícios Custos de Produção </a:t>
            </a:r>
            <a:endParaRPr lang="pt-BR" altLang="en-US" sz="2800" b="1" dirty="0" smtClean="0">
              <a:solidFill>
                <a:srgbClr val="0094B9"/>
              </a:solidFill>
              <a:latin typeface="Arial" charset="0"/>
            </a:endParaRPr>
          </a:p>
          <a:p>
            <a:pPr algn="ctr" eaLnBrk="1" hangingPunct="1">
              <a:defRPr/>
            </a:pPr>
            <a:r>
              <a:rPr lang="pt-BR" altLang="en-US" sz="2800" b="1" smtClean="0">
                <a:solidFill>
                  <a:srgbClr val="0094B9"/>
                </a:solidFill>
                <a:latin typeface="Arial" charset="0"/>
              </a:rPr>
              <a:t>Gabarito </a:t>
            </a:r>
            <a:endParaRPr lang="pt-BR" altLang="en-US" dirty="0"/>
          </a:p>
          <a:p>
            <a:pPr algn="ctr" eaLnBrk="1" hangingPunct="1">
              <a:defRPr/>
            </a:pPr>
            <a:endParaRPr lang="pt-BR" altLang="en-US" sz="2000" dirty="0"/>
          </a:p>
          <a:p>
            <a:pPr algn="ctr" eaLnBrk="1" hangingPunct="1">
              <a:defRPr/>
            </a:pPr>
            <a:endParaRPr lang="pt-BR" altLang="en-US" sz="2000" dirty="0"/>
          </a:p>
          <a:p>
            <a:pPr>
              <a:buSzPct val="90000"/>
              <a:defRPr/>
            </a:pPr>
            <a:endParaRPr lang="pt-BR" altLang="en-US" sz="2000" dirty="0">
              <a:solidFill>
                <a:schemeClr val="tx1"/>
              </a:solidFill>
            </a:endParaRPr>
          </a:p>
          <a:p>
            <a:pPr>
              <a:buSzPct val="90000"/>
              <a:defRPr/>
            </a:pPr>
            <a:r>
              <a:rPr lang="pt-BR" altLang="en-US" sz="2000" dirty="0">
                <a:solidFill>
                  <a:schemeClr val="tx1"/>
                </a:solidFill>
              </a:rPr>
              <a:t>Profa. Roberta </a:t>
            </a:r>
            <a:r>
              <a:rPr lang="pt-BR" altLang="en-US" sz="2000" dirty="0" smtClean="0">
                <a:solidFill>
                  <a:schemeClr val="tx1"/>
                </a:solidFill>
              </a:rPr>
              <a:t>Souza</a:t>
            </a:r>
            <a:endParaRPr lang="pt-BR" sz="2000" dirty="0"/>
          </a:p>
        </p:txBody>
      </p:sp>
      <p:sp>
        <p:nvSpPr>
          <p:cNvPr id="11266" name="Rectangle 4"/>
          <p:cNvSpPr>
            <a:spLocks noGrp="1" noChangeArrowheads="1"/>
          </p:cNvSpPr>
          <p:nvPr>
            <p:ph type="ctrTitle"/>
          </p:nvPr>
        </p:nvSpPr>
        <p:spPr>
          <a:xfrm>
            <a:off x="467544" y="1283119"/>
            <a:ext cx="7777163" cy="1143000"/>
          </a:xfrm>
        </p:spPr>
        <p:txBody>
          <a:bodyPr/>
          <a:lstStyle/>
          <a:p>
            <a:pPr algn="ctr" eaLnBrk="1" hangingPunct="1"/>
            <a:r>
              <a:rPr lang="pt-BR" altLang="en-US" sz="2400" b="1" dirty="0">
                <a:solidFill>
                  <a:srgbClr val="000099"/>
                </a:solidFill>
              </a:rPr>
              <a:t>ESCOLA POLITÉCNICA DA USP</a:t>
            </a:r>
            <a:br>
              <a:rPr lang="pt-BR" altLang="en-US" sz="2400" b="1" dirty="0">
                <a:solidFill>
                  <a:srgbClr val="000099"/>
                </a:solidFill>
              </a:rPr>
            </a:br>
            <a:r>
              <a:rPr lang="pt-BR" altLang="en-US" sz="2400" b="1" dirty="0">
                <a:solidFill>
                  <a:srgbClr val="000099"/>
                </a:solidFill>
              </a:rPr>
              <a:t>DEPARTAMENTO DE ENGENHARIA DE PRODUÇÃO</a:t>
            </a:r>
          </a:p>
        </p:txBody>
      </p:sp>
      <p:sp>
        <p:nvSpPr>
          <p:cNvPr id="11268" name="Rectangle 2"/>
          <p:cNvSpPr>
            <a:spLocks noChangeArrowheads="1"/>
          </p:cNvSpPr>
          <p:nvPr/>
        </p:nvSpPr>
        <p:spPr bwMode="auto">
          <a:xfrm>
            <a:off x="8934091" y="-16175"/>
            <a:ext cx="533400" cy="6858000"/>
          </a:xfrm>
          <a:prstGeom prst="rect">
            <a:avLst/>
          </a:prstGeom>
          <a:solidFill>
            <a:srgbClr val="411D72"/>
          </a:solidFill>
          <a:ln w="9525">
            <a:noFill/>
            <a:miter lim="800000"/>
            <a:headEnd/>
            <a:tailEnd/>
          </a:ln>
        </p:spPr>
        <p:txBody>
          <a:bodyPr wrap="none" anchor="ctr"/>
          <a:lstStyle/>
          <a:p>
            <a:endParaRPr lang="pt-BR" dirty="0"/>
          </a:p>
        </p:txBody>
      </p:sp>
      <p:pic>
        <p:nvPicPr>
          <p:cNvPr id="11267" name="Picture 4" descr="PRO"/>
          <p:cNvPicPr>
            <a:picLocks noChangeAspect="1" noChangeArrowheads="1"/>
          </p:cNvPicPr>
          <p:nvPr/>
        </p:nvPicPr>
        <p:blipFill>
          <a:blip r:embed="rId3" cstate="print"/>
          <a:srcRect/>
          <a:stretch>
            <a:fillRect/>
          </a:stretch>
        </p:blipFill>
        <p:spPr bwMode="auto">
          <a:xfrm>
            <a:off x="4151312" y="86301"/>
            <a:ext cx="841375" cy="116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10</a:t>
            </a:fld>
            <a:endParaRPr lang="en-US"/>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8" name="CaixaDeTexto 7"/>
          <p:cNvSpPr txBox="1"/>
          <p:nvPr/>
        </p:nvSpPr>
        <p:spPr>
          <a:xfrm>
            <a:off x="89756" y="908720"/>
            <a:ext cx="8964488" cy="5847755"/>
          </a:xfrm>
          <a:prstGeom prst="rect">
            <a:avLst/>
          </a:prstGeom>
          <a:noFill/>
        </p:spPr>
        <p:txBody>
          <a:bodyPr wrap="square" rtlCol="0">
            <a:spAutoFit/>
          </a:bodyPr>
          <a:lstStyle/>
          <a:p>
            <a:pPr lvl="0"/>
            <a:r>
              <a:rPr lang="pt-BR" sz="1600" dirty="0"/>
              <a:t>4</a:t>
            </a:r>
            <a:r>
              <a:rPr lang="pt-BR" sz="1600" dirty="0" smtClean="0"/>
              <a:t>. </a:t>
            </a:r>
            <a:r>
              <a:rPr lang="pt-BR" dirty="0" smtClean="0"/>
              <a:t>Considere </a:t>
            </a:r>
            <a:r>
              <a:rPr lang="pt-BR" dirty="0"/>
              <a:t>a seguinte descrição do setor industrial norte-americano no final do século XIX:</a:t>
            </a:r>
          </a:p>
          <a:p>
            <a:r>
              <a:rPr lang="pt-BR" dirty="0"/>
              <a:t> </a:t>
            </a:r>
          </a:p>
          <a:p>
            <a:r>
              <a:rPr lang="pt-BR" dirty="0"/>
              <a:t>Quando a Standard </a:t>
            </a:r>
            <a:r>
              <a:rPr lang="pt-BR" dirty="0" err="1"/>
              <a:t>Oil</a:t>
            </a:r>
            <a:r>
              <a:rPr lang="pt-BR" dirty="0"/>
              <a:t> reorganizou a capacidade de sua refinaria em 1883 e concentrou quase dois quintos da produção das refinarias do país em três grandes refinarias, o custo por unidade caiu de 1,5 centavos por galão para 0,5 centavos. Uma concentração comparável, de dois quintos do volume de produtos têxteis ou de calçados do país em três fábricas teria sido impossível, e em qualquer caso, teria trazido enormes </a:t>
            </a:r>
            <a:r>
              <a:rPr lang="pt-BR" dirty="0" err="1"/>
              <a:t>deseconomias</a:t>
            </a:r>
            <a:r>
              <a:rPr lang="pt-BR" dirty="0"/>
              <a:t> de escala e, consequentemente, preços mais altos</a:t>
            </a:r>
            <a:r>
              <a:rPr lang="pt-BR" dirty="0" smtClean="0"/>
              <a:t>.</a:t>
            </a:r>
          </a:p>
          <a:p>
            <a:endParaRPr lang="pt-BR" dirty="0"/>
          </a:p>
          <a:p>
            <a:pPr marL="342900" lvl="0" indent="-342900">
              <a:buFont typeface="+mj-lt"/>
              <a:buAutoNum type="alphaLcParenR"/>
            </a:pPr>
            <a:r>
              <a:rPr lang="pt-BR" dirty="0" smtClean="0"/>
              <a:t>É </a:t>
            </a:r>
            <a:r>
              <a:rPr lang="pt-BR" dirty="0"/>
              <a:t>provável que houvesse mais refinarias de petróleo ou mais fábricas de calçados nos EUA no final do século XIX?</a:t>
            </a:r>
          </a:p>
          <a:p>
            <a:pPr marL="342900" lvl="0" indent="-342900">
              <a:buFont typeface="+mj-lt"/>
              <a:buAutoNum type="alphaLcParenR"/>
            </a:pPr>
            <a:r>
              <a:rPr lang="pt-BR" dirty="0"/>
              <a:t>Por que concentrar dois quintos da produção de calçados em três fábricas teria levado a preços mais altos para os calçados?</a:t>
            </a:r>
          </a:p>
          <a:p>
            <a:r>
              <a:rPr lang="pt-BR" dirty="0"/>
              <a:t> </a:t>
            </a:r>
          </a:p>
          <a:p>
            <a:r>
              <a:rPr lang="pt-BR" sz="1600" dirty="0"/>
              <a:t> </a:t>
            </a:r>
          </a:p>
          <a:p>
            <a:pPr lvl="0"/>
            <a:r>
              <a:rPr lang="pt-BR" sz="1600" dirty="0" smtClean="0">
                <a:solidFill>
                  <a:srgbClr val="FF0000"/>
                </a:solidFill>
              </a:rPr>
              <a:t>.</a:t>
            </a:r>
            <a:endParaRPr lang="pt-BR" sz="1600" dirty="0">
              <a:solidFill>
                <a:srgbClr val="FF0000"/>
              </a:solidFill>
            </a:endParaRPr>
          </a:p>
          <a:p>
            <a:r>
              <a:rPr lang="pt-BR" sz="1600" dirty="0" smtClean="0">
                <a:solidFill>
                  <a:srgbClr val="FF0000"/>
                </a:solidFill>
              </a:rPr>
              <a:t> </a:t>
            </a:r>
            <a:endParaRPr lang="pt-BR" sz="1400" dirty="0">
              <a:solidFill>
                <a:srgbClr val="FF0000"/>
              </a:solidFill>
            </a:endParaRPr>
          </a:p>
          <a:p>
            <a:endParaRPr lang="pt-BR" sz="1400" dirty="0" smtClean="0"/>
          </a:p>
          <a:p>
            <a:endParaRPr lang="pt-BR" sz="1400" dirty="0"/>
          </a:p>
          <a:p>
            <a:r>
              <a:rPr lang="pt-BR" sz="1400" dirty="0"/>
              <a:t> </a:t>
            </a:r>
          </a:p>
          <a:p>
            <a:endParaRPr lang="pt-BR" sz="1400" dirty="0"/>
          </a:p>
        </p:txBody>
      </p:sp>
    </p:spTree>
    <p:extLst>
      <p:ext uri="{BB962C8B-B14F-4D97-AF65-F5344CB8AC3E}">
        <p14:creationId xmlns:p14="http://schemas.microsoft.com/office/powerpoint/2010/main" val="239447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11</a:t>
            </a:fld>
            <a:endParaRPr lang="en-US"/>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8" name="CaixaDeTexto 7"/>
          <p:cNvSpPr txBox="1"/>
          <p:nvPr/>
        </p:nvSpPr>
        <p:spPr>
          <a:xfrm>
            <a:off x="89756" y="908720"/>
            <a:ext cx="8964488" cy="6124754"/>
          </a:xfrm>
          <a:prstGeom prst="rect">
            <a:avLst/>
          </a:prstGeom>
          <a:noFill/>
        </p:spPr>
        <p:txBody>
          <a:bodyPr wrap="square" rtlCol="0">
            <a:spAutoFit/>
          </a:bodyPr>
          <a:lstStyle/>
          <a:p>
            <a:pPr lvl="0"/>
            <a:r>
              <a:rPr lang="pt-BR" dirty="0" smtClean="0"/>
              <a:t>a)É </a:t>
            </a:r>
            <a:r>
              <a:rPr lang="pt-BR" dirty="0"/>
              <a:t>provável que houvesse mais refinarias de petróleo ou mais fábricas de calçados nos EUA no final do século XIX</a:t>
            </a:r>
            <a:r>
              <a:rPr lang="pt-BR" dirty="0" smtClean="0"/>
              <a:t>?</a:t>
            </a:r>
          </a:p>
          <a:p>
            <a:pPr marL="342900" lvl="0" indent="-342900">
              <a:buFont typeface="+mj-lt"/>
              <a:buAutoNum type="alphaLcParenR"/>
            </a:pPr>
            <a:endParaRPr lang="pt-BR" dirty="0" smtClean="0"/>
          </a:p>
          <a:p>
            <a:pPr lvl="0"/>
            <a:r>
              <a:rPr lang="pt-BR" dirty="0" smtClean="0">
                <a:solidFill>
                  <a:srgbClr val="FF0000"/>
                </a:solidFill>
              </a:rPr>
              <a:t>Havia mais fábricas de calçado do que as refinarias de petróleo no final do século XIX, porque as economias de escala na refinação de petróleo significam que as grandes refinarias de petróleo tiveram uma vantagem de custo significativa sobre pequenas refinarias de petróleo. Economias de escala na fabricação de calçados eram muito mais limitadas</a:t>
            </a:r>
            <a:r>
              <a:rPr lang="pt-BR" dirty="0" smtClean="0"/>
              <a:t>.</a:t>
            </a:r>
          </a:p>
          <a:p>
            <a:r>
              <a:rPr lang="pt-BR" dirty="0" smtClean="0"/>
              <a:t> </a:t>
            </a:r>
          </a:p>
          <a:p>
            <a:pPr lvl="0"/>
            <a:r>
              <a:rPr lang="pt-BR" dirty="0"/>
              <a:t>b</a:t>
            </a:r>
            <a:r>
              <a:rPr lang="pt-BR" dirty="0" smtClean="0"/>
              <a:t>) Por </a:t>
            </a:r>
            <a:r>
              <a:rPr lang="pt-BR" dirty="0"/>
              <a:t>que concentrar dois quintos da produção de calçados em três fábricas teria levado a preços mais altos para os calçados</a:t>
            </a:r>
            <a:r>
              <a:rPr lang="pt-BR" dirty="0" smtClean="0"/>
              <a:t>?</a:t>
            </a:r>
          </a:p>
          <a:p>
            <a:endParaRPr lang="pt-BR" dirty="0" smtClean="0"/>
          </a:p>
          <a:p>
            <a:r>
              <a:rPr lang="pt-BR" dirty="0" smtClean="0">
                <a:solidFill>
                  <a:srgbClr val="FF0000"/>
                </a:solidFill>
              </a:rPr>
              <a:t>Provavelmente porque estas fábricas de calçado muito grandes teriam sofrido de </a:t>
            </a:r>
            <a:r>
              <a:rPr lang="pt-BR" dirty="0" err="1" smtClean="0">
                <a:solidFill>
                  <a:srgbClr val="FF0000"/>
                </a:solidFill>
              </a:rPr>
              <a:t>deseconomias</a:t>
            </a:r>
            <a:r>
              <a:rPr lang="pt-BR" dirty="0" smtClean="0">
                <a:solidFill>
                  <a:srgbClr val="FF0000"/>
                </a:solidFill>
              </a:rPr>
              <a:t> de escala significativas</a:t>
            </a:r>
            <a:r>
              <a:rPr lang="pt-BR" dirty="0" smtClean="0"/>
              <a:t>.</a:t>
            </a:r>
          </a:p>
          <a:p>
            <a:pPr marL="342900" lvl="0" indent="-342900">
              <a:buFont typeface="+mj-lt"/>
              <a:buAutoNum type="alphaLcParenR"/>
            </a:pPr>
            <a:endParaRPr lang="pt-BR" dirty="0"/>
          </a:p>
          <a:p>
            <a:r>
              <a:rPr lang="pt-BR" dirty="0"/>
              <a:t> </a:t>
            </a:r>
          </a:p>
          <a:p>
            <a:r>
              <a:rPr lang="pt-BR" sz="1600" dirty="0"/>
              <a:t> </a:t>
            </a:r>
          </a:p>
          <a:p>
            <a:pPr lvl="0"/>
            <a:r>
              <a:rPr lang="pt-BR" sz="1600" dirty="0" smtClean="0">
                <a:solidFill>
                  <a:srgbClr val="FF0000"/>
                </a:solidFill>
              </a:rPr>
              <a:t>.</a:t>
            </a:r>
            <a:endParaRPr lang="pt-BR" sz="1600" dirty="0">
              <a:solidFill>
                <a:srgbClr val="FF0000"/>
              </a:solidFill>
            </a:endParaRPr>
          </a:p>
          <a:p>
            <a:r>
              <a:rPr lang="pt-BR" sz="1600" dirty="0" smtClean="0">
                <a:solidFill>
                  <a:srgbClr val="FF0000"/>
                </a:solidFill>
              </a:rPr>
              <a:t> </a:t>
            </a:r>
            <a:endParaRPr lang="pt-BR" sz="1400" dirty="0">
              <a:solidFill>
                <a:srgbClr val="FF0000"/>
              </a:solidFill>
            </a:endParaRPr>
          </a:p>
          <a:p>
            <a:endParaRPr lang="pt-BR" sz="1400" dirty="0" smtClean="0"/>
          </a:p>
          <a:p>
            <a:endParaRPr lang="pt-BR" sz="1400" dirty="0"/>
          </a:p>
          <a:p>
            <a:r>
              <a:rPr lang="pt-BR" sz="1400" dirty="0"/>
              <a:t> </a:t>
            </a:r>
          </a:p>
          <a:p>
            <a:endParaRPr lang="pt-BR" sz="1400" dirty="0"/>
          </a:p>
        </p:txBody>
      </p:sp>
    </p:spTree>
    <p:extLst>
      <p:ext uri="{BB962C8B-B14F-4D97-AF65-F5344CB8AC3E}">
        <p14:creationId xmlns:p14="http://schemas.microsoft.com/office/powerpoint/2010/main" val="179380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12</a:t>
            </a:fld>
            <a:endParaRPr lang="en-US"/>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4" name="Retângulo 3"/>
          <p:cNvSpPr/>
          <p:nvPr/>
        </p:nvSpPr>
        <p:spPr>
          <a:xfrm>
            <a:off x="323528" y="1166843"/>
            <a:ext cx="8568952" cy="2862322"/>
          </a:xfrm>
          <a:prstGeom prst="rect">
            <a:avLst/>
          </a:prstGeom>
        </p:spPr>
        <p:txBody>
          <a:bodyPr wrap="square">
            <a:spAutoFit/>
          </a:bodyPr>
          <a:lstStyle/>
          <a:p>
            <a:pPr lvl="0"/>
            <a:r>
              <a:rPr lang="pt-BR" dirty="0"/>
              <a:t>5</a:t>
            </a:r>
            <a:r>
              <a:rPr lang="pt-BR" dirty="0" smtClean="0"/>
              <a:t>. Se </a:t>
            </a:r>
            <a:r>
              <a:rPr lang="pt-BR" dirty="0"/>
              <a:t>o produto marginal da mão de obra é crescente, o custo marginal da produção é crescente ou decrescente? Explique resumidamente.</a:t>
            </a:r>
          </a:p>
          <a:p>
            <a:r>
              <a:rPr lang="pt-BR" dirty="0"/>
              <a:t> </a:t>
            </a:r>
          </a:p>
          <a:p>
            <a:r>
              <a:rPr lang="pt-BR" dirty="0">
                <a:solidFill>
                  <a:srgbClr val="FF0000"/>
                </a:solidFill>
              </a:rPr>
              <a:t>R. Se o produto marginal do trabalho é crescente, isso significa que cada trabalhador adicional está contribuindo mais em termos de resultado, que o trabalhador anterior. Isso significa o custo marginal está decrescendo. Quando o produto marginal aumenta, o custo marginal diminui e vice-versa. </a:t>
            </a:r>
          </a:p>
          <a:p>
            <a:r>
              <a:rPr lang="pt-BR" dirty="0"/>
              <a:t> </a:t>
            </a:r>
          </a:p>
          <a:p>
            <a:r>
              <a:rPr lang="pt-BR" dirty="0"/>
              <a:t> </a:t>
            </a:r>
          </a:p>
          <a:p>
            <a:r>
              <a:rPr lang="pt-BR" dirty="0"/>
              <a:t> </a:t>
            </a:r>
          </a:p>
        </p:txBody>
      </p:sp>
    </p:spTree>
    <p:extLst>
      <p:ext uri="{BB962C8B-B14F-4D97-AF65-F5344CB8AC3E}">
        <p14:creationId xmlns:p14="http://schemas.microsoft.com/office/powerpoint/2010/main" val="426179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a:xfrm>
            <a:off x="8082546" y="6588125"/>
            <a:ext cx="1081087" cy="287338"/>
          </a:xfrm>
        </p:spPr>
        <p:txBody>
          <a:bodyPr/>
          <a:lstStyle/>
          <a:p>
            <a:pPr>
              <a:defRPr/>
            </a:pPr>
            <a:fld id="{03AB1339-821F-4799-BF29-810B801E2EC3}" type="slidenum">
              <a:rPr lang="en-US" smtClean="0"/>
              <a:pPr>
                <a:defRPr/>
              </a:pPr>
              <a:t>2</a:t>
            </a:fld>
            <a:endParaRPr lang="en-US"/>
          </a:p>
        </p:txBody>
      </p:sp>
      <p:sp>
        <p:nvSpPr>
          <p:cNvPr id="7" name="CaixaDeTexto 6"/>
          <p:cNvSpPr txBox="1"/>
          <p:nvPr/>
        </p:nvSpPr>
        <p:spPr>
          <a:xfrm>
            <a:off x="7362093" y="3870089"/>
            <a:ext cx="576833" cy="369332"/>
          </a:xfrm>
          <a:prstGeom prst="rect">
            <a:avLst/>
          </a:prstGeom>
          <a:solidFill>
            <a:schemeClr val="bg1"/>
          </a:solidFill>
        </p:spPr>
        <p:txBody>
          <a:bodyPr wrap="square" rtlCol="0">
            <a:spAutoFit/>
          </a:bodyPr>
          <a:lstStyle/>
          <a:p>
            <a:endParaRPr lang="pt-BR" dirty="0"/>
          </a:p>
        </p:txBody>
      </p:sp>
      <p:sp>
        <p:nvSpPr>
          <p:cNvPr id="8" name="CaixaDeTexto 7"/>
          <p:cNvSpPr txBox="1"/>
          <p:nvPr/>
        </p:nvSpPr>
        <p:spPr>
          <a:xfrm>
            <a:off x="89756" y="974918"/>
            <a:ext cx="8964488" cy="3693319"/>
          </a:xfrm>
          <a:prstGeom prst="rect">
            <a:avLst/>
          </a:prstGeom>
          <a:noFill/>
        </p:spPr>
        <p:txBody>
          <a:bodyPr wrap="square" rtlCol="0">
            <a:spAutoFit/>
          </a:bodyPr>
          <a:lstStyle/>
          <a:p>
            <a:pPr marL="342900" indent="-342900">
              <a:buFont typeface="+mj-lt"/>
              <a:buAutoNum type="arabicPeriod"/>
            </a:pPr>
            <a:r>
              <a:rPr lang="pt-BR" sz="1700" dirty="0" smtClean="0"/>
              <a:t>Os </a:t>
            </a:r>
            <a:r>
              <a:rPr lang="pt-BR" sz="1700" dirty="0"/>
              <a:t>custos de Suzana fazer pizza são exibidos na tabela a seguir. O único custo fixo que Suzana incorre ao operar seu restaurante é os R$800 por semana que ela paga sobre os empréstimos bancário que contraiu para financiar seus fornos de pizza. Seus custos variáveis são os salários que ela paga a seus funcionários. </a:t>
            </a:r>
            <a:endParaRPr lang="pt-BR" sz="1700" dirty="0" smtClean="0"/>
          </a:p>
          <a:p>
            <a:pPr marL="342900" indent="-342900">
              <a:buFont typeface="+mj-lt"/>
              <a:buAutoNum type="arabicPeriod"/>
            </a:pPr>
            <a:endParaRPr lang="pt-BR" sz="1400" dirty="0"/>
          </a:p>
          <a:p>
            <a:pPr marL="342900" indent="-342900">
              <a:buFont typeface="+mj-lt"/>
              <a:buAutoNum type="alphaLcParenR"/>
            </a:pPr>
            <a:r>
              <a:rPr lang="pt-BR" sz="1700" dirty="0" smtClean="0"/>
              <a:t>Complete </a:t>
            </a:r>
            <a:r>
              <a:rPr lang="pt-BR" sz="1700" dirty="0"/>
              <a:t>a tabela abaixo e desenho o gráfico de custos da pizzaria de Suzana</a:t>
            </a:r>
            <a:r>
              <a:rPr lang="pt-BR" sz="1700" dirty="0" smtClean="0"/>
              <a:t>.</a:t>
            </a:r>
          </a:p>
          <a:p>
            <a:pPr marL="342900" lvl="0" indent="-342900">
              <a:buFont typeface="+mj-lt"/>
              <a:buAutoNum type="alphaLcParenR"/>
            </a:pPr>
            <a:r>
              <a:rPr lang="pt-BR" sz="1700" dirty="0"/>
              <a:t>Desenhe o gráfico dos quatro custos calculados. Lembre-se de traçar as curvas de forma clara e coerente com a teoria apresentada em sala de aula</a:t>
            </a:r>
            <a:r>
              <a:rPr lang="pt-BR" sz="1700" dirty="0" smtClean="0"/>
              <a:t>.</a:t>
            </a:r>
          </a:p>
          <a:p>
            <a:pPr marL="342900" indent="-342900">
              <a:buFont typeface="+mj-lt"/>
              <a:buAutoNum type="alphaLcParenR"/>
            </a:pPr>
            <a:r>
              <a:rPr lang="pt-BR" sz="1700" dirty="0"/>
              <a:t>Explique o comportamento da curva de custo marginal e sua relação com o produto marginal da mão de obra. </a:t>
            </a:r>
          </a:p>
          <a:p>
            <a:pPr lvl="0"/>
            <a:endParaRPr lang="pt-BR" dirty="0"/>
          </a:p>
          <a:p>
            <a:pPr marL="342900" indent="-342900">
              <a:buFont typeface="+mj-lt"/>
              <a:buAutoNum type="arabicPeriod"/>
            </a:pPr>
            <a:endParaRPr lang="pt-BR" dirty="0" smtClean="0"/>
          </a:p>
          <a:p>
            <a:endParaRPr lang="pt-BR" sz="1400" dirty="0" smtClean="0"/>
          </a:p>
          <a:p>
            <a:endParaRPr lang="pt-BR" sz="1400" dirty="0"/>
          </a:p>
        </p:txBody>
      </p:sp>
      <p:sp>
        <p:nvSpPr>
          <p:cNvPr id="4" name="Título 3"/>
          <p:cNvSpPr>
            <a:spLocks noGrp="1"/>
          </p:cNvSpPr>
          <p:nvPr>
            <p:ph type="title"/>
          </p:nvPr>
        </p:nvSpPr>
        <p:spPr>
          <a:xfrm>
            <a:off x="522871" y="115888"/>
            <a:ext cx="7200031" cy="777875"/>
          </a:xfrm>
        </p:spPr>
        <p:txBody>
          <a:bodyPr/>
          <a:lstStyle/>
          <a:p>
            <a:endParaRPr lang="pt-BR"/>
          </a:p>
        </p:txBody>
      </p:sp>
      <p:sp>
        <p:nvSpPr>
          <p:cNvPr id="11" name="Retângulo 10"/>
          <p:cNvSpPr/>
          <p:nvPr/>
        </p:nvSpPr>
        <p:spPr>
          <a:xfrm>
            <a:off x="487009" y="2636912"/>
            <a:ext cx="8280920" cy="369332"/>
          </a:xfrm>
          <a:prstGeom prst="rect">
            <a:avLst/>
          </a:prstGeom>
        </p:spPr>
        <p:txBody>
          <a:bodyPr wrap="square">
            <a:spAutoFit/>
          </a:bodyPr>
          <a:lstStyle/>
          <a:p>
            <a:r>
              <a:rPr lang="pt-BR" dirty="0"/>
              <a:t> </a:t>
            </a:r>
          </a:p>
        </p:txBody>
      </p:sp>
      <p:graphicFrame>
        <p:nvGraphicFramePr>
          <p:cNvPr id="12" name="Tabela 11"/>
          <p:cNvGraphicFramePr>
            <a:graphicFrameLocks noGrp="1"/>
          </p:cNvGraphicFramePr>
          <p:nvPr>
            <p:extLst>
              <p:ext uri="{D42A27DB-BD31-4B8C-83A1-F6EECF244321}">
                <p14:modId xmlns:p14="http://schemas.microsoft.com/office/powerpoint/2010/main" val="1607625910"/>
              </p:ext>
            </p:extLst>
          </p:nvPr>
        </p:nvGraphicFramePr>
        <p:xfrm>
          <a:off x="502604" y="3717032"/>
          <a:ext cx="8041144" cy="2777959"/>
        </p:xfrm>
        <a:graphic>
          <a:graphicData uri="http://schemas.openxmlformats.org/drawingml/2006/table">
            <a:tbl>
              <a:tblPr firstRow="1" firstCol="1" bandRow="1"/>
              <a:tblGrid>
                <a:gridCol w="700615">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1446982">
                  <a:extLst>
                    <a:ext uri="{9D8B030D-6E8A-4147-A177-3AD203B41FA5}">
                      <a16:colId xmlns:a16="http://schemas.microsoft.com/office/drawing/2014/main" val="20006"/>
                    </a:ext>
                  </a:extLst>
                </a:gridCol>
                <a:gridCol w="281210">
                  <a:extLst>
                    <a:ext uri="{9D8B030D-6E8A-4147-A177-3AD203B41FA5}">
                      <a16:colId xmlns:a16="http://schemas.microsoft.com/office/drawing/2014/main" val="20007"/>
                    </a:ext>
                  </a:extLst>
                </a:gridCol>
                <a:gridCol w="1440160">
                  <a:extLst>
                    <a:ext uri="{9D8B030D-6E8A-4147-A177-3AD203B41FA5}">
                      <a16:colId xmlns:a16="http://schemas.microsoft.com/office/drawing/2014/main" val="20008"/>
                    </a:ext>
                  </a:extLst>
                </a:gridCol>
                <a:gridCol w="427761">
                  <a:extLst>
                    <a:ext uri="{9D8B030D-6E8A-4147-A177-3AD203B41FA5}">
                      <a16:colId xmlns:a16="http://schemas.microsoft.com/office/drawing/2014/main" val="20009"/>
                    </a:ext>
                  </a:extLst>
                </a:gridCol>
              </a:tblGrid>
              <a:tr h="1071079">
                <a:tc>
                  <a:txBody>
                    <a:bodyPr/>
                    <a:lstStyle/>
                    <a:p>
                      <a:pPr algn="r">
                        <a:spcAft>
                          <a:spcPts val="0"/>
                        </a:spcAft>
                        <a:tabLst>
                          <a:tab pos="2743200" algn="ctr"/>
                          <a:tab pos="5486400" algn="r"/>
                          <a:tab pos="449580" algn="l"/>
                        </a:tabLst>
                      </a:pPr>
                      <a:r>
                        <a:rPr lang="pt-BR" sz="1600" dirty="0" smtClean="0">
                          <a:effectLst/>
                          <a:latin typeface="Calibri"/>
                          <a:ea typeface="Calibri"/>
                        </a:rPr>
                        <a:t>Quant.  </a:t>
                      </a:r>
                      <a:r>
                        <a:rPr lang="pt-BR" sz="1600" dirty="0">
                          <a:effectLst/>
                          <a:latin typeface="Calibri"/>
                          <a:ea typeface="Calibri"/>
                        </a:rPr>
                        <a:t>funcionários</a:t>
                      </a: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smtClean="0">
                          <a:effectLst/>
                          <a:latin typeface="Calibri"/>
                          <a:ea typeface="Calibri"/>
                        </a:rPr>
                        <a:t>Quant.</a:t>
                      </a:r>
                    </a:p>
                    <a:p>
                      <a:pPr algn="r">
                        <a:spcAft>
                          <a:spcPts val="0"/>
                        </a:spcAft>
                        <a:tabLst>
                          <a:tab pos="2743200" algn="ctr"/>
                          <a:tab pos="5486400" algn="r"/>
                          <a:tab pos="449580" algn="l"/>
                        </a:tabLst>
                      </a:pPr>
                      <a:r>
                        <a:rPr lang="pt-BR" sz="1600" dirty="0" smtClean="0">
                          <a:effectLst/>
                          <a:latin typeface="Calibri"/>
                          <a:ea typeface="Calibri"/>
                        </a:rPr>
                        <a:t> </a:t>
                      </a:r>
                      <a:r>
                        <a:rPr lang="pt-BR" sz="1600" dirty="0">
                          <a:effectLst/>
                          <a:latin typeface="Calibri"/>
                          <a:ea typeface="Calibri"/>
                        </a:rPr>
                        <a:t>fornos</a:t>
                      </a: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smtClean="0">
                          <a:effectLst/>
                          <a:latin typeface="Calibri"/>
                          <a:ea typeface="Calibri"/>
                        </a:rPr>
                        <a:t>Quant.</a:t>
                      </a:r>
                      <a:r>
                        <a:rPr lang="pt-BR" sz="1600" baseline="0" dirty="0" smtClean="0">
                          <a:effectLst/>
                          <a:latin typeface="Calibri"/>
                          <a:ea typeface="Calibri"/>
                        </a:rPr>
                        <a:t> </a:t>
                      </a:r>
                    </a:p>
                    <a:p>
                      <a:pPr algn="r">
                        <a:spcAft>
                          <a:spcPts val="0"/>
                        </a:spcAft>
                        <a:tabLst>
                          <a:tab pos="2743200" algn="ctr"/>
                          <a:tab pos="5486400" algn="r"/>
                          <a:tab pos="449580" algn="l"/>
                        </a:tabLst>
                      </a:pPr>
                      <a:r>
                        <a:rPr lang="pt-BR" sz="1600" dirty="0" smtClean="0">
                          <a:effectLst/>
                          <a:latin typeface="Calibri"/>
                          <a:ea typeface="Calibri"/>
                        </a:rPr>
                        <a:t>pizzas</a:t>
                      </a: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a:effectLst/>
                          <a:latin typeface="Calibri"/>
                          <a:ea typeface="Calibri"/>
                        </a:rPr>
                        <a:t>Custo </a:t>
                      </a:r>
                      <a:endParaRPr lang="pt-BR" sz="1600" dirty="0" smtClean="0">
                        <a:effectLst/>
                        <a:latin typeface="Calibri"/>
                        <a:ea typeface="Calibri"/>
                      </a:endParaRPr>
                    </a:p>
                    <a:p>
                      <a:pPr algn="r">
                        <a:spcAft>
                          <a:spcPts val="0"/>
                        </a:spcAft>
                        <a:tabLst>
                          <a:tab pos="2743200" algn="ctr"/>
                          <a:tab pos="5486400" algn="r"/>
                          <a:tab pos="449580" algn="l"/>
                        </a:tabLst>
                      </a:pPr>
                      <a:r>
                        <a:rPr lang="pt-BR" sz="1600" dirty="0" smtClean="0">
                          <a:effectLst/>
                          <a:latin typeface="Calibri"/>
                          <a:ea typeface="Calibri"/>
                        </a:rPr>
                        <a:t>fornos </a:t>
                      </a:r>
                      <a:r>
                        <a:rPr lang="pt-BR" sz="1600" dirty="0">
                          <a:effectLst/>
                          <a:latin typeface="Calibri"/>
                          <a:ea typeface="Calibri"/>
                        </a:rPr>
                        <a:t>(fixo)</a:t>
                      </a:r>
                      <a:endParaRPr lang="pt-BR" sz="1600" dirty="0">
                        <a:effectLst/>
                        <a:latin typeface="Times New Roman"/>
                        <a:ea typeface="Times New Roman"/>
                      </a:endParaRP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a:effectLst/>
                          <a:latin typeface="Calibri"/>
                          <a:ea typeface="Calibri"/>
                        </a:rPr>
                        <a:t>Custo </a:t>
                      </a:r>
                      <a:r>
                        <a:rPr lang="pt-BR" sz="1600" dirty="0" smtClean="0">
                          <a:effectLst/>
                          <a:latin typeface="Calibri"/>
                          <a:ea typeface="Calibri"/>
                        </a:rPr>
                        <a:t> </a:t>
                      </a:r>
                      <a:r>
                        <a:rPr lang="pt-BR" sz="1600" dirty="0">
                          <a:effectLst/>
                          <a:latin typeface="Calibri"/>
                          <a:ea typeface="Calibri"/>
                        </a:rPr>
                        <a:t>funcionários (variável)</a:t>
                      </a:r>
                      <a:endParaRPr lang="pt-BR" sz="1600" dirty="0">
                        <a:effectLst/>
                        <a:latin typeface="Times New Roman"/>
                        <a:ea typeface="Times New Roman"/>
                      </a:endParaRPr>
                    </a:p>
                    <a:p>
                      <a:pPr algn="r">
                        <a:spcAft>
                          <a:spcPts val="0"/>
                        </a:spcAft>
                        <a:tabLst>
                          <a:tab pos="2743200" algn="ctr"/>
                          <a:tab pos="5486400" algn="r"/>
                          <a:tab pos="449580" algn="l"/>
                        </a:tabLst>
                      </a:pPr>
                      <a:r>
                        <a:rPr lang="pt-BR" sz="1600" dirty="0">
                          <a:effectLst/>
                          <a:latin typeface="Calibri"/>
                          <a:ea typeface="Calibri"/>
                        </a:rPr>
                        <a:t> </a:t>
                      </a:r>
                      <a:endParaRPr lang="pt-BR" sz="1600" dirty="0">
                        <a:effectLst/>
                        <a:latin typeface="Times New Roman"/>
                        <a:ea typeface="Times New Roman"/>
                      </a:endParaRP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a:effectLst/>
                          <a:latin typeface="Calibri"/>
                          <a:ea typeface="Calibri"/>
                        </a:rPr>
                        <a:t>Custo </a:t>
                      </a:r>
                      <a:r>
                        <a:rPr lang="pt-BR" sz="1600" dirty="0" smtClean="0">
                          <a:effectLst/>
                          <a:latin typeface="Calibri"/>
                          <a:ea typeface="Calibri"/>
                        </a:rPr>
                        <a:t>total  </a:t>
                      </a:r>
                    </a:p>
                    <a:p>
                      <a:pPr algn="r">
                        <a:spcAft>
                          <a:spcPts val="0"/>
                        </a:spcAft>
                        <a:tabLst>
                          <a:tab pos="2743200" algn="ctr"/>
                          <a:tab pos="5486400" algn="r"/>
                          <a:tab pos="449580" algn="l"/>
                        </a:tabLst>
                      </a:pPr>
                      <a:r>
                        <a:rPr lang="pt-BR" sz="1600" dirty="0" smtClean="0">
                          <a:effectLst/>
                          <a:latin typeface="Calibri"/>
                          <a:ea typeface="Calibri"/>
                        </a:rPr>
                        <a:t>pizzas</a:t>
                      </a:r>
                      <a:endParaRPr lang="pt-BR" sz="1600" dirty="0">
                        <a:effectLst/>
                        <a:latin typeface="Times New Roman"/>
                        <a:ea typeface="Times New Roman"/>
                      </a:endParaRP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a:effectLst/>
                          <a:latin typeface="Calibri"/>
                          <a:ea typeface="Calibri"/>
                        </a:rPr>
                        <a:t>Custo </a:t>
                      </a:r>
                      <a:endParaRPr lang="pt-BR" sz="1600" dirty="0" smtClean="0">
                        <a:effectLst/>
                        <a:latin typeface="Calibri"/>
                        <a:ea typeface="Calibri"/>
                      </a:endParaRPr>
                    </a:p>
                    <a:p>
                      <a:pPr algn="r">
                        <a:spcAft>
                          <a:spcPts val="0"/>
                        </a:spcAft>
                        <a:tabLst>
                          <a:tab pos="2743200" algn="ctr"/>
                          <a:tab pos="5486400" algn="r"/>
                          <a:tab pos="449580" algn="l"/>
                        </a:tabLst>
                      </a:pPr>
                      <a:r>
                        <a:rPr lang="pt-BR" sz="1600" dirty="0" smtClean="0">
                          <a:effectLst/>
                          <a:latin typeface="Calibri"/>
                          <a:ea typeface="Calibri"/>
                        </a:rPr>
                        <a:t>médio </a:t>
                      </a:r>
                      <a:r>
                        <a:rPr lang="pt-BR" sz="1600" dirty="0">
                          <a:effectLst/>
                          <a:latin typeface="Calibri"/>
                          <a:ea typeface="Calibri"/>
                        </a:rPr>
                        <a:t>total</a:t>
                      </a:r>
                      <a:endParaRPr lang="pt-BR" sz="1600" dirty="0">
                        <a:effectLst/>
                        <a:latin typeface="Times New Roman"/>
                        <a:ea typeface="Times New Roman"/>
                      </a:endParaRPr>
                    </a:p>
                    <a:p>
                      <a:pPr algn="r">
                        <a:spcAft>
                          <a:spcPts val="0"/>
                        </a:spcAft>
                        <a:tabLst>
                          <a:tab pos="2743200" algn="ctr"/>
                          <a:tab pos="5486400" algn="r"/>
                          <a:tab pos="449580" algn="l"/>
                        </a:tabLst>
                      </a:pPr>
                      <a:r>
                        <a:rPr lang="pt-BR" sz="1600" dirty="0">
                          <a:effectLst/>
                          <a:latin typeface="Calibri"/>
                          <a:ea typeface="Calibri"/>
                        </a:rPr>
                        <a:t> </a:t>
                      </a:r>
                      <a:endParaRPr lang="pt-BR" sz="1600" dirty="0">
                        <a:effectLst/>
                        <a:latin typeface="Times New Roman"/>
                        <a:ea typeface="Times New Roman"/>
                      </a:endParaRP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smtClean="0">
                          <a:effectLst/>
                          <a:latin typeface="Calibri"/>
                          <a:ea typeface="Calibri"/>
                        </a:rPr>
                        <a:t>Custo</a:t>
                      </a:r>
                    </a:p>
                    <a:p>
                      <a:pPr algn="r">
                        <a:spcAft>
                          <a:spcPts val="0"/>
                        </a:spcAft>
                        <a:tabLst>
                          <a:tab pos="2743200" algn="ctr"/>
                          <a:tab pos="5486400" algn="r"/>
                          <a:tab pos="449580" algn="l"/>
                        </a:tabLst>
                      </a:pPr>
                      <a:r>
                        <a:rPr lang="pt-BR" sz="1600" dirty="0" smtClean="0">
                          <a:effectLst/>
                          <a:latin typeface="Calibri"/>
                          <a:ea typeface="Calibri"/>
                        </a:rPr>
                        <a:t> </a:t>
                      </a:r>
                      <a:r>
                        <a:rPr lang="pt-BR" sz="1600" dirty="0">
                          <a:effectLst/>
                          <a:latin typeface="Calibri"/>
                          <a:ea typeface="Calibri"/>
                        </a:rPr>
                        <a:t>médio fixo</a:t>
                      </a:r>
                      <a:endParaRPr lang="pt-BR" sz="1600" dirty="0">
                        <a:effectLst/>
                        <a:latin typeface="Times New Roman"/>
                        <a:ea typeface="Times New Roman"/>
                      </a:endParaRPr>
                    </a:p>
                    <a:p>
                      <a:pPr algn="r">
                        <a:spcAft>
                          <a:spcPts val="0"/>
                        </a:spcAft>
                        <a:tabLst>
                          <a:tab pos="2743200" algn="ctr"/>
                          <a:tab pos="5486400" algn="r"/>
                          <a:tab pos="449580" algn="l"/>
                        </a:tabLst>
                      </a:pPr>
                      <a:r>
                        <a:rPr lang="pt-BR" sz="1600" dirty="0" smtClean="0">
                          <a:effectLst/>
                          <a:latin typeface="Calibri"/>
                          <a:ea typeface="Calibri"/>
                        </a:rPr>
                        <a:t> </a:t>
                      </a: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smtClean="0">
                          <a:effectLst/>
                          <a:latin typeface="Calibri"/>
                          <a:ea typeface="Calibri"/>
                        </a:rPr>
                        <a:t>Custo médio variável</a:t>
                      </a:r>
                      <a:endParaRPr lang="pt-BR" sz="1600" dirty="0" smtClean="0">
                        <a:effectLst/>
                        <a:latin typeface="Times New Roman"/>
                        <a:ea typeface="Times New Roman"/>
                      </a:endParaRPr>
                    </a:p>
                    <a:p>
                      <a:pPr algn="r">
                        <a:spcAft>
                          <a:spcPts val="0"/>
                        </a:spcAft>
                        <a:tabLst>
                          <a:tab pos="2743200" algn="ctr"/>
                          <a:tab pos="5486400" algn="r"/>
                          <a:tab pos="449580" algn="l"/>
                        </a:tabLst>
                      </a:pPr>
                      <a:r>
                        <a:rPr lang="pt-BR" sz="1600" dirty="0" smtClean="0">
                          <a:effectLst/>
                          <a:latin typeface="Calibri"/>
                          <a:ea typeface="Calibri"/>
                        </a:rPr>
                        <a:t> </a:t>
                      </a:r>
                      <a:endParaRPr lang="pt-BR" sz="1600" dirty="0" smtClean="0">
                        <a:effectLst/>
                        <a:latin typeface="Times New Roman"/>
                        <a:ea typeface="Times New Roman"/>
                      </a:endParaRP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600" dirty="0" smtClean="0">
                          <a:effectLst/>
                          <a:latin typeface="Calibri"/>
                          <a:ea typeface="Calibri"/>
                        </a:rPr>
                        <a:t>Custo</a:t>
                      </a:r>
                    </a:p>
                    <a:p>
                      <a:pPr algn="r">
                        <a:spcAft>
                          <a:spcPts val="0"/>
                        </a:spcAft>
                        <a:tabLst>
                          <a:tab pos="2743200" algn="ctr"/>
                          <a:tab pos="5486400" algn="r"/>
                          <a:tab pos="449580" algn="l"/>
                        </a:tabLst>
                      </a:pPr>
                      <a:r>
                        <a:rPr lang="pt-BR" sz="1600" dirty="0" smtClean="0">
                          <a:effectLst/>
                          <a:latin typeface="Calibri"/>
                          <a:ea typeface="Calibri"/>
                        </a:rPr>
                        <a:t>marginal</a:t>
                      </a:r>
                    </a:p>
                    <a:p>
                      <a:pPr algn="r">
                        <a:spcAft>
                          <a:spcPts val="0"/>
                        </a:spcAft>
                        <a:tabLst>
                          <a:tab pos="2743200" algn="ctr"/>
                          <a:tab pos="5486400" algn="r"/>
                          <a:tab pos="449580" algn="l"/>
                        </a:tabLst>
                      </a:pPr>
                      <a:r>
                        <a:rPr lang="pt-BR" sz="1600" dirty="0" smtClean="0">
                          <a:effectLst/>
                          <a:latin typeface="Calibri"/>
                          <a:ea typeface="Calibri"/>
                        </a:rPr>
                        <a:t> </a:t>
                      </a:r>
                    </a:p>
                    <a:p>
                      <a:pPr algn="r">
                        <a:spcAft>
                          <a:spcPts val="0"/>
                        </a:spcAft>
                        <a:tabLst>
                          <a:tab pos="2743200" algn="ctr"/>
                          <a:tab pos="5486400" algn="r"/>
                          <a:tab pos="449580" algn="l"/>
                        </a:tabLst>
                      </a:pPr>
                      <a:r>
                        <a:rPr lang="pt-BR" sz="1600" dirty="0" smtClean="0">
                          <a:effectLst/>
                          <a:latin typeface="Calibri"/>
                          <a:ea typeface="Calibri"/>
                        </a:rPr>
                        <a:t> </a:t>
                      </a:r>
                      <a:endParaRPr lang="pt-BR" sz="1600" dirty="0" smtClean="0">
                        <a:effectLst/>
                        <a:latin typeface="Times New Roman"/>
                        <a:ea typeface="Times New Roman"/>
                      </a:endParaRPr>
                    </a:p>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0</a:t>
                      </a: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a:t>
                      </a:r>
                      <a:endParaRPr lang="pt-BR" sz="160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0</a:t>
                      </a:r>
                      <a:endParaRPr lang="pt-BR" sz="160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800</a:t>
                      </a:r>
                      <a:endParaRPr lang="pt-BR" sz="160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600" dirty="0">
                          <a:effectLst/>
                          <a:latin typeface="Calibri"/>
                          <a:ea typeface="Calibri"/>
                        </a:rPr>
                        <a:t>0</a:t>
                      </a: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600" dirty="0">
                          <a:effectLst/>
                          <a:latin typeface="Calibri"/>
                          <a:ea typeface="Calibri"/>
                        </a:rPr>
                        <a:t>800</a:t>
                      </a: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1</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800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650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1450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2</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450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800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1300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2100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3</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550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800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1950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2750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4</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600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800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2600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3400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5</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2</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625</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a:effectLst/>
                          <a:latin typeface="Calibri"/>
                          <a:ea typeface="Calibri"/>
                        </a:rPr>
                        <a:t>800</a:t>
                      </a: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dirty="0">
                          <a:effectLst/>
                          <a:latin typeface="Calibri"/>
                          <a:ea typeface="Calibri"/>
                        </a:rPr>
                        <a:t>3250</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600" dirty="0">
                          <a:effectLst/>
                          <a:latin typeface="Calibri"/>
                          <a:ea typeface="Calibri"/>
                        </a:rPr>
                        <a:t>4050</a:t>
                      </a: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217459">
                <a:tc>
                  <a:txBody>
                    <a:bodyPr/>
                    <a:lstStyle/>
                    <a:p>
                      <a:pPr algn="r">
                        <a:spcAft>
                          <a:spcPts val="0"/>
                        </a:spcAft>
                        <a:tabLst>
                          <a:tab pos="2743200" algn="ctr"/>
                          <a:tab pos="5486400" algn="r"/>
                          <a:tab pos="449580" algn="l"/>
                        </a:tabLst>
                      </a:pPr>
                      <a:r>
                        <a:rPr lang="pt-BR" sz="1600" dirty="0">
                          <a:effectLst/>
                          <a:latin typeface="Calibri"/>
                          <a:ea typeface="Calibri"/>
                        </a:rPr>
                        <a:t>6</a:t>
                      </a: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600" dirty="0">
                          <a:effectLst/>
                          <a:latin typeface="Calibri"/>
                          <a:ea typeface="Calibri"/>
                        </a:rPr>
                        <a:t>2</a:t>
                      </a: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600" dirty="0">
                          <a:effectLst/>
                          <a:latin typeface="Calibri"/>
                          <a:ea typeface="Calibri"/>
                        </a:rPr>
                        <a:t>640</a:t>
                      </a: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600" dirty="0">
                          <a:effectLst/>
                          <a:latin typeface="Calibri"/>
                          <a:ea typeface="Calibri"/>
                        </a:rPr>
                        <a:t>800</a:t>
                      </a: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600" dirty="0">
                          <a:effectLst/>
                          <a:latin typeface="Calibri"/>
                          <a:ea typeface="Calibri"/>
                        </a:rPr>
                        <a:t>3900</a:t>
                      </a: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600" dirty="0">
                          <a:effectLst/>
                          <a:latin typeface="Calibri"/>
                          <a:ea typeface="Calibri"/>
                        </a:rPr>
                        <a:t>4700</a:t>
                      </a: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endParaRPr lang="pt-BR" sz="16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2799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a:xfrm>
            <a:off x="8082546" y="6588125"/>
            <a:ext cx="1081087" cy="287338"/>
          </a:xfrm>
        </p:spPr>
        <p:txBody>
          <a:bodyPr/>
          <a:lstStyle/>
          <a:p>
            <a:pPr>
              <a:defRPr/>
            </a:pPr>
            <a:fld id="{03AB1339-821F-4799-BF29-810B801E2EC3}" type="slidenum">
              <a:rPr lang="en-US" smtClean="0"/>
              <a:pPr>
                <a:defRPr/>
              </a:pPr>
              <a:t>3</a:t>
            </a:fld>
            <a:endParaRPr lang="en-US"/>
          </a:p>
        </p:txBody>
      </p:sp>
      <p:sp>
        <p:nvSpPr>
          <p:cNvPr id="7" name="CaixaDeTexto 6"/>
          <p:cNvSpPr txBox="1"/>
          <p:nvPr/>
        </p:nvSpPr>
        <p:spPr>
          <a:xfrm>
            <a:off x="7362093" y="3870089"/>
            <a:ext cx="576833" cy="369332"/>
          </a:xfrm>
          <a:prstGeom prst="rect">
            <a:avLst/>
          </a:prstGeom>
          <a:solidFill>
            <a:schemeClr val="bg1"/>
          </a:solidFill>
        </p:spPr>
        <p:txBody>
          <a:bodyPr wrap="square" rtlCol="0">
            <a:spAutoFit/>
          </a:bodyPr>
          <a:lstStyle/>
          <a:p>
            <a:endParaRPr lang="pt-BR" dirty="0"/>
          </a:p>
        </p:txBody>
      </p:sp>
      <p:sp>
        <p:nvSpPr>
          <p:cNvPr id="8" name="CaixaDeTexto 7"/>
          <p:cNvSpPr txBox="1"/>
          <p:nvPr/>
        </p:nvSpPr>
        <p:spPr>
          <a:xfrm>
            <a:off x="89756" y="974918"/>
            <a:ext cx="8964488" cy="1615827"/>
          </a:xfrm>
          <a:prstGeom prst="rect">
            <a:avLst/>
          </a:prstGeom>
          <a:noFill/>
        </p:spPr>
        <p:txBody>
          <a:bodyPr wrap="square" rtlCol="0">
            <a:spAutoFit/>
          </a:bodyPr>
          <a:lstStyle/>
          <a:p>
            <a:pPr marL="342900" indent="-342900">
              <a:buFont typeface="+mj-lt"/>
              <a:buAutoNum type="arabicPeriod"/>
            </a:pPr>
            <a:r>
              <a:rPr lang="pt-BR" sz="1700" dirty="0" smtClean="0"/>
              <a:t>Os </a:t>
            </a:r>
            <a:r>
              <a:rPr lang="pt-BR" sz="1700" dirty="0"/>
              <a:t>custos de Suzana fazer pizza são exibidos na tabela a seguir. O único custo fixo que Suzana incorre ao operar seu restaurante é os R$800 por semana que ela paga sobre os empréstimos bancário que contraiu para financiar seus fornos de pizza. Seus custos variáveis são os salários que ela paga a seus funcionários. </a:t>
            </a:r>
            <a:endParaRPr lang="pt-BR" sz="1700" dirty="0" smtClean="0"/>
          </a:p>
          <a:p>
            <a:pPr marL="342900" indent="-342900">
              <a:buFont typeface="+mj-lt"/>
              <a:buAutoNum type="arabicPeriod"/>
            </a:pPr>
            <a:endParaRPr lang="pt-BR" sz="1400" dirty="0"/>
          </a:p>
          <a:p>
            <a:pPr marL="342900" indent="-342900">
              <a:buFont typeface="+mj-lt"/>
              <a:buAutoNum type="alphaLcParenR"/>
            </a:pPr>
            <a:r>
              <a:rPr lang="pt-BR" sz="1700" dirty="0" smtClean="0"/>
              <a:t>Complete </a:t>
            </a:r>
            <a:r>
              <a:rPr lang="pt-BR" sz="1700" dirty="0"/>
              <a:t>a tabela abaixo e desenho o gráfico de custos da pizzaria de Suzana</a:t>
            </a:r>
            <a:r>
              <a:rPr lang="pt-BR" sz="1700" dirty="0" smtClean="0"/>
              <a:t>. </a:t>
            </a:r>
            <a:endParaRPr lang="pt-BR" sz="1700" dirty="0"/>
          </a:p>
        </p:txBody>
      </p:sp>
      <p:sp>
        <p:nvSpPr>
          <p:cNvPr id="4" name="Título 3"/>
          <p:cNvSpPr>
            <a:spLocks noGrp="1"/>
          </p:cNvSpPr>
          <p:nvPr>
            <p:ph type="title"/>
          </p:nvPr>
        </p:nvSpPr>
        <p:spPr>
          <a:xfrm>
            <a:off x="522871" y="115888"/>
            <a:ext cx="7200031" cy="777875"/>
          </a:xfrm>
        </p:spPr>
        <p:txBody>
          <a:bodyPr/>
          <a:lstStyle/>
          <a:p>
            <a:endParaRPr lang="pt-BR"/>
          </a:p>
        </p:txBody>
      </p:sp>
      <p:sp>
        <p:nvSpPr>
          <p:cNvPr id="11" name="Retângulo 10"/>
          <p:cNvSpPr/>
          <p:nvPr/>
        </p:nvSpPr>
        <p:spPr>
          <a:xfrm>
            <a:off x="487009" y="2636912"/>
            <a:ext cx="8280920" cy="369332"/>
          </a:xfrm>
          <a:prstGeom prst="rect">
            <a:avLst/>
          </a:prstGeom>
        </p:spPr>
        <p:txBody>
          <a:bodyPr wrap="square">
            <a:spAutoFit/>
          </a:bodyPr>
          <a:lstStyle/>
          <a:p>
            <a:r>
              <a:rPr lang="pt-BR" dirty="0"/>
              <a:t> </a:t>
            </a:r>
          </a:p>
        </p:txBody>
      </p:sp>
      <p:graphicFrame>
        <p:nvGraphicFramePr>
          <p:cNvPr id="9" name="Tabela 8"/>
          <p:cNvGraphicFramePr>
            <a:graphicFrameLocks noGrp="1"/>
          </p:cNvGraphicFramePr>
          <p:nvPr>
            <p:extLst>
              <p:ext uri="{D42A27DB-BD31-4B8C-83A1-F6EECF244321}">
                <p14:modId xmlns:p14="http://schemas.microsoft.com/office/powerpoint/2010/main" val="2781863127"/>
              </p:ext>
            </p:extLst>
          </p:nvPr>
        </p:nvGraphicFramePr>
        <p:xfrm>
          <a:off x="487009" y="2852355"/>
          <a:ext cx="8041144" cy="3216965"/>
        </p:xfrm>
        <a:graphic>
          <a:graphicData uri="http://schemas.openxmlformats.org/drawingml/2006/table">
            <a:tbl>
              <a:tblPr firstRow="1" firstCol="1" bandRow="1"/>
              <a:tblGrid>
                <a:gridCol w="969808">
                  <a:extLst>
                    <a:ext uri="{9D8B030D-6E8A-4147-A177-3AD203B41FA5}">
                      <a16:colId xmlns:a16="http://schemas.microsoft.com/office/drawing/2014/main" val="20000"/>
                    </a:ext>
                  </a:extLst>
                </a:gridCol>
                <a:gridCol w="901249">
                  <a:extLst>
                    <a:ext uri="{9D8B030D-6E8A-4147-A177-3AD203B41FA5}">
                      <a16:colId xmlns:a16="http://schemas.microsoft.com/office/drawing/2014/main" val="20001"/>
                    </a:ext>
                  </a:extLst>
                </a:gridCol>
                <a:gridCol w="831922">
                  <a:extLst>
                    <a:ext uri="{9D8B030D-6E8A-4147-A177-3AD203B41FA5}">
                      <a16:colId xmlns:a16="http://schemas.microsoft.com/office/drawing/2014/main" val="20002"/>
                    </a:ext>
                  </a:extLst>
                </a:gridCol>
                <a:gridCol w="970576">
                  <a:extLst>
                    <a:ext uri="{9D8B030D-6E8A-4147-A177-3AD203B41FA5}">
                      <a16:colId xmlns:a16="http://schemas.microsoft.com/office/drawing/2014/main" val="20003"/>
                    </a:ext>
                  </a:extLst>
                </a:gridCol>
                <a:gridCol w="671168">
                  <a:extLst>
                    <a:ext uri="{9D8B030D-6E8A-4147-A177-3AD203B41FA5}">
                      <a16:colId xmlns:a16="http://schemas.microsoft.com/office/drawing/2014/main" val="20004"/>
                    </a:ext>
                  </a:extLst>
                </a:gridCol>
                <a:gridCol w="854022">
                  <a:extLst>
                    <a:ext uri="{9D8B030D-6E8A-4147-A177-3AD203B41FA5}">
                      <a16:colId xmlns:a16="http://schemas.microsoft.com/office/drawing/2014/main" val="20005"/>
                    </a:ext>
                  </a:extLst>
                </a:gridCol>
                <a:gridCol w="693268">
                  <a:extLst>
                    <a:ext uri="{9D8B030D-6E8A-4147-A177-3AD203B41FA5}">
                      <a16:colId xmlns:a16="http://schemas.microsoft.com/office/drawing/2014/main" val="20006"/>
                    </a:ext>
                  </a:extLst>
                </a:gridCol>
                <a:gridCol w="708970">
                  <a:extLst>
                    <a:ext uri="{9D8B030D-6E8A-4147-A177-3AD203B41FA5}">
                      <a16:colId xmlns:a16="http://schemas.microsoft.com/office/drawing/2014/main" val="20007"/>
                    </a:ext>
                  </a:extLst>
                </a:gridCol>
                <a:gridCol w="720080">
                  <a:extLst>
                    <a:ext uri="{9D8B030D-6E8A-4147-A177-3AD203B41FA5}">
                      <a16:colId xmlns:a16="http://schemas.microsoft.com/office/drawing/2014/main" val="20008"/>
                    </a:ext>
                  </a:extLst>
                </a:gridCol>
                <a:gridCol w="720081">
                  <a:extLst>
                    <a:ext uri="{9D8B030D-6E8A-4147-A177-3AD203B41FA5}">
                      <a16:colId xmlns:a16="http://schemas.microsoft.com/office/drawing/2014/main" val="20009"/>
                    </a:ext>
                  </a:extLst>
                </a:gridCol>
              </a:tblGrid>
              <a:tr h="1296725">
                <a:tc>
                  <a:txBody>
                    <a:bodyPr/>
                    <a:lstStyle/>
                    <a:p>
                      <a:pPr algn="r">
                        <a:spcAft>
                          <a:spcPts val="0"/>
                        </a:spcAft>
                        <a:tabLst>
                          <a:tab pos="2743200" algn="ctr"/>
                          <a:tab pos="5486400" algn="r"/>
                          <a:tab pos="449580" algn="l"/>
                        </a:tabLst>
                      </a:pPr>
                      <a:r>
                        <a:rPr lang="pt-BR" sz="1800" dirty="0" smtClean="0">
                          <a:effectLst/>
                          <a:latin typeface="Calibri"/>
                          <a:ea typeface="Calibri"/>
                        </a:rPr>
                        <a:t>Quant.  </a:t>
                      </a:r>
                      <a:r>
                        <a:rPr lang="pt-BR" sz="1800" dirty="0">
                          <a:effectLst/>
                          <a:latin typeface="Calibri"/>
                          <a:ea typeface="Calibri"/>
                        </a:rPr>
                        <a:t>funcionários</a:t>
                      </a: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smtClean="0">
                          <a:effectLst/>
                          <a:latin typeface="Calibri"/>
                          <a:ea typeface="Calibri"/>
                        </a:rPr>
                        <a:t>Quant.</a:t>
                      </a:r>
                    </a:p>
                    <a:p>
                      <a:pPr algn="r">
                        <a:spcAft>
                          <a:spcPts val="0"/>
                        </a:spcAft>
                        <a:tabLst>
                          <a:tab pos="2743200" algn="ctr"/>
                          <a:tab pos="5486400" algn="r"/>
                          <a:tab pos="449580" algn="l"/>
                        </a:tabLst>
                      </a:pPr>
                      <a:r>
                        <a:rPr lang="pt-BR" sz="1800" dirty="0" smtClean="0">
                          <a:effectLst/>
                          <a:latin typeface="Calibri"/>
                          <a:ea typeface="Calibri"/>
                        </a:rPr>
                        <a:t> </a:t>
                      </a:r>
                      <a:r>
                        <a:rPr lang="pt-BR" sz="1800" dirty="0">
                          <a:effectLst/>
                          <a:latin typeface="Calibri"/>
                          <a:ea typeface="Calibri"/>
                        </a:rPr>
                        <a:t>fornos</a:t>
                      </a: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smtClean="0">
                          <a:effectLst/>
                          <a:latin typeface="Calibri"/>
                          <a:ea typeface="Calibri"/>
                        </a:rPr>
                        <a:t>Quant.</a:t>
                      </a:r>
                      <a:r>
                        <a:rPr lang="pt-BR" sz="1800" baseline="0" dirty="0" smtClean="0">
                          <a:effectLst/>
                          <a:latin typeface="Calibri"/>
                          <a:ea typeface="Calibri"/>
                        </a:rPr>
                        <a:t> </a:t>
                      </a:r>
                    </a:p>
                    <a:p>
                      <a:pPr algn="r">
                        <a:spcAft>
                          <a:spcPts val="0"/>
                        </a:spcAft>
                        <a:tabLst>
                          <a:tab pos="2743200" algn="ctr"/>
                          <a:tab pos="5486400" algn="r"/>
                          <a:tab pos="449580" algn="l"/>
                        </a:tabLst>
                      </a:pPr>
                      <a:r>
                        <a:rPr lang="pt-BR" sz="1800" dirty="0" smtClean="0">
                          <a:effectLst/>
                          <a:latin typeface="Calibri"/>
                          <a:ea typeface="Calibri"/>
                        </a:rPr>
                        <a:t>pizzas</a:t>
                      </a: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a:effectLst/>
                          <a:latin typeface="Calibri"/>
                          <a:ea typeface="Calibri"/>
                        </a:rPr>
                        <a:t>Custo </a:t>
                      </a:r>
                      <a:endParaRPr lang="pt-BR" sz="1800" dirty="0" smtClean="0">
                        <a:effectLst/>
                        <a:latin typeface="Calibri"/>
                        <a:ea typeface="Calibri"/>
                      </a:endParaRPr>
                    </a:p>
                    <a:p>
                      <a:pPr algn="r">
                        <a:spcAft>
                          <a:spcPts val="0"/>
                        </a:spcAft>
                        <a:tabLst>
                          <a:tab pos="2743200" algn="ctr"/>
                          <a:tab pos="5486400" algn="r"/>
                          <a:tab pos="449580" algn="l"/>
                        </a:tabLst>
                      </a:pPr>
                      <a:r>
                        <a:rPr lang="pt-BR" sz="1800" dirty="0" smtClean="0">
                          <a:effectLst/>
                          <a:latin typeface="Calibri"/>
                          <a:ea typeface="Calibri"/>
                        </a:rPr>
                        <a:t>fornos </a:t>
                      </a:r>
                      <a:r>
                        <a:rPr lang="pt-BR" sz="1800" dirty="0">
                          <a:effectLst/>
                          <a:latin typeface="Calibri"/>
                          <a:ea typeface="Calibri"/>
                        </a:rPr>
                        <a:t>(fixo)</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a:effectLst/>
                          <a:latin typeface="Calibri"/>
                          <a:ea typeface="Calibri"/>
                        </a:rPr>
                        <a:t>Custo </a:t>
                      </a:r>
                      <a:r>
                        <a:rPr lang="pt-BR" sz="1800" dirty="0" smtClean="0">
                          <a:effectLst/>
                          <a:latin typeface="Calibri"/>
                          <a:ea typeface="Calibri"/>
                        </a:rPr>
                        <a:t> </a:t>
                      </a:r>
                      <a:r>
                        <a:rPr lang="pt-BR" sz="1800" dirty="0">
                          <a:effectLst/>
                          <a:latin typeface="Calibri"/>
                          <a:ea typeface="Calibri"/>
                        </a:rPr>
                        <a:t>funcionários (variável)</a:t>
                      </a:r>
                      <a:endParaRPr lang="pt-BR" sz="1800" dirty="0">
                        <a:effectLst/>
                        <a:latin typeface="Times New Roman"/>
                        <a:ea typeface="Times New Roman"/>
                      </a:endParaRPr>
                    </a:p>
                    <a:p>
                      <a:pPr algn="r">
                        <a:spcAft>
                          <a:spcPts val="0"/>
                        </a:spcAft>
                        <a:tabLst>
                          <a:tab pos="2743200" algn="ctr"/>
                          <a:tab pos="5486400" algn="r"/>
                          <a:tab pos="449580" algn="l"/>
                        </a:tabLst>
                      </a:pPr>
                      <a:r>
                        <a:rPr lang="pt-BR" sz="1800" dirty="0">
                          <a:effectLst/>
                          <a:latin typeface="Calibri"/>
                          <a:ea typeface="Calibri"/>
                        </a:rPr>
                        <a:t> </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a:effectLst/>
                          <a:latin typeface="Calibri"/>
                          <a:ea typeface="Calibri"/>
                        </a:rPr>
                        <a:t>Custo </a:t>
                      </a:r>
                      <a:r>
                        <a:rPr lang="pt-BR" sz="1800" dirty="0" smtClean="0">
                          <a:effectLst/>
                          <a:latin typeface="Calibri"/>
                          <a:ea typeface="Calibri"/>
                        </a:rPr>
                        <a:t>total  </a:t>
                      </a:r>
                    </a:p>
                    <a:p>
                      <a:pPr algn="r">
                        <a:spcAft>
                          <a:spcPts val="0"/>
                        </a:spcAft>
                        <a:tabLst>
                          <a:tab pos="2743200" algn="ctr"/>
                          <a:tab pos="5486400" algn="r"/>
                          <a:tab pos="449580" algn="l"/>
                        </a:tabLst>
                      </a:pPr>
                      <a:r>
                        <a:rPr lang="pt-BR" sz="1800" dirty="0" smtClean="0">
                          <a:effectLst/>
                          <a:latin typeface="Calibri"/>
                          <a:ea typeface="Calibri"/>
                        </a:rPr>
                        <a:t>pizzas</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a:effectLst/>
                          <a:latin typeface="Calibri"/>
                          <a:ea typeface="Calibri"/>
                        </a:rPr>
                        <a:t>Custo </a:t>
                      </a:r>
                      <a:endParaRPr lang="pt-BR" sz="1800" dirty="0" smtClean="0">
                        <a:effectLst/>
                        <a:latin typeface="Calibri"/>
                        <a:ea typeface="Calibri"/>
                      </a:endParaRPr>
                    </a:p>
                    <a:p>
                      <a:pPr algn="r">
                        <a:spcAft>
                          <a:spcPts val="0"/>
                        </a:spcAft>
                        <a:tabLst>
                          <a:tab pos="2743200" algn="ctr"/>
                          <a:tab pos="5486400" algn="r"/>
                          <a:tab pos="449580" algn="l"/>
                        </a:tabLst>
                      </a:pPr>
                      <a:r>
                        <a:rPr lang="pt-BR" sz="1800" dirty="0" smtClean="0">
                          <a:effectLst/>
                          <a:latin typeface="Calibri"/>
                          <a:ea typeface="Calibri"/>
                        </a:rPr>
                        <a:t>médio </a:t>
                      </a:r>
                      <a:r>
                        <a:rPr lang="pt-BR" sz="1800" dirty="0">
                          <a:effectLst/>
                          <a:latin typeface="Calibri"/>
                          <a:ea typeface="Calibri"/>
                        </a:rPr>
                        <a:t>total</a:t>
                      </a:r>
                      <a:endParaRPr lang="pt-BR" sz="1800" dirty="0">
                        <a:effectLst/>
                        <a:latin typeface="Times New Roman"/>
                        <a:ea typeface="Times New Roman"/>
                      </a:endParaRPr>
                    </a:p>
                    <a:p>
                      <a:pPr algn="r">
                        <a:spcAft>
                          <a:spcPts val="0"/>
                        </a:spcAft>
                        <a:tabLst>
                          <a:tab pos="2743200" algn="ctr"/>
                          <a:tab pos="5486400" algn="r"/>
                          <a:tab pos="449580" algn="l"/>
                        </a:tabLst>
                      </a:pPr>
                      <a:r>
                        <a:rPr lang="pt-BR" sz="1800" dirty="0">
                          <a:effectLst/>
                          <a:latin typeface="Calibri"/>
                          <a:ea typeface="Calibri"/>
                        </a:rPr>
                        <a:t> </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smtClean="0">
                          <a:effectLst/>
                          <a:latin typeface="Calibri"/>
                          <a:ea typeface="Calibri"/>
                        </a:rPr>
                        <a:t>Custo</a:t>
                      </a:r>
                    </a:p>
                    <a:p>
                      <a:pPr algn="r">
                        <a:spcAft>
                          <a:spcPts val="0"/>
                        </a:spcAft>
                        <a:tabLst>
                          <a:tab pos="2743200" algn="ctr"/>
                          <a:tab pos="5486400" algn="r"/>
                          <a:tab pos="449580" algn="l"/>
                        </a:tabLst>
                      </a:pPr>
                      <a:r>
                        <a:rPr lang="pt-BR" sz="1800" dirty="0" smtClean="0">
                          <a:effectLst/>
                          <a:latin typeface="Calibri"/>
                          <a:ea typeface="Calibri"/>
                        </a:rPr>
                        <a:t> </a:t>
                      </a:r>
                      <a:r>
                        <a:rPr lang="pt-BR" sz="1800" dirty="0">
                          <a:effectLst/>
                          <a:latin typeface="Calibri"/>
                          <a:ea typeface="Calibri"/>
                        </a:rPr>
                        <a:t>médio fixo</a:t>
                      </a:r>
                      <a:endParaRPr lang="pt-BR" sz="1800" dirty="0">
                        <a:effectLst/>
                        <a:latin typeface="Times New Roman"/>
                        <a:ea typeface="Times New Roman"/>
                      </a:endParaRPr>
                    </a:p>
                    <a:p>
                      <a:pPr algn="r">
                        <a:spcAft>
                          <a:spcPts val="0"/>
                        </a:spcAft>
                        <a:tabLst>
                          <a:tab pos="2743200" algn="ctr"/>
                          <a:tab pos="5486400" algn="r"/>
                          <a:tab pos="449580" algn="l"/>
                        </a:tabLst>
                      </a:pPr>
                      <a:r>
                        <a:rPr lang="pt-BR" sz="1800" dirty="0">
                          <a:effectLst/>
                          <a:latin typeface="Calibri"/>
                          <a:ea typeface="Calibri"/>
                        </a:rPr>
                        <a:t> </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a:effectLst/>
                          <a:latin typeface="Calibri"/>
                          <a:ea typeface="Calibri"/>
                        </a:rPr>
                        <a:t>Custo médio variável</a:t>
                      </a:r>
                      <a:endParaRPr lang="pt-BR" sz="1800" dirty="0">
                        <a:effectLst/>
                        <a:latin typeface="Times New Roman"/>
                        <a:ea typeface="Times New Roman"/>
                      </a:endParaRPr>
                    </a:p>
                    <a:p>
                      <a:pPr algn="r">
                        <a:spcAft>
                          <a:spcPts val="0"/>
                        </a:spcAft>
                        <a:tabLst>
                          <a:tab pos="2743200" algn="ctr"/>
                          <a:tab pos="5486400" algn="r"/>
                          <a:tab pos="449580" algn="l"/>
                        </a:tabLst>
                      </a:pPr>
                      <a:r>
                        <a:rPr lang="pt-BR" sz="1800" dirty="0">
                          <a:effectLst/>
                          <a:latin typeface="Calibri"/>
                          <a:ea typeface="Calibri"/>
                        </a:rPr>
                        <a:t> </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2743200" algn="ctr"/>
                          <a:tab pos="5486400" algn="r"/>
                          <a:tab pos="449580" algn="l"/>
                        </a:tabLst>
                      </a:pPr>
                      <a:r>
                        <a:rPr lang="pt-BR" sz="1800" dirty="0" smtClean="0">
                          <a:effectLst/>
                          <a:latin typeface="Calibri"/>
                          <a:ea typeface="Calibri"/>
                        </a:rPr>
                        <a:t>Custo</a:t>
                      </a:r>
                    </a:p>
                    <a:p>
                      <a:pPr algn="r">
                        <a:spcAft>
                          <a:spcPts val="0"/>
                        </a:spcAft>
                        <a:tabLst>
                          <a:tab pos="2743200" algn="ctr"/>
                          <a:tab pos="5486400" algn="r"/>
                          <a:tab pos="449580" algn="l"/>
                        </a:tabLst>
                      </a:pPr>
                      <a:r>
                        <a:rPr lang="pt-BR" sz="1800" dirty="0" smtClean="0">
                          <a:effectLst/>
                          <a:latin typeface="Calibri"/>
                          <a:ea typeface="Calibri"/>
                        </a:rPr>
                        <a:t>marginal</a:t>
                      </a:r>
                      <a:endParaRPr lang="pt-BR" sz="1800" dirty="0">
                        <a:effectLst/>
                        <a:latin typeface="Times New Roman"/>
                        <a:ea typeface="Times New Roman"/>
                      </a:endParaRPr>
                    </a:p>
                    <a:p>
                      <a:pPr algn="r">
                        <a:spcAft>
                          <a:spcPts val="0"/>
                        </a:spcAft>
                        <a:tabLst>
                          <a:tab pos="2743200" algn="ctr"/>
                          <a:tab pos="5486400" algn="r"/>
                          <a:tab pos="449580" algn="l"/>
                        </a:tabLst>
                      </a:pPr>
                      <a:r>
                        <a:rPr lang="pt-BR" sz="1800" dirty="0">
                          <a:effectLst/>
                          <a:latin typeface="Calibri"/>
                          <a:ea typeface="Calibri"/>
                        </a:rPr>
                        <a:t> </a:t>
                      </a:r>
                      <a:endParaRPr lang="pt-BR" sz="1800" dirty="0">
                        <a:effectLst/>
                        <a:latin typeface="Times New Roman"/>
                        <a:ea typeface="Times New Roman"/>
                      </a:endParaRPr>
                    </a:p>
                    <a:p>
                      <a:pPr algn="r">
                        <a:spcAft>
                          <a:spcPts val="0"/>
                        </a:spcAft>
                        <a:tabLst>
                          <a:tab pos="2743200" algn="ctr"/>
                          <a:tab pos="5486400" algn="r"/>
                          <a:tab pos="449580" algn="l"/>
                        </a:tabLst>
                      </a:pPr>
                      <a:r>
                        <a:rPr lang="pt-BR" sz="1800" dirty="0">
                          <a:effectLst/>
                          <a:latin typeface="Calibri"/>
                          <a:ea typeface="Calibri"/>
                        </a:rPr>
                        <a:t> </a:t>
                      </a:r>
                      <a:endParaRPr lang="pt-BR" sz="1800" dirty="0">
                        <a:effectLst/>
                        <a:latin typeface="Times New Roman"/>
                        <a:ea typeface="Times New Roman"/>
                      </a:endParaRPr>
                    </a:p>
                    <a:p>
                      <a:pPr algn="r">
                        <a:spcAft>
                          <a:spcPts val="0"/>
                        </a:spcAft>
                        <a:tabLst>
                          <a:tab pos="2743200" algn="ctr"/>
                          <a:tab pos="5486400" algn="r"/>
                          <a:tab pos="449580" algn="l"/>
                        </a:tabLst>
                      </a:pPr>
                      <a:endParaRPr lang="pt-BR" sz="1800" dirty="0">
                        <a:effectLst/>
                        <a:latin typeface="Times New Roman"/>
                        <a:ea typeface="Times New Roman"/>
                      </a:endParaRPr>
                    </a:p>
                  </a:txBody>
                  <a:tcPr marL="68580" marR="68580" marT="0" marB="0" vert="vert27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0</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a:t>
                      </a:r>
                      <a:endParaRPr lang="pt-BR" sz="180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0</a:t>
                      </a:r>
                      <a:endParaRPr lang="pt-BR" sz="180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800</a:t>
                      </a:r>
                      <a:endParaRPr lang="pt-BR" sz="180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dirty="0">
                          <a:effectLst/>
                          <a:latin typeface="Calibri"/>
                          <a:ea typeface="Calibri"/>
                        </a:rPr>
                        <a:t>0</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dirty="0">
                          <a:effectLst/>
                          <a:latin typeface="Calibri"/>
                          <a:ea typeface="Calibri"/>
                        </a:rPr>
                        <a:t>800</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a:t>
                      </a:r>
                      <a:endParaRPr lang="pt-BR" sz="1800" dirty="0">
                        <a:effectLst/>
                        <a:latin typeface="Times New Roman"/>
                        <a:ea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1</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800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650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1450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7,25</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4,00</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3,25</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3,25</a:t>
                      </a:r>
                      <a:endParaRPr lang="pt-BR" sz="18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2</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450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800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1300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2100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4,67</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1,78</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2,89</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2,60</a:t>
                      </a:r>
                      <a:endParaRPr lang="pt-BR" sz="18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3</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550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800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1950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2750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5,00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1,45</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3,55</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6,50</a:t>
                      </a:r>
                      <a:endParaRPr lang="pt-BR" sz="18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4</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600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800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2600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3400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5,67</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1,33</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4,33</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13,00</a:t>
                      </a:r>
                      <a:endParaRPr lang="pt-BR" sz="18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5</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2</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625</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effectLst/>
                          <a:latin typeface="Calibri"/>
                          <a:ea typeface="Calibri"/>
                        </a:rPr>
                        <a:t>800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effectLst/>
                          <a:latin typeface="Calibri"/>
                          <a:ea typeface="Calibri"/>
                        </a:rPr>
                        <a:t>3250</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effectLst/>
                          <a:latin typeface="Calibri"/>
                          <a:ea typeface="Calibri"/>
                        </a:rPr>
                        <a:t>4050</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6,48</a:t>
                      </a:r>
                      <a:endParaRPr lang="pt-BR" sz="1800" dirty="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1,28</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a:solidFill>
                            <a:srgbClr val="FF0000"/>
                          </a:solidFill>
                          <a:effectLst/>
                          <a:latin typeface="Calibri"/>
                          <a:ea typeface="Calibri"/>
                        </a:rPr>
                        <a:t>5,20</a:t>
                      </a:r>
                      <a:endParaRPr lang="pt-BR" sz="1800">
                        <a:effectLst/>
                        <a:latin typeface="Times New Roman"/>
                        <a:ea typeface="Times New Roman"/>
                      </a:endParaRPr>
                    </a:p>
                  </a:txBody>
                  <a:tcPr marL="68580" marR="68580" marT="0" marB="0">
                    <a:lnL>
                      <a:noFill/>
                    </a:lnL>
                    <a:lnR>
                      <a:noFill/>
                    </a:lnR>
                    <a:lnT>
                      <a:noFill/>
                    </a:lnT>
                    <a:lnB>
                      <a:noFill/>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26,00</a:t>
                      </a:r>
                      <a:endParaRPr lang="pt-BR" sz="18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217459">
                <a:tc>
                  <a:txBody>
                    <a:bodyPr/>
                    <a:lstStyle/>
                    <a:p>
                      <a:pPr algn="r">
                        <a:spcAft>
                          <a:spcPts val="0"/>
                        </a:spcAft>
                        <a:tabLst>
                          <a:tab pos="2743200" algn="ctr"/>
                          <a:tab pos="5486400" algn="r"/>
                          <a:tab pos="449580" algn="l"/>
                        </a:tabLst>
                      </a:pPr>
                      <a:r>
                        <a:rPr lang="pt-BR" sz="1800" dirty="0">
                          <a:effectLst/>
                          <a:latin typeface="Calibri"/>
                          <a:ea typeface="Calibri"/>
                        </a:rPr>
                        <a:t>6</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effectLst/>
                          <a:latin typeface="Calibri"/>
                          <a:ea typeface="Calibri"/>
                        </a:rPr>
                        <a:t>2</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effectLst/>
                          <a:latin typeface="Calibri"/>
                          <a:ea typeface="Calibri"/>
                        </a:rPr>
                        <a:t>640</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effectLst/>
                          <a:latin typeface="Calibri"/>
                          <a:ea typeface="Calibri"/>
                        </a:rPr>
                        <a:t>800</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effectLst/>
                          <a:latin typeface="Calibri"/>
                          <a:ea typeface="Calibri"/>
                        </a:rPr>
                        <a:t>3900</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effectLst/>
                          <a:latin typeface="Calibri"/>
                          <a:ea typeface="Calibri"/>
                        </a:rPr>
                        <a:t>4700</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7,34</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1,25</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6,09</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r">
                        <a:spcAft>
                          <a:spcPts val="0"/>
                        </a:spcAft>
                        <a:tabLst>
                          <a:tab pos="2743200" algn="ctr"/>
                          <a:tab pos="5486400" algn="r"/>
                          <a:tab pos="449580" algn="l"/>
                        </a:tabLst>
                      </a:pPr>
                      <a:r>
                        <a:rPr lang="pt-BR" sz="1800" dirty="0">
                          <a:solidFill>
                            <a:srgbClr val="FF0000"/>
                          </a:solidFill>
                          <a:effectLst/>
                          <a:latin typeface="Calibri"/>
                          <a:ea typeface="Calibri"/>
                        </a:rPr>
                        <a:t>43,33</a:t>
                      </a:r>
                      <a:endParaRPr lang="pt-BR" sz="1800" dirty="0">
                        <a:effectLst/>
                        <a:latin typeface="Times New Roman"/>
                        <a:ea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17432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a:xfrm>
            <a:off x="8082546" y="6588125"/>
            <a:ext cx="1081087" cy="287338"/>
          </a:xfrm>
        </p:spPr>
        <p:txBody>
          <a:bodyPr/>
          <a:lstStyle/>
          <a:p>
            <a:pPr>
              <a:defRPr/>
            </a:pPr>
            <a:fld id="{03AB1339-821F-4799-BF29-810B801E2EC3}" type="slidenum">
              <a:rPr lang="en-US" smtClean="0"/>
              <a:pPr>
                <a:defRPr/>
              </a:pPr>
              <a:t>4</a:t>
            </a:fld>
            <a:endParaRPr lang="en-US"/>
          </a:p>
        </p:txBody>
      </p:sp>
      <p:sp>
        <p:nvSpPr>
          <p:cNvPr id="7" name="CaixaDeTexto 6"/>
          <p:cNvSpPr txBox="1"/>
          <p:nvPr/>
        </p:nvSpPr>
        <p:spPr>
          <a:xfrm>
            <a:off x="7362093" y="3870089"/>
            <a:ext cx="576833" cy="369332"/>
          </a:xfrm>
          <a:prstGeom prst="rect">
            <a:avLst/>
          </a:prstGeom>
          <a:solidFill>
            <a:schemeClr val="bg1"/>
          </a:solidFill>
        </p:spPr>
        <p:txBody>
          <a:bodyPr wrap="square" rtlCol="0">
            <a:spAutoFit/>
          </a:bodyPr>
          <a:lstStyle/>
          <a:p>
            <a:endParaRPr lang="pt-BR" dirty="0"/>
          </a:p>
        </p:txBody>
      </p:sp>
      <p:sp>
        <p:nvSpPr>
          <p:cNvPr id="4" name="Título 3"/>
          <p:cNvSpPr>
            <a:spLocks noGrp="1"/>
          </p:cNvSpPr>
          <p:nvPr>
            <p:ph type="title"/>
          </p:nvPr>
        </p:nvSpPr>
        <p:spPr>
          <a:xfrm>
            <a:off x="522871" y="115888"/>
            <a:ext cx="7200031" cy="777875"/>
          </a:xfrm>
        </p:spPr>
        <p:txBody>
          <a:bodyPr/>
          <a:lstStyle/>
          <a:p>
            <a:endParaRPr lang="pt-BR"/>
          </a:p>
        </p:txBody>
      </p:sp>
      <p:sp>
        <p:nvSpPr>
          <p:cNvPr id="11" name="Retângulo 10"/>
          <p:cNvSpPr/>
          <p:nvPr/>
        </p:nvSpPr>
        <p:spPr>
          <a:xfrm>
            <a:off x="487009" y="1126763"/>
            <a:ext cx="8280920" cy="646331"/>
          </a:xfrm>
          <a:prstGeom prst="rect">
            <a:avLst/>
          </a:prstGeom>
        </p:spPr>
        <p:txBody>
          <a:bodyPr wrap="square">
            <a:spAutoFit/>
          </a:bodyPr>
          <a:lstStyle/>
          <a:p>
            <a:pPr lvl="0"/>
            <a:r>
              <a:rPr lang="pt-BR" dirty="0" smtClean="0"/>
              <a:t>b. Desenhe o gráfico dos quatro custos calculados. Lembre-se de traçar as curvas de forma clara e coerente com a teoria apresentada em sala de aula  </a:t>
            </a:r>
            <a:endParaRPr lang="pt-BR" dirty="0"/>
          </a:p>
        </p:txBody>
      </p:sp>
      <p:pic>
        <p:nvPicPr>
          <p:cNvPr id="9" name="Imagem 8"/>
          <p:cNvPicPr/>
          <p:nvPr/>
        </p:nvPicPr>
        <p:blipFill>
          <a:blip r:embed="rId3" cstate="print">
            <a:extLst>
              <a:ext uri="{28A0092B-C50C-407E-A947-70E740481C1C}">
                <a14:useLocalDpi xmlns:a14="http://schemas.microsoft.com/office/drawing/2010/main" val="0"/>
              </a:ext>
            </a:extLst>
          </a:blip>
          <a:stretch>
            <a:fillRect/>
          </a:stretch>
        </p:blipFill>
        <p:spPr>
          <a:xfrm>
            <a:off x="1513981" y="1751595"/>
            <a:ext cx="6145102" cy="4851223"/>
          </a:xfrm>
          <a:prstGeom prst="rect">
            <a:avLst/>
          </a:prstGeom>
        </p:spPr>
      </p:pic>
    </p:spTree>
    <p:extLst>
      <p:ext uri="{BB962C8B-B14F-4D97-AF65-F5344CB8AC3E}">
        <p14:creationId xmlns:p14="http://schemas.microsoft.com/office/powerpoint/2010/main" val="895162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a:xfrm>
            <a:off x="8082546" y="6588125"/>
            <a:ext cx="1081087" cy="287338"/>
          </a:xfrm>
        </p:spPr>
        <p:txBody>
          <a:bodyPr/>
          <a:lstStyle/>
          <a:p>
            <a:pPr>
              <a:defRPr/>
            </a:pPr>
            <a:fld id="{03AB1339-821F-4799-BF29-810B801E2EC3}" type="slidenum">
              <a:rPr lang="en-US" smtClean="0"/>
              <a:pPr>
                <a:defRPr/>
              </a:pPr>
              <a:t>5</a:t>
            </a:fld>
            <a:endParaRPr lang="en-US"/>
          </a:p>
        </p:txBody>
      </p:sp>
      <p:sp>
        <p:nvSpPr>
          <p:cNvPr id="7" name="CaixaDeTexto 6"/>
          <p:cNvSpPr txBox="1"/>
          <p:nvPr/>
        </p:nvSpPr>
        <p:spPr>
          <a:xfrm>
            <a:off x="7362093" y="3870089"/>
            <a:ext cx="576833" cy="369332"/>
          </a:xfrm>
          <a:prstGeom prst="rect">
            <a:avLst/>
          </a:prstGeom>
          <a:solidFill>
            <a:schemeClr val="bg1"/>
          </a:solidFill>
        </p:spPr>
        <p:txBody>
          <a:bodyPr wrap="square" rtlCol="0">
            <a:spAutoFit/>
          </a:bodyPr>
          <a:lstStyle/>
          <a:p>
            <a:endParaRPr lang="pt-BR" dirty="0"/>
          </a:p>
        </p:txBody>
      </p:sp>
      <p:sp>
        <p:nvSpPr>
          <p:cNvPr id="4" name="Título 3"/>
          <p:cNvSpPr>
            <a:spLocks noGrp="1"/>
          </p:cNvSpPr>
          <p:nvPr>
            <p:ph type="title"/>
          </p:nvPr>
        </p:nvSpPr>
        <p:spPr>
          <a:xfrm>
            <a:off x="522871" y="115888"/>
            <a:ext cx="7200031" cy="777875"/>
          </a:xfrm>
        </p:spPr>
        <p:txBody>
          <a:bodyPr/>
          <a:lstStyle/>
          <a:p>
            <a:endParaRPr lang="pt-BR"/>
          </a:p>
        </p:txBody>
      </p:sp>
      <p:sp>
        <p:nvSpPr>
          <p:cNvPr id="11" name="Retângulo 10"/>
          <p:cNvSpPr/>
          <p:nvPr/>
        </p:nvSpPr>
        <p:spPr>
          <a:xfrm>
            <a:off x="487009" y="2636912"/>
            <a:ext cx="8280920" cy="369332"/>
          </a:xfrm>
          <a:prstGeom prst="rect">
            <a:avLst/>
          </a:prstGeom>
        </p:spPr>
        <p:txBody>
          <a:bodyPr wrap="square">
            <a:spAutoFit/>
          </a:bodyPr>
          <a:lstStyle/>
          <a:p>
            <a:r>
              <a:rPr lang="pt-BR" dirty="0"/>
              <a:t> </a:t>
            </a:r>
          </a:p>
        </p:txBody>
      </p:sp>
      <p:sp>
        <p:nvSpPr>
          <p:cNvPr id="2" name="Retângulo 1"/>
          <p:cNvSpPr/>
          <p:nvPr/>
        </p:nvSpPr>
        <p:spPr>
          <a:xfrm>
            <a:off x="342993" y="1052735"/>
            <a:ext cx="8568952" cy="2585323"/>
          </a:xfrm>
          <a:prstGeom prst="rect">
            <a:avLst/>
          </a:prstGeom>
        </p:spPr>
        <p:txBody>
          <a:bodyPr wrap="square">
            <a:spAutoFit/>
          </a:bodyPr>
          <a:lstStyle/>
          <a:p>
            <a:pPr lvl="0"/>
            <a:r>
              <a:rPr lang="pt-BR" dirty="0" smtClean="0"/>
              <a:t>c. Explique </a:t>
            </a:r>
            <a:r>
              <a:rPr lang="pt-BR" dirty="0"/>
              <a:t>o comportamento da curva de custo marginal e sua relação com o produto marginal da mão de obra. </a:t>
            </a:r>
          </a:p>
          <a:p>
            <a:r>
              <a:rPr lang="pt-BR" dirty="0"/>
              <a:t> </a:t>
            </a:r>
          </a:p>
          <a:p>
            <a:r>
              <a:rPr lang="pt-BR" dirty="0">
                <a:solidFill>
                  <a:srgbClr val="FF0000"/>
                </a:solidFill>
              </a:rPr>
              <a:t>R: a medida em que vai aumentando o número de trabalhadores, no início, o produto marginal da mão de obra é positivo devido aos ganhos com a divisão do trabalho e especialização. A partir da adição do terceiro trabalhador, o custo marginal aumenta o que significa que o produto marginal da mão de obra passou a ser decrescente devido ao efeito da lei dos rendimentos decrescentes. Ou seja, isso significa que está se usando ao máximos os insumos fixos. </a:t>
            </a:r>
          </a:p>
        </p:txBody>
      </p:sp>
    </p:spTree>
    <p:extLst>
      <p:ext uri="{BB962C8B-B14F-4D97-AF65-F5344CB8AC3E}">
        <p14:creationId xmlns:p14="http://schemas.microsoft.com/office/powerpoint/2010/main" val="1546806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sz="2400" i="1" dirty="0" err="1" smtClean="0"/>
              <a:t>Correção</a:t>
            </a:r>
            <a:r>
              <a:rPr lang="en-US" altLang="pt-BR" sz="2400" i="1" dirty="0" smtClean="0"/>
              <a:t> do </a:t>
            </a:r>
            <a:r>
              <a:rPr lang="en-US" altLang="pt-BR" sz="2400" i="1" dirty="0" err="1" smtClean="0"/>
              <a:t>exercício</a:t>
            </a:r>
            <a:r>
              <a:rPr lang="en-US" altLang="pt-BR" sz="2400" i="1" dirty="0" smtClean="0"/>
              <a:t> </a:t>
            </a:r>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6</a:t>
            </a:fld>
            <a:endParaRPr lang="en-US" dirty="0"/>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4" name="Rectangle 2"/>
          <p:cNvSpPr>
            <a:spLocks noChangeArrowheads="1"/>
          </p:cNvSpPr>
          <p:nvPr/>
        </p:nvSpPr>
        <p:spPr bwMode="auto">
          <a:xfrm>
            <a:off x="251520" y="946210"/>
            <a:ext cx="864096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a:tabLst>
                <a:tab pos="449263" algn="r"/>
                <a:tab pos="2743200" algn="ctr"/>
                <a:tab pos="5486400" algn="r"/>
              </a:tabLst>
              <a:defRPr>
                <a:solidFill>
                  <a:schemeClr val="tx1"/>
                </a:solidFill>
                <a:latin typeface="Arial" pitchFamily="34" charset="0"/>
                <a:cs typeface="Arial" pitchFamily="34" charset="0"/>
              </a:defRPr>
            </a:lvl1pPr>
            <a:lvl2pPr>
              <a:tabLst>
                <a:tab pos="449263" algn="r"/>
                <a:tab pos="2743200" algn="ctr"/>
                <a:tab pos="5486400" algn="r"/>
              </a:tabLst>
              <a:defRPr>
                <a:solidFill>
                  <a:schemeClr val="tx1"/>
                </a:solidFill>
                <a:latin typeface="Arial" pitchFamily="34" charset="0"/>
                <a:cs typeface="Arial" pitchFamily="34" charset="0"/>
              </a:defRPr>
            </a:lvl2pPr>
            <a:lvl3pPr>
              <a:tabLst>
                <a:tab pos="449263" algn="r"/>
                <a:tab pos="2743200" algn="ctr"/>
                <a:tab pos="5486400" algn="r"/>
              </a:tabLst>
              <a:defRPr>
                <a:solidFill>
                  <a:schemeClr val="tx1"/>
                </a:solidFill>
                <a:latin typeface="Arial" pitchFamily="34" charset="0"/>
                <a:cs typeface="Arial" pitchFamily="34" charset="0"/>
              </a:defRPr>
            </a:lvl3pPr>
            <a:lvl4pPr>
              <a:tabLst>
                <a:tab pos="449263" algn="r"/>
                <a:tab pos="2743200" algn="ctr"/>
                <a:tab pos="5486400" algn="r"/>
              </a:tabLst>
              <a:defRPr>
                <a:solidFill>
                  <a:schemeClr val="tx1"/>
                </a:solidFill>
                <a:latin typeface="Arial" pitchFamily="34" charset="0"/>
                <a:cs typeface="Arial" pitchFamily="34" charset="0"/>
              </a:defRPr>
            </a:lvl4pPr>
            <a:lvl5pPr>
              <a:tabLst>
                <a:tab pos="449263" algn="r"/>
                <a:tab pos="2743200" algn="ctr"/>
                <a:tab pos="5486400" algn="r"/>
              </a:tabLst>
              <a:defRPr>
                <a:solidFill>
                  <a:schemeClr val="tx1"/>
                </a:solidFill>
                <a:latin typeface="Arial" pitchFamily="34" charset="0"/>
                <a:cs typeface="Arial" pitchFamily="34" charset="0"/>
              </a:defRPr>
            </a:lvl5pPr>
            <a:lvl6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6pPr>
            <a:lvl7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7pPr>
            <a:lvl8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8pPr>
            <a:lvl9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9pPr>
          </a:lstStyle>
          <a:p>
            <a:pPr marR="0" lvl="0" indent="0" algn="just" defTabSz="914400" rtl="0" eaLnBrk="1" fontAlgn="base" latinLnBrk="0" hangingPunct="1">
              <a:lnSpc>
                <a:spcPct val="100000"/>
              </a:lnSpc>
              <a:spcBef>
                <a:spcPct val="0"/>
              </a:spcBef>
              <a:spcAft>
                <a:spcPct val="0"/>
              </a:spcAft>
              <a:buClrTx/>
              <a:buSzTx/>
              <a:tabLst>
                <a:tab pos="449263" algn="r"/>
                <a:tab pos="2743200" algn="ctr"/>
                <a:tab pos="5486400" algn="r"/>
              </a:tabLst>
            </a:pPr>
            <a:r>
              <a:rPr kumimoji="0" lang="pt-BR" altLang="pt-BR" sz="1500" b="0" i="0" u="none" strike="noStrike" cap="none" normalizeH="0" baseline="0" dirty="0" smtClean="0">
                <a:ln>
                  <a:noFill/>
                </a:ln>
                <a:solidFill>
                  <a:schemeClr val="tx1"/>
                </a:solidFill>
                <a:effectLst/>
                <a:latin typeface="+mj-lt"/>
                <a:ea typeface="Times New Roman" pitchFamily="18" charset="0"/>
              </a:rPr>
              <a:t>2. TVs de tela plana finalmente estão se tornando o padrão</a:t>
            </a:r>
            <a:r>
              <a:rPr kumimoji="0" lang="pt-BR" altLang="pt-BR" sz="1500" b="1" i="0" u="none" strike="noStrike" cap="none" normalizeH="0" baseline="0" dirty="0" smtClean="0">
                <a:ln>
                  <a:noFill/>
                </a:ln>
                <a:solidFill>
                  <a:schemeClr val="tx1"/>
                </a:solidFill>
                <a:effectLst/>
                <a:latin typeface="+mj-lt"/>
                <a:ea typeface="Times New Roman" pitchFamily="18" charset="0"/>
              </a:rPr>
              <a:t> -</a:t>
            </a:r>
            <a:r>
              <a:rPr kumimoji="0" lang="pt-BR" altLang="pt-BR" sz="1500" b="1" i="0" u="none" strike="noStrike" cap="none" normalizeH="0" dirty="0" smtClean="0">
                <a:ln>
                  <a:noFill/>
                </a:ln>
                <a:solidFill>
                  <a:schemeClr val="tx1"/>
                </a:solidFill>
                <a:effectLst/>
                <a:latin typeface="+mj-lt"/>
                <a:ea typeface="Times New Roman" pitchFamily="18" charset="0"/>
              </a:rPr>
              <a:t> </a:t>
            </a:r>
            <a:r>
              <a:rPr kumimoji="0" lang="en-US" altLang="pt-BR" sz="1500" b="0" i="0" u="none" strike="noStrike" cap="none" normalizeH="0" baseline="0" dirty="0" smtClean="0">
                <a:ln>
                  <a:noFill/>
                </a:ln>
                <a:solidFill>
                  <a:schemeClr val="tx1"/>
                </a:solidFill>
                <a:effectLst/>
                <a:latin typeface="+mj-lt"/>
                <a:ea typeface="Times New Roman" pitchFamily="18" charset="0"/>
              </a:rPr>
              <a:t>Wall Street Journal, 15/04/2006</a:t>
            </a:r>
            <a:endParaRPr lang="pt-BR" altLang="pt-BR" sz="1500" dirty="0">
              <a:latin typeface="+mj-lt"/>
            </a:endParaRPr>
          </a:p>
          <a:p>
            <a:pPr marR="0" lvl="0" indent="0" algn="just" defTabSz="914400" rtl="0" eaLnBrk="1" fontAlgn="base" latinLnBrk="0" hangingPunct="1">
              <a:lnSpc>
                <a:spcPct val="100000"/>
              </a:lnSpc>
              <a:spcBef>
                <a:spcPct val="0"/>
              </a:spcBef>
              <a:spcAft>
                <a:spcPct val="0"/>
              </a:spcAft>
              <a:buClrTx/>
              <a:buSzTx/>
              <a:tabLst>
                <a:tab pos="449263" algn="r"/>
                <a:tab pos="2743200" algn="ctr"/>
                <a:tab pos="5486400" algn="r"/>
              </a:tabLst>
            </a:pPr>
            <a:endParaRPr kumimoji="0" lang="pt-BR" altLang="pt-BR" sz="900" b="0" i="0" u="none" strike="noStrike" cap="none" normalizeH="0" baseline="0" dirty="0" smtClean="0">
              <a:ln>
                <a:noFill/>
              </a:ln>
              <a:solidFill>
                <a:schemeClr val="tx1"/>
              </a:solidFill>
              <a:effectLst/>
              <a:latin typeface="+mj-lt"/>
              <a:ea typeface="Times New Roman" pitchFamily="18" charset="0"/>
            </a:endParaRPr>
          </a:p>
          <a:p>
            <a:pPr marR="0" lvl="0" indent="0" algn="just" defTabSz="914400" rtl="0" eaLnBrk="1" fontAlgn="base" latinLnBrk="0" hangingPunct="1">
              <a:lnSpc>
                <a:spcPct val="100000"/>
              </a:lnSpc>
              <a:spcBef>
                <a:spcPct val="0"/>
              </a:spcBef>
              <a:spcAft>
                <a:spcPct val="0"/>
              </a:spcAft>
              <a:buClrTx/>
              <a:buSzTx/>
              <a:tabLst>
                <a:tab pos="449263" algn="r"/>
                <a:tab pos="2743200" algn="ctr"/>
                <a:tab pos="5486400" algn="r"/>
              </a:tabLst>
            </a:pPr>
            <a:r>
              <a:rPr kumimoji="0" lang="pt-BR" altLang="pt-BR" sz="1500" b="0" i="0" u="none" strike="noStrike" cap="none" normalizeH="0" baseline="0" dirty="0" smtClean="0">
                <a:ln>
                  <a:noFill/>
                </a:ln>
                <a:solidFill>
                  <a:schemeClr val="tx1"/>
                </a:solidFill>
                <a:effectLst/>
                <a:latin typeface="+mj-lt"/>
                <a:ea typeface="Times New Roman" pitchFamily="18" charset="0"/>
              </a:rPr>
              <a:t>No ano passado, as TVs de tela plana pela primeira vez representaram a maioria das TVs compradas nos Japão, Hong Kong e Cingapura. Esse ponto divisor acontecerá este ano ou no próximo nos Estados Unidos e na maioria dos países europeus, dizem observadores do setor, e pelo menos uma empresa já parou de expedir TVs de tubos nos EUA. [...] No ano passado, as vendas mundiais de TVs de tela plana chegaram a um total de 25 milhões de unidades. Os consumidores gostam da forma fina e do peso leve das TVs de tela plana, mas até recentemente muitos as consideravam caras demais. Dois anos atrás, uma TV de LCD de 30 polegadas custava de US$3.500 a US$4.000. Deste então, foram abertas mais de uma dúzia de fábricas produtoras de componentes fundamentais de vidro e da tela, o que fez com que os custos de produção caíssem, permitindo preços menores. É provável que o aumento da produção ajude os preços a continuarem a cair ao longo do ano. Estão em construção na Ásia sete novas fábricas que farão painéis de LCD de 40 polegadas ou mais, e três novas fábricas para telas de plasma estão sendo construídas. Até o final do ano que vem, os preços de modelos de 40 polegadas se aproximarão de US$1.000 à medida que a produção aumentar. [...]</a:t>
            </a:r>
          </a:p>
          <a:p>
            <a:pPr marL="0" marR="0" lvl="0" indent="457200" algn="just" defTabSz="914400" rtl="0" eaLnBrk="0" fontAlgn="base" latinLnBrk="0" hangingPunct="0">
              <a:lnSpc>
                <a:spcPct val="100000"/>
              </a:lnSpc>
              <a:spcBef>
                <a:spcPct val="0"/>
              </a:spcBef>
              <a:spcAft>
                <a:spcPct val="0"/>
              </a:spcAft>
              <a:buClrTx/>
              <a:buSzTx/>
              <a:buFontTx/>
              <a:buNone/>
              <a:tabLst>
                <a:tab pos="449263" algn="r"/>
                <a:tab pos="2743200" algn="ctr"/>
                <a:tab pos="5486400" algn="r"/>
              </a:tabLst>
            </a:pPr>
            <a:endParaRPr kumimoji="0" lang="pt-BR" altLang="pt-BR" sz="900" b="0" i="0" u="none" strike="noStrike" cap="none" normalizeH="0" baseline="0" dirty="0" smtClean="0">
              <a:ln>
                <a:noFill/>
              </a:ln>
              <a:solidFill>
                <a:schemeClr val="tx1"/>
              </a:solidFill>
              <a:effectLst/>
              <a:latin typeface="+mj-lt"/>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r>
              <a:rPr kumimoji="0" lang="pt-BR" altLang="pt-BR" sz="1700" b="0" i="0" u="none" strike="noStrike" cap="none" normalizeH="0" baseline="0" dirty="0" smtClean="0">
                <a:ln>
                  <a:noFill/>
                </a:ln>
                <a:solidFill>
                  <a:schemeClr val="tx1"/>
                </a:solidFill>
                <a:effectLst/>
                <a:latin typeface="+mj-lt"/>
                <a:ea typeface="Times New Roman" pitchFamily="18" charset="0"/>
              </a:rPr>
              <a:t>O que aconteceu no equilíbrio de mercado de componentes eletrônicos utilizados nos televisores de tela plana. Como essa variação influência os custos de produção das TVs de tela plana? Apresente graficamente as mudanças ocorridas.</a:t>
            </a:r>
          </a:p>
          <a:p>
            <a:pPr marL="342900" indent="-342900" eaLnBrk="0" hangingPunct="0">
              <a:buFont typeface="+mj-lt"/>
              <a:buAutoNum type="alphaLcParenR"/>
            </a:pPr>
            <a:r>
              <a:rPr lang="pt-BR" sz="1700" dirty="0">
                <a:latin typeface="+mj-lt"/>
              </a:rPr>
              <a:t>Suponha que você seja um gerente da Sony e lhe peçam para determinar que tamanho de fábrica de televisões de tela plana a empresa deve planejar para construir. Quais informações você precisaria reunir para determinar o tamanho ótimo da fábrica</a:t>
            </a:r>
            <a:r>
              <a:rPr lang="pt-BR" sz="1700" dirty="0" smtClean="0">
                <a:latin typeface="+mj-lt"/>
              </a:rPr>
              <a:t>?</a:t>
            </a:r>
            <a:endParaRPr lang="pt-BR" sz="1700" dirty="0">
              <a:latin typeface="+mj-lt"/>
            </a:endParaRPr>
          </a:p>
        </p:txBody>
      </p:sp>
    </p:spTree>
    <p:extLst>
      <p:ext uri="{BB962C8B-B14F-4D97-AF65-F5344CB8AC3E}">
        <p14:creationId xmlns:p14="http://schemas.microsoft.com/office/powerpoint/2010/main" val="62556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sz="2400" i="1" dirty="0" err="1" smtClean="0"/>
              <a:t>Correção</a:t>
            </a:r>
            <a:r>
              <a:rPr lang="en-US" altLang="pt-BR" sz="2400" i="1" dirty="0" smtClean="0"/>
              <a:t> do </a:t>
            </a:r>
            <a:r>
              <a:rPr lang="en-US" altLang="pt-BR" sz="2400" i="1" dirty="0" err="1" smtClean="0"/>
              <a:t>exercício</a:t>
            </a:r>
            <a:r>
              <a:rPr lang="en-US" altLang="pt-BR" sz="2400" i="1" dirty="0" smtClean="0"/>
              <a:t> </a:t>
            </a:r>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7</a:t>
            </a:fld>
            <a:endParaRPr lang="en-US"/>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4" name="Rectangle 2"/>
          <p:cNvSpPr>
            <a:spLocks noChangeArrowheads="1"/>
          </p:cNvSpPr>
          <p:nvPr/>
        </p:nvSpPr>
        <p:spPr bwMode="auto">
          <a:xfrm>
            <a:off x="217473" y="1301716"/>
            <a:ext cx="864096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a:tabLst>
                <a:tab pos="449263" algn="r"/>
                <a:tab pos="2743200" algn="ctr"/>
                <a:tab pos="5486400" algn="r"/>
              </a:tabLst>
              <a:defRPr>
                <a:solidFill>
                  <a:schemeClr val="tx1"/>
                </a:solidFill>
                <a:latin typeface="Arial" pitchFamily="34" charset="0"/>
                <a:cs typeface="Arial" pitchFamily="34" charset="0"/>
              </a:defRPr>
            </a:lvl1pPr>
            <a:lvl2pPr>
              <a:tabLst>
                <a:tab pos="449263" algn="r"/>
                <a:tab pos="2743200" algn="ctr"/>
                <a:tab pos="5486400" algn="r"/>
              </a:tabLst>
              <a:defRPr>
                <a:solidFill>
                  <a:schemeClr val="tx1"/>
                </a:solidFill>
                <a:latin typeface="Arial" pitchFamily="34" charset="0"/>
                <a:cs typeface="Arial" pitchFamily="34" charset="0"/>
              </a:defRPr>
            </a:lvl2pPr>
            <a:lvl3pPr>
              <a:tabLst>
                <a:tab pos="449263" algn="r"/>
                <a:tab pos="2743200" algn="ctr"/>
                <a:tab pos="5486400" algn="r"/>
              </a:tabLst>
              <a:defRPr>
                <a:solidFill>
                  <a:schemeClr val="tx1"/>
                </a:solidFill>
                <a:latin typeface="Arial" pitchFamily="34" charset="0"/>
                <a:cs typeface="Arial" pitchFamily="34" charset="0"/>
              </a:defRPr>
            </a:lvl3pPr>
            <a:lvl4pPr>
              <a:tabLst>
                <a:tab pos="449263" algn="r"/>
                <a:tab pos="2743200" algn="ctr"/>
                <a:tab pos="5486400" algn="r"/>
              </a:tabLst>
              <a:defRPr>
                <a:solidFill>
                  <a:schemeClr val="tx1"/>
                </a:solidFill>
                <a:latin typeface="Arial" pitchFamily="34" charset="0"/>
                <a:cs typeface="Arial" pitchFamily="34" charset="0"/>
              </a:defRPr>
            </a:lvl4pPr>
            <a:lvl5pPr>
              <a:tabLst>
                <a:tab pos="449263" algn="r"/>
                <a:tab pos="2743200" algn="ctr"/>
                <a:tab pos="5486400" algn="r"/>
              </a:tabLst>
              <a:defRPr>
                <a:solidFill>
                  <a:schemeClr val="tx1"/>
                </a:solidFill>
                <a:latin typeface="Arial" pitchFamily="34" charset="0"/>
                <a:cs typeface="Arial" pitchFamily="34" charset="0"/>
              </a:defRPr>
            </a:lvl5pPr>
            <a:lvl6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6pPr>
            <a:lvl7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7pPr>
            <a:lvl8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8pPr>
            <a:lvl9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r>
              <a:rPr kumimoji="0" lang="pt-BR" altLang="pt-BR" sz="1700" b="0" i="0" u="none" strike="noStrike" cap="none" normalizeH="0" baseline="0" dirty="0" smtClean="0">
                <a:ln>
                  <a:noFill/>
                </a:ln>
                <a:solidFill>
                  <a:schemeClr val="tx1"/>
                </a:solidFill>
                <a:effectLst/>
                <a:latin typeface="+mj-lt"/>
                <a:ea typeface="Times New Roman" pitchFamily="18" charset="0"/>
              </a:rPr>
              <a:t>O que aconteceu no equilíbrio de mercado de componentes eletrônicos utilizados nos televisores de tela plana. Como essa variação influência os custos de produção das TVs de tela plana? Apresente graficamente as mudanças ocorridas.</a:t>
            </a:r>
          </a:p>
          <a:p>
            <a:pPr marR="0" lvl="0" indent="0" algn="l" defTabSz="914400" rtl="0" eaLnBrk="0" fontAlgn="base" latinLnBrk="0" hangingPunct="0">
              <a:lnSpc>
                <a:spcPct val="100000"/>
              </a:lnSpc>
              <a:spcBef>
                <a:spcPct val="0"/>
              </a:spcBef>
              <a:spcAft>
                <a:spcPct val="0"/>
              </a:spcAft>
              <a:buClrTx/>
              <a:buSzTx/>
              <a:tabLst>
                <a:tab pos="449263" algn="r"/>
                <a:tab pos="2743200" algn="ctr"/>
                <a:tab pos="5486400" algn="r"/>
              </a:tabLst>
            </a:pPr>
            <a:endParaRPr lang="pt-BR" altLang="pt-BR" sz="1700" dirty="0">
              <a:latin typeface="+mj-lt"/>
              <a:ea typeface="Times New Roman" pitchFamily="18" charset="0"/>
            </a:endParaRPr>
          </a:p>
          <a:p>
            <a:pPr marR="0" lvl="0" indent="0" algn="l" defTabSz="914400" rtl="0" eaLnBrk="0" fontAlgn="base" latinLnBrk="0" hangingPunct="0">
              <a:lnSpc>
                <a:spcPct val="100000"/>
              </a:lnSpc>
              <a:spcBef>
                <a:spcPct val="0"/>
              </a:spcBef>
              <a:spcAft>
                <a:spcPct val="0"/>
              </a:spcAft>
              <a:buClrTx/>
              <a:buSzTx/>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R="0" lvl="0" indent="0" algn="l" defTabSz="914400" rtl="0" eaLnBrk="0" fontAlgn="base" latinLnBrk="0" hangingPunct="0">
              <a:lnSpc>
                <a:spcPct val="100000"/>
              </a:lnSpc>
              <a:spcBef>
                <a:spcPct val="0"/>
              </a:spcBef>
              <a:spcAft>
                <a:spcPct val="0"/>
              </a:spcAft>
              <a:buClrTx/>
              <a:buSzTx/>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R="0" lvl="0" indent="0" algn="l" defTabSz="914400" rtl="0" eaLnBrk="0" fontAlgn="base" latinLnBrk="0" hangingPunct="0">
              <a:lnSpc>
                <a:spcPct val="100000"/>
              </a:lnSpc>
              <a:spcBef>
                <a:spcPct val="0"/>
              </a:spcBef>
              <a:spcAft>
                <a:spcPct val="0"/>
              </a:spcAft>
              <a:buClrTx/>
              <a:buSzTx/>
              <a:tabLst>
                <a:tab pos="449263" algn="r"/>
                <a:tab pos="2743200" algn="ctr"/>
                <a:tab pos="5486400" algn="r"/>
              </a:tabLst>
            </a:pPr>
            <a:endParaRPr lang="pt-BR" altLang="pt-BR" sz="1700" dirty="0">
              <a:latin typeface="+mj-lt"/>
              <a:ea typeface="Times New Roman" pitchFamily="18" charset="0"/>
            </a:endParaRPr>
          </a:p>
          <a:p>
            <a:pPr marR="0" lvl="0" indent="0" algn="l" defTabSz="914400" rtl="0" eaLnBrk="0" fontAlgn="base" latinLnBrk="0" hangingPunct="0">
              <a:lnSpc>
                <a:spcPct val="100000"/>
              </a:lnSpc>
              <a:spcBef>
                <a:spcPct val="0"/>
              </a:spcBef>
              <a:spcAft>
                <a:spcPct val="0"/>
              </a:spcAft>
              <a:buClrTx/>
              <a:buSzTx/>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lang="pt-BR" altLang="pt-BR" sz="1700" dirty="0">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lang="pt-BR" altLang="pt-BR" sz="1700" dirty="0">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lang="pt-BR" altLang="pt-BR" sz="1700" dirty="0">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p:txBody>
      </p:sp>
      <p:pic>
        <p:nvPicPr>
          <p:cNvPr id="8" name="Imagem 7" descr="Figura pg 35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0597" y="2505155"/>
            <a:ext cx="7202805" cy="2729865"/>
          </a:xfrm>
          <a:prstGeom prst="rect">
            <a:avLst/>
          </a:prstGeom>
          <a:noFill/>
          <a:ln>
            <a:noFill/>
          </a:ln>
          <a:extLst/>
        </p:spPr>
      </p:pic>
    </p:spTree>
    <p:extLst>
      <p:ext uri="{BB962C8B-B14F-4D97-AF65-F5344CB8AC3E}">
        <p14:creationId xmlns:p14="http://schemas.microsoft.com/office/powerpoint/2010/main" val="2908441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sz="2400" i="1" dirty="0" err="1" smtClean="0"/>
              <a:t>Correção</a:t>
            </a:r>
            <a:r>
              <a:rPr lang="en-US" altLang="pt-BR" sz="2400" i="1" dirty="0" smtClean="0"/>
              <a:t> do </a:t>
            </a:r>
            <a:r>
              <a:rPr lang="en-US" altLang="pt-BR" sz="2400" i="1" dirty="0" err="1" smtClean="0"/>
              <a:t>exercício</a:t>
            </a:r>
            <a:r>
              <a:rPr lang="en-US" altLang="pt-BR" sz="2400" i="1" dirty="0" smtClean="0"/>
              <a:t> </a:t>
            </a:r>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8</a:t>
            </a:fld>
            <a:endParaRPr lang="en-US"/>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4" name="Rectangle 2"/>
          <p:cNvSpPr>
            <a:spLocks noChangeArrowheads="1"/>
          </p:cNvSpPr>
          <p:nvPr/>
        </p:nvSpPr>
        <p:spPr bwMode="auto">
          <a:xfrm>
            <a:off x="217473" y="1052736"/>
            <a:ext cx="8640960" cy="3924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a:tabLst>
                <a:tab pos="449263" algn="r"/>
                <a:tab pos="2743200" algn="ctr"/>
                <a:tab pos="5486400" algn="r"/>
              </a:tabLst>
              <a:defRPr>
                <a:solidFill>
                  <a:schemeClr val="tx1"/>
                </a:solidFill>
                <a:latin typeface="Arial" pitchFamily="34" charset="0"/>
                <a:cs typeface="Arial" pitchFamily="34" charset="0"/>
              </a:defRPr>
            </a:lvl1pPr>
            <a:lvl2pPr>
              <a:tabLst>
                <a:tab pos="449263" algn="r"/>
                <a:tab pos="2743200" algn="ctr"/>
                <a:tab pos="5486400" algn="r"/>
              </a:tabLst>
              <a:defRPr>
                <a:solidFill>
                  <a:schemeClr val="tx1"/>
                </a:solidFill>
                <a:latin typeface="Arial" pitchFamily="34" charset="0"/>
                <a:cs typeface="Arial" pitchFamily="34" charset="0"/>
              </a:defRPr>
            </a:lvl2pPr>
            <a:lvl3pPr>
              <a:tabLst>
                <a:tab pos="449263" algn="r"/>
                <a:tab pos="2743200" algn="ctr"/>
                <a:tab pos="5486400" algn="r"/>
              </a:tabLst>
              <a:defRPr>
                <a:solidFill>
                  <a:schemeClr val="tx1"/>
                </a:solidFill>
                <a:latin typeface="Arial" pitchFamily="34" charset="0"/>
                <a:cs typeface="Arial" pitchFamily="34" charset="0"/>
              </a:defRPr>
            </a:lvl3pPr>
            <a:lvl4pPr>
              <a:tabLst>
                <a:tab pos="449263" algn="r"/>
                <a:tab pos="2743200" algn="ctr"/>
                <a:tab pos="5486400" algn="r"/>
              </a:tabLst>
              <a:defRPr>
                <a:solidFill>
                  <a:schemeClr val="tx1"/>
                </a:solidFill>
                <a:latin typeface="Arial" pitchFamily="34" charset="0"/>
                <a:cs typeface="Arial" pitchFamily="34" charset="0"/>
              </a:defRPr>
            </a:lvl4pPr>
            <a:lvl5pPr>
              <a:tabLst>
                <a:tab pos="449263" algn="r"/>
                <a:tab pos="2743200" algn="ctr"/>
                <a:tab pos="5486400" algn="r"/>
              </a:tabLst>
              <a:defRPr>
                <a:solidFill>
                  <a:schemeClr val="tx1"/>
                </a:solidFill>
                <a:latin typeface="Arial" pitchFamily="34" charset="0"/>
                <a:cs typeface="Arial" pitchFamily="34" charset="0"/>
              </a:defRPr>
            </a:lvl5pPr>
            <a:lvl6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6pPr>
            <a:lvl7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7pPr>
            <a:lvl8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8pPr>
            <a:lvl9pPr fontAlgn="base">
              <a:spcBef>
                <a:spcPct val="0"/>
              </a:spcBef>
              <a:spcAft>
                <a:spcPct val="0"/>
              </a:spcAft>
              <a:tabLst>
                <a:tab pos="449263" algn="r"/>
                <a:tab pos="2743200" algn="ctr"/>
                <a:tab pos="5486400" algn="r"/>
              </a:tabLst>
              <a:defRPr>
                <a:solidFill>
                  <a:schemeClr val="tx1"/>
                </a:solidFill>
                <a:latin typeface="Arial" pitchFamily="34" charset="0"/>
                <a:cs typeface="Arial" pitchFamily="34" charset="0"/>
              </a:defRPr>
            </a:lvl9pPr>
          </a:lstStyle>
          <a:p>
            <a:pPr indent="0" eaLnBrk="0" hangingPunct="0"/>
            <a:r>
              <a:rPr lang="pt-BR" dirty="0" smtClean="0"/>
              <a:t>b) Suponha </a:t>
            </a:r>
            <a:r>
              <a:rPr lang="pt-BR" dirty="0"/>
              <a:t>que você seja um gerente da Sony e lhe peçam para determinar que tamanho de fábrica de televisões de tela plana a empresa deve planejar para construir. Quais informações você precisaria reunir para determinar o tamanho ótimo da fábrica</a:t>
            </a:r>
            <a:r>
              <a:rPr lang="pt-BR" dirty="0" smtClean="0"/>
              <a:t>?</a:t>
            </a:r>
          </a:p>
          <a:p>
            <a:pPr indent="0" eaLnBrk="0" hangingPunct="0"/>
            <a:endParaRPr lang="pt-BR" dirty="0"/>
          </a:p>
          <a:p>
            <a:pPr indent="0" eaLnBrk="0" hangingPunct="0"/>
            <a:r>
              <a:rPr lang="pt-BR" u="sng" dirty="0">
                <a:solidFill>
                  <a:srgbClr val="FF0000"/>
                </a:solidFill>
              </a:rPr>
              <a:t>RESPOSTA</a:t>
            </a:r>
            <a:r>
              <a:rPr lang="pt-BR" dirty="0">
                <a:solidFill>
                  <a:srgbClr val="FF0000"/>
                </a:solidFill>
              </a:rPr>
              <a:t>: Para realizar essa análise serão necessários os preços dos insumos produtivos da produção de televisores de tela plana. Os preços dos insumos determinam os custos marginais e os custos médios em diferentes níveis de produção. O ponto no qual o custo marginal é igual ao custo total médio indica a quantidade de TVs tela plana a se produzir, o que ajudaria a determinar o tamanho ideal da planta.</a:t>
            </a:r>
          </a:p>
          <a:p>
            <a:pPr indent="0" eaLnBrk="0" hangingPunct="0"/>
            <a:endParaRPr lang="pt-BR" sz="1700" dirty="0"/>
          </a:p>
          <a:p>
            <a:pPr marR="0" lvl="0" indent="0" algn="l" defTabSz="914400" rtl="0" eaLnBrk="0" fontAlgn="base" latinLnBrk="0" hangingPunct="0">
              <a:lnSpc>
                <a:spcPct val="100000"/>
              </a:lnSpc>
              <a:spcBef>
                <a:spcPct val="0"/>
              </a:spcBef>
              <a:spcAft>
                <a:spcPct val="0"/>
              </a:spcAft>
              <a:buClrTx/>
              <a:buSzTx/>
              <a:tabLst>
                <a:tab pos="449263" algn="r"/>
                <a:tab pos="2743200" algn="ctr"/>
                <a:tab pos="5486400" algn="r"/>
              </a:tabLst>
            </a:pPr>
            <a:endParaRPr lang="pt-BR" altLang="pt-BR" sz="1700" dirty="0">
              <a:latin typeface="+mj-lt"/>
              <a:ea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lphaLcParenR"/>
              <a:tabLst>
                <a:tab pos="449263" algn="r"/>
                <a:tab pos="2743200" algn="ctr"/>
                <a:tab pos="5486400" algn="r"/>
              </a:tabLst>
            </a:pPr>
            <a:endParaRPr kumimoji="0" lang="pt-BR" altLang="pt-BR" sz="1700" b="0" i="0" u="none" strike="noStrike" cap="none" normalizeH="0" baseline="0" dirty="0" smtClean="0">
              <a:ln>
                <a:noFill/>
              </a:ln>
              <a:solidFill>
                <a:schemeClr val="tx1"/>
              </a:solidFill>
              <a:effectLst/>
              <a:latin typeface="+mj-lt"/>
              <a:ea typeface="Times New Roman" pitchFamily="18" charset="0"/>
            </a:endParaRPr>
          </a:p>
        </p:txBody>
      </p:sp>
    </p:spTree>
    <p:extLst>
      <p:ext uri="{BB962C8B-B14F-4D97-AF65-F5344CB8AC3E}">
        <p14:creationId xmlns:p14="http://schemas.microsoft.com/office/powerpoint/2010/main" val="1918467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332656"/>
            <a:ext cx="7200031" cy="777875"/>
          </a:xfrm>
        </p:spPr>
        <p:txBody>
          <a:bodyPr/>
          <a:lstStyle/>
          <a:p>
            <a:r>
              <a:rPr lang="en-US" altLang="pt-BR" i="1" dirty="0"/>
              <a:t/>
            </a:r>
            <a:br>
              <a:rPr lang="en-US" altLang="pt-BR" i="1" dirty="0"/>
            </a:br>
            <a:endParaRPr lang="pt-BR" dirty="0"/>
          </a:p>
        </p:txBody>
      </p:sp>
      <p:sp>
        <p:nvSpPr>
          <p:cNvPr id="3" name="Espaço Reservado para Número de Slide 2"/>
          <p:cNvSpPr>
            <a:spLocks noGrp="1"/>
          </p:cNvSpPr>
          <p:nvPr>
            <p:ph type="sldNum" sz="quarter" idx="12"/>
          </p:nvPr>
        </p:nvSpPr>
        <p:spPr/>
        <p:txBody>
          <a:bodyPr/>
          <a:lstStyle/>
          <a:p>
            <a:pPr>
              <a:defRPr/>
            </a:pPr>
            <a:fld id="{03AB1339-821F-4799-BF29-810B801E2EC3}" type="slidenum">
              <a:rPr lang="en-US" smtClean="0"/>
              <a:pPr>
                <a:defRPr/>
              </a:pPr>
              <a:t>9</a:t>
            </a:fld>
            <a:endParaRPr lang="en-US"/>
          </a:p>
        </p:txBody>
      </p:sp>
      <p:sp>
        <p:nvSpPr>
          <p:cNvPr id="7" name="CaixaDeTexto 6"/>
          <p:cNvSpPr txBox="1"/>
          <p:nvPr/>
        </p:nvSpPr>
        <p:spPr>
          <a:xfrm>
            <a:off x="7307535" y="3870089"/>
            <a:ext cx="576833" cy="369332"/>
          </a:xfrm>
          <a:prstGeom prst="rect">
            <a:avLst/>
          </a:prstGeom>
          <a:solidFill>
            <a:schemeClr val="bg1"/>
          </a:solidFill>
        </p:spPr>
        <p:txBody>
          <a:bodyPr wrap="square" rtlCol="0">
            <a:spAutoFit/>
          </a:bodyPr>
          <a:lstStyle/>
          <a:p>
            <a:endParaRPr lang="pt-BR" dirty="0"/>
          </a:p>
        </p:txBody>
      </p:sp>
      <p:sp>
        <p:nvSpPr>
          <p:cNvPr id="8" name="CaixaDeTexto 7"/>
          <p:cNvSpPr txBox="1"/>
          <p:nvPr/>
        </p:nvSpPr>
        <p:spPr>
          <a:xfrm>
            <a:off x="89756" y="908720"/>
            <a:ext cx="8964488" cy="4247317"/>
          </a:xfrm>
          <a:prstGeom prst="rect">
            <a:avLst/>
          </a:prstGeom>
          <a:noFill/>
        </p:spPr>
        <p:txBody>
          <a:bodyPr wrap="square" rtlCol="0">
            <a:spAutoFit/>
          </a:bodyPr>
          <a:lstStyle/>
          <a:p>
            <a:pPr algn="just"/>
            <a:r>
              <a:rPr lang="pt-BR" sz="1600" dirty="0" smtClean="0"/>
              <a:t>3</a:t>
            </a:r>
            <a:r>
              <a:rPr lang="pt-BR" dirty="0" smtClean="0"/>
              <a:t>. Um estudante analisa os dados da Pizzaria da Suzana e tira a seguinte conclusão: “O produto marginal da mão de obra aumenta para os dois primeiros funcionários contratados e então diminui para os quatros funcionários seguinte. Acho que os dois primeiros funcionários devem ter sido funcionários muito trabalhadores. ” Logo, Suzana deve ter contratado funcionários cada vez piores. Você concorda com a análise do estudante? </a:t>
            </a:r>
          </a:p>
          <a:p>
            <a:pPr algn="just"/>
            <a:endParaRPr lang="pt-BR" dirty="0"/>
          </a:p>
          <a:p>
            <a:pPr algn="just"/>
            <a:r>
              <a:rPr lang="pt-BR" dirty="0" smtClean="0">
                <a:solidFill>
                  <a:srgbClr val="FF0000"/>
                </a:solidFill>
              </a:rPr>
              <a:t>RESPOSTA: A </a:t>
            </a:r>
            <a:r>
              <a:rPr lang="pt-BR" dirty="0">
                <a:solidFill>
                  <a:srgbClr val="FF0000"/>
                </a:solidFill>
              </a:rPr>
              <a:t>análise do estudante está errada. Os dados representam os efeitos da especialização e da divisão do trabalho, e a lei dos retornos decrescentes que não tem ligação com a qualidade dos trabalhadores.</a:t>
            </a:r>
          </a:p>
          <a:p>
            <a:pPr algn="just"/>
            <a:endParaRPr lang="pt-BR" dirty="0" smtClean="0"/>
          </a:p>
          <a:p>
            <a:r>
              <a:rPr lang="pt-BR" sz="1600" dirty="0" smtClean="0"/>
              <a:t> </a:t>
            </a:r>
            <a:endParaRPr lang="pt-BR" sz="1400" dirty="0"/>
          </a:p>
          <a:p>
            <a:endParaRPr lang="pt-BR" sz="1400" dirty="0" smtClean="0"/>
          </a:p>
          <a:p>
            <a:endParaRPr lang="pt-BR" sz="1400" dirty="0"/>
          </a:p>
          <a:p>
            <a:r>
              <a:rPr lang="pt-BR" sz="1400" dirty="0"/>
              <a:t> </a:t>
            </a:r>
          </a:p>
          <a:p>
            <a:endParaRPr lang="pt-BR" sz="1400" dirty="0"/>
          </a:p>
        </p:txBody>
      </p:sp>
    </p:spTree>
    <p:extLst>
      <p:ext uri="{BB962C8B-B14F-4D97-AF65-F5344CB8AC3E}">
        <p14:creationId xmlns:p14="http://schemas.microsoft.com/office/powerpoint/2010/main" val="312870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10979</TotalTime>
  <Words>1199</Words>
  <Application>Microsoft Office PowerPoint</Application>
  <PresentationFormat>Apresentação na tela (4:3)</PresentationFormat>
  <Paragraphs>277</Paragraphs>
  <Slides>12</Slides>
  <Notes>12</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Times New Roman</vt:lpstr>
      <vt:lpstr>Design padrão</vt:lpstr>
      <vt:lpstr>ESCOLA POLITÉCNICA DA USP DEPARTAMENTO DE ENGENHARIA DE PRODUÇÃO</vt:lpstr>
      <vt:lpstr>Apresentação do PowerPoint</vt:lpstr>
      <vt:lpstr>Apresentação do PowerPoint</vt:lpstr>
      <vt:lpstr>Apresentação do PowerPoint</vt:lpstr>
      <vt:lpstr>Apresentação do PowerPoint</vt:lpstr>
      <vt:lpstr>Correção do exercício  </vt:lpstr>
      <vt:lpstr>Correção do exercício  </vt:lpstr>
      <vt:lpstr>Correção do exercício  </vt:lpstr>
      <vt:lpstr> </vt:lpstr>
      <vt:lpstr> </vt:lpstr>
      <vt:lpstr> </vt:lpstr>
      <vt:lpstr> </vt:lpstr>
    </vt:vector>
  </TitlesOfParts>
  <Company>ESEG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0: Introducao</dc:title>
  <dc:creator>Erik Eduardo Rego</dc:creator>
  <cp:lastModifiedBy>Roberta</cp:lastModifiedBy>
  <cp:revision>703</cp:revision>
  <dcterms:created xsi:type="dcterms:W3CDTF">2004-02-19T19:24:17Z</dcterms:created>
  <dcterms:modified xsi:type="dcterms:W3CDTF">2020-06-18T10:18:10Z</dcterms:modified>
</cp:coreProperties>
</file>