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83" r:id="rId4"/>
    <p:sldId id="306" r:id="rId5"/>
    <p:sldId id="312" r:id="rId6"/>
    <p:sldId id="311" r:id="rId7"/>
    <p:sldId id="326" r:id="rId8"/>
    <p:sldId id="327" r:id="rId9"/>
    <p:sldId id="316" r:id="rId10"/>
    <p:sldId id="317" r:id="rId11"/>
    <p:sldId id="313" r:id="rId12"/>
    <p:sldId id="314" r:id="rId13"/>
    <p:sldId id="315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8" r:id="rId23"/>
    <p:sldId id="329" r:id="rId24"/>
    <p:sldId id="336" r:id="rId25"/>
    <p:sldId id="338" r:id="rId26"/>
    <p:sldId id="335" r:id="rId27"/>
    <p:sldId id="337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fase binário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Temperatura de fusão</a:t>
            </a:r>
            <a:endParaRPr lang="pt-BR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042DB4F-558A-8501-84AF-97C3D892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979" y="451888"/>
            <a:ext cx="5105917" cy="53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Termodinâmica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Energia livre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Equilíbrio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B26E601-CA55-69D9-9B39-301FFDA9C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001" y="2342172"/>
            <a:ext cx="5513052" cy="20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Equilíbrio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Sistema açúcar-água (xarope)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6B25217F-C0D4-51EA-BA62-6FF53B49D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372" y="1502657"/>
            <a:ext cx="5765800" cy="41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sólido (ligas metálicas)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Microestrutura (número de fases, proporções e distribuição)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Sistema metaestável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9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em 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Fases presentes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Composições dessas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Porcentagens (ou frações) das fases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51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em 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Fases presentes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19E7C8D-1138-F1F5-D8DE-80FADAE49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805" y="1419032"/>
            <a:ext cx="4180807" cy="43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em 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Composição das fases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57DA420-7C99-A92A-9ACC-1D82F9BFD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984" y="1471477"/>
            <a:ext cx="4935311" cy="427945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B7D2BBD-AC27-2A8B-0C01-108679E586F4}"/>
              </a:ext>
            </a:extLst>
          </p:cNvPr>
          <p:cNvSpPr txBox="1"/>
          <p:nvPr/>
        </p:nvSpPr>
        <p:spPr>
          <a:xfrm>
            <a:off x="1089238" y="2998113"/>
            <a:ext cx="3361464" cy="4308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i="1" dirty="0"/>
              <a:t>C</a:t>
            </a:r>
            <a:r>
              <a:rPr lang="pt-BR" sz="2200" i="1" baseline="-25000" dirty="0"/>
              <a:t>L</a:t>
            </a:r>
            <a:r>
              <a:rPr lang="pt-BR" sz="2200" dirty="0"/>
              <a:t>: </a:t>
            </a:r>
            <a:r>
              <a:rPr lang="fr-FR" sz="2200" b="0" i="0" u="none" strike="noStrike" baseline="0" dirty="0">
                <a:latin typeface="TimesTenLTStd-Roman"/>
              </a:rPr>
              <a:t>31,5 %p Ni-68,5 %p Cu</a:t>
            </a:r>
            <a:endParaRPr lang="en-US" sz="2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BBD4EE-E84A-F35F-FDE4-5BBF471E486C}"/>
              </a:ext>
            </a:extLst>
          </p:cNvPr>
          <p:cNvSpPr txBox="1"/>
          <p:nvPr/>
        </p:nvSpPr>
        <p:spPr>
          <a:xfrm>
            <a:off x="1089237" y="3840978"/>
            <a:ext cx="3361465" cy="43088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i="1" dirty="0"/>
              <a:t>C</a:t>
            </a:r>
            <a:r>
              <a:rPr lang="el-GR" sz="2200" i="1" baseline="-25000" dirty="0"/>
              <a:t>α</a:t>
            </a:r>
            <a:r>
              <a:rPr lang="pt-BR" sz="2200" dirty="0"/>
              <a:t>: </a:t>
            </a:r>
            <a:r>
              <a:rPr lang="fr-FR" sz="2200" b="0" i="0" u="none" strike="noStrike" baseline="0" dirty="0">
                <a:latin typeface="TimesTenLTStd-Roman"/>
              </a:rPr>
              <a:t>42,5 %p Ni-57,5 %p Cu</a:t>
            </a:r>
            <a:endParaRPr lang="en-US" sz="2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DD5D3F-921F-CA5B-6602-DE6BF1F4C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984" y="443025"/>
            <a:ext cx="5020759" cy="53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em 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Porcentagens (ou frações) das fases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7FF774D-FBD9-2A8A-A166-51F5D15C8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61" y="1394106"/>
            <a:ext cx="4935311" cy="42794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EA6710-75DE-9837-459D-4065CE3FA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962346"/>
            <a:ext cx="1419225" cy="6381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108CB7-F38B-1C5E-4DC4-4D03CEF32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037" y="2952820"/>
            <a:ext cx="2381250" cy="6572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4BC7A2C-07E0-E95B-8672-63E05AF8D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4018501"/>
            <a:ext cx="1428750" cy="6572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20AE57-A179-2054-CE79-9DC9389A1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2737" y="4018501"/>
            <a:ext cx="21145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</a:t>
            </a:r>
            <a:r>
              <a:rPr lang="pt-BR" sz="2400" dirty="0" err="1"/>
              <a:t>eutético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Diagrama de fases cobre-prata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BE37054-B57B-8358-3E09-4B2FE196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36" y="675686"/>
            <a:ext cx="6366164" cy="492422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687BC56C-4FEF-86E9-A8CC-7F3BFD90781B}"/>
              </a:ext>
            </a:extLst>
          </p:cNvPr>
          <p:cNvSpPr/>
          <p:nvPr/>
        </p:nvSpPr>
        <p:spPr>
          <a:xfrm>
            <a:off x="5670454" y="2429165"/>
            <a:ext cx="277763" cy="38792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130F83-7C7F-93D7-99E3-2FD49700017A}"/>
              </a:ext>
            </a:extLst>
          </p:cNvPr>
          <p:cNvSpPr txBox="1"/>
          <p:nvPr/>
        </p:nvSpPr>
        <p:spPr>
          <a:xfrm>
            <a:off x="1154545" y="2817092"/>
            <a:ext cx="3491682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TimesTenLTStd-Roman"/>
              </a:rPr>
              <a:t>Solução sólida </a:t>
            </a:r>
            <a:r>
              <a:rPr lang="en-US" sz="1800" b="0" i="0" u="none" strike="noStrike" baseline="0" dirty="0" err="1">
                <a:latin typeface="TimesTenLTStd-Roman"/>
              </a:rPr>
              <a:t>rica</a:t>
            </a:r>
            <a:r>
              <a:rPr lang="en-US" sz="1800" b="0" i="0" u="none" strike="noStrike" baseline="0" dirty="0">
                <a:latin typeface="TimesTenLTStd-Roman"/>
              </a:rPr>
              <a:t> </a:t>
            </a:r>
            <a:r>
              <a:rPr lang="en-US" sz="1800" b="0" i="0" u="none" strike="noStrike" baseline="0" dirty="0" err="1">
                <a:latin typeface="TimesTenLTStd-Roman"/>
              </a:rPr>
              <a:t>em</a:t>
            </a:r>
            <a:r>
              <a:rPr lang="en-US" sz="1800" b="0" i="0" u="none" strike="noStrike" baseline="0" dirty="0">
                <a:latin typeface="TimesTenLTStd-Roman"/>
              </a:rPr>
              <a:t> </a:t>
            </a:r>
            <a:r>
              <a:rPr lang="en-US" sz="1800" b="0" i="0" u="none" strike="noStrike" baseline="0" dirty="0" err="1">
                <a:latin typeface="TimesTenLTStd-Roman"/>
              </a:rPr>
              <a:t>cobre</a:t>
            </a:r>
            <a:r>
              <a:rPr lang="en-US" sz="1800" b="0" i="0" u="none" strike="noStrike" baseline="0" dirty="0">
                <a:latin typeface="TimesTenLTStd-Roman"/>
              </a:rPr>
              <a:t> (</a:t>
            </a:r>
            <a:r>
              <a:rPr lang="en-US" sz="1800" b="0" i="0" u="none" strike="noStrike" baseline="0" dirty="0" err="1">
                <a:latin typeface="TimesTenLTStd-Roman"/>
              </a:rPr>
              <a:t>prata</a:t>
            </a:r>
            <a:r>
              <a:rPr lang="en-US" sz="1800" b="0" i="0" u="none" strike="noStrike" dirty="0">
                <a:latin typeface="TimesTenLTStd-Roman"/>
              </a:rPr>
              <a:t> </a:t>
            </a:r>
            <a:r>
              <a:rPr lang="en-US" sz="1800" b="0" i="0" u="none" strike="noStrike" dirty="0" err="1">
                <a:latin typeface="TimesTenLTStd-Roman"/>
              </a:rPr>
              <a:t>como</a:t>
            </a:r>
            <a:r>
              <a:rPr lang="en-US" sz="1800" b="0" i="0" u="none" strike="noStrike" dirty="0">
                <a:latin typeface="TimesTenLTStd-Roman"/>
              </a:rPr>
              <a:t> </a:t>
            </a:r>
            <a:r>
              <a:rPr lang="en-US" sz="1800" b="0" i="0" u="none" strike="noStrike" dirty="0" err="1">
                <a:latin typeface="TimesTenLTStd-Roman"/>
              </a:rPr>
              <a:t>soluto</a:t>
            </a:r>
            <a:r>
              <a:rPr lang="en-US" sz="1800" b="0" i="0" u="none" strike="noStrike" dirty="0">
                <a:latin typeface="TimesTenLTStd-Roman"/>
              </a:rPr>
              <a:t>) - CFC</a:t>
            </a:r>
            <a:endParaRPr lang="en-US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2AB5A76-C384-646E-A565-2D4BEC962706}"/>
              </a:ext>
            </a:extLst>
          </p:cNvPr>
          <p:cNvCxnSpPr>
            <a:cxnSpLocks/>
            <a:stCxn id="10" idx="2"/>
            <a:endCxn id="15" idx="3"/>
          </p:cNvCxnSpPr>
          <p:nvPr/>
        </p:nvCxnSpPr>
        <p:spPr>
          <a:xfrm flipH="1">
            <a:off x="4646227" y="2623129"/>
            <a:ext cx="1024227" cy="51712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0A030EA5-AE52-2313-0975-657848645173}"/>
              </a:ext>
            </a:extLst>
          </p:cNvPr>
          <p:cNvSpPr/>
          <p:nvPr/>
        </p:nvSpPr>
        <p:spPr>
          <a:xfrm>
            <a:off x="10390236" y="2823047"/>
            <a:ext cx="277763" cy="3879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8DA1F37-C4F7-E822-9371-A556B04C0E0E}"/>
              </a:ext>
            </a:extLst>
          </p:cNvPr>
          <p:cNvSpPr txBox="1"/>
          <p:nvPr/>
        </p:nvSpPr>
        <p:spPr>
          <a:xfrm>
            <a:off x="1154545" y="4316393"/>
            <a:ext cx="349168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TimesTenLTStd-Roman"/>
              </a:rPr>
              <a:t>Solução sólida </a:t>
            </a:r>
            <a:r>
              <a:rPr lang="en-US" sz="1800" b="0" i="0" u="none" strike="noStrike" baseline="0" dirty="0" err="1">
                <a:latin typeface="TimesTenLTStd-Roman"/>
              </a:rPr>
              <a:t>rica</a:t>
            </a:r>
            <a:r>
              <a:rPr lang="en-US" sz="1800" b="0" i="0" u="none" strike="noStrike" baseline="0" dirty="0">
                <a:latin typeface="TimesTenLTStd-Roman"/>
              </a:rPr>
              <a:t> </a:t>
            </a:r>
            <a:r>
              <a:rPr lang="en-US" sz="1800" b="0" i="0" u="none" strike="noStrike" baseline="0" dirty="0" err="1">
                <a:latin typeface="TimesTenLTStd-Roman"/>
              </a:rPr>
              <a:t>em</a:t>
            </a:r>
            <a:r>
              <a:rPr lang="en-US" sz="1800" b="0" i="0" u="none" strike="noStrike" baseline="0" dirty="0">
                <a:latin typeface="TimesTenLTStd-Roman"/>
              </a:rPr>
              <a:t> </a:t>
            </a:r>
            <a:r>
              <a:rPr lang="en-US" sz="1800" b="0" i="0" u="none" strike="noStrike" baseline="0" dirty="0" err="1">
                <a:latin typeface="TimesTenLTStd-Roman"/>
              </a:rPr>
              <a:t>prata</a:t>
            </a:r>
            <a:r>
              <a:rPr lang="en-US" sz="1800" b="0" i="0" u="none" strike="noStrike" baseline="0" dirty="0">
                <a:latin typeface="TimesTenLTStd-Roman"/>
              </a:rPr>
              <a:t> (</a:t>
            </a:r>
            <a:r>
              <a:rPr lang="en-US" sz="1800" b="0" i="0" u="none" strike="noStrike" baseline="0" dirty="0" err="1">
                <a:latin typeface="TimesTenLTStd-Roman"/>
              </a:rPr>
              <a:t>cobre</a:t>
            </a:r>
            <a:r>
              <a:rPr lang="en-US" sz="1800" b="0" i="0" u="none" strike="noStrike" baseline="0" dirty="0">
                <a:latin typeface="TimesTenLTStd-Roman"/>
              </a:rPr>
              <a:t> </a:t>
            </a:r>
            <a:r>
              <a:rPr lang="en-US" sz="1800" b="0" i="0" u="none" strike="noStrike" dirty="0" err="1">
                <a:latin typeface="TimesTenLTStd-Roman"/>
              </a:rPr>
              <a:t>como</a:t>
            </a:r>
            <a:r>
              <a:rPr lang="en-US" sz="1800" b="0" i="0" u="none" strike="noStrike" dirty="0">
                <a:latin typeface="TimesTenLTStd-Roman"/>
              </a:rPr>
              <a:t> </a:t>
            </a:r>
            <a:r>
              <a:rPr lang="en-US" sz="1800" b="0" i="0" u="none" strike="noStrike" dirty="0" err="1">
                <a:latin typeface="TimesTenLTStd-Roman"/>
              </a:rPr>
              <a:t>soluto</a:t>
            </a:r>
            <a:r>
              <a:rPr lang="en-US" sz="1800" b="0" i="0" u="none" strike="noStrike" dirty="0">
                <a:latin typeface="TimesTenLTStd-Roman"/>
              </a:rPr>
              <a:t>) - CFC</a:t>
            </a:r>
            <a:endParaRPr lang="en-US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EF29BFC-9FC8-5054-9ED8-2055885DE89D}"/>
              </a:ext>
            </a:extLst>
          </p:cNvPr>
          <p:cNvCxnSpPr>
            <a:cxnSpLocks/>
            <a:stCxn id="20" idx="2"/>
            <a:endCxn id="21" idx="3"/>
          </p:cNvCxnSpPr>
          <p:nvPr/>
        </p:nvCxnSpPr>
        <p:spPr>
          <a:xfrm flipH="1">
            <a:off x="4646227" y="3017011"/>
            <a:ext cx="5744009" cy="1622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0AD652C-5981-2CBA-DBCD-D3FB53DD99B4}"/>
              </a:ext>
            </a:extLst>
          </p:cNvPr>
          <p:cNvSpPr/>
          <p:nvPr/>
        </p:nvSpPr>
        <p:spPr>
          <a:xfrm>
            <a:off x="6031345" y="3731491"/>
            <a:ext cx="766619" cy="27709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BC0AF7AF-092A-7EB9-3C72-9585D54269AC}"/>
              </a:ext>
            </a:extLst>
          </p:cNvPr>
          <p:cNvSpPr/>
          <p:nvPr/>
        </p:nvSpPr>
        <p:spPr>
          <a:xfrm>
            <a:off x="6414654" y="2105892"/>
            <a:ext cx="983673" cy="26621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235F35C-4648-F0EB-D945-16B2330BA722}"/>
              </a:ext>
            </a:extLst>
          </p:cNvPr>
          <p:cNvSpPr/>
          <p:nvPr/>
        </p:nvSpPr>
        <p:spPr>
          <a:xfrm>
            <a:off x="7389091" y="1661232"/>
            <a:ext cx="868218" cy="26621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</a:t>
            </a:r>
            <a:r>
              <a:rPr lang="pt-BR" sz="2400" dirty="0" err="1"/>
              <a:t>eutético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Aquecimento/resfriamento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BE37054-B57B-8358-3E09-4B2FE196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36" y="675686"/>
            <a:ext cx="6366164" cy="49242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952FE7-1E51-88D5-5E7F-2D1B8B8CF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636" y="675686"/>
            <a:ext cx="6366164" cy="49242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82487B-2509-DD1B-ECE3-AAFE85036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636" y="675686"/>
            <a:ext cx="6366164" cy="49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4. Diagrama de fases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4.1. Definição de “fase”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4.2. Regra de Gibbs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4.3. Curva de resfriamento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4.4. Diagramas de equilíbrio de sistemas binários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4.5. Equilíbrio de formação e decomposição de fases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4.6. Exemplos de diagramas de fases relacionados com a microestrutura dos materiais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</a:t>
            </a:r>
            <a:r>
              <a:rPr lang="pt-BR" sz="2400" dirty="0" err="1"/>
              <a:t>eutético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BE37054-B57B-8358-3E09-4B2FE196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38" y="1400688"/>
            <a:ext cx="5428861" cy="419922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F79C4C-8412-8037-727A-981CA578152E}"/>
              </a:ext>
            </a:extLst>
          </p:cNvPr>
          <p:cNvSpPr txBox="1"/>
          <p:nvPr/>
        </p:nvSpPr>
        <p:spPr>
          <a:xfrm>
            <a:off x="1089238" y="2349315"/>
            <a:ext cx="4125279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baseline="0" dirty="0"/>
              <a:t>Rea</a:t>
            </a:r>
            <a:r>
              <a:rPr lang="pt-BR" b="0" i="0" u="none" strike="noStrike" baseline="0" dirty="0"/>
              <a:t>ção </a:t>
            </a:r>
            <a:r>
              <a:rPr lang="pt-BR" b="0" i="0" u="none" strike="noStrike" baseline="0" dirty="0" err="1"/>
              <a:t>eutética</a:t>
            </a:r>
            <a:r>
              <a:rPr lang="pt-BR" b="0" i="0" u="none" strike="noStrike" baseline="0" dirty="0"/>
              <a:t>: </a:t>
            </a:r>
            <a:r>
              <a:rPr lang="pt-BR" dirty="0"/>
              <a:t>decomposição isotérmica de uma fase líquida em duas sólidas durante a solidificação e reação inversa na fusão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4E9073-A8C1-BC51-AA30-BB37B5189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402" y="3879898"/>
            <a:ext cx="3028950" cy="6762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E61E99-1C18-9DEA-7731-42CA3EE9C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26" y="4894590"/>
            <a:ext cx="4835701" cy="51389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713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30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binário </a:t>
            </a:r>
            <a:r>
              <a:rPr lang="pt-BR" sz="2400" dirty="0" err="1"/>
              <a:t>eutético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EA5FE0B-07F2-AC99-39AE-70EB86A7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61" y="696137"/>
            <a:ext cx="6413439" cy="5015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F0C2DF-D380-3FF0-14B8-335AE0333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656503"/>
            <a:ext cx="32575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Regra de Gibbs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cobre-prata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Campos bifásicos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7B2E946-4F58-7DF3-B40B-B6EBEDFE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92" y="1071492"/>
            <a:ext cx="5920508" cy="46601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4A43E7A-1F4E-195C-D3F5-50E18D2C7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724544"/>
            <a:ext cx="2154854" cy="596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6A20E-13F5-DAB0-D773-379491459CAC}"/>
                  </a:ext>
                </a:extLst>
              </p:cNvPr>
              <p:cNvSpPr txBox="1"/>
              <p:nvPr/>
            </p:nvSpPr>
            <p:spPr>
              <a:xfrm>
                <a:off x="1089238" y="3582048"/>
                <a:ext cx="17522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2+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=2+1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6A20E-13F5-DAB0-D773-37949145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582048"/>
                <a:ext cx="1752275" cy="338554"/>
              </a:xfrm>
              <a:prstGeom prst="rect">
                <a:avLst/>
              </a:prstGeom>
              <a:blipFill>
                <a:blip r:embed="rId6"/>
                <a:stretch>
                  <a:fillRect l="-3484" r="-31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5F73A4F-54B1-1D43-7020-4E933794E9E2}"/>
                  </a:ext>
                </a:extLst>
              </p:cNvPr>
              <p:cNvSpPr txBox="1"/>
              <p:nvPr/>
            </p:nvSpPr>
            <p:spPr>
              <a:xfrm>
                <a:off x="3176804" y="3582048"/>
                <a:ext cx="110068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5F73A4F-54B1-1D43-7020-4E933794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04" y="3582048"/>
                <a:ext cx="1100686" cy="338554"/>
              </a:xfrm>
              <a:prstGeom prst="rect">
                <a:avLst/>
              </a:prstGeom>
              <a:blipFill>
                <a:blip r:embed="rId7"/>
                <a:stretch>
                  <a:fillRect l="-3867" r="-552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9C3D5F2E-1352-214B-7301-141982D4AA77}"/>
              </a:ext>
            </a:extLst>
          </p:cNvPr>
          <p:cNvSpPr/>
          <p:nvPr/>
        </p:nvSpPr>
        <p:spPr>
          <a:xfrm>
            <a:off x="6997959" y="2640116"/>
            <a:ext cx="438539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8E4746A-905A-E206-B241-5A3081126CBB}"/>
              </a:ext>
            </a:extLst>
          </p:cNvPr>
          <p:cNvSpPr/>
          <p:nvPr/>
        </p:nvSpPr>
        <p:spPr>
          <a:xfrm>
            <a:off x="9925362" y="2765627"/>
            <a:ext cx="438539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0E80704-85D8-B480-99BC-E811C4A80C0A}"/>
              </a:ext>
            </a:extLst>
          </p:cNvPr>
          <p:cNvSpPr/>
          <p:nvPr/>
        </p:nvSpPr>
        <p:spPr>
          <a:xfrm>
            <a:off x="8036766" y="4127247"/>
            <a:ext cx="612712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5A3CEC-27DF-EEC4-B4F6-63FDC0C59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238" y="1398771"/>
            <a:ext cx="3941062" cy="43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Desenvolvimento da microestrutura em ligas isomorfas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Em 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Fora do equilíbrio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F8B225B-676F-4694-20E2-E72387874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59411"/>
            <a:ext cx="4669653" cy="54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Processo de difusão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Difusão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Conceito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Taxas de difusão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CF16BD-C81D-2095-D146-57739D3F1928}"/>
              </a:ext>
            </a:extLst>
          </p:cNvPr>
          <p:cNvSpPr txBox="1"/>
          <p:nvPr/>
        </p:nvSpPr>
        <p:spPr>
          <a:xfrm>
            <a:off x="5462731" y="1541694"/>
            <a:ext cx="5397441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Processo físico em que substâncias são transportadas de uma região mais concentrada para outra menos concentrada (a favor do gradiente de concentração) de maneira aleatória e espontânea</a:t>
            </a:r>
            <a:endParaRPr lang="en-US" dirty="0"/>
          </a:p>
        </p:txBody>
      </p:sp>
      <p:pic>
        <p:nvPicPr>
          <p:cNvPr id="1026" name="Picture 2" descr="Difusão - Biologia Net">
            <a:extLst>
              <a:ext uri="{FF2B5EF4-FFF2-40B4-BE49-F238E27FC236}">
                <a16:creationId xmlns:a16="http://schemas.microsoft.com/office/drawing/2014/main" id="{29F4FFA4-6D70-581B-4036-4216C0D6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63" y="3217026"/>
            <a:ext cx="3128575" cy="26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Processo de difusão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Difusão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Capítulo 5 (</a:t>
            </a:r>
            <a:r>
              <a:rPr lang="pt-BR" sz="1800" dirty="0" err="1"/>
              <a:t>Callister</a:t>
            </a:r>
            <a:r>
              <a:rPr lang="pt-BR" sz="18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96EEAA8-F24A-8EA2-E5B8-7FCB9C770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180" y="1536902"/>
            <a:ext cx="6903992" cy="38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Desenvolvimento da microestrutura em ligas isomorfas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Em 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Fora do equilíbrio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E8F2F0E-2715-85DF-3979-A96248B76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760" y="355324"/>
            <a:ext cx="4352412" cy="544533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B31E27-D04B-40DF-2990-286999CC7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55324"/>
            <a:ext cx="4669653" cy="54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4.5. Equilíbrio de formação e decomposição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Desenvolvimento da microestrutura fora do 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Segregação (estruturas zonadas)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A3CF4A9-337A-C257-8693-94A08C93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92958"/>
            <a:ext cx="4035248" cy="29890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3C9111-76D0-808B-7659-7AF462BC5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788" y="1436866"/>
            <a:ext cx="3274384" cy="433791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6354955-2421-9172-1517-153C9677E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140" y="2592958"/>
            <a:ext cx="2391067" cy="26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4. Diagrama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4.6. Exemplos de diagramas de fases relacionados com a microestrutura dos materiais</a:t>
            </a:r>
          </a:p>
          <a:p>
            <a:pPr>
              <a:lnSpc>
                <a:spcPct val="150000"/>
              </a:lnSpc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Conceitos básicos sobre as propriedades mecânicas dos materiais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 – Diagrama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os sistemas binários isomorfo e </a:t>
            </a:r>
            <a:r>
              <a:rPr lang="pt-BR" sz="2000" dirty="0" err="1"/>
              <a:t>eutético</a:t>
            </a: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Descrever as informações disponíveis em um diagrama de fases binário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Discorrer sobre o desenvolvimento da microestrutura no resfriamento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as fórmulas para quantificar as frações mássicas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fase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BBDAAF-3E73-B6AA-DE0A-79A6B23289F1}"/>
              </a:ext>
            </a:extLst>
          </p:cNvPr>
          <p:cNvSpPr txBox="1"/>
          <p:nvPr/>
        </p:nvSpPr>
        <p:spPr>
          <a:xfrm>
            <a:off x="3323229" y="2281382"/>
            <a:ext cx="5545541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Porção homogênea de um sistema que possui características físicas e químicas uniformes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553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fase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Unário (um componente)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C27A7E6-1449-D4CC-621F-1FF953CC9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433" y="1580672"/>
            <a:ext cx="6147739" cy="34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fase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Binário (dois componentes)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042DB4F-558A-8501-84AF-97C3D892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979" y="451888"/>
            <a:ext cx="5105917" cy="53991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18CFCB-28E7-C071-8BEC-5333FFC1515A}"/>
              </a:ext>
            </a:extLst>
          </p:cNvPr>
          <p:cNvSpPr txBox="1"/>
          <p:nvPr/>
        </p:nvSpPr>
        <p:spPr>
          <a:xfrm>
            <a:off x="1233997" y="3105834"/>
            <a:ext cx="369519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TimesTenLTStd-Roman"/>
              </a:rPr>
              <a:t>Solução líquida homogênea composta por cobre quanto por níquel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D323E85-73F1-8465-578B-58B3D8106C33}"/>
              </a:ext>
            </a:extLst>
          </p:cNvPr>
          <p:cNvSpPr/>
          <p:nvPr/>
        </p:nvSpPr>
        <p:spPr>
          <a:xfrm>
            <a:off x="7112000" y="1745673"/>
            <a:ext cx="701964" cy="36021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123BA7F-1FA9-21E8-5368-D657EF3A8C4C}"/>
              </a:ext>
            </a:extLst>
          </p:cNvPr>
          <p:cNvCxnSpPr>
            <a:stCxn id="5" idx="3"/>
            <a:endCxn id="4" idx="3"/>
          </p:cNvCxnSpPr>
          <p:nvPr/>
        </p:nvCxnSpPr>
        <p:spPr>
          <a:xfrm flipH="1">
            <a:off x="4929195" y="2053138"/>
            <a:ext cx="2285605" cy="137586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AFC61621-2FEA-31FE-120A-6F2F3962557C}"/>
              </a:ext>
            </a:extLst>
          </p:cNvPr>
          <p:cNvSpPr/>
          <p:nvPr/>
        </p:nvSpPr>
        <p:spPr>
          <a:xfrm>
            <a:off x="8128000" y="3648364"/>
            <a:ext cx="387927" cy="387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F92A9F-AF09-B308-CC82-24F3B91B8EBF}"/>
              </a:ext>
            </a:extLst>
          </p:cNvPr>
          <p:cNvSpPr txBox="1"/>
          <p:nvPr/>
        </p:nvSpPr>
        <p:spPr>
          <a:xfrm>
            <a:off x="1233996" y="4289884"/>
            <a:ext cx="3805347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TimesTenLTStd-Roman"/>
              </a:rPr>
              <a:t>Solução sólida substitucional contendo átomos de Cu e de Ni, com estrutura </a:t>
            </a:r>
            <a:r>
              <a:rPr lang="en-US" sz="1800" b="0" i="0" u="none" strike="noStrike" baseline="0" dirty="0" err="1">
                <a:latin typeface="TimesTenLTStd-Roman"/>
              </a:rPr>
              <a:t>cristalina</a:t>
            </a:r>
            <a:r>
              <a:rPr lang="en-US" sz="1800" b="0" i="0" u="none" strike="noStrike" baseline="0" dirty="0">
                <a:latin typeface="TimesTenLTStd-Roman"/>
              </a:rPr>
              <a:t> CFC</a:t>
            </a:r>
            <a:endParaRPr lang="en-US" dirty="0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14B1A59D-71F8-5DE5-67FE-3B9118267F11}"/>
              </a:ext>
            </a:extLst>
          </p:cNvPr>
          <p:cNvCxnSpPr>
            <a:cxnSpLocks/>
            <a:stCxn id="15" idx="2"/>
            <a:endCxn id="17" idx="3"/>
          </p:cNvCxnSpPr>
          <p:nvPr/>
        </p:nvCxnSpPr>
        <p:spPr>
          <a:xfrm flipH="1">
            <a:off x="5039343" y="3842328"/>
            <a:ext cx="3088657" cy="9092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Construção do diagrama</a:t>
            </a:r>
            <a:endParaRPr lang="pt-BR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5EE1C1B-3EB0-91CC-8A9E-3402A18E6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15" y="2129248"/>
            <a:ext cx="8134862" cy="36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Influência da pressão</a:t>
            </a:r>
            <a:endParaRPr lang="pt-BR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D016E8-B990-28EE-9A33-40B15C89E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01533"/>
            <a:ext cx="6705600" cy="50577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0EDB7F-3D8C-5921-907A-A820C8FB7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510889"/>
            <a:ext cx="3107209" cy="31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4.4. Diagramas de equilíbrio de sistemas binários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fase binário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Sistema </a:t>
            </a:r>
            <a:r>
              <a:rPr lang="pt-BR" sz="2200" b="1" dirty="0"/>
              <a:t>isomorfo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042DB4F-558A-8501-84AF-97C3D892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979" y="451888"/>
            <a:ext cx="5105917" cy="53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8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1081</Words>
  <Application>Microsoft Office PowerPoint</Application>
  <PresentationFormat>Widescreen</PresentationFormat>
  <Paragraphs>133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Cambria Math</vt:lpstr>
      <vt:lpstr>TimesTenLTStd-Roman</vt:lpstr>
      <vt:lpstr>Wingdings</vt:lpstr>
      <vt:lpstr>Tema do Office</vt:lpstr>
      <vt:lpstr>LOM3016 Introdução à Ciência dos Materiais</vt:lpstr>
      <vt:lpstr>Aula de hoje</vt:lpstr>
      <vt:lpstr>Aula 08 – Diagrama de fases</vt:lpstr>
      <vt:lpstr>4.1. Definição de “fase”</vt:lpstr>
      <vt:lpstr>4.1. Definição de “fase”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4.4. Diagramas de equilíbrio de sistemas binários</vt:lpstr>
      <vt:lpstr>4.2. Regra de Gibbs</vt:lpstr>
      <vt:lpstr>4.5. Equilíbrio de formação e decomposição de fases</vt:lpstr>
      <vt:lpstr>* Processo de difusão</vt:lpstr>
      <vt:lpstr>* Processo de difusão</vt:lpstr>
      <vt:lpstr>4.5. Equilíbrio de formação e decomposição de fases</vt:lpstr>
      <vt:lpstr>4.5. Equilíbrio de formação e decomposição de fases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492</cp:revision>
  <dcterms:created xsi:type="dcterms:W3CDTF">2022-03-20T22:13:44Z</dcterms:created>
  <dcterms:modified xsi:type="dcterms:W3CDTF">2022-05-31T16:09:42Z</dcterms:modified>
</cp:coreProperties>
</file>