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12CCF-94EC-B3F5-CB23-B1B6CB356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B41A9D-C837-9FEE-3B54-3C80E9747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8E4922-2BC2-562E-74E5-90313BB6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E6BA-DD8D-44B2-B54C-93C0F6B6AD3A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43DD1B-4360-7C37-A5C7-48D38C15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8C623E-38D5-E5CB-9B76-63AC02E8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7F92-043D-45E8-AB24-EC7143AFB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26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D1683-7898-3689-A727-D707B6B05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715B6A-B427-FD47-5E93-4AAE10E50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24F370-FE7C-556C-FA05-DF8F8543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E6BA-DD8D-44B2-B54C-93C0F6B6AD3A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975827-6C66-D6B6-0652-0ADBFE58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1B6F19-B4DD-29DE-F1DE-363603FCD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7F92-043D-45E8-AB24-EC7143AFB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44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C72742-CBF4-5FB7-5BC8-57D77535E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3C7C06-EF12-12D2-F1B4-546459ED6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8C0C5C-309E-4613-BAC5-11E30C72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E6BA-DD8D-44B2-B54C-93C0F6B6AD3A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71ABB9-C382-203E-6F97-A7A7B4B1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DFDFBF-8855-2B23-9131-BB7DB507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7F92-043D-45E8-AB24-EC7143AFB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97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5D85F-5D31-9AC3-83EF-BCB14D1F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13A404-18D9-5D8A-4C04-7F8A1F5C8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8396C6-DD5F-D74D-DC37-6A0E1940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E6BA-DD8D-44B2-B54C-93C0F6B6AD3A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5EADDA-C9BC-431D-DA87-257127F9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5C90A5-5FAE-FB14-87AE-400C21FF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7F92-043D-45E8-AB24-EC7143AFB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2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B3DEA-F0A6-82F8-7E71-AA16FEFE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BB4E64-5BBA-5B5F-78A8-D243B8B1F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C25AAE-5B8A-02C4-BABF-CEA9A63E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E6BA-DD8D-44B2-B54C-93C0F6B6AD3A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340EBD-FD5F-C873-5415-B69C2287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68847B-31D7-F10C-7523-934F8B6C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7F92-043D-45E8-AB24-EC7143AFB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41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0DEFF-36CF-9582-0284-B4D527CE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7717E3-5756-3F22-D039-2E3ED18A5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6575C1-CB81-045C-0F2A-0795BE54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F2E3B9-A471-D081-0E1E-5E491318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E6BA-DD8D-44B2-B54C-93C0F6B6AD3A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FDCDE0-F2F9-9D91-348E-C3635C08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53D9A2-C4A0-C335-45D3-08789B30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7F92-043D-45E8-AB24-EC7143AFB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33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78C57-7749-5534-315D-6BC372354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467526-BDBF-6B08-6DFC-3E8623BAF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601513-D8D0-F8CC-2757-80F30A293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68AD3C5-A8AE-44D5-9483-431365D15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D545FDD-A146-DBAB-F9CA-5B2B55A3D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D046057-A7F1-78AF-490E-92E2C8984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E6BA-DD8D-44B2-B54C-93C0F6B6AD3A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8C1B8CC-064F-395E-B5E8-3E8678E1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4C22C39-9611-3DAB-F748-1C47B7F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7F92-043D-45E8-AB24-EC7143AFB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5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7AB61-3F91-AA5A-B5A3-112C6B34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F2073A-F3FA-3E09-C0B4-CCB90F835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E6BA-DD8D-44B2-B54C-93C0F6B6AD3A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746B385-5939-84F9-135E-D081B2C62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95BC30C-FBAE-B996-6DE1-EA00E314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7F92-043D-45E8-AB24-EC7143AFB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41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1BD9316-8C2A-A22E-D269-129B6DF14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E6BA-DD8D-44B2-B54C-93C0F6B6AD3A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38D91BF-6F07-999C-F73F-C19FE910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810382-AC14-4F5B-772A-E905E169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7F92-043D-45E8-AB24-EC7143AFB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82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89AC0-B365-0ED9-FCC4-6A43B1AC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26899F-630D-3DD2-FE98-5BF01D080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7ECF34-A5A7-6BF3-2F1C-C8E175A7C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8CFFB5-A5AE-60C6-B0E0-B71AC58A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E6BA-DD8D-44B2-B54C-93C0F6B6AD3A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9E297A-0CB9-3F45-C578-DEB1EE9C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AE7F5E-9B83-EDD5-5AA8-FC3DF7B0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7F92-043D-45E8-AB24-EC7143AFB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71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C3054-A6FA-275B-D1E9-B7653407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BAA66A-0B27-EC26-018D-1BD6C2D6C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FC6C24-FEA5-1C08-A649-452A2DB35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A99874-D5EC-F21C-7FBF-D56B4B50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E6BA-DD8D-44B2-B54C-93C0F6B6AD3A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05C015-00E5-1164-FD68-AC762615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7B873D-B1CF-8712-20CD-59486BC3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F7F92-043D-45E8-AB24-EC7143AFB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41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6E9750E-F729-A0F6-7D03-CB32A9D1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1B201D-1FEA-4F67-005A-CEDA97113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FD0EBB-23BF-0099-0DF0-66D494AFA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DE6BA-DD8D-44B2-B54C-93C0F6B6AD3A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62B2DE-CDD5-CE78-0CCC-9B8546EF8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532F7A-AD0C-52C3-82D7-10EC1994B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F7F92-043D-45E8-AB24-EC7143AFB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93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ition.cnn.com/2010/WORLD/americas/01/21/haiti.updates.thursday/index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20307-D857-4599-494B-208A72458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5450" y="2112963"/>
            <a:ext cx="9144000" cy="2387600"/>
          </a:xfrm>
        </p:spPr>
        <p:txBody>
          <a:bodyPr/>
          <a:lstStyle/>
          <a:p>
            <a:r>
              <a:rPr lang="pt-BR" dirty="0"/>
              <a:t>Gabrielle </a:t>
            </a:r>
            <a:r>
              <a:rPr lang="pt-BR" dirty="0" err="1"/>
              <a:t>Goliath</a:t>
            </a:r>
            <a:r>
              <a:rPr lang="pt-BR" dirty="0"/>
              <a:t>, </a:t>
            </a:r>
            <a:br>
              <a:rPr lang="pt-BR" dirty="0"/>
            </a:br>
            <a:r>
              <a:rPr lang="pt-BR" dirty="0"/>
              <a:t>Christina Sharpe </a:t>
            </a:r>
          </a:p>
        </p:txBody>
      </p:sp>
    </p:spTree>
    <p:extLst>
      <p:ext uri="{BB962C8B-B14F-4D97-AF65-F5344CB8AC3E}">
        <p14:creationId xmlns:p14="http://schemas.microsoft.com/office/powerpoint/2010/main" val="285082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C67453-8F59-E42B-3842-34B1A557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78" b="6250"/>
          <a:stretch/>
        </p:blipFill>
        <p:spPr>
          <a:xfrm>
            <a:off x="0" y="361950"/>
            <a:ext cx="121920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7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C86D7F2-C9AC-BFBE-6813-C0DFDE2A02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1" r="2109" b="7221"/>
          <a:stretch/>
        </p:blipFill>
        <p:spPr>
          <a:xfrm>
            <a:off x="128587" y="419100"/>
            <a:ext cx="1193482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0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6FFEA9-E397-B94C-5A94-8E1AB900D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5833" r="9922" b="11806"/>
          <a:stretch/>
        </p:blipFill>
        <p:spPr>
          <a:xfrm>
            <a:off x="1219200" y="628650"/>
            <a:ext cx="97631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3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7DD87-D2D4-88C9-BA49-3A39BDC1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Berenice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D49FCF-8917-BABA-3822-B90EA27CB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US" b="0" i="1" dirty="0">
                <a:solidFill>
                  <a:srgbClr val="A166FF"/>
                </a:solidFill>
                <a:effectLst/>
                <a:latin typeface="fira-sans"/>
              </a:rPr>
              <a:t>“Berenice, </a:t>
            </a:r>
            <a:r>
              <a:rPr lang="en-US" b="0" i="0" dirty="0">
                <a:solidFill>
                  <a:srgbClr val="A166FF"/>
                </a:solidFill>
                <a:effectLst/>
                <a:latin typeface="fira-sans"/>
              </a:rPr>
              <a:t>a name spoken over me, into me, never to be mine, and yet mine and of my heart – to be borne, as part of me and to be shared… On Christmas eve 1991, news came of a not-so-silent night. Berenice, my childhood friend, was dead; shot at home in what was spoken of after – when spoken of at all – as a ‘domestic incident’. The next day, my mother took me over to their house to share our condolences with the family. On seeing me her mother hailed me, calling out a name – not Gabrielle, but Berenice – and then held me so tight and for so long.” </a:t>
            </a:r>
          </a:p>
          <a:p>
            <a:pPr algn="l"/>
            <a:r>
              <a:rPr lang="en-US" b="0" i="0" dirty="0">
                <a:solidFill>
                  <a:srgbClr val="A166FF"/>
                </a:solidFill>
                <a:effectLst/>
                <a:latin typeface="fira-sans"/>
              </a:rPr>
              <a:t>In </a:t>
            </a:r>
            <a:r>
              <a:rPr lang="en-US" b="0" i="1" dirty="0">
                <a:solidFill>
                  <a:srgbClr val="A166FF"/>
                </a:solidFill>
                <a:effectLst/>
                <a:latin typeface="fira-sans"/>
              </a:rPr>
              <a:t>Berenice 10-28 </a:t>
            </a:r>
            <a:r>
              <a:rPr lang="en-US" b="0" i="0" dirty="0">
                <a:solidFill>
                  <a:srgbClr val="A166FF"/>
                </a:solidFill>
                <a:effectLst/>
                <a:latin typeface="fira-sans"/>
              </a:rPr>
              <a:t>(2010), nineteen brown women offer themselves as surrogate presences, 'standing in' for Berenice. In the acknowledged (but nevertheless insistent) failure of this gesture, each sitter marks her absent presence – one portrait for every year unlived, from her death in 1991 to the series’ </a:t>
            </a:r>
            <a:r>
              <a:rPr lang="en-US" b="0" i="0" dirty="0" err="1">
                <a:solidFill>
                  <a:srgbClr val="A166FF"/>
                </a:solidFill>
                <a:effectLst/>
                <a:latin typeface="fira-sans"/>
              </a:rPr>
              <a:t>realisation</a:t>
            </a:r>
            <a:r>
              <a:rPr lang="en-US" b="0" i="0" dirty="0">
                <a:solidFill>
                  <a:srgbClr val="A166FF"/>
                </a:solidFill>
                <a:effectLst/>
                <a:latin typeface="fira-sans"/>
              </a:rPr>
              <a:t> in 2010. </a:t>
            </a:r>
          </a:p>
          <a:p>
            <a:pPr algn="l"/>
            <a:r>
              <a:rPr lang="en-US" b="0" i="0" dirty="0">
                <a:solidFill>
                  <a:srgbClr val="A166FF"/>
                </a:solidFill>
                <a:effectLst/>
                <a:latin typeface="fira-sans"/>
              </a:rPr>
              <a:t>In 2022, the artist decided to revisit the work as </a:t>
            </a:r>
            <a:r>
              <a:rPr lang="en-US" b="0" i="1" dirty="0">
                <a:solidFill>
                  <a:srgbClr val="A166FF"/>
                </a:solidFill>
                <a:effectLst/>
                <a:latin typeface="fira-sans"/>
              </a:rPr>
              <a:t>Berenice 29-39</a:t>
            </a:r>
            <a:r>
              <a:rPr lang="en-US" b="0" i="0" dirty="0">
                <a:solidFill>
                  <a:srgbClr val="A166FF"/>
                </a:solidFill>
                <a:effectLst/>
                <a:latin typeface="fira-sans"/>
              </a:rPr>
              <a:t>, reanimating its commemorative gesture as a “life-work of mourning”. This time in </a:t>
            </a:r>
            <a:r>
              <a:rPr lang="en-US" b="0" i="0" dirty="0" err="1">
                <a:solidFill>
                  <a:srgbClr val="A166FF"/>
                </a:solidFill>
                <a:effectLst/>
                <a:latin typeface="fira-sans"/>
              </a:rPr>
              <a:t>colour</a:t>
            </a:r>
            <a:r>
              <a:rPr lang="en-US" b="0" i="0" dirty="0">
                <a:solidFill>
                  <a:srgbClr val="A166FF"/>
                </a:solidFill>
                <a:effectLst/>
                <a:latin typeface="fira-sans"/>
              </a:rPr>
              <a:t>, the eleven portraits present another community of peers, older now, but still bearing this name as a collective work of refusal. </a:t>
            </a:r>
          </a:p>
          <a:p>
            <a:pPr algn="l"/>
            <a:r>
              <a:rPr lang="en-US" b="0" i="0" dirty="0">
                <a:solidFill>
                  <a:srgbClr val="A166FF"/>
                </a:solidFill>
                <a:effectLst/>
                <a:latin typeface="fira-sans"/>
              </a:rPr>
              <a:t>“For we cannot imagine and seek to </a:t>
            </a:r>
            <a:r>
              <a:rPr lang="en-US" b="0" i="0" dirty="0" err="1">
                <a:solidFill>
                  <a:srgbClr val="A166FF"/>
                </a:solidFill>
                <a:effectLst/>
                <a:latin typeface="fira-sans"/>
              </a:rPr>
              <a:t>realise</a:t>
            </a:r>
            <a:r>
              <a:rPr lang="en-US" b="0" i="0" dirty="0">
                <a:solidFill>
                  <a:srgbClr val="A166FF"/>
                </a:solidFill>
                <a:effectLst/>
                <a:latin typeface="fira-sans"/>
              </a:rPr>
              <a:t> a world otherwise, if we fail to mourn and bear with us those lost to or still surviving an order of violence we hope to – and must – transform.”</a:t>
            </a:r>
          </a:p>
          <a:p>
            <a:pPr algn="l"/>
            <a:r>
              <a:rPr lang="en-US" b="0" i="0" dirty="0">
                <a:solidFill>
                  <a:srgbClr val="A166FF"/>
                </a:solidFill>
                <a:effectLst/>
                <a:latin typeface="fira-sans"/>
              </a:rPr>
              <a:t>The series will continue.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307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1F07B-2936-3E22-AA58-2C12ABFCC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</p:spPr>
        <p:txBody>
          <a:bodyPr/>
          <a:lstStyle/>
          <a:p>
            <a:r>
              <a:rPr lang="pt-BR" dirty="0"/>
              <a:t>No vestígio - Christina Sharpe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8B0FB9-4415-B277-93E3-558103476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7" t="10972" r="9453" b="6805"/>
          <a:stretch/>
        </p:blipFill>
        <p:spPr>
          <a:xfrm>
            <a:off x="161925" y="1434539"/>
            <a:ext cx="9296400" cy="505833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F35E439-7BD4-C05E-1383-BD20D027EE4A}"/>
              </a:ext>
            </a:extLst>
          </p:cNvPr>
          <p:cNvSpPr txBox="1"/>
          <p:nvPr/>
        </p:nvSpPr>
        <p:spPr>
          <a:xfrm>
            <a:off x="9725025" y="1571625"/>
            <a:ext cx="2143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Link notícia 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Representação jornalística </a:t>
            </a:r>
            <a:r>
              <a:rPr lang="pt-BR"/>
              <a:t>e informativa sempre </a:t>
            </a:r>
            <a:r>
              <a:rPr lang="pt-BR" dirty="0"/>
              <a:t>“no vestígio”.</a:t>
            </a:r>
          </a:p>
        </p:txBody>
      </p:sp>
    </p:spTree>
    <p:extLst>
      <p:ext uri="{BB962C8B-B14F-4D97-AF65-F5344CB8AC3E}">
        <p14:creationId xmlns:p14="http://schemas.microsoft.com/office/powerpoint/2010/main" val="16274604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315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fira-sans</vt:lpstr>
      <vt:lpstr>Tema do Office</vt:lpstr>
      <vt:lpstr>Gabrielle Goliath,  Christina Sharpe </vt:lpstr>
      <vt:lpstr>Apresentação do PowerPoint</vt:lpstr>
      <vt:lpstr>Apresentação do PowerPoint</vt:lpstr>
      <vt:lpstr>Apresentação do PowerPoint</vt:lpstr>
      <vt:lpstr>Berenice</vt:lpstr>
      <vt:lpstr>No vestígio - Christina Sharpe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Gabrielle Goliath,  Christina Sharpe </dc:title>
  <dc:creator>Daniela Osvald Ramos</dc:creator>
  <cp:lastModifiedBy>Daniela Osvald Ramos</cp:lastModifiedBy>
  <cp:revision>9</cp:revision>
  <dcterms:created xsi:type="dcterms:W3CDTF">2023-11-16T18:09:58Z</dcterms:created>
  <dcterms:modified xsi:type="dcterms:W3CDTF">2023-11-16T18:23:46Z</dcterms:modified>
</cp:coreProperties>
</file>