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2" r:id="rId4"/>
    <p:sldId id="278" r:id="rId5"/>
    <p:sldId id="289" r:id="rId6"/>
    <p:sldId id="290" r:id="rId7"/>
    <p:sldId id="291" r:id="rId8"/>
    <p:sldId id="294" r:id="rId9"/>
    <p:sldId id="298" r:id="rId10"/>
    <p:sldId id="292" r:id="rId11"/>
    <p:sldId id="293" r:id="rId12"/>
    <p:sldId id="295" r:id="rId13"/>
    <p:sldId id="296" r:id="rId14"/>
    <p:sldId id="297" r:id="rId15"/>
    <p:sldId id="281" r:id="rId16"/>
    <p:sldId id="299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76C19D-0749-4DC3-B3D4-572BB95FF8E2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6C6163-32CA-473E-97E8-94C84E0ACE6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Resolução de problemas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704586" y="4948083"/>
            <a:ext cx="7512060" cy="5503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800" dirty="0" smtClean="0">
                <a:solidFill>
                  <a:schemeClr val="tx1"/>
                </a:solidFill>
              </a:rPr>
              <a:t>AULA </a:t>
            </a:r>
            <a:r>
              <a:rPr lang="pt-BR" sz="2800" dirty="0" smtClean="0">
                <a:solidFill>
                  <a:schemeClr val="tx1"/>
                </a:solidFill>
              </a:rPr>
              <a:t>6- </a:t>
            </a:r>
            <a:r>
              <a:rPr lang="pt-BR" dirty="0" smtClean="0"/>
              <a:t>Fundamentação teórica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533" y="1062037"/>
            <a:ext cx="9239534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2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850"/>
            <a:ext cx="8778568" cy="4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450"/>
            <a:ext cx="9234487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5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1443" y="2081031"/>
            <a:ext cx="71787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Narrow" panose="020B0606020202030204" pitchFamily="34" charset="0"/>
              </a:rPr>
              <a:t>A fundamentação teórica reflete a origem dos conceitos e as relações com inquietações científicas de outros autores na construção contínua do conhecimento. </a:t>
            </a:r>
          </a:p>
          <a:p>
            <a:endParaRPr lang="pt-BR" dirty="0" smtClean="0">
              <a:latin typeface="Arial Narrow" panose="020B0606020202030204" pitchFamily="34" charset="0"/>
            </a:endParaRPr>
          </a:p>
          <a:p>
            <a:r>
              <a:rPr lang="pt-BR" dirty="0" smtClean="0">
                <a:latin typeface="Arial Narrow" panose="020B0606020202030204" pitchFamily="34" charset="0"/>
              </a:rPr>
              <a:t>Deixa claro qual o sentido e utilização dos conceitos a ser descritos e a natureza das relações entre fenômenos escolhidos para o estudo.</a:t>
            </a:r>
          </a:p>
          <a:p>
            <a:endParaRPr lang="pt-BR" dirty="0" smtClean="0">
              <a:latin typeface="Arial Narrow" panose="020B0606020202030204" pitchFamily="34" charset="0"/>
            </a:endParaRPr>
          </a:p>
          <a:p>
            <a:r>
              <a:rPr lang="pt-BR" dirty="0" smtClean="0">
                <a:latin typeface="Arial Narrow" panose="020B0606020202030204" pitchFamily="34" charset="0"/>
              </a:rPr>
              <a:t>Assim, há o breve relato  do </a:t>
            </a:r>
            <a:r>
              <a:rPr lang="pt-BR" dirty="0">
                <a:latin typeface="Arial Narrow" panose="020B0606020202030204" pitchFamily="34" charset="0"/>
              </a:rPr>
              <a:t>trabalho que outros autores desenvolveram sobre o tema de sua pesquisa</a:t>
            </a:r>
            <a:r>
              <a:rPr lang="pt-BR" dirty="0" smtClean="0">
                <a:latin typeface="Arial Narrow" panose="020B0606020202030204" pitchFamily="34" charset="0"/>
              </a:rPr>
              <a:t>.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r>
              <a:rPr lang="pt-BR" dirty="0" smtClean="0">
                <a:latin typeface="Arial Narrow" panose="020B0606020202030204" pitchFamily="34" charset="0"/>
              </a:rPr>
              <a:t>É uma narrativa totalmente </a:t>
            </a:r>
            <a:r>
              <a:rPr lang="pt-BR" dirty="0">
                <a:latin typeface="Arial Narrow" panose="020B0606020202030204" pitchFamily="34" charset="0"/>
              </a:rPr>
              <a:t>baseada nas opiniões destes </a:t>
            </a:r>
            <a:r>
              <a:rPr lang="pt-BR" dirty="0" smtClean="0">
                <a:latin typeface="Arial Narrow" panose="020B0606020202030204" pitchFamily="34" charset="0"/>
              </a:rPr>
              <a:t>autores, com elementos descritivos, </a:t>
            </a:r>
            <a:r>
              <a:rPr lang="pt-BR" dirty="0">
                <a:latin typeface="Arial Narrow" panose="020B0606020202030204" pitchFamily="34" charset="0"/>
              </a:rPr>
              <a:t>em terceira pessoa, onde não se colocam opiniões pessoais.</a:t>
            </a:r>
          </a:p>
          <a:p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1443" y="477672"/>
            <a:ext cx="608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processo de fundamentação teórica (referencial teórico / descrição da literatura revisada):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8567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18864" y="1422612"/>
            <a:ext cx="7069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 Narrow" panose="020B0606020202030204" pitchFamily="34" charset="0"/>
              </a:rPr>
              <a:t>Porém, a redação é sua. Neste ponto, é necessário observar com cuidado como fazer a citação de outros autores. 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r>
              <a:rPr lang="pt-BR" dirty="0">
                <a:latin typeface="Arial Narrow" panose="020B0606020202030204" pitchFamily="34" charset="0"/>
              </a:rPr>
              <a:t>Citação direta ou indireta e para fazer a respectiva referência bibliográfica.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r>
              <a:rPr lang="pt-BR" b="1" dirty="0">
                <a:latin typeface="Arial Narrow" panose="020B0606020202030204" pitchFamily="34" charset="0"/>
              </a:rPr>
              <a:t>Use o mínimo necessário a citação de citação</a:t>
            </a:r>
            <a:r>
              <a:rPr lang="pt-BR" dirty="0">
                <a:latin typeface="Arial Narrow" panose="020B0606020202030204" pitchFamily="34" charset="0"/>
              </a:rPr>
              <a:t>, ou seja, a expressão </a:t>
            </a:r>
            <a:r>
              <a:rPr lang="pt-BR" b="1" i="1" dirty="0">
                <a:latin typeface="Arial Narrow" panose="020B0606020202030204" pitchFamily="34" charset="0"/>
              </a:rPr>
              <a:t>apud</a:t>
            </a:r>
            <a:r>
              <a:rPr lang="pt-BR" i="1" dirty="0">
                <a:latin typeface="Arial Narrow" panose="020B0606020202030204" pitchFamily="34" charset="0"/>
              </a:rPr>
              <a:t> </a:t>
            </a:r>
            <a:r>
              <a:rPr lang="pt-BR" dirty="0">
                <a:latin typeface="Arial Narrow" panose="020B0606020202030204" pitchFamily="34" charset="0"/>
              </a:rPr>
              <a:t>só deverá ser usada quando realmente for indispensável. Se for possível encontre a fonte original.</a:t>
            </a: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7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45910" y="300248"/>
          <a:ext cx="7847463" cy="5218432"/>
        </p:xfrm>
        <a:graphic>
          <a:graphicData uri="http://schemas.openxmlformats.org/drawingml/2006/table">
            <a:tbl>
              <a:tblPr firstRow="1" firstCol="1" bandRow="1"/>
              <a:tblGrid>
                <a:gridCol w="784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Grupo 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300" marR="63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Aluno 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300" marR="63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Tema: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300" marR="63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Problema: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300" marR="63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Palavras-chave: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300" marR="63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Descritores do DECS ou MESH: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300" marR="63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Onde foi feita a busca por artigos? (Um periódico, uma base de dados, um portal de busca?)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300" marR="63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4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Artigo 1. Como se relaciona como seu tema/problema de pesquisa:</a:t>
                      </a:r>
                    </a:p>
                  </a:txBody>
                  <a:tcPr marL="63300" marR="63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4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Artigo 2. Como se relaciona como seu tema/problema de pesquisa:</a:t>
                      </a:r>
                    </a:p>
                  </a:txBody>
                  <a:tcPr marL="63300" marR="63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4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Artigo 3. Como se relaciona como seu tema/problema de pesquisa:</a:t>
                      </a:r>
                    </a:p>
                  </a:txBody>
                  <a:tcPr marL="63300" marR="63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Para refletir: Avalie também se esses artigos oferecem elementos para  o próximo exercício sobre fundamentação teórica e justificativa.</a:t>
                      </a:r>
                      <a:endParaRPr lang="pt-BR" sz="16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3300" marR="63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506006" y="1964875"/>
            <a:ext cx="7533524" cy="276652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Retomando a revisão da literatura sobre o tema/problema de pesquisa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05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-na.ssl-images-amazon.com/images/I/41MXQsg7R1L._SY498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0" y="1982094"/>
            <a:ext cx="2969461" cy="296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Literatura científica</a:t>
            </a:r>
            <a:br>
              <a:rPr lang="pt-BR" dirty="0" smtClean="0"/>
            </a:br>
            <a:r>
              <a:rPr lang="pt-BR" dirty="0" smtClean="0"/>
              <a:t> (livros e teses)</a:t>
            </a:r>
            <a:endParaRPr lang="pt-BR" dirty="0"/>
          </a:p>
        </p:txBody>
      </p:sp>
      <p:pic>
        <p:nvPicPr>
          <p:cNvPr id="1026" name="Picture 2" descr="https://images-na.ssl-images-amazon.com/images/I/41nPWDrt6hL._SX373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0" y="1638845"/>
            <a:ext cx="2747464" cy="36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ndbook of Theories of Aging | Amazon.com.b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38" y="1919140"/>
            <a:ext cx="2367700" cy="33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-na.ssl-images-amazon.com/images/I/410X3ykGJEL._SX341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43" y="2296277"/>
            <a:ext cx="1935044" cy="281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4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BGG Vol. 21 Nº2 - Março/Abril 2018 - Português by Revista Brasileira de  Geriatria e Gerontologia - RBGG - iss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71" y="94939"/>
            <a:ext cx="2175131" cy="30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sychology and Agin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24" y="407928"/>
            <a:ext cx="16668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. 21, n. 3 (201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5" y="1631126"/>
            <a:ext cx="2712649" cy="38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95259"/>
            <a:ext cx="2088956" cy="30218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268" y="277143"/>
            <a:ext cx="2896395" cy="38019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231" y="2003452"/>
            <a:ext cx="3190875" cy="4191000"/>
          </a:xfrm>
          <a:prstGeom prst="rect">
            <a:avLst/>
          </a:prstGeom>
        </p:spPr>
      </p:pic>
      <p:pic>
        <p:nvPicPr>
          <p:cNvPr id="2054" name="Picture 6" descr="Ageing &amp; Society | Cambridge C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87" y="2698630"/>
            <a:ext cx="2420156" cy="33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99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-333" t="24937"/>
          <a:stretch>
            <a:fillRect/>
          </a:stretch>
        </p:blipFill>
        <p:spPr>
          <a:xfrm>
            <a:off x="341194" y="1433014"/>
            <a:ext cx="8215953" cy="4609958"/>
          </a:xfrm>
          <a:prstGeom prst="rect">
            <a:avLst/>
          </a:prstGeom>
        </p:spPr>
      </p:pic>
      <p:sp>
        <p:nvSpPr>
          <p:cNvPr id="5" name="Título 1"/>
          <p:cNvSpPr txBox="1"/>
          <p:nvPr/>
        </p:nvSpPr>
        <p:spPr>
          <a:xfrm>
            <a:off x="550339" y="281049"/>
            <a:ext cx="7797662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>Bases de dados e periódicos indexados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87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320118" y="1558429"/>
            <a:ext cx="6113091" cy="3311189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TEMA</a:t>
            </a:r>
            <a:endParaRPr lang="pt-BR" sz="3600" dirty="0" smtClean="0"/>
          </a:p>
          <a:p>
            <a:r>
              <a:rPr lang="pt-BR" sz="3600" dirty="0" smtClean="0"/>
              <a:t>Problema</a:t>
            </a:r>
          </a:p>
          <a:p>
            <a:r>
              <a:rPr lang="pt-BR" sz="3600" dirty="0" smtClean="0"/>
              <a:t>Pergunta de </a:t>
            </a:r>
            <a:r>
              <a:rPr lang="pt-BR" sz="3600" dirty="0" smtClean="0"/>
              <a:t>pesquisa</a:t>
            </a:r>
          </a:p>
          <a:p>
            <a:r>
              <a:rPr lang="pt-BR" sz="3600" dirty="0"/>
              <a:t>Projeto de pesquisa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(Documento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importância dos descritores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522673" y="4867473"/>
            <a:ext cx="7512060" cy="8631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5840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Palavras-chave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5093" y="2265528"/>
            <a:ext cx="6687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o conteúdo temático;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composição de índice de assuntos para cada volume de um periódico;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Indexar o trabalho nas bases de dados;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Possibilitar a rápida localização e recuperação;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Auxiliar o leitor na seleção de material para leitura;</a:t>
            </a:r>
          </a:p>
        </p:txBody>
      </p:sp>
    </p:spTree>
    <p:extLst>
      <p:ext uri="{BB962C8B-B14F-4D97-AF65-F5344CB8AC3E}">
        <p14:creationId xmlns:p14="http://schemas.microsoft.com/office/powerpoint/2010/main" val="2745212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palavras-chave</a:t>
            </a:r>
            <a:br>
              <a:rPr lang="pt-BR" dirty="0" smtClean="0"/>
            </a:br>
            <a:r>
              <a:rPr lang="pt-BR" sz="2400" dirty="0" smtClean="0"/>
              <a:t>descritores = termos controlados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18865" y="2347414"/>
            <a:ext cx="6605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Tesauro (thesaurus)</a:t>
            </a:r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Vocabulário controlado / vocabulário hierarquizado utilizado para a indexação de trabalhos científicos em bases de dados.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Aperfeiçoado com o tempo.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9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27" y="1293113"/>
            <a:ext cx="4182330" cy="418233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239" y="1293113"/>
            <a:ext cx="4142498" cy="418233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71741" y="154340"/>
            <a:ext cx="50906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 smtClean="0"/>
              <a:t>Anatomia X Fisiologia </a:t>
            </a:r>
          </a:p>
          <a:p>
            <a:pPr algn="ctr"/>
            <a:r>
              <a:rPr lang="pt-BR" sz="3400" dirty="0" smtClean="0"/>
              <a:t>do Projeto de Pesquisa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334377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trutura e formatação de um projeto de pesquisa - parte 2 d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8557146" cy="642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arredondado 1"/>
          <p:cNvSpPr/>
          <p:nvPr/>
        </p:nvSpPr>
        <p:spPr>
          <a:xfrm>
            <a:off x="1228090" y="2025650"/>
            <a:ext cx="3119120" cy="14897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4" name="CaixaDeTexto 3"/>
          <p:cNvSpPr txBox="1"/>
          <p:nvPr/>
        </p:nvSpPr>
        <p:spPr>
          <a:xfrm>
            <a:off x="1228089" y="191068"/>
            <a:ext cx="661937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Anatomia do Projeto de Pesquisa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trutura e formatação de um projeto de pesquisa - parte 2 d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8557146" cy="642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arredondado 1"/>
          <p:cNvSpPr/>
          <p:nvPr/>
        </p:nvSpPr>
        <p:spPr>
          <a:xfrm>
            <a:off x="1228089" y="2068527"/>
            <a:ext cx="3119120" cy="14897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3" name="Elipse 2"/>
          <p:cNvSpPr/>
          <p:nvPr/>
        </p:nvSpPr>
        <p:spPr>
          <a:xfrm>
            <a:off x="5813946" y="3043451"/>
            <a:ext cx="2347415" cy="207445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228089" y="191068"/>
            <a:ext cx="661937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Fisiologia do Projeto de Pesquisa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28089" y="1064525"/>
            <a:ext cx="3275672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 Narrow" panose="020B0606020202030204" pitchFamily="34" charset="0"/>
              </a:rPr>
              <a:t>Fundamentação teórica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 Narrow" panose="020B0606020202030204" pitchFamily="34" charset="0"/>
              </a:rPr>
              <a:t>Panorama da literatura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 Narrow" panose="020B0606020202030204" pitchFamily="34" charset="0"/>
              </a:rPr>
              <a:t>Argumentação que justifique  problema de pesquisa</a:t>
            </a:r>
            <a:endParaRPr lang="pt-BR" sz="2200" dirty="0">
              <a:latin typeface="Arial Narrow" panose="020B0606020202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28089" y="3848669"/>
            <a:ext cx="3119120" cy="21290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 rot="19648369">
            <a:off x="3704088" y="2680770"/>
            <a:ext cx="944283" cy="1454343"/>
          </a:xfrm>
          <a:prstGeom prst="downArrow">
            <a:avLst>
              <a:gd name="adj1" fmla="val 5909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69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0601" cy="60167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8866" y="1187354"/>
            <a:ext cx="3452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600" dirty="0" smtClean="0"/>
              <a:t>A metáfora da ampulheta</a:t>
            </a:r>
            <a:endParaRPr lang="pt-BR" sz="5600" dirty="0"/>
          </a:p>
        </p:txBody>
      </p:sp>
    </p:spTree>
    <p:extLst>
      <p:ext uri="{BB962C8B-B14F-4D97-AF65-F5344CB8AC3E}">
        <p14:creationId xmlns:p14="http://schemas.microsoft.com/office/powerpoint/2010/main" val="9600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702"/>
            <a:ext cx="8857397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2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98745"/>
            <a:ext cx="91440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8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6189" y="914399"/>
            <a:ext cx="61005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 Narrow" panose="020B0606020202030204" pitchFamily="34" charset="0"/>
              </a:rPr>
              <a:t>Contextualização do tema/problemática</a:t>
            </a:r>
          </a:p>
          <a:p>
            <a:pPr algn="ctr"/>
            <a:endParaRPr lang="pt-BR" sz="3200" dirty="0" smtClean="0">
              <a:latin typeface="Arial Narrow" panose="020B0606020202030204" pitchFamily="34" charset="0"/>
            </a:endParaRPr>
          </a:p>
          <a:p>
            <a:pPr algn="ctr"/>
            <a:r>
              <a:rPr lang="pt-BR" sz="3000" dirty="0" smtClean="0">
                <a:latin typeface="Arial Narrow" panose="020B0606020202030204" pitchFamily="34" charset="0"/>
              </a:rPr>
              <a:t>Síntese da literatura/ relações entre fenômenos relevantes/ consensos</a:t>
            </a:r>
          </a:p>
          <a:p>
            <a:pPr algn="ctr"/>
            <a:endParaRPr lang="pt-BR" sz="3200" dirty="0" smtClean="0">
              <a:latin typeface="Arial Narrow" panose="020B0606020202030204" pitchFamily="34" charset="0"/>
            </a:endParaRPr>
          </a:p>
          <a:p>
            <a:pPr algn="ctr"/>
            <a:r>
              <a:rPr lang="pt-BR" sz="2800" dirty="0" smtClean="0">
                <a:latin typeface="Arial Narrow" panose="020B0606020202030204" pitchFamily="34" charset="0"/>
              </a:rPr>
              <a:t>Lacunas</a:t>
            </a:r>
          </a:p>
          <a:p>
            <a:pPr algn="ctr"/>
            <a:endParaRPr lang="pt-BR" sz="3200" dirty="0" smtClean="0">
              <a:latin typeface="Arial Narrow" panose="020B0606020202030204" pitchFamily="34" charset="0"/>
            </a:endParaRPr>
          </a:p>
          <a:p>
            <a:pPr algn="ctr"/>
            <a:r>
              <a:rPr lang="pt-BR" sz="2600" dirty="0" smtClean="0">
                <a:latin typeface="Arial Narrow" panose="020B0606020202030204" pitchFamily="34" charset="0"/>
              </a:rPr>
              <a:t>Pergunta/objetivo</a:t>
            </a:r>
            <a:endParaRPr lang="pt-BR" sz="2600" dirty="0">
              <a:latin typeface="Arial Narrow" panose="020B0606020202030204" pitchFamily="34" charset="0"/>
            </a:endParaRPr>
          </a:p>
        </p:txBody>
      </p:sp>
      <p:sp>
        <p:nvSpPr>
          <p:cNvPr id="3" name="Triângulo isósceles 2"/>
          <p:cNvSpPr/>
          <p:nvPr/>
        </p:nvSpPr>
        <p:spPr>
          <a:xfrm rot="10800000">
            <a:off x="218363" y="914399"/>
            <a:ext cx="8516202" cy="4981433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441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72</TotalTime>
  <Words>450</Words>
  <Application>Microsoft Office PowerPoint</Application>
  <PresentationFormat>Apresentação na tela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Impact</vt:lpstr>
      <vt:lpstr>Times New Roman</vt:lpstr>
      <vt:lpstr>Wingdings</vt:lpstr>
      <vt:lpstr>Evento Principal</vt:lpstr>
      <vt:lpstr>Resolução de problemas II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Retomando a revisão da literatura sobre o tema/problema de pesquisa</vt:lpstr>
      <vt:lpstr>Literatura científica  (livros e teses)</vt:lpstr>
      <vt:lpstr>Apresentação do PowerPoint</vt:lpstr>
      <vt:lpstr>Apresentação do PowerPoint</vt:lpstr>
      <vt:lpstr>A importância dos descritores</vt:lpstr>
      <vt:lpstr>Palavras-chave</vt:lpstr>
      <vt:lpstr>Sistemas de palavras-chave descritores = termos controlados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Resolução de problemas II</dc:title>
  <dc:creator>SAMILA</dc:creator>
  <cp:lastModifiedBy>SAMILA</cp:lastModifiedBy>
  <cp:revision>27</cp:revision>
  <dcterms:created xsi:type="dcterms:W3CDTF">2020-09-29T11:29:00Z</dcterms:created>
  <dcterms:modified xsi:type="dcterms:W3CDTF">2020-10-06T15:05:28Z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1046-11.2.0.9684</vt:lpwstr>
  </property>
</Properties>
</file>