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oboto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bold.fntdata"/><Relationship Id="rId10" Type="http://schemas.openxmlformats.org/officeDocument/2006/relationships/font" Target="fonts/Roboto-regular.fntdata"/><Relationship Id="rId13" Type="http://schemas.openxmlformats.org/officeDocument/2006/relationships/font" Target="fonts/Roboto-boldItalic.fntdata"/><Relationship Id="rId12" Type="http://schemas.openxmlformats.org/officeDocument/2006/relationships/font" Target="fonts/Robot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9cc7fd58d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9cc7fd58d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a007b7830b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a007b7830b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a007b7830b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a007b7830b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playlist?list=PLxI8Can9yAHdJq561NyRN9wZpTqVJn0Z0" TargetMode="External"/><Relationship Id="rId4" Type="http://schemas.openxmlformats.org/officeDocument/2006/relationships/image" Target="../media/image1.png"/><Relationship Id="rId5" Type="http://schemas.openxmlformats.org/officeDocument/2006/relationships/hyperlink" Target="https://www.youtube.com/watch?v=FDN6lXBj5Oo&amp;list=PLxI8Can9yAHdJq561NyRN9wZpTqVJn0Z0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Resumão do Princípio Fundamental da Contagem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1668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Análise Combinatória</a:t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Prof. Paulo R. P. Santiago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977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Contar e classificar subconjuntos finito em certas condições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570275"/>
            <a:ext cx="8632500" cy="299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Aplicações: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Probabilidade ⇒ Prob(a) = a / n (a eventos favoráveis / n eventos possíveis)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Permutação ⇒ P = n! (quantas vezes eu posso dispor n jogadores em n posições)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A</a:t>
            </a:r>
            <a:r>
              <a:rPr lang="pt-BR" sz="1000">
                <a:solidFill>
                  <a:srgbClr val="000000"/>
                </a:solidFill>
              </a:rPr>
              <a:t>(n,k)</a:t>
            </a:r>
            <a:r>
              <a:rPr lang="pt-BR">
                <a:solidFill>
                  <a:srgbClr val="000000"/>
                </a:solidFill>
              </a:rPr>
              <a:t> = n! / (n-k)! (Arranjo simples: sem repetir um jogador - </a:t>
            </a:r>
            <a:r>
              <a:rPr b="1" lang="pt-BR" u="sng">
                <a:solidFill>
                  <a:srgbClr val="000000"/>
                </a:solidFill>
              </a:rPr>
              <a:t>a ordem importa</a:t>
            </a:r>
            <a:r>
              <a:rPr lang="pt-BR">
                <a:solidFill>
                  <a:srgbClr val="000000"/>
                </a:solidFill>
              </a:rPr>
              <a:t>)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pt-BR">
                <a:solidFill>
                  <a:srgbClr val="000000"/>
                </a:solidFill>
              </a:rPr>
              <a:t>C</a:t>
            </a:r>
            <a:r>
              <a:rPr lang="pt-BR" sz="1000">
                <a:solidFill>
                  <a:srgbClr val="000000"/>
                </a:solidFill>
              </a:rPr>
              <a:t>(n,k)</a:t>
            </a:r>
            <a:r>
              <a:rPr lang="pt-BR">
                <a:solidFill>
                  <a:srgbClr val="000000"/>
                </a:solidFill>
              </a:rPr>
              <a:t> = n! / ((n-k)! k!) (Combinação montar uma defesa com n jogadores entre k lugares disponíveis</a:t>
            </a:r>
            <a:r>
              <a:rPr lang="pt-BR">
                <a:solidFill>
                  <a:schemeClr val="dk1"/>
                </a:solidFill>
              </a:rPr>
              <a:t> sem repetir um jogador - </a:t>
            </a:r>
            <a:r>
              <a:rPr b="1" lang="pt-BR" u="sng">
                <a:solidFill>
                  <a:schemeClr val="dk1"/>
                </a:solidFill>
              </a:rPr>
              <a:t>a ordem não importa</a:t>
            </a:r>
            <a:r>
              <a:rPr lang="pt-BR">
                <a:solidFill>
                  <a:srgbClr val="000000"/>
                </a:solidFill>
              </a:rPr>
              <a:t>)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957625" y="3100775"/>
            <a:ext cx="7493100" cy="118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pt-BR" sz="1500" u="sng">
                <a:solidFill>
                  <a:schemeClr val="hlink"/>
                </a:solidFill>
                <a:hlinkClick r:id="rId3"/>
              </a:rPr>
              <a:t>https://www.youtube.com/playlist?list=PLxI8Can9yAHdJq561NyRN9wZpTqVJn0Z0</a:t>
            </a:r>
            <a:endParaRPr sz="1500"/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3675" y="541275"/>
            <a:ext cx="4476750" cy="2343150"/>
          </a:xfrm>
          <a:prstGeom prst="rect">
            <a:avLst/>
          </a:prstGeom>
          <a:noFill/>
          <a:ln>
            <a:noFill/>
          </a:ln>
        </p:spPr>
      </p:pic>
      <p:sp>
        <p:nvSpPr>
          <p:cNvPr id="68" name="Google Shape;68;p15"/>
          <p:cNvSpPr txBox="1"/>
          <p:nvPr/>
        </p:nvSpPr>
        <p:spPr>
          <a:xfrm>
            <a:off x="5311325" y="661475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pt-BR" sz="2300" u="sng">
                <a:solidFill>
                  <a:schemeClr val="hlink"/>
                </a:solidFill>
                <a:highlight>
                  <a:srgbClr val="F9F9F9"/>
                </a:highlight>
                <a:latin typeface="Roboto"/>
                <a:ea typeface="Roboto"/>
                <a:cs typeface="Roboto"/>
                <a:sym typeface="Roboto"/>
                <a:hlinkClick r:id="rId5"/>
              </a:rPr>
              <a:t>Engenharia Univesp - Estatística - 08º Bimestre</a:t>
            </a:r>
            <a:endParaRPr sz="2300" u="sng">
              <a:solidFill>
                <a:schemeClr val="hlink"/>
              </a:solidFill>
              <a:highlight>
                <a:srgbClr val="F9F9F9"/>
              </a:highlight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/>
          <p:nvPr/>
        </p:nvSpPr>
        <p:spPr>
          <a:xfrm>
            <a:off x="770075" y="1559825"/>
            <a:ext cx="839100" cy="849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/>
          <p:nvPr/>
        </p:nvSpPr>
        <p:spPr>
          <a:xfrm>
            <a:off x="1959075" y="1987400"/>
            <a:ext cx="839100" cy="849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6"/>
          <p:cNvSpPr/>
          <p:nvPr/>
        </p:nvSpPr>
        <p:spPr>
          <a:xfrm>
            <a:off x="2970325" y="2654400"/>
            <a:ext cx="839100" cy="849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6"/>
          <p:cNvSpPr/>
          <p:nvPr/>
        </p:nvSpPr>
        <p:spPr>
          <a:xfrm>
            <a:off x="4083325" y="2026900"/>
            <a:ext cx="839100" cy="849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6"/>
          <p:cNvSpPr/>
          <p:nvPr/>
        </p:nvSpPr>
        <p:spPr>
          <a:xfrm>
            <a:off x="5344425" y="1647450"/>
            <a:ext cx="839100" cy="849000"/>
          </a:xfrm>
          <a:prstGeom prst="ellipse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6"/>
          <p:cNvSpPr txBox="1"/>
          <p:nvPr/>
        </p:nvSpPr>
        <p:spPr>
          <a:xfrm>
            <a:off x="3160350" y="2875900"/>
            <a:ext cx="562800" cy="6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Gil</a:t>
            </a:r>
            <a:endParaRPr/>
          </a:p>
        </p:txBody>
      </p:sp>
      <p:sp>
        <p:nvSpPr>
          <p:cNvPr id="79" name="Google Shape;79;p16"/>
          <p:cNvSpPr txBox="1"/>
          <p:nvPr/>
        </p:nvSpPr>
        <p:spPr>
          <a:xfrm>
            <a:off x="5450625" y="1833150"/>
            <a:ext cx="839100" cy="6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Cuesta</a:t>
            </a:r>
            <a:endParaRPr/>
          </a:p>
        </p:txBody>
      </p:sp>
      <p:sp>
        <p:nvSpPr>
          <p:cNvPr id="80" name="Google Shape;80;p16"/>
          <p:cNvSpPr txBox="1"/>
          <p:nvPr/>
        </p:nvSpPr>
        <p:spPr>
          <a:xfrm>
            <a:off x="1500600" y="335650"/>
            <a:ext cx="1540200" cy="6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D3 D4 … D236</a:t>
            </a:r>
            <a:endParaRPr/>
          </a:p>
        </p:txBody>
      </p:sp>
      <p:cxnSp>
        <p:nvCxnSpPr>
          <p:cNvPr id="81" name="Google Shape;81;p16"/>
          <p:cNvCxnSpPr/>
          <p:nvPr/>
        </p:nvCxnSpPr>
        <p:spPr>
          <a:xfrm flipH="1">
            <a:off x="1194775" y="700950"/>
            <a:ext cx="779700" cy="12045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2" name="Google Shape;82;p16"/>
          <p:cNvCxnSpPr/>
          <p:nvPr/>
        </p:nvCxnSpPr>
        <p:spPr>
          <a:xfrm flipH="1">
            <a:off x="2320075" y="750125"/>
            <a:ext cx="24000" cy="1530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83" name="Google Shape;83;p16"/>
          <p:cNvCxnSpPr/>
          <p:nvPr/>
        </p:nvCxnSpPr>
        <p:spPr>
          <a:xfrm>
            <a:off x="2586550" y="799650"/>
            <a:ext cx="1669500" cy="1331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84" name="Google Shape;84;p16"/>
          <p:cNvSpPr txBox="1"/>
          <p:nvPr/>
        </p:nvSpPr>
        <p:spPr>
          <a:xfrm>
            <a:off x="3723150" y="148100"/>
            <a:ext cx="4470900" cy="11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>
                <a:solidFill>
                  <a:schemeClr val="dk1"/>
                </a:solidFill>
              </a:rPr>
              <a:t>A</a:t>
            </a:r>
            <a:r>
              <a:rPr lang="pt-BR" sz="1000">
                <a:solidFill>
                  <a:schemeClr val="dk1"/>
                </a:solidFill>
              </a:rPr>
              <a:t>(n,k)</a:t>
            </a:r>
            <a:r>
              <a:rPr lang="pt-BR" sz="1800">
                <a:solidFill>
                  <a:schemeClr val="dk1"/>
                </a:solidFill>
              </a:rPr>
              <a:t> = n! / (n-k)!</a:t>
            </a:r>
            <a:endParaRPr sz="18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pt-BR" sz="1800">
                <a:solidFill>
                  <a:schemeClr val="dk1"/>
                </a:solidFill>
              </a:rPr>
              <a:t>12 * (A(234,3) = 234! / (234-3)!)</a:t>
            </a:r>
            <a:endParaRPr sz="1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