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73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8822D2B6-CA71-4987-B896-4B34D40643AB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73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  <p14:section name="Seção sem Título" id="{00270B24-9F51-4A72-BAE9-9823862DE3C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E05044-51CE-4B25-85F1-5246A64D2D54}" v="30" dt="2020-04-03T19:55:29.7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3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140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pt-BR" smtClean="0"/>
              <a:t>03/04/2020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pt-BR" smtClean="0"/>
              <a:t>03/04/2020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03/04/2020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03/04/2020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03/04/2020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03/04/2020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Conector Reto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03/04/2020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ide do Título co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Conector Reto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o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Conector Reto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tângulo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Espaço Reservado para Imagem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19" name="Texto Instrucional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pt-BR" sz="1200" b="1" i="1" dirty="0">
                <a:latin typeface="Arial"/>
                <a:ea typeface="+mn-ea"/>
                <a:cs typeface="Arial"/>
              </a:rPr>
              <a:t>OBSERVAÇÃO:</a:t>
            </a:r>
          </a:p>
          <a:p>
            <a:pPr algn="l" defTabSz="914400">
              <a:buNone/>
            </a:pPr>
            <a:r>
              <a:rPr lang="pt-BR" sz="1200" b="0" i="1" dirty="0">
                <a:latin typeface="Arial"/>
                <a:ea typeface="+mn-ea"/>
                <a:cs typeface="Arial"/>
              </a:rPr>
              <a:t>Para mudar a imagem deste slide, selecione a imagem e exclua-a. Em seguida, clique no ícone Imagens do espaço reservado pra inserir sua própria imagem.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upo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Conector Reto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ector Reto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tângulo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1" name="Grupo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Conector Reto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ector Reto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03/04/2020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03/04/2020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03/04/2020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03/04/2020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03/04/2020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03/04/2020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02B9795-92DC-40DC-A1CA-9A4B349D7824}" type="datetimeFigureOut">
              <a:rPr lang="pt-BR" smtClean="0"/>
              <a:pPr/>
              <a:t>03/04/2020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15" name="Grupo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Conector Reto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 fontScale="90000"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en-US" sz="4400" b="0" i="0" baseline="0" dirty="0">
                <a:solidFill>
                  <a:srgbClr val="514843"/>
                </a:solidFill>
                <a:latin typeface="Plantagenet Cherokee"/>
                <a:ea typeface="+mj-ea"/>
                <a:cs typeface="+mj-cs"/>
              </a:rPr>
              <a:t>REGIME DE PA</a:t>
            </a:r>
            <a:r>
              <a:rPr lang="en-US" dirty="0">
                <a:solidFill>
                  <a:srgbClr val="514843"/>
                </a:solidFill>
                <a:latin typeface="Plantagenet Cherokee"/>
              </a:rPr>
              <a:t>RTICIPAÇÃO FINAL NOS AQUESTOS</a:t>
            </a:r>
            <a:endParaRPr lang="pt-BR" sz="4400" b="0" i="0" baseline="0" dirty="0">
              <a:solidFill>
                <a:srgbClr val="514843"/>
              </a:solidFill>
              <a:latin typeface="Plantagenet Cherokee"/>
              <a:ea typeface="+mj-ea"/>
              <a:cs typeface="+mj-cs"/>
            </a:endParaRPr>
          </a:p>
        </p:txBody>
      </p:sp>
      <p:pic>
        <p:nvPicPr>
          <p:cNvPr id="10" name="Espaço Reservado para Imagem 9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2" r="38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/>
              <a:t>REGIME DE SEPARAÇÃO OBRIGATÓRIA DE BENS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85E16F-B995-4756-96A0-2056E144E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Súma</a:t>
            </a:r>
            <a:r>
              <a:rPr lang="pt-BR" dirty="0"/>
              <a:t> 377 STF:, de 03 de abril de 1.964 No regime de separação legal comunicam-se os bens adquiridos na constância do casamento. </a:t>
            </a:r>
          </a:p>
          <a:p>
            <a:pPr marL="1028700" indent="-342900">
              <a:buFont typeface="Arial" panose="020B0604020202020204" pitchFamily="34" charset="0"/>
              <a:buChar char="•"/>
            </a:pPr>
            <a:r>
              <a:rPr lang="pt-BR" dirty="0"/>
              <a:t>Discussão sobre sua permanência no sistema diante da revogação do art. 259 do Código de 1.916, que dava seu fundamento Embora o regime não seja o da comunhão de bens, prevalecerão, no silêncio do contrato, os princípios dela, quanto à comunicação dos adquiridos na constância do casamento”. </a:t>
            </a:r>
          </a:p>
          <a:p>
            <a:pPr marL="1028700" indent="-342900">
              <a:buFont typeface="Arial" panose="020B0604020202020204" pitchFamily="34" charset="0"/>
              <a:buChar char="•"/>
            </a:pPr>
            <a:r>
              <a:rPr lang="pt-BR" dirty="0"/>
              <a:t>Discussão sobre a necessidade de comprovação de esforço comum. </a:t>
            </a:r>
          </a:p>
          <a:p>
            <a:pPr marL="1028700" indent="-342900">
              <a:buFont typeface="Arial" panose="020B0604020202020204" pitchFamily="34" charset="0"/>
              <a:buChar char="•"/>
            </a:pPr>
            <a:r>
              <a:rPr lang="pt-BR" dirty="0"/>
              <a:t>Possibilidade de afastamento da Súmula por pacto antenupcial no caso do inciso II do artigo 1.641. Enunciado 634 da VIII Jornada de Direito Civil e decisão da Corregedoria-Geral do Tribunal de Justiça de São Paulo.</a:t>
            </a:r>
          </a:p>
        </p:txBody>
      </p:sp>
    </p:spTree>
    <p:extLst>
      <p:ext uri="{BB962C8B-B14F-4D97-AF65-F5344CB8AC3E}">
        <p14:creationId xmlns:p14="http://schemas.microsoft.com/office/powerpoint/2010/main" val="227016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/>
              <a:t>REGIME DA SEPARAÇÃO CONVENCIONAL DE BENS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85E16F-B995-4756-96A0-2056E144E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Não há comunicação dos bens. Administração exclusiva.</a:t>
            </a:r>
          </a:p>
          <a:p>
            <a:r>
              <a:rPr lang="pt-BR" dirty="0"/>
              <a:t>Desnecessária outorga conjugal</a:t>
            </a:r>
          </a:p>
          <a:p>
            <a:r>
              <a:rPr lang="pt-BR" dirty="0"/>
              <a:t>Possibilidade de partilha de bens ante prova efetiva de sociedade de fato? </a:t>
            </a:r>
          </a:p>
          <a:p>
            <a:r>
              <a:rPr lang="pt-BR" dirty="0"/>
              <a:t>Regime perigoso em determinadas hipóteses. </a:t>
            </a:r>
          </a:p>
        </p:txBody>
      </p:sp>
    </p:spTree>
    <p:extLst>
      <p:ext uri="{BB962C8B-B14F-4D97-AF65-F5344CB8AC3E}">
        <p14:creationId xmlns:p14="http://schemas.microsoft.com/office/powerpoint/2010/main" val="132169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85E16F-B995-4756-96A0-2056E144E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462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85E16F-B995-4756-96A0-2056E144E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761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85E16F-B995-4756-96A0-2056E144E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230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85E16F-B995-4756-96A0-2056E144E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717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85E16F-B995-4756-96A0-2056E144E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144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85E16F-B995-4756-96A0-2056E144E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29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85E16F-B995-4756-96A0-2056E144E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615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/>
              <a:t>PARTICIPAÇÃO FINAL NOS AQUESTOS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85E16F-B995-4756-96A0-2056E144E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82" y="1600200"/>
            <a:ext cx="9983718" cy="525780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800" dirty="0"/>
              <a:t>Regime </a:t>
            </a:r>
            <a:r>
              <a:rPr lang="en-US" sz="2800" dirty="0" err="1"/>
              <a:t>introduzido</a:t>
            </a:r>
            <a:r>
              <a:rPr lang="en-US" sz="2800" dirty="0"/>
              <a:t> </a:t>
            </a:r>
            <a:r>
              <a:rPr lang="en-US" sz="2800" dirty="0" err="1"/>
              <a:t>pelo</a:t>
            </a:r>
            <a:r>
              <a:rPr lang="en-US" sz="2800" dirty="0"/>
              <a:t> </a:t>
            </a:r>
            <a:r>
              <a:rPr lang="pt-BR" sz="2800" dirty="0"/>
              <a:t>Código Civil de 2002 (art. 1.672 a 1.686, CC).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/>
              <a:t>Durante o casamento, há </a:t>
            </a:r>
            <a:r>
              <a:rPr lang="pt-BR" sz="2800" b="1" dirty="0"/>
              <a:t>separação total</a:t>
            </a:r>
            <a:r>
              <a:rPr lang="pt-BR" sz="2800" dirty="0"/>
              <a:t>. Com a dissolução, algo próximo da comunhão parcial de bens. </a:t>
            </a:r>
            <a:r>
              <a:rPr lang="pt-BR" sz="2800" b="1" dirty="0"/>
              <a:t>Cada cônjuge tem direito de participar dos bens para os quais colaborou para aquisição</a:t>
            </a:r>
            <a:r>
              <a:rPr lang="pt-BR" sz="2800" dirty="0"/>
              <a:t>. </a:t>
            </a:r>
            <a:r>
              <a:rPr lang="pt-BR" sz="2800" b="1" dirty="0"/>
              <a:t>Exigida prova do esforço</a:t>
            </a:r>
            <a:r>
              <a:rPr lang="pt-BR" sz="2800" dirty="0"/>
              <a:t>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/>
              <a:t>Sofre muitas </a:t>
            </a:r>
            <a:r>
              <a:rPr lang="pt-BR" sz="2800" b="1" dirty="0"/>
              <a:t>críticas</a:t>
            </a:r>
            <a:r>
              <a:rPr lang="pt-BR" sz="2800" dirty="0"/>
              <a:t>: complexidade, dificuldade de implementação, necessidade de minucioso controle contábil, regime financeiramente dispendioso.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b="1" dirty="0"/>
              <a:t>Bens próprios</a:t>
            </a:r>
            <a:r>
              <a:rPr lang="pt-BR" sz="2800" dirty="0"/>
              <a:t>: bens particulares + bens adquiridos por cada um dos cônjuges durante o casamento. </a:t>
            </a:r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/>
              <a:t>PARTICIPAÇÃO FINAL NOS AQUESTOS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85E16F-B995-4756-96A0-2056E144E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629" y="1507435"/>
            <a:ext cx="10106439" cy="5257800"/>
          </a:xfrm>
        </p:spPr>
        <p:txBody>
          <a:bodyPr>
            <a:normAutofit/>
          </a:bodyPr>
          <a:lstStyle/>
          <a:p>
            <a:r>
              <a:rPr lang="pt-BR" sz="2600" b="1" dirty="0"/>
              <a:t>Bens próprios</a:t>
            </a:r>
            <a:r>
              <a:rPr lang="pt-BR" sz="2600" dirty="0"/>
              <a:t>: </a:t>
            </a:r>
            <a:r>
              <a:rPr lang="pt-BR" sz="2600" b="1" dirty="0"/>
              <a:t>livre administração</a:t>
            </a:r>
            <a:r>
              <a:rPr lang="pt-BR" sz="2600" dirty="0"/>
              <a:t>. Cônjuge pode alienar livremente os </a:t>
            </a:r>
            <a:r>
              <a:rPr lang="pt-BR" sz="2600" b="1" dirty="0"/>
              <a:t>bens móveis </a:t>
            </a:r>
            <a:r>
              <a:rPr lang="pt-BR" sz="2600" dirty="0"/>
              <a:t>próprios. Para </a:t>
            </a:r>
            <a:r>
              <a:rPr lang="pt-BR" sz="2600" b="1" dirty="0"/>
              <a:t>alienar bens imóveis</a:t>
            </a:r>
            <a:r>
              <a:rPr lang="pt-BR" sz="2600" dirty="0"/>
              <a:t>, ainda que próprios, necessidade de autorização do consorte</a:t>
            </a:r>
            <a:r>
              <a:rPr lang="pt-BR" sz="2600"/>
              <a:t>. casamento</a:t>
            </a:r>
            <a:r>
              <a:rPr lang="pt-BR" sz="2600" dirty="0"/>
              <a:t>.</a:t>
            </a:r>
          </a:p>
          <a:p>
            <a:r>
              <a:rPr lang="pt-BR" sz="2600" b="1" dirty="0"/>
              <a:t>Exceção</a:t>
            </a:r>
            <a:r>
              <a:rPr lang="pt-BR" sz="2600" dirty="0"/>
              <a:t> prevista no art. 1.656, CC: por </a:t>
            </a:r>
            <a:r>
              <a:rPr lang="pt-BR" sz="2600" b="1" dirty="0"/>
              <a:t>pacto antenupcial</a:t>
            </a:r>
            <a:r>
              <a:rPr lang="pt-BR" sz="2600" dirty="0"/>
              <a:t>, os cônjuges podem autorizar a disposição de bens próprios sem autorização do cônjuge. </a:t>
            </a:r>
          </a:p>
          <a:p>
            <a:r>
              <a:rPr lang="pt-BR" sz="2600" dirty="0"/>
              <a:t>Não há comunicação dos bens, mas dos ganhos. Participação nos bens conforme sua contribuição para sua aquisição. </a:t>
            </a:r>
          </a:p>
        </p:txBody>
      </p:sp>
    </p:spTree>
    <p:extLst>
      <p:ext uri="{BB962C8B-B14F-4D97-AF65-F5344CB8AC3E}">
        <p14:creationId xmlns:p14="http://schemas.microsoft.com/office/powerpoint/2010/main" val="331179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/>
              <a:t>PARTICIPAÇÃO FINAL NOS AQUESTOS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85E16F-B995-4756-96A0-2056E144E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904" y="1600200"/>
            <a:ext cx="10146196" cy="5257800"/>
          </a:xfrm>
        </p:spPr>
        <p:txBody>
          <a:bodyPr>
            <a:normAutofit/>
          </a:bodyPr>
          <a:lstStyle/>
          <a:p>
            <a:r>
              <a:rPr lang="pt-BR" sz="2800" b="1" dirty="0"/>
              <a:t>Partilha</a:t>
            </a:r>
            <a:r>
              <a:rPr lang="pt-BR" sz="2800" dirty="0"/>
              <a:t> dos </a:t>
            </a:r>
            <a:r>
              <a:rPr lang="pt-BR" sz="2800" b="1" dirty="0"/>
              <a:t>aquestos</a:t>
            </a:r>
            <a:r>
              <a:rPr lang="pt-BR" sz="2800" dirty="0"/>
              <a:t> com a </a:t>
            </a:r>
            <a:r>
              <a:rPr lang="pt-BR" sz="2800" b="1" dirty="0"/>
              <a:t>dissolução do casamento (art. 1.674), CC. </a:t>
            </a:r>
            <a:r>
              <a:rPr lang="pt-BR" sz="2800" dirty="0"/>
              <a:t>Para calcular os aquestos, soma-se todos os bens próprios e subtrai-se: I. bens anteriores ao casamento e os que forem sub-rogados em seu lugar, II. os que sobrevierem a cada cônjuge por sucessão ou liberalidade e III. as dívidas relativas a esses bens. </a:t>
            </a:r>
          </a:p>
          <a:p>
            <a:r>
              <a:rPr lang="pt-BR" sz="2800" dirty="0"/>
              <a:t>Bens móveis: presunção relativa de serem bens comuns (art. 1.674, parágrafo único). </a:t>
            </a:r>
          </a:p>
          <a:p>
            <a:r>
              <a:rPr lang="pt-BR" sz="2800" dirty="0"/>
              <a:t>Devem ser computados </a:t>
            </a:r>
            <a:r>
              <a:rPr lang="pt-BR" sz="2800" b="1" dirty="0"/>
              <a:t>bens doados sem autorização</a:t>
            </a:r>
            <a:r>
              <a:rPr lang="pt-BR" sz="2800" dirty="0"/>
              <a:t>. Bem pode ser reivindicado pelo ex-cônjuge ou herdeiros, ou declarado no monte partilhável por valor equivalente à época da doação. </a:t>
            </a:r>
          </a:p>
          <a:p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02398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/>
              <a:t>PARTICIPAÇÃO FINAL NOS AQUESTOS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85E16F-B995-4756-96A0-2056E144E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600" dirty="0"/>
              <a:t>Valores de </a:t>
            </a:r>
            <a:r>
              <a:rPr lang="pt-BR" sz="2600" b="1" dirty="0"/>
              <a:t>bens alienados em detrimento da participação </a:t>
            </a:r>
            <a:r>
              <a:rPr lang="pt-BR" sz="2600" dirty="0"/>
              <a:t>também devem integrar o monte partível (art. 1.676, CC). </a:t>
            </a:r>
          </a:p>
          <a:p>
            <a:r>
              <a:rPr lang="pt-BR" sz="2600" b="1" dirty="0"/>
              <a:t>Dívidas em nome de um dos cônjuges </a:t>
            </a:r>
            <a:r>
              <a:rPr lang="pt-BR" sz="2600" dirty="0"/>
              <a:t>apenas serão partilhadas se contraídas por um dos cônjuges em benefício do outro ou do casal (art. 1.677, CC). </a:t>
            </a:r>
          </a:p>
          <a:p>
            <a:r>
              <a:rPr lang="pt-BR" sz="2600" b="1" dirty="0"/>
              <a:t>Dívidas pagas por um cônjuge em benefício do outro </a:t>
            </a:r>
            <a:r>
              <a:rPr lang="pt-BR" sz="2600" dirty="0"/>
              <a:t>(art. 1.678 CC). Valor deve ser atualizado e imputado à participação do que efetuou o pagamento. Necessidade de prova. Desconfiança entre cônjuges. </a:t>
            </a:r>
          </a:p>
          <a:p>
            <a:r>
              <a:rPr lang="pt-BR" sz="2600" b="1" dirty="0"/>
              <a:t>Bens adquiridos por trabalho conjunto</a:t>
            </a:r>
            <a:r>
              <a:rPr lang="pt-BR" sz="2600" dirty="0"/>
              <a:t>: presunção relativa de que cada um contribuiu 50% para sua aquisição. </a:t>
            </a:r>
          </a:p>
        </p:txBody>
      </p:sp>
    </p:spTree>
    <p:extLst>
      <p:ext uri="{BB962C8B-B14F-4D97-AF65-F5344CB8AC3E}">
        <p14:creationId xmlns:p14="http://schemas.microsoft.com/office/powerpoint/2010/main" val="405884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/>
              <a:t>PARTICIPAÇÃO FINAL NOS AQUESTOS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85E16F-B995-4756-96A0-2056E144E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b="1" dirty="0"/>
              <a:t>Coisas móveis em face de terceiros</a:t>
            </a:r>
            <a:r>
              <a:rPr lang="pt-BR" sz="2600" dirty="0"/>
              <a:t>: presunção de domínio do cônjuge devedor, salvo se de uso pessoal do outro (art. 1.680, CC).</a:t>
            </a:r>
          </a:p>
          <a:p>
            <a:r>
              <a:rPr lang="pt-BR" sz="2600" b="1" dirty="0"/>
              <a:t>Bens imóveis</a:t>
            </a:r>
            <a:r>
              <a:rPr lang="pt-BR" sz="2600" dirty="0"/>
              <a:t>: presunção de que são de titularidade do cônjuge que constar no registro (art. 1.681, CC). Se impugnada, o cônjuge titular deverá comprovar a regular aquisição. </a:t>
            </a:r>
          </a:p>
          <a:p>
            <a:r>
              <a:rPr lang="pt-BR" sz="2600" dirty="0"/>
              <a:t>Participação impassível de renúncia, cessão ou penhora (art. 1.682, CC) </a:t>
            </a:r>
          </a:p>
          <a:p>
            <a:r>
              <a:rPr lang="pt-BR" sz="2600" dirty="0"/>
              <a:t>Valor dos aquestos apurado na data da separação de fato no caso de divórcio ou separação (art. 1.683, CC). </a:t>
            </a:r>
          </a:p>
        </p:txBody>
      </p:sp>
    </p:spTree>
    <p:extLst>
      <p:ext uri="{BB962C8B-B14F-4D97-AF65-F5344CB8AC3E}">
        <p14:creationId xmlns:p14="http://schemas.microsoft.com/office/powerpoint/2010/main" val="9044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/>
              <a:t>PARTICIPAÇÃO FINAL NOS AQUESTOS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85E16F-B995-4756-96A0-2056E144E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Divisão impossível ou conveniente a divisão dos bens em natureza – compensação em dinheiro. Caso não seja possível a reposição em dinheiro, autorização judicial para alienação e repartição (art. 1.684, CC).</a:t>
            </a:r>
          </a:p>
          <a:p>
            <a:r>
              <a:rPr lang="pt-BR" dirty="0"/>
              <a:t>Art. 1.685. Matéria sucessória.</a:t>
            </a:r>
          </a:p>
          <a:p>
            <a:r>
              <a:rPr lang="pt-BR" dirty="0"/>
              <a:t>Art. 1.686. Se dívidas de um cônjuge forem superiores à participação, não obrigam o outro consorte. </a:t>
            </a:r>
          </a:p>
        </p:txBody>
      </p:sp>
    </p:spTree>
    <p:extLst>
      <p:ext uri="{BB962C8B-B14F-4D97-AF65-F5344CB8AC3E}">
        <p14:creationId xmlns:p14="http://schemas.microsoft.com/office/powerpoint/2010/main" val="284364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en-US" sz="4400" b="0" i="0" baseline="0" dirty="0">
                <a:solidFill>
                  <a:srgbClr val="514843"/>
                </a:solidFill>
                <a:latin typeface="Plantagenet Cherokee"/>
                <a:ea typeface="+mj-ea"/>
                <a:cs typeface="+mj-cs"/>
              </a:rPr>
              <a:t>REGIME DE </a:t>
            </a:r>
            <a:r>
              <a:rPr lang="en-US" dirty="0">
                <a:solidFill>
                  <a:srgbClr val="514843"/>
                </a:solidFill>
                <a:latin typeface="Plantagenet Cherokee"/>
              </a:rPr>
              <a:t>SEPARAÇÃO DE BENS</a:t>
            </a:r>
            <a:endParaRPr lang="pt-BR" sz="4400" b="0" i="0" baseline="0" dirty="0">
              <a:solidFill>
                <a:srgbClr val="514843"/>
              </a:solidFill>
              <a:latin typeface="Plantagenet Cherokee"/>
              <a:ea typeface="+mj-ea"/>
              <a:cs typeface="+mj-cs"/>
            </a:endParaRPr>
          </a:p>
        </p:txBody>
      </p:sp>
      <p:pic>
        <p:nvPicPr>
          <p:cNvPr id="10" name="Espaço Reservado para Imagem 9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2" r="38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1176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/>
              <a:t>REGIME DE SEPARAÇÃO OBRIGATÓRIA DE BENS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85E16F-B995-4756-96A0-2056E144E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8" y="1404730"/>
            <a:ext cx="11449879" cy="5453270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pt-BR" dirty="0"/>
              <a:t>Objetivo de </a:t>
            </a:r>
            <a:r>
              <a:rPr lang="pt-BR" b="1" dirty="0"/>
              <a:t>proteção ao patrimônio </a:t>
            </a:r>
            <a:r>
              <a:rPr lang="pt-BR" dirty="0"/>
              <a:t>de determinadas pessoas. Hipóteses do art. 1.641, CC.: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t-BR" dirty="0"/>
              <a:t>	I – núpcias contraídas sem observância das causas suspensivas da celebração do casamento – objetivo de evitar confusão patrimonial. Art. 1.523, CC: I - o viúvo ou a viúva que tiver filho do cônjuge falecido, enquanto não fizer inventário dos bens do casal e der partilha aos herdeiros; II - a viúva, ou a mulher cujo casamento se desfez por ser nulo ou ter sido anulado, até dez meses depois do começo da viuvez, ou da dissolução da sociedade conjugal; III - o divorciado, enquanto não houver sido homologada ou decidida a partilha dos bens do casal; IV - o tutor ou o curador e os seus descendentes, ascendentes, irmãos, cunhados ou sobrinhos, com a pessoa tutelada ou curatelada, enquanto não cessar a tutela ou curatela, e não estiverem saldadas as respectivas contas.</a:t>
            </a:r>
          </a:p>
          <a:p>
            <a:pPr marL="685800" indent="0">
              <a:spcAft>
                <a:spcPts val="600"/>
              </a:spcAft>
              <a:buNone/>
            </a:pPr>
            <a:r>
              <a:rPr lang="pt-BR" dirty="0"/>
              <a:t>II – pessoa que tenha mais de 70 anos de idade;</a:t>
            </a:r>
          </a:p>
          <a:p>
            <a:pPr marL="10287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dirty="0"/>
              <a:t>Críticas: norma preconceituosa ao presumir a incapacidade da pessoa para prática de atos em razão da idade. Inconstitucionalidade. Capacidade mental deve ser aferida em cada caso concreto. </a:t>
            </a:r>
          </a:p>
          <a:p>
            <a:pPr marL="10287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dirty="0"/>
              <a:t>Lei 12. 344/10 – aumento da idade de 60 para 70 anos. Possibilidade de mutação de regime. </a:t>
            </a:r>
          </a:p>
          <a:p>
            <a:pPr marL="10287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dirty="0"/>
              <a:t>Casamento precedido de união estável – não exigida separação de bens. (enunciado 261 da III Jornada de Direito Civil).</a:t>
            </a:r>
          </a:p>
          <a:p>
            <a:pPr marL="685800" indent="0">
              <a:spcAft>
                <a:spcPts val="600"/>
              </a:spcAft>
              <a:buNone/>
            </a:pPr>
            <a:r>
              <a:rPr lang="pt-BR" dirty="0"/>
              <a:t>III – aqueles que dependem de suprimento judicial para casar (menores de idade)</a:t>
            </a:r>
          </a:p>
          <a:p>
            <a:pPr marL="68580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3769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Literature_16x9_TP103431361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cademicLiterature_16x9_TP103431361.potx" id="{10A51EDA-1F74-47F8-9D24-96AA8A926B18}" vid="{D62E8601-A3CA-4F34-922A-54DE06C9E9CE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38C110D53B04646BB0C4779263D1BB2" ma:contentTypeVersion="12" ma:contentTypeDescription="Crie um novo documento." ma:contentTypeScope="" ma:versionID="f2cbdf118ea79262c35cf52ad347ad5b">
  <xsd:schema xmlns:xsd="http://www.w3.org/2001/XMLSchema" xmlns:xs="http://www.w3.org/2001/XMLSchema" xmlns:p="http://schemas.microsoft.com/office/2006/metadata/properties" xmlns:ns2="c5f66cb3-5864-45ef-b59b-4b4ba760376d" xmlns:ns3="41cec44a-e27f-4fc7-b8be-1a30e4ecf8e1" targetNamespace="http://schemas.microsoft.com/office/2006/metadata/properties" ma:root="true" ma:fieldsID="8281d8df7635c03dd838e4bfdd4fe3d1" ns2:_="" ns3:_="">
    <xsd:import namespace="c5f66cb3-5864-45ef-b59b-4b4ba760376d"/>
    <xsd:import namespace="41cec44a-e27f-4fc7-b8be-1a30e4ecf8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f66cb3-5864-45ef-b59b-4b4ba76037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cec44a-e27f-4fc7-b8be-1a30e4ecf8e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BD2EA59-0563-41A9-BD78-B1DD7ED8DB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f66cb3-5864-45ef-b59b-4b4ba760376d"/>
    <ds:schemaRef ds:uri="41cec44a-e27f-4fc7-b8be-1a30e4ecf8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6E7B76-8CB9-4D3A-8FBA-4501631BF1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5E5707-220D-4353-A01A-5AB0FB7EF1EA}">
  <ds:schemaRefs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openxmlformats.org/package/2006/metadata/core-properties"/>
    <ds:schemaRef ds:uri="c5f66cb3-5864-45ef-b59b-4b4ba760376d"/>
    <ds:schemaRef ds:uri="http://schemas.microsoft.com/office/2006/documentManagement/types"/>
    <ds:schemaRef ds:uri="41cec44a-e27f-4fc7-b8be-1a30e4ecf8e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acadêmica, design com fita e listras (widescreen)</Template>
  <TotalTime>0</TotalTime>
  <Words>1034</Words>
  <Application>Microsoft Office PowerPoint</Application>
  <PresentationFormat>Widescreen</PresentationFormat>
  <Paragraphs>47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Euphemia</vt:lpstr>
      <vt:lpstr>Plantagenet Cherokee</vt:lpstr>
      <vt:lpstr>Wingdings</vt:lpstr>
      <vt:lpstr>AcademicLiterature_16x9_TP103431361</vt:lpstr>
      <vt:lpstr>REGIME DE PARTICIPAÇÃO FINAL NOS AQUESTOS</vt:lpstr>
      <vt:lpstr>PARTICIPAÇÃO FINAL NOS AQUESTOS</vt:lpstr>
      <vt:lpstr>PARTICIPAÇÃO FINAL NOS AQUESTOS</vt:lpstr>
      <vt:lpstr>PARTICIPAÇÃO FINAL NOS AQUESTOS</vt:lpstr>
      <vt:lpstr>PARTICIPAÇÃO FINAL NOS AQUESTOS</vt:lpstr>
      <vt:lpstr>PARTICIPAÇÃO FINAL NOS AQUESTOS</vt:lpstr>
      <vt:lpstr>PARTICIPAÇÃO FINAL NOS AQUESTOS</vt:lpstr>
      <vt:lpstr>REGIME DE SEPARAÇÃO DE BENS</vt:lpstr>
      <vt:lpstr>REGIME DE SEPARAÇÃO OBRIGATÓRIA DE BENS</vt:lpstr>
      <vt:lpstr>REGIME DE SEPARAÇÃO OBRIGATÓRIA DE BENS</vt:lpstr>
      <vt:lpstr>REGIME DA SEPARAÇÃO CONVENCIONAL DE BENS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2014-11-28T01:23:20Z</dcterms:created>
  <dcterms:modified xsi:type="dcterms:W3CDTF">2020-04-03T19:57:22Z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TC034313809991</vt:lpwstr>
  </property>
  <property fmtid="{D5CDD505-2E9C-101B-9397-08002B2CF9AE}" pid="3" name="ContentTypeId">
    <vt:lpwstr>0x010100C38C110D53B04646BB0C4779263D1BB2</vt:lpwstr>
  </property>
</Properties>
</file>