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6EE99-80F9-4229-9C5F-631100181E20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2F04C-3FF2-4AE6-9B09-0142B8C950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F04C-3FF2-4AE6-9B09-0142B8C9505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59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F04C-3FF2-4AE6-9B09-0142B8C9505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78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8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64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285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2525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65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48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875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323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86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35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83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46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31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91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87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08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11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E0D73C9-E48F-4137-955E-03318BB1B0A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627FC-C499-423D-A9E7-3B2D63A6B8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458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  <p:sldLayoutId id="2147484101" r:id="rId13"/>
    <p:sldLayoutId id="2147484102" r:id="rId14"/>
    <p:sldLayoutId id="2147484103" r:id="rId15"/>
    <p:sldLayoutId id="2147484104" r:id="rId16"/>
    <p:sldLayoutId id="214748410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214651"/>
            <a:ext cx="8825658" cy="1282889"/>
          </a:xfrm>
        </p:spPr>
        <p:txBody>
          <a:bodyPr/>
          <a:lstStyle/>
          <a:p>
            <a:r>
              <a:rPr lang="pt-BR" sz="2800" b="1" dirty="0" smtClean="0"/>
              <a:t>Projeto de Resolução das Diretrizes Nacionais para Operacionalização do Ensino de Música na Educação </a:t>
            </a:r>
            <a:r>
              <a:rPr lang="pt-BR" sz="2800" b="1" dirty="0"/>
              <a:t>B</a:t>
            </a:r>
            <a:r>
              <a:rPr lang="pt-BR" sz="2800" b="1" dirty="0" smtClean="0"/>
              <a:t>ásica</a:t>
            </a:r>
            <a:endParaRPr lang="pt-BR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5186148"/>
            <a:ext cx="8825658" cy="8598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Otávio Augusto </a:t>
            </a:r>
            <a:r>
              <a:rPr lang="pt-BR" dirty="0" err="1" smtClean="0"/>
              <a:t>Bongiovani</a:t>
            </a:r>
            <a:r>
              <a:rPr lang="pt-BR" dirty="0" smtClean="0"/>
              <a:t> Silva  Nº 9787050</a:t>
            </a:r>
          </a:p>
          <a:p>
            <a:pPr marL="0" indent="0">
              <a:buNone/>
            </a:pPr>
            <a:r>
              <a:rPr lang="pt-BR" dirty="0" smtClean="0"/>
              <a:t>Metodologia de Ensino de Música com Estágio Supervisionado </a:t>
            </a:r>
            <a:r>
              <a:rPr lang="pt-BR" dirty="0" smtClean="0"/>
              <a:t>II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Professor Responsável: Marcos </a:t>
            </a:r>
            <a:r>
              <a:rPr lang="pt-BR" dirty="0" smtClean="0"/>
              <a:t>Câmara </a:t>
            </a:r>
            <a:r>
              <a:rPr lang="pt-BR" dirty="0" smtClean="0"/>
              <a:t>De Castro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702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103312" y="493662"/>
            <a:ext cx="8946541" cy="1400530"/>
          </a:xfrm>
        </p:spPr>
        <p:txBody>
          <a:bodyPr/>
          <a:lstStyle/>
          <a:p>
            <a:r>
              <a:rPr lang="pt-BR" sz="4400" dirty="0" smtClean="0"/>
              <a:t>Projeto e Resolução</a:t>
            </a:r>
            <a:endParaRPr lang="pt-BR" sz="4400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1103312" y="1629837"/>
            <a:ext cx="8946541" cy="4195481"/>
          </a:xfrm>
        </p:spPr>
        <p:txBody>
          <a:bodyPr/>
          <a:lstStyle/>
          <a:p>
            <a:r>
              <a:rPr lang="pt-BR" dirty="0" smtClean="0"/>
              <a:t>Câmara De Educação Básica (CEB)</a:t>
            </a:r>
          </a:p>
          <a:p>
            <a:r>
              <a:rPr lang="pt-BR" dirty="0" smtClean="0"/>
              <a:t>Conselho Educacional (CNE)</a:t>
            </a:r>
          </a:p>
          <a:p>
            <a:r>
              <a:rPr lang="pt-BR" dirty="0" smtClean="0"/>
              <a:t>Associação Brasileira Educacional Médica (ABEM)</a:t>
            </a:r>
          </a:p>
          <a:p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2" y="3030366"/>
            <a:ext cx="10115148" cy="382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aixaDeTexto 46"/>
          <p:cNvSpPr txBox="1"/>
          <p:nvPr/>
        </p:nvSpPr>
        <p:spPr>
          <a:xfrm>
            <a:off x="1009934" y="773093"/>
            <a:ext cx="7083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Atribuições de Responsabilidades e Competências</a:t>
            </a:r>
            <a:endParaRPr lang="pt-BR" sz="3200" b="1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1009934" y="2142699"/>
            <a:ext cx="69740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/>
              <a:t>Atribuições da Escola: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"</a:t>
            </a:r>
            <a:r>
              <a:rPr lang="pt-BR" sz="1600" dirty="0"/>
              <a:t>Incluir o ensino de Música nos seus projetos político-pedagógicos </a:t>
            </a:r>
            <a:r>
              <a:rPr lang="pt-BR" sz="1600" dirty="0" smtClean="0"/>
              <a:t>como conteúdo </a:t>
            </a:r>
            <a:r>
              <a:rPr lang="pt-BR" sz="1600" dirty="0"/>
              <a:t>curricular </a:t>
            </a:r>
            <a:r>
              <a:rPr lang="pt-BR" sz="1600" dirty="0" smtClean="0"/>
              <a:t>obrigatório viabilizando </a:t>
            </a:r>
            <a:r>
              <a:rPr lang="pt-BR" sz="1600" dirty="0"/>
              <a:t>a oferta </a:t>
            </a:r>
            <a:r>
              <a:rPr lang="pt-BR" sz="1600" dirty="0" smtClean="0"/>
              <a:t>de "atividades </a:t>
            </a:r>
            <a:r>
              <a:rPr lang="pt-BR" sz="1600" dirty="0"/>
              <a:t>musicais </a:t>
            </a:r>
            <a:r>
              <a:rPr lang="pt-BR" sz="1600" dirty="0" smtClean="0"/>
              <a:t>para </a:t>
            </a:r>
            <a:r>
              <a:rPr lang="pt-BR" sz="1600" dirty="0"/>
              <a:t>todos os </a:t>
            </a:r>
            <a:r>
              <a:rPr lang="pt-BR" sz="1600" dirty="0" smtClean="0"/>
              <a:t>estudantes“.</a:t>
            </a:r>
            <a:endParaRPr lang="pt-BR" sz="1600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1009934" y="3301129"/>
            <a:ext cx="6974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    “Cada </a:t>
            </a:r>
            <a:r>
              <a:rPr lang="pt-BR" sz="1600" dirty="0"/>
              <a:t>instituição deve organizar seus quadros de profissionais da educação com professores </a:t>
            </a:r>
            <a:r>
              <a:rPr lang="pt-BR" sz="1600" dirty="0" smtClean="0"/>
              <a:t>licenciados </a:t>
            </a:r>
            <a:r>
              <a:rPr lang="pt-BR" sz="1600" dirty="0"/>
              <a:t>em música, sem </a:t>
            </a:r>
            <a:r>
              <a:rPr lang="pt-BR" sz="1600" dirty="0" smtClean="0"/>
              <a:t>abrir mão </a:t>
            </a:r>
            <a:r>
              <a:rPr lang="pt-BR" sz="1600" dirty="0"/>
              <a:t>da "contribuição dos mestres de saberes musicais"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1009934" y="4151783"/>
            <a:ext cx="6974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    “Esses contextos </a:t>
            </a:r>
            <a:r>
              <a:rPr lang="pt-BR" sz="1600" dirty="0"/>
              <a:t>educacionais devem desenvolver, além das </a:t>
            </a:r>
            <a:r>
              <a:rPr lang="pt-BR" sz="1600" dirty="0" smtClean="0"/>
              <a:t>aulas de </a:t>
            </a:r>
            <a:r>
              <a:rPr lang="pt-BR" sz="1600" dirty="0"/>
              <a:t>música, “projetos </a:t>
            </a:r>
            <a:r>
              <a:rPr lang="pt-BR" sz="1600" dirty="0" smtClean="0"/>
              <a:t>e ações </a:t>
            </a:r>
            <a:r>
              <a:rPr lang="pt-BR" sz="1600" dirty="0"/>
              <a:t>como complemento </a:t>
            </a:r>
            <a:r>
              <a:rPr lang="pt-BR" sz="1600" dirty="0" smtClean="0"/>
              <a:t>das atividades letivas, alargando </a:t>
            </a:r>
            <a:r>
              <a:rPr lang="pt-BR" sz="1600" dirty="0"/>
              <a:t>o ambiente educativo para além dos dias letivos e da sala de aula”.</a:t>
            </a:r>
          </a:p>
        </p:txBody>
      </p:sp>
    </p:spTree>
    <p:extLst>
      <p:ext uri="{BB962C8B-B14F-4D97-AF65-F5344CB8AC3E}">
        <p14:creationId xmlns:p14="http://schemas.microsoft.com/office/powerpoint/2010/main" val="33800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82639" y="573206"/>
            <a:ext cx="7670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Responsabilidades das Secretarias de Educação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132764" y="1856096"/>
            <a:ext cx="7519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    </a:t>
            </a:r>
            <a:r>
              <a:rPr lang="pt-BR" dirty="0" smtClean="0"/>
              <a:t>“Realizar </a:t>
            </a:r>
            <a:r>
              <a:rPr lang="pt-BR" dirty="0"/>
              <a:t>concursos específicos para a contratação de licenciados em Música”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132764" y="2644747"/>
            <a:ext cx="74243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    </a:t>
            </a:r>
            <a:r>
              <a:rPr lang="pt-BR" dirty="0" smtClean="0"/>
              <a:t>“O documento </a:t>
            </a:r>
            <a:r>
              <a:rPr lang="pt-BR" dirty="0"/>
              <a:t>estabelece que cada Secretaria identifique </a:t>
            </a:r>
            <a:r>
              <a:rPr lang="pt-BR" dirty="0" smtClean="0"/>
              <a:t>em </a:t>
            </a:r>
            <a:r>
              <a:rPr lang="pt-BR" dirty="0"/>
              <a:t>seus quadros de magistério e de servidores, profissionais vocacionados que possam colaborar com o ensino de Música nas escolas, incluindo-os nas atividades de desenvolvimento profissional na área de música” (p. 9)</a:t>
            </a:r>
          </a:p>
        </p:txBody>
      </p:sp>
    </p:spTree>
    <p:extLst>
      <p:ext uri="{BB962C8B-B14F-4D97-AF65-F5344CB8AC3E}">
        <p14:creationId xmlns:p14="http://schemas.microsoft.com/office/powerpoint/2010/main" val="14710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2638" y="668740"/>
            <a:ext cx="8570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Definições para as </a:t>
            </a:r>
            <a:r>
              <a:rPr lang="pt-BR" sz="3200" dirty="0" smtClean="0"/>
              <a:t>instituições formadoras </a:t>
            </a:r>
            <a:r>
              <a:rPr lang="pt-BR" sz="3200" dirty="0"/>
              <a:t>de Educação Superior e </a:t>
            </a:r>
            <a:r>
              <a:rPr lang="pt-BR" sz="3200" dirty="0" smtClean="0"/>
              <a:t>de </a:t>
            </a:r>
            <a:r>
              <a:rPr lang="pt-BR" sz="3200" dirty="0"/>
              <a:t>Educação Profissional.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82636" y="4256924"/>
            <a:ext cx="857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“</a:t>
            </a:r>
            <a:r>
              <a:rPr lang="pt-BR" dirty="0"/>
              <a:t>C</a:t>
            </a:r>
            <a:r>
              <a:rPr lang="pt-BR" dirty="0" smtClean="0"/>
              <a:t>ursos </a:t>
            </a:r>
            <a:r>
              <a:rPr lang="pt-BR" dirty="0"/>
              <a:t>de licenciatura em Música </a:t>
            </a:r>
            <a:r>
              <a:rPr lang="pt-BR" dirty="0" smtClean="0"/>
              <a:t>“.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82637" y="2279343"/>
            <a:ext cx="8570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BR" dirty="0" smtClean="0"/>
              <a:t>  “O </a:t>
            </a:r>
            <a:r>
              <a:rPr lang="pt-BR" dirty="0"/>
              <a:t>texto do Documento </a:t>
            </a:r>
            <a:r>
              <a:rPr lang="pt-BR" dirty="0" smtClean="0"/>
              <a:t> também estabelece </a:t>
            </a:r>
            <a:r>
              <a:rPr lang="pt-BR" dirty="0"/>
              <a:t>como fundamental que </a:t>
            </a:r>
            <a:r>
              <a:rPr lang="pt-BR" dirty="0" smtClean="0"/>
              <a:t>o “ </a:t>
            </a:r>
            <a:r>
              <a:rPr lang="pt-BR" dirty="0"/>
              <a:t>estágio supervisionado e a prática de ensino dos cursos </a:t>
            </a:r>
            <a:r>
              <a:rPr lang="pt-BR" dirty="0" smtClean="0"/>
              <a:t>de graduação </a:t>
            </a:r>
            <a:r>
              <a:rPr lang="pt-BR" dirty="0"/>
              <a:t>em Música tenham parte predominante de </a:t>
            </a:r>
            <a:r>
              <a:rPr lang="pt-BR" dirty="0" smtClean="0"/>
              <a:t>sua carga </a:t>
            </a:r>
            <a:r>
              <a:rPr lang="pt-BR" dirty="0"/>
              <a:t>horária dedicada ao ensino de Música nas escolas </a:t>
            </a:r>
            <a:r>
              <a:rPr lang="pt-BR" dirty="0" smtClean="0"/>
              <a:t>de Educação </a:t>
            </a:r>
            <a:r>
              <a:rPr lang="pt-BR" dirty="0"/>
              <a:t>Básica” (p. 10).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82637" y="3683632"/>
            <a:ext cx="833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“Incluir </a:t>
            </a:r>
            <a:r>
              <a:rPr lang="pt-BR" dirty="0"/>
              <a:t>nos currículos dos cursos de Pedagogia o ensino de </a:t>
            </a:r>
            <a:r>
              <a:rPr lang="pt-BR" dirty="0" smtClean="0"/>
              <a:t>Música”.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75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68991" y="641444"/>
            <a:ext cx="8679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Competências do Ministério da Educação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05468" y="1746913"/>
            <a:ext cx="85434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“O ministério </a:t>
            </a:r>
            <a:r>
              <a:rPr lang="pt-BR" dirty="0"/>
              <a:t>tem responsabilidade no estabelecimento e na promoção de “parcerias </a:t>
            </a:r>
            <a:r>
              <a:rPr lang="pt-BR" dirty="0" smtClean="0"/>
              <a:t>institucionais </a:t>
            </a:r>
            <a:r>
              <a:rPr lang="pt-BR" dirty="0"/>
              <a:t>entre órgãos governamentais, multilaterais e da sociedade civil para desenvolver programas de formação de profissionais e projetos educativos musicais nas escolas de Educação Básica”. No âmbito da avaliação, o MEC deve “zelar pela presença de indicadores atinentes ao ensino de Música, seus recursos </a:t>
            </a:r>
            <a:r>
              <a:rPr lang="pt-BR" dirty="0" smtClean="0"/>
              <a:t>humanos, materiais</a:t>
            </a:r>
            <a:r>
              <a:rPr lang="pt-BR" dirty="0"/>
              <a:t>, nos instrumentos censitários e de avaliação da Educação Básica” (p. 10).</a:t>
            </a:r>
          </a:p>
        </p:txBody>
      </p:sp>
    </p:spTree>
    <p:extLst>
      <p:ext uri="{BB962C8B-B14F-4D97-AF65-F5344CB8AC3E}">
        <p14:creationId xmlns:p14="http://schemas.microsoft.com/office/powerpoint/2010/main" val="967317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803</TotalTime>
  <Words>402</Words>
  <Application>Microsoft Office PowerPoint</Application>
  <PresentationFormat>Widescreen</PresentationFormat>
  <Paragraphs>24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Íon</vt:lpstr>
      <vt:lpstr>Projeto de Resolução das Diretrizes Nacionais para Operacionalização do Ensino de Música na Educação Básica</vt:lpstr>
      <vt:lpstr>Projeto e Resolução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Carl Orff</dc:title>
  <dc:creator>USER</dc:creator>
  <cp:lastModifiedBy>USER</cp:lastModifiedBy>
  <cp:revision>41</cp:revision>
  <dcterms:created xsi:type="dcterms:W3CDTF">2020-06-12T11:55:56Z</dcterms:created>
  <dcterms:modified xsi:type="dcterms:W3CDTF">2020-10-01T07:09:01Z</dcterms:modified>
</cp:coreProperties>
</file>