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48"/>
  </p:notesMasterIdLst>
  <p:handoutMasterIdLst>
    <p:handoutMasterId r:id="rId49"/>
  </p:handoutMasterIdLst>
  <p:sldIdLst>
    <p:sldId id="275" r:id="rId2"/>
    <p:sldId id="315" r:id="rId3"/>
    <p:sldId id="316" r:id="rId4"/>
    <p:sldId id="317" r:id="rId5"/>
    <p:sldId id="318" r:id="rId6"/>
    <p:sldId id="320" r:id="rId7"/>
    <p:sldId id="271" r:id="rId8"/>
    <p:sldId id="272" r:id="rId9"/>
    <p:sldId id="321" r:id="rId10"/>
    <p:sldId id="322" r:id="rId11"/>
    <p:sldId id="323" r:id="rId12"/>
    <p:sldId id="324" r:id="rId13"/>
    <p:sldId id="325" r:id="rId14"/>
    <p:sldId id="326" r:id="rId15"/>
    <p:sldId id="327" r:id="rId16"/>
    <p:sldId id="328" r:id="rId17"/>
    <p:sldId id="329" r:id="rId18"/>
    <p:sldId id="330" r:id="rId19"/>
    <p:sldId id="331" r:id="rId20"/>
    <p:sldId id="332" r:id="rId21"/>
    <p:sldId id="333" r:id="rId22"/>
    <p:sldId id="334" r:id="rId23"/>
    <p:sldId id="335" r:id="rId24"/>
    <p:sldId id="336" r:id="rId25"/>
    <p:sldId id="337" r:id="rId26"/>
    <p:sldId id="338" r:id="rId27"/>
    <p:sldId id="339" r:id="rId28"/>
    <p:sldId id="281" r:id="rId29"/>
    <p:sldId id="308" r:id="rId30"/>
    <p:sldId id="309" r:id="rId31"/>
    <p:sldId id="282" r:id="rId32"/>
    <p:sldId id="310" r:id="rId33"/>
    <p:sldId id="283" r:id="rId34"/>
    <p:sldId id="311" r:id="rId35"/>
    <p:sldId id="284" r:id="rId36"/>
    <p:sldId id="285" r:id="rId37"/>
    <p:sldId id="286" r:id="rId38"/>
    <p:sldId id="287" r:id="rId39"/>
    <p:sldId id="288" r:id="rId40"/>
    <p:sldId id="312" r:id="rId41"/>
    <p:sldId id="289" r:id="rId42"/>
    <p:sldId id="313" r:id="rId43"/>
    <p:sldId id="290" r:id="rId44"/>
    <p:sldId id="291" r:id="rId45"/>
    <p:sldId id="314" r:id="rId46"/>
    <p:sldId id="292" r:id="rId4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>
      <p:cViewPr varScale="1">
        <p:scale>
          <a:sx n="78" d="100"/>
          <a:sy n="78" d="100"/>
        </p:scale>
        <p:origin x="-90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8B7615-4846-4139-9C63-71CBCB973DB6}" type="datetimeFigureOut">
              <a:rPr lang="pt-BR" smtClean="0"/>
              <a:pPr/>
              <a:t>24/07/2018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C6171C-B674-4F5A-AB18-347725A6C92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317642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5134C9-71D2-49BF-8E73-08DA3AC57FA3}" type="datetimeFigureOut">
              <a:rPr lang="pt-BR" smtClean="0"/>
              <a:pPr/>
              <a:t>24/07/2018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1D5C08-6E3A-4587-AD16-3C33A670205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233229822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D5C08-6E3A-4587-AD16-3C33A670205A}" type="slidenum">
              <a:rPr lang="pt-BR" smtClean="0"/>
              <a:pPr/>
              <a:t>39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418126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1D5C08-6E3A-4587-AD16-3C33A670205A}" type="slidenum">
              <a:rPr lang="pt-BR" smtClean="0"/>
              <a:pPr/>
              <a:t>40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88851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87AE696-D7C9-C744-86B1-959AA97F8470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4F4E5D-B6D9-4DAB-8563-BC90FF8DBE7E}" type="datetime1">
              <a:rPr lang="pt-BR" smtClean="0"/>
              <a:pPr/>
              <a:t>24/07/2018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112380-0F82-4961-BA9A-6D673CED3472}" type="slidenum">
              <a:rPr lang="pt-BR" smtClean="0"/>
              <a:pPr/>
              <a:t>‹nº›</a:t>
            </a:fld>
            <a:endParaRPr lang="pt-BR"/>
          </a:p>
        </p:txBody>
      </p:sp>
      <p:grpSp>
        <p:nvGrpSpPr>
          <p:cNvPr id="2" name="Grupo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LEIS/L8666cons.htm" TargetMode="External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lanalto.gov.br/ccivil_03/Constituicao/Emendas/Emc/emc19.htm" TargetMode="External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365125"/>
            <a:ext cx="10439400" cy="829691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Princípios da Administração Pública </a:t>
            </a:r>
            <a:endParaRPr lang="pt-B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64896"/>
            <a:ext cx="6757416" cy="4548096"/>
          </a:xfrm>
        </p:spPr>
        <p:txBody>
          <a:bodyPr>
            <a:normAutofit fontScale="25000" lnSpcReduction="20000"/>
          </a:bodyPr>
          <a:lstStyle/>
          <a:p>
            <a:endParaRPr lang="pt-BR" sz="5000" dirty="0"/>
          </a:p>
          <a:p>
            <a:pPr marL="0" indent="0" algn="just">
              <a:buNone/>
            </a:pP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Conceito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São parâmetros para a interpretação e complementação das demais regras jurídicas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Devem guiar a criação e aplicação de regras jurídicas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Decorrem da Constituição, das leis, dos costumes e de todo o regime jurídico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Violar um princípio viola todo o sistema de comandos normativos</a:t>
            </a:r>
          </a:p>
          <a:p>
            <a:pPr marL="0" indent="0">
              <a:buNone/>
            </a:pPr>
            <a:r>
              <a:rPr lang="pt-BR" sz="5000" dirty="0"/>
              <a:t>	</a:t>
            </a:r>
          </a:p>
          <a:p>
            <a:pPr marL="0" indent="0">
              <a:buNone/>
            </a:pPr>
            <a:r>
              <a:rPr lang="pt-BR" sz="5000" dirty="0"/>
              <a:t>	</a:t>
            </a: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8607552" y="1548383"/>
            <a:ext cx="3243553" cy="4645153"/>
          </a:xfrm>
          <a:solidFill>
            <a:schemeClr val="accent1"/>
          </a:solidFill>
        </p:spPr>
        <p:txBody>
          <a:bodyPr>
            <a:normAutofit fontScale="25000" lnSpcReduction="20000"/>
          </a:bodyPr>
          <a:lstStyle/>
          <a:p>
            <a:pPr algn="just"/>
            <a:endParaRPr lang="pt-BR" sz="4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Constitucionais </a:t>
            </a:r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explícitos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Constitucionais implícitos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Legalidade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Impessoalidade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Moralidade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Publicidade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Eficácia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Devido processo legal e ampla defesa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Controle judicial dos atos administrativos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Responsabilidade civil do Estado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Isonomia ou da igualdade formal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Licitação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Finalidade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Especialidade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Controle administrativo ou tutela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Motivação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Autotutela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Razoabilidade e da proporcionalidade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Continuidade</a:t>
            </a:r>
          </a:p>
          <a:p>
            <a:pPr marL="457200" lvl="1" indent="0">
              <a:buNone/>
            </a:pPr>
            <a:endParaRPr lang="pt-BR" sz="4400" b="1" dirty="0"/>
          </a:p>
          <a:p>
            <a:pPr marL="457200" lvl="1" indent="0">
              <a:buNone/>
            </a:pPr>
            <a:endParaRPr lang="pt-BR" sz="4400" dirty="0"/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="" xmlns:p14="http://schemas.microsoft.com/office/powerpoint/2010/main" val="103308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66141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33727"/>
            <a:ext cx="7208520" cy="4462273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b="1" dirty="0"/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da Legalidade</a:t>
            </a: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 vontade geral se expressa pela lei</a:t>
            </a: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supremacia do Estado X liberdade do cidadão</a:t>
            </a: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Lei como garantia de liberdade e do patrimônio</a:t>
            </a: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Destinatário do principio da legalidade = cidadão</a:t>
            </a: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Tudo que é juridicamente garantido é juridicamente limitado</a:t>
            </a:r>
          </a:p>
          <a:p>
            <a:pPr algn="just"/>
            <a:endParaRPr lang="pt-BR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. 5º Todos são iguais perante a lei, sem distinção de qualquer natureza, garantindo-se aos brasileiros e aos estrangeiros residentes no País a inviolabilidade do direito à vida, à liberdade, à igualdade, à segurança e à propriedade, nos termos seguintes:</a:t>
            </a:r>
          </a:p>
          <a:p>
            <a:pPr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pt-BR" sz="80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- ninguém será obrigado a fazer ou deixar de fazer alguma coisa senão em virtude de lei;</a:t>
            </a:r>
          </a:p>
          <a:p>
            <a:pPr lvl="1"/>
            <a:endParaRPr lang="pt-BR" sz="6500" dirty="0" smtClean="0"/>
          </a:p>
          <a:p>
            <a:pPr lvl="1"/>
            <a:endParaRPr lang="pt-BR" sz="6500" dirty="0" smtClean="0"/>
          </a:p>
          <a:p>
            <a:pPr lvl="1"/>
            <a:endParaRPr lang="pt-BR" sz="6500" dirty="0"/>
          </a:p>
          <a:p>
            <a:pPr marL="914400" lvl="2" indent="0">
              <a:buNone/>
            </a:pPr>
            <a:endParaRPr lang="pt-BR" sz="65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10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314944" y="1920085"/>
            <a:ext cx="3267456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1784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2624" y="277368"/>
            <a:ext cx="8168640" cy="78333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584282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b="1" dirty="0"/>
          </a:p>
          <a:p>
            <a:pPr lvl="1"/>
            <a:endParaRPr lang="pt-BR" b="1" dirty="0"/>
          </a:p>
          <a:p>
            <a:pPr lvl="1" algn="just"/>
            <a:r>
              <a:rPr lang="pt-BR" sz="9600" b="1" dirty="0" smtClean="0">
                <a:latin typeface="Times New Roman" pitchFamily="18" charset="0"/>
                <a:cs typeface="Times New Roman" pitchFamily="18" charset="0"/>
              </a:rPr>
              <a:t>Princípio da Legalidade</a:t>
            </a:r>
          </a:p>
          <a:p>
            <a:pPr marL="457200" lvl="1" indent="0" algn="just">
              <a:buNone/>
            </a:pPr>
            <a:endParaRPr lang="pt-B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Apenas a lei pode introduzir inovações primárias: novos direitos e novos deveres.</a:t>
            </a: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Regulamentação negativa (</a:t>
            </a:r>
            <a:r>
              <a:rPr lang="pt-BR" sz="96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ans Kelsen) ou norma geral exclusiva – o que não é proibido pela lei deve ser tido como permitido. </a:t>
            </a: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A regra para a administração é inversa</a:t>
            </a: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“todo poder é da Lei, toda a autoridade que pode se exercitar é da própria Lei; só ‘em nome da lei’ – expressão já habitual, pois cuja significação precisa resulta de sua origem nos textos revolucionários” [...] ( ENTERRÍA,  1995, p. 14-15)</a:t>
            </a:r>
          </a:p>
          <a:p>
            <a:pPr lvl="1"/>
            <a:endParaRPr lang="pt-BR" sz="9600" dirty="0" smtClean="0"/>
          </a:p>
          <a:p>
            <a:pPr lvl="1"/>
            <a:endParaRPr lang="pt-BR" sz="9600" dirty="0" smtClean="0"/>
          </a:p>
          <a:p>
            <a:pPr lvl="1"/>
            <a:endParaRPr lang="pt-BR" sz="6500" dirty="0"/>
          </a:p>
          <a:p>
            <a:pPr marL="914400" lvl="2" indent="0">
              <a:buNone/>
            </a:pPr>
            <a:endParaRPr lang="pt-BR" sz="65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11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644128" y="1920085"/>
            <a:ext cx="2938272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00049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48256" y="743712"/>
            <a:ext cx="7144512" cy="54864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584282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96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9600" b="1" dirty="0" smtClean="0">
                <a:latin typeface="Times New Roman" pitchFamily="18" charset="0"/>
                <a:cs typeface="Times New Roman" pitchFamily="18" charset="0"/>
              </a:rPr>
              <a:t>Princípio da Legalidade</a:t>
            </a:r>
          </a:p>
          <a:p>
            <a:pPr marL="457200" lvl="1" indent="0" algn="just">
              <a:buNone/>
            </a:pPr>
            <a:endParaRPr lang="pt-B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Tem dois componentes: primazia e reserva da lei</a:t>
            </a: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Desde a CI de 1824 coloca-se como fundamento dos direitos individuais e como antídoto as absolutismo do Estado</a:t>
            </a: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Legalidade X discricionariedade X vinculação</a:t>
            </a: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Gera restrições ao exercício de poderes normativos pelas autoridades administrativas</a:t>
            </a: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Legalidade positiva X legalidade negativa</a:t>
            </a:r>
          </a:p>
          <a:p>
            <a:pPr lvl="1"/>
            <a:endParaRPr lang="pt-BR" sz="9600" dirty="0" smtClean="0"/>
          </a:p>
          <a:p>
            <a:pPr lvl="1"/>
            <a:endParaRPr lang="pt-BR" sz="6500" dirty="0"/>
          </a:p>
          <a:p>
            <a:pPr marL="914400" lvl="2" indent="0">
              <a:buNone/>
            </a:pPr>
            <a:endParaRPr lang="pt-BR" sz="65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12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497824" y="1920085"/>
            <a:ext cx="3316224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660886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26336" y="451104"/>
            <a:ext cx="6851904" cy="80467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65376"/>
            <a:ext cx="7584282" cy="489975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b="1" dirty="0"/>
          </a:p>
          <a:p>
            <a:pPr lvl="1"/>
            <a:r>
              <a:rPr lang="pt-BR" sz="9600" b="1" dirty="0" smtClean="0">
                <a:latin typeface="Times New Roman" pitchFamily="18" charset="0"/>
                <a:cs typeface="Times New Roman" pitchFamily="18" charset="0"/>
              </a:rPr>
              <a:t>Princípio da Legalidade</a:t>
            </a:r>
          </a:p>
          <a:p>
            <a:pPr marL="457200" lvl="1" indent="0">
              <a:buNone/>
            </a:pPr>
            <a:endParaRPr lang="pt-BR" sz="96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Mitigação do princípio da legalidade:</a:t>
            </a:r>
          </a:p>
          <a:p>
            <a:pPr lvl="2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a inconstitucionalidade</a:t>
            </a:r>
          </a:p>
          <a:p>
            <a:pPr lvl="2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direitos fundamentais</a:t>
            </a: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Lei administrativa inconstitucional</a:t>
            </a: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Atos arbitrários X legalidade</a:t>
            </a: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Normas: legislativas, consuetudinárias, individuais</a:t>
            </a: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Sistema hierárquico de validação das normas – constituição</a:t>
            </a: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Principio da legalidade X medidas provisórias</a:t>
            </a:r>
          </a:p>
          <a:p>
            <a:pPr lvl="1"/>
            <a:endParaRPr lang="pt-BR" sz="96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sz="96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endParaRPr lang="pt-BR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sz="96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endParaRPr lang="pt-BR" sz="96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9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13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095488" y="1920085"/>
            <a:ext cx="3486912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2536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97152" y="716280"/>
            <a:ext cx="7522464" cy="49072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6940296" cy="4724399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5100" b="1" dirty="0" smtClean="0">
                <a:latin typeface="Times New Roman" pitchFamily="18" charset="0"/>
                <a:cs typeface="Times New Roman" pitchFamily="18" charset="0"/>
              </a:rPr>
              <a:t>Princípio da Impessoalidade</a:t>
            </a:r>
            <a:endParaRPr lang="pt-BR" sz="51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pt-BR" sz="51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Deriva do princípio da isonomia e coaduna-se com o princípio da finalidade</a:t>
            </a:r>
          </a:p>
          <a:p>
            <a:pPr lvl="1" algn="just"/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Tem duas vertentes:</a:t>
            </a:r>
          </a:p>
          <a:p>
            <a:pPr lvl="2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Impessoalidade do próprio administrado como destinatário dos atos administrativos</a:t>
            </a:r>
          </a:p>
          <a:p>
            <a:pPr lvl="2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Impessoalidade do administrador quanto à pratica dos atos administrativos</a:t>
            </a:r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BR" sz="5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14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241792" y="1920085"/>
            <a:ext cx="3340608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069627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24000" y="704088"/>
            <a:ext cx="6217920" cy="51511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29184" y="1371600"/>
            <a:ext cx="7827264" cy="4968239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da Impessoalidade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b="1" dirty="0">
                <a:latin typeface="Times New Roman" pitchFamily="18" charset="0"/>
                <a:cs typeface="Times New Roman" pitchFamily="18" charset="0"/>
              </a:rPr>
              <a:t>Art. 37.</a:t>
            </a: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 A administração pública direta e indireta de qualquer dos Poderes da União, dos Estados, do Distrito Federal e dos Municípios obedecerá aos princípios de legalidade, impessoalidade, moralidade, publicidade e eficiência e, também, ao seguinte: </a:t>
            </a:r>
            <a:r>
              <a:rPr lang="pt-BR" sz="8000" i="1" dirty="0">
                <a:latin typeface="Times New Roman" pitchFamily="18" charset="0"/>
                <a:cs typeface="Times New Roman" pitchFamily="18" charset="0"/>
              </a:rPr>
              <a:t>(Redação dada pela Emenda Constitucional nº 19, de 1998)</a:t>
            </a:r>
            <a:endParaRPr lang="pt-BR" sz="8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1º – A publicidade dos atos, programas, obras, serviços e campanhas dos órgãos públicos deverá ter caráter educativo, informativo ou de orientação social, dela não podendo constar nomes, símbolos ou imagens que caracterizem promoção pessoal de autoridades ou servidores públicos.</a:t>
            </a:r>
            <a:endParaRPr lang="pt-BR" sz="80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 ênfase da administração é no cidadão (lato senso), não no gestor, não na administração. Sem favoritismos ou perseguição pessoal. 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endParaRPr lang="pt-BR" sz="6000" dirty="0"/>
          </a:p>
          <a:p>
            <a:pPr marL="0" indent="0">
              <a:buNone/>
            </a:pPr>
            <a:r>
              <a:rPr lang="pt-BR" sz="60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15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388096" y="1920085"/>
            <a:ext cx="3194304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7530671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87296" y="707136"/>
            <a:ext cx="5986272" cy="51206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584282" cy="539353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Princípio da Impessoalidade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Exemplos:</a:t>
            </a:r>
          </a:p>
          <a:p>
            <a:pPr lvl="2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Propaganda </a:t>
            </a: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personalista do 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gestor</a:t>
            </a:r>
          </a:p>
          <a:p>
            <a:pPr lvl="2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Nepotismo</a:t>
            </a:r>
          </a:p>
          <a:p>
            <a:pPr lvl="2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Partidarismo</a:t>
            </a:r>
          </a:p>
          <a:p>
            <a:pPr lvl="2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Pessoalidade administrativa na elaboração normativa</a:t>
            </a:r>
          </a:p>
          <a:p>
            <a:pPr lvl="2"/>
            <a:endParaRPr lang="pt-BR" sz="5600" dirty="0"/>
          </a:p>
          <a:p>
            <a:pPr marL="914400" lvl="2" indent="0">
              <a:buNone/>
            </a:pPr>
            <a:endParaRPr lang="pt-BR" sz="6000" dirty="0"/>
          </a:p>
          <a:p>
            <a:pPr marL="0" indent="0">
              <a:buNone/>
            </a:pPr>
            <a:r>
              <a:rPr lang="pt-BR" sz="60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16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534400" y="1694689"/>
            <a:ext cx="3267456" cy="4291584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65042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8384" y="691896"/>
            <a:ext cx="6327648" cy="454152"/>
          </a:xfrm>
        </p:spPr>
        <p:txBody>
          <a:bodyPr>
            <a:no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330440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7400" b="1" dirty="0" smtClean="0">
                <a:latin typeface="Times New Roman" pitchFamily="18" charset="0"/>
                <a:cs typeface="Times New Roman" pitchFamily="18" charset="0"/>
              </a:rPr>
              <a:t>Princípio da Moralidade</a:t>
            </a:r>
          </a:p>
          <a:p>
            <a:pPr lvl="1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Combate os atos contrários ao bom senso comum</a:t>
            </a: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Moralidade e moral jurídica- conjunto de regras de conduta retirado da disciplina interior da própria Administração</a:t>
            </a: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Ao lado da legalidade visa combater o desvio de poder</a:t>
            </a: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Nem tudo que é legal é honesto – todo governo deve ser honesto</a:t>
            </a: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Códigos de ética e comissões de ética da administração pública</a:t>
            </a:r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endParaRPr lang="pt-BR" sz="65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17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327136" y="1920085"/>
            <a:ext cx="3255264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9390455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1808" y="499872"/>
            <a:ext cx="10155936" cy="88392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306056" cy="5393531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b="1" dirty="0" smtClean="0">
                <a:latin typeface="Times New Roman" pitchFamily="18" charset="0"/>
                <a:cs typeface="Times New Roman" pitchFamily="18" charset="0"/>
              </a:rPr>
              <a:t>Princípio da Moralidade</a:t>
            </a: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“a moral comum é orientada por uma distinção puramente ética, entre o bem e o mal, enquanto a moral administrativa é orientada por uma diferença prática entre boa e má administração” (MOREIRA, 2005, p. 96)</a:t>
            </a: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É violado pela corrupção administrativa ou pelo desvio ético</a:t>
            </a: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Sob a aparência da legalidade pratica-se o ato com desvio de finalidade</a:t>
            </a: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Má-fé objetiva do Estado</a:t>
            </a:r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endParaRPr lang="pt-BR" sz="65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18</a:t>
            </a:fld>
            <a:endParaRPr lang="pt-BR"/>
          </a:p>
        </p:txBody>
      </p:sp>
      <p:sp>
        <p:nvSpPr>
          <p:cNvPr id="8" name="Espaço Reservado para Conteúdo 4"/>
          <p:cNvSpPr txBox="1">
            <a:spLocks noGrp="1"/>
          </p:cNvSpPr>
          <p:nvPr>
            <p:ph sz="half" idx="2"/>
          </p:nvPr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247607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58112" y="752856"/>
            <a:ext cx="6217920" cy="55168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001256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7200" b="1" dirty="0" smtClean="0">
                <a:latin typeface="Times New Roman" pitchFamily="18" charset="0"/>
                <a:cs typeface="Times New Roman" pitchFamily="18" charset="0"/>
              </a:rPr>
              <a:t>Princípio da Moralidade</a:t>
            </a:r>
          </a:p>
          <a:p>
            <a:pPr lvl="1" algn="just"/>
            <a:endParaRPr lang="pt-BR" sz="72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 algn="just">
              <a:buNone/>
            </a:pPr>
            <a:r>
              <a:rPr lang="pt-BR" sz="7200" dirty="0" smtClean="0">
                <a:latin typeface="Times New Roman" pitchFamily="18" charset="0"/>
                <a:cs typeface="Times New Roman" pitchFamily="18" charset="0"/>
              </a:rPr>
              <a:t>Art. 5°, LXXIII – Ação Popular – direito fundamental – </a:t>
            </a:r>
            <a:r>
              <a:rPr lang="pt-BR" sz="7200" dirty="0" err="1" smtClean="0">
                <a:latin typeface="Times New Roman" pitchFamily="18" charset="0"/>
                <a:cs typeface="Times New Roman" pitchFamily="18" charset="0"/>
              </a:rPr>
              <a:t>sobre-princípio</a:t>
            </a:r>
            <a:endParaRPr lang="pt-BR" sz="7200" dirty="0" smtClean="0">
              <a:latin typeface="Times New Roman" pitchFamily="18" charset="0"/>
              <a:cs typeface="Times New Roman" pitchFamily="18" charset="0"/>
            </a:endParaRPr>
          </a:p>
          <a:p>
            <a:pPr marL="914400" lvl="2" indent="0" algn="just">
              <a:buNone/>
            </a:pPr>
            <a:endParaRPr lang="pt-BR" sz="72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 algn="just">
              <a:buNone/>
            </a:pPr>
            <a:r>
              <a:rPr lang="pt-BR" sz="7200" dirty="0" smtClean="0">
                <a:latin typeface="Times New Roman" pitchFamily="18" charset="0"/>
                <a:cs typeface="Times New Roman" pitchFamily="18" charset="0"/>
              </a:rPr>
              <a:t>qualquer </a:t>
            </a:r>
            <a:r>
              <a:rPr lang="pt-BR" sz="7200" dirty="0">
                <a:latin typeface="Times New Roman" pitchFamily="18" charset="0"/>
                <a:cs typeface="Times New Roman" pitchFamily="18" charset="0"/>
              </a:rPr>
              <a:t>cidadão é parte legítima para propor ação popular que vise a anular ato lesivo ao patrimônio público ou de entidade de que o Estado participe, </a:t>
            </a:r>
            <a:r>
              <a:rPr lang="pt-BR" sz="7200" b="1" dirty="0">
                <a:latin typeface="Times New Roman" pitchFamily="18" charset="0"/>
                <a:cs typeface="Times New Roman" pitchFamily="18" charset="0"/>
              </a:rPr>
              <a:t>à moralidade administrativa</a:t>
            </a:r>
            <a:r>
              <a:rPr lang="pt-BR" sz="7200" dirty="0">
                <a:latin typeface="Times New Roman" pitchFamily="18" charset="0"/>
                <a:cs typeface="Times New Roman" pitchFamily="18" charset="0"/>
              </a:rPr>
              <a:t>, ao meio ambiente e ao patrimônio histórico e cultural, ficando o autor, salvo comprovada má-fé, isento de custas judiciais e do ônus da sucumbência</a:t>
            </a:r>
            <a:r>
              <a:rPr lang="pt-BR" sz="7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14400" lvl="2" indent="0" algn="just">
              <a:buNone/>
            </a:pPr>
            <a:endParaRPr lang="pt-BR" sz="72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 algn="just">
              <a:buNone/>
            </a:pPr>
            <a:r>
              <a:rPr lang="pt-BR" sz="7200" dirty="0" smtClean="0">
                <a:latin typeface="Times New Roman" pitchFamily="18" charset="0"/>
                <a:cs typeface="Times New Roman" pitchFamily="18" charset="0"/>
              </a:rPr>
              <a:t>Lei da Improbidade Administrativa 8.429/1992</a:t>
            </a:r>
          </a:p>
          <a:p>
            <a:pPr marL="914400" lvl="2" indent="0" algn="just">
              <a:buNone/>
            </a:pPr>
            <a:endParaRPr lang="pt-BR" sz="72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 algn="just">
              <a:buNone/>
            </a:pPr>
            <a:r>
              <a:rPr lang="pt-BR" sz="7200" dirty="0" smtClean="0">
                <a:latin typeface="Times New Roman" pitchFamily="18" charset="0"/>
                <a:cs typeface="Times New Roman" pitchFamily="18" charset="0"/>
              </a:rPr>
              <a:t>Desvio de poder</a:t>
            </a:r>
          </a:p>
          <a:p>
            <a:pPr marL="914400" lvl="2" indent="0">
              <a:buNone/>
            </a:pPr>
            <a:endParaRPr lang="pt-BR" sz="60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19</a:t>
            </a:fld>
            <a:endParaRPr lang="pt-BR"/>
          </a:p>
        </p:txBody>
      </p:sp>
      <p:sp>
        <p:nvSpPr>
          <p:cNvPr id="9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01688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524256"/>
            <a:ext cx="10363200" cy="621792"/>
          </a:xfrm>
        </p:spPr>
        <p:txBody>
          <a:bodyPr>
            <a:noAutofit/>
          </a:bodyPr>
          <a:lstStyle/>
          <a:p>
            <a:pPr algn="ctr"/>
            <a:r>
              <a:rPr lang="pt-BR" sz="3200" b="1" dirty="0" smtClean="0">
                <a:latin typeface="Times New Roman"/>
                <a:cs typeface="Times New Roman"/>
              </a:rPr>
              <a:t>Princípios da Administração Pública </a:t>
            </a:r>
            <a:endParaRPr lang="pt-BR" sz="3200" b="1" dirty="0">
              <a:latin typeface="Times New Roman"/>
              <a:cs typeface="Times New Roman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8000" y="1371600"/>
            <a:ext cx="11176000" cy="5029200"/>
          </a:xfrm>
        </p:spPr>
        <p:txBody>
          <a:bodyPr>
            <a:normAutofit fontScale="92500" lnSpcReduction="10000"/>
          </a:bodyPr>
          <a:lstStyle/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Princípios Constitucionais</a:t>
            </a:r>
          </a:p>
          <a:p>
            <a:pPr algn="l">
              <a:lnSpc>
                <a:spcPct val="80000"/>
              </a:lnSpc>
            </a:pPr>
            <a:endParaRPr lang="pt-BR" dirty="0" smtClean="0">
              <a:solidFill>
                <a:schemeClr val="bg1"/>
              </a:solidFill>
              <a:latin typeface="Times New Roman" charset="0"/>
            </a:endParaRP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a) Jurídico-constitucionais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a1) Garantias Constitucionais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a2) Remédios Constitucionais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a3) Direitos de Liberdade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a4) Liberdades Públicas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a5) Direitos Sociais Político-constitucionais</a:t>
            </a:r>
          </a:p>
          <a:p>
            <a:pPr algn="l">
              <a:lnSpc>
                <a:spcPct val="80000"/>
              </a:lnSpc>
            </a:pPr>
            <a:endParaRPr lang="pt-BR" dirty="0" smtClean="0">
              <a:solidFill>
                <a:schemeClr val="bg1"/>
              </a:solidFill>
              <a:latin typeface="Times New Roman" charset="0"/>
            </a:endParaRP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b) Político-Constitucionais	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a1) Federação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a2) Separação de Poderes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a3) Poder Executivo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a4) Poder Legislativo </a:t>
            </a:r>
          </a:p>
          <a:p>
            <a:pPr algn="l">
              <a:lnSpc>
                <a:spcPct val="80000"/>
              </a:lnSpc>
            </a:pPr>
            <a:r>
              <a:rPr lang="pt-BR" dirty="0" smtClean="0">
                <a:solidFill>
                  <a:schemeClr val="bg1"/>
                </a:solidFill>
                <a:latin typeface="Times New Roman" charset="0"/>
              </a:rPr>
              <a:t>		a5) Poder Judiciário </a:t>
            </a:r>
          </a:p>
          <a:p>
            <a:endParaRPr lang="pt-BR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43456" y="521208"/>
            <a:ext cx="6412992" cy="71018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245096" cy="4919472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4400" b="1" dirty="0" smtClean="0">
                <a:latin typeface="Times New Roman" pitchFamily="18" charset="0"/>
                <a:cs typeface="Times New Roman" pitchFamily="18" charset="0"/>
              </a:rPr>
              <a:t>Princípio da Publicidade</a:t>
            </a:r>
          </a:p>
          <a:p>
            <a:pPr lvl="1" algn="just"/>
            <a:endParaRPr lang="pt-BR" sz="4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Todo poder emana do povo que para controlar o Estado precisa saber o que se passa na administração.</a:t>
            </a:r>
          </a:p>
          <a:p>
            <a:pPr lvl="1" algn="just"/>
            <a:endParaRPr lang="pt-BR" sz="4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Dever de publicidade de todos os atos dos agentes públicos</a:t>
            </a:r>
          </a:p>
          <a:p>
            <a:pPr lvl="1" algn="just"/>
            <a:endParaRPr lang="pt-BR" sz="4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4400" dirty="0" smtClean="0">
                <a:latin typeface="Times New Roman" pitchFamily="18" charset="0"/>
                <a:cs typeface="Times New Roman" pitchFamily="18" charset="0"/>
              </a:rPr>
              <a:t>Dimensões: dever do Estado, direito do cidadão e limites constitucionais</a:t>
            </a:r>
          </a:p>
          <a:p>
            <a:pPr lvl="1"/>
            <a:endParaRPr lang="pt-BR" sz="6500" dirty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20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251549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657856" y="704088"/>
            <a:ext cx="8924544" cy="51511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184136" cy="5393531"/>
          </a:xfrm>
        </p:spPr>
        <p:txBody>
          <a:bodyPr>
            <a:normAutofit fontScale="40000" lnSpcReduction="20000"/>
          </a:bodyPr>
          <a:lstStyle/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Princípio da Publicidade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“exige, nas formas admitidas em Direito, e dentro dos limites constitucionalmente estabelecidos, a obrigatória divulgação dos Atos da Administração Pública, com o objetivo de permitir seu conhecimento e controle pelos órgãos estatais competentes e por toda a sociedade” (Santos et </a:t>
            </a:r>
            <a:r>
              <a:rPr lang="pt-BR" sz="60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, 2015, p. 33)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Como regra é um requisito formal para a existência dos atos administrativos. Essa regra pode ser excepcionada ou alterada.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21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735664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1120" y="704088"/>
            <a:ext cx="10241280" cy="56388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110984" cy="4907280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buNone/>
            </a:pPr>
            <a:endParaRPr lang="pt-BR" dirty="0"/>
          </a:p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lvl="1" algn="just"/>
            <a:endParaRPr lang="pt-BR" dirty="0"/>
          </a:p>
          <a:p>
            <a:pPr lvl="1" algn="just"/>
            <a:r>
              <a:rPr lang="pt-BR" sz="7400" b="1" dirty="0" smtClean="0">
                <a:latin typeface="Times New Roman" pitchFamily="18" charset="0"/>
                <a:cs typeface="Times New Roman" pitchFamily="18" charset="0"/>
              </a:rPr>
              <a:t>Princípio da Publicidade</a:t>
            </a:r>
          </a:p>
          <a:p>
            <a:pPr lvl="1" algn="just"/>
            <a:endParaRPr lang="pt-BR" sz="74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Publicidade geral</a:t>
            </a:r>
          </a:p>
          <a:p>
            <a:pPr lvl="1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Publicidade aos interessados</a:t>
            </a:r>
          </a:p>
          <a:p>
            <a:pPr lvl="1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Presunção de ciência do destinatário </a:t>
            </a:r>
          </a:p>
          <a:p>
            <a:pPr lvl="1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Envolve todas as etapas do procedimento ou do processo administrativo – A LAI (n° 12.5027/2011) fortalece esse princípio</a:t>
            </a:r>
          </a:p>
          <a:p>
            <a:pPr lvl="1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Não se confunde com propaganda institucional</a:t>
            </a:r>
          </a:p>
          <a:p>
            <a:pPr lvl="1" algn="just"/>
            <a:endParaRPr lang="pt-BR" sz="6500" dirty="0"/>
          </a:p>
          <a:p>
            <a:pPr lvl="1" algn="just"/>
            <a:endParaRPr lang="pt-BR" sz="6500" dirty="0" smtClean="0"/>
          </a:p>
          <a:p>
            <a:pPr lvl="1" algn="just"/>
            <a:endParaRPr lang="pt-BR" sz="6500" dirty="0"/>
          </a:p>
          <a:p>
            <a:pPr lvl="1" algn="just"/>
            <a:endParaRPr lang="pt-BR" sz="6500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22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65763635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853184" y="704088"/>
            <a:ext cx="9729216" cy="57607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123176" cy="539353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Princípio da Publicidade</a:t>
            </a:r>
          </a:p>
          <a:p>
            <a:pPr lvl="1" algn="just"/>
            <a:endParaRPr lang="pt-BR" sz="6000" b="1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“Constituem desdobramentos do princípio da publicidade o direito de receber dos órgãos públicos informações de seu interesse particular, ou interesse coletivo em geral (art. 5°, XXXIII, da CF), o direito à obtenção de certidões em repartições públicas, para defesa de direitos e esclarecimento de situações de interesse pessoal (art. 5°, XXXIV, da CF), e, naturalmente, o direito de acesso dos usuários a registros administrativos e atos de governo (art. 37, § 3°, II)” (Santos, et </a:t>
            </a:r>
            <a:r>
              <a:rPr lang="pt-BR" sz="60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, 2015, p. 35-36)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sz="6500" dirty="0" smtClean="0"/>
          </a:p>
          <a:p>
            <a:pPr lvl="1"/>
            <a:endParaRPr lang="pt-BR" sz="6500" dirty="0"/>
          </a:p>
          <a:p>
            <a:pPr lvl="1"/>
            <a:endParaRPr lang="pt-BR" sz="6500" dirty="0" smtClean="0"/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23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9726969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97024" y="704088"/>
            <a:ext cx="9485376" cy="49072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037832" cy="50292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7400" b="1" dirty="0" smtClean="0"/>
              <a:t>Princípio da Publicidade</a:t>
            </a:r>
          </a:p>
          <a:p>
            <a:pPr lvl="1" algn="just"/>
            <a:endParaRPr lang="pt-BR" sz="7400" b="1" dirty="0"/>
          </a:p>
          <a:p>
            <a:pPr lvl="1" algn="just"/>
            <a:r>
              <a:rPr lang="pt-BR" sz="7400" dirty="0" smtClean="0"/>
              <a:t>Limites constitucionais ao princípio da publicidades:</a:t>
            </a:r>
          </a:p>
          <a:p>
            <a:pPr lvl="1" algn="just"/>
            <a:endParaRPr lang="pt-BR" sz="7400" dirty="0"/>
          </a:p>
          <a:p>
            <a:pPr lvl="2" algn="just"/>
            <a:r>
              <a:rPr lang="pt-BR" sz="7400" dirty="0" smtClean="0"/>
              <a:t>Violação da intimidade, vida privada, honra e imagem de terceiros (art. 5°, X, c/c o art. 37,§3°,II da CF)</a:t>
            </a:r>
          </a:p>
          <a:p>
            <a:pPr lvl="2" algn="just"/>
            <a:r>
              <a:rPr lang="pt-BR" sz="7400" dirty="0" smtClean="0"/>
              <a:t>Sigilo de fonte (art. 5°, XIV da CF)</a:t>
            </a:r>
          </a:p>
          <a:p>
            <a:pPr lvl="2" algn="just"/>
            <a:r>
              <a:rPr lang="pt-BR" sz="7400" dirty="0" smtClean="0"/>
              <a:t>Atos dos processos judiciais e administrativo (art. 5°, LXX, c/c CPC, CPP, LPADM, </a:t>
            </a:r>
            <a:r>
              <a:rPr lang="pt-BR" sz="7400" dirty="0" err="1" smtClean="0"/>
              <a:t>Llicit</a:t>
            </a:r>
            <a:r>
              <a:rPr lang="pt-BR" sz="7400" dirty="0" smtClean="0"/>
              <a:t>)</a:t>
            </a:r>
          </a:p>
          <a:p>
            <a:pPr lvl="2" algn="just"/>
            <a:r>
              <a:rPr lang="pt-BR" sz="7400" dirty="0" smtClean="0"/>
              <a:t>Sigilo imprescindível à segurança da sociedade e Estado (art. 5°, XXXIII, c/c o art. 37,§3°, II da CF)</a:t>
            </a:r>
          </a:p>
          <a:p>
            <a:pPr lvl="1" algn="just"/>
            <a:endParaRPr lang="pt-BR" sz="7400" dirty="0"/>
          </a:p>
          <a:p>
            <a:pPr lvl="1" algn="just"/>
            <a:endParaRPr lang="pt-BR" sz="7400" dirty="0" smtClean="0"/>
          </a:p>
          <a:p>
            <a:pPr marL="0" indent="0" algn="just">
              <a:buNone/>
            </a:pPr>
            <a:endParaRPr lang="pt-BR" sz="7400" dirty="0"/>
          </a:p>
          <a:p>
            <a:pPr marL="0" indent="0" algn="just">
              <a:buNone/>
            </a:pPr>
            <a:endParaRPr lang="pt-BR" sz="74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24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558420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45920" y="704088"/>
            <a:ext cx="9936480" cy="466344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74904" y="1780032"/>
            <a:ext cx="7647432" cy="4869275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b="1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da Eficácia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EC 19/1998 – era princípio da qualidade, depois alterado para eficiência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Forma de executar uma tarefa – fazer mais consumindo menos recursos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Sentido econômico, sentido jurídico (bem comum?)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“deverá ter por eficiente a conduta da Administração Pública quando, em todas as dimensões possíveis apresentadas no plano de nossa realidade, estiver voltada para a satisfação do valor maior expresso pela ideia de bem de todos”. (Santos et </a:t>
            </a:r>
            <a:r>
              <a:rPr lang="pt-BR" sz="80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, 2015, 39)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 algn="just">
              <a:buNone/>
            </a:pP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25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2476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5776" y="704088"/>
            <a:ext cx="7717536" cy="69799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147560" cy="49072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7400" b="1" dirty="0" smtClean="0">
                <a:latin typeface="Times New Roman" pitchFamily="18" charset="0"/>
                <a:cs typeface="Times New Roman" pitchFamily="18" charset="0"/>
              </a:rPr>
              <a:t>Princípio da Eficácia</a:t>
            </a:r>
          </a:p>
          <a:p>
            <a:pPr lvl="1" algn="just"/>
            <a:endParaRPr lang="pt-BR" sz="6500" b="1" dirty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É </a:t>
            </a:r>
            <a:r>
              <a:rPr lang="pt-BR" sz="7400" dirty="0" err="1" smtClean="0">
                <a:latin typeface="Times New Roman" pitchFamily="18" charset="0"/>
                <a:cs typeface="Times New Roman" pitchFamily="18" charset="0"/>
              </a:rPr>
              <a:t>bipotencial</a:t>
            </a:r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: ação instrumental realizada e resultado final desta</a:t>
            </a:r>
          </a:p>
          <a:p>
            <a:pPr lvl="2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Aproveitar os recursos humanos, materiais, técnicos e financeiros existentes</a:t>
            </a:r>
          </a:p>
          <a:p>
            <a:pPr lvl="2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Pressupõe planejamento, acurácia operacional, habilitação técnica e não desperdício de recursos </a:t>
            </a:r>
            <a:r>
              <a:rPr lang="pt-BR" sz="74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lato senso) </a:t>
            </a:r>
          </a:p>
          <a:p>
            <a:pPr lvl="2" algn="just"/>
            <a:endParaRPr lang="pt-BR" sz="7400" dirty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pt-BR" sz="7400" dirty="0" smtClean="0">
                <a:latin typeface="Times New Roman" pitchFamily="18" charset="0"/>
                <a:cs typeface="Times New Roman" pitchFamily="18" charset="0"/>
              </a:rPr>
              <a:t>Os resultados qualitativo e quantitativos devem ser satisfatórios levando-se em conta as necessidades e os meios disponíveis</a:t>
            </a:r>
            <a:r>
              <a:rPr lang="pt-BR" sz="61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pt-BR" sz="61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pt-BR" sz="65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26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72937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9616" y="704088"/>
            <a:ext cx="10082784" cy="66141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658111"/>
            <a:ext cx="6733032" cy="4718305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Princípio da Eficiência</a:t>
            </a:r>
          </a:p>
          <a:p>
            <a:pPr lvl="1"/>
            <a:endParaRPr lang="pt-BR" sz="6000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	art. 37, §3°</a:t>
            </a: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	</a:t>
            </a:r>
            <a:endParaRPr lang="pt-BR" sz="60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art. 39, § 2°</a:t>
            </a:r>
          </a:p>
          <a:p>
            <a:pPr marL="0" indent="0">
              <a:buNone/>
            </a:pP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	art. 39, § 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7°</a:t>
            </a:r>
          </a:p>
          <a:p>
            <a:pPr marL="0" indent="0">
              <a:buNone/>
            </a:pP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	art. 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41, </a:t>
            </a: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3°</a:t>
            </a:r>
          </a:p>
          <a:p>
            <a:pPr marL="0" indent="0">
              <a:buNone/>
            </a:pP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	art. 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41, </a:t>
            </a: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§ 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1°, III e 247, parágrafo único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6500" dirty="0"/>
          </a:p>
          <a:p>
            <a:pPr marL="0" indent="0">
              <a:buNone/>
            </a:pPr>
            <a:endParaRPr lang="pt-BR" sz="6500" dirty="0" smtClean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27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616809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2080" y="704088"/>
            <a:ext cx="10180320" cy="50292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97408" y="1371600"/>
            <a:ext cx="7242048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 algn="just"/>
            <a:endParaRPr lang="pt-BR" dirty="0"/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do devido processo legal e da ampla defesa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Art. 5°:</a:t>
            </a:r>
          </a:p>
          <a:p>
            <a:pPr lvl="1"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LIV - ninguém será privado da liberdade ou de seus bens sem o devido processo legal;</a:t>
            </a:r>
          </a:p>
          <a:p>
            <a:pPr lvl="1" algn="just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LV - aos litigantes, em processo judicial ou administrativo, e aos acusados em geral são assegurados o contraditório e ampla defesa, com os meios e recursos a ela inerentes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Qualquer ato estatal que estabeleça restrição a liberdade, perda da propriedade, de direitos deve ser precedido de processo formalmente instaurado (devido processo legal). O desrespeito gera invalidade do ato e responsabilidade dos agentes.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E deve ser garantido o contraditório e a ampla defesa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sz="9600" dirty="0"/>
          </a:p>
          <a:p>
            <a:pPr marL="914400" lvl="2" indent="0">
              <a:buNone/>
            </a:pPr>
            <a:endParaRPr lang="pt-BR" sz="65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28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7440432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11808" y="704088"/>
            <a:ext cx="10070592" cy="61264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184136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9600" b="1" dirty="0" smtClean="0">
                <a:latin typeface="Times New Roman" pitchFamily="18" charset="0"/>
                <a:cs typeface="Times New Roman" pitchFamily="18" charset="0"/>
              </a:rPr>
              <a:t>Princípio do devido processo legal e da ampla defesa</a:t>
            </a:r>
          </a:p>
          <a:p>
            <a:pPr lvl="1" algn="just"/>
            <a:endParaRPr lang="pt-BR" sz="96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O contraditório e a ampla defesa envolvem três prerrogativas:</a:t>
            </a:r>
          </a:p>
          <a:p>
            <a:pPr lvl="2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O direito de expor suas razões e argumentos de defesa antes e depois da expedição do ato restritivo</a:t>
            </a:r>
          </a:p>
          <a:p>
            <a:pPr lvl="2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O direito de indicar e produzir todas as provas</a:t>
            </a:r>
          </a:p>
          <a:p>
            <a:pPr lvl="2" algn="just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O direito à decisão que explicite as razões de fato e de direito que fundamentaram a decisão restritiva de seus direitos.</a:t>
            </a:r>
            <a:endParaRPr lang="pt-BR" sz="9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sz="96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29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13164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560832"/>
            <a:ext cx="10972800" cy="48768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3200" b="1" dirty="0" smtClean="0">
                <a:latin typeface="Times New Roman" charset="0"/>
              </a:rPr>
              <a:t>Princípios da Administração Pública </a:t>
            </a:r>
            <a:endParaRPr lang="pt-BR" sz="3200" b="1" dirty="0">
              <a:latin typeface="Times New Roman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117600" y="1600200"/>
            <a:ext cx="10674351" cy="64293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2000" b="1">
                <a:latin typeface="Times New Roman" charset="0"/>
              </a:rPr>
              <a:t>Diferença entre Princípios e Normas</a:t>
            </a:r>
            <a:endParaRPr lang="pt-BR" sz="2000">
              <a:latin typeface="Times New Roman" charset="0"/>
            </a:endParaRPr>
          </a:p>
        </p:txBody>
      </p:sp>
      <p:graphicFrame>
        <p:nvGraphicFramePr>
          <p:cNvPr id="3094" name="Group 22"/>
          <p:cNvGraphicFramePr>
            <a:graphicFrameLocks noGrp="1"/>
          </p:cNvGraphicFramePr>
          <p:nvPr>
            <p:ph sz="half" idx="2"/>
          </p:nvPr>
        </p:nvGraphicFramePr>
        <p:xfrm>
          <a:off x="709085" y="2636839"/>
          <a:ext cx="10873316" cy="2952751"/>
        </p:xfrm>
        <a:graphic>
          <a:graphicData uri="http://schemas.openxmlformats.org/drawingml/2006/table">
            <a:tbl>
              <a:tblPr/>
              <a:tblGrid>
                <a:gridCol w="5437716"/>
                <a:gridCol w="5435600"/>
              </a:tblGrid>
              <a:tr h="6048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Princípios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Normas 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+ abstrato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- abstrato 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Indiretamente aplicados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</a:rPr>
                        <a:t>Diretamente Aplicada 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9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Possui uma estrutura lógica de aplicação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Não precisa ser deduzida </a:t>
                      </a:r>
                    </a:p>
                  </a:txBody>
                  <a:tcPr marL="121920" marR="1219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9344" y="740664"/>
            <a:ext cx="8948928" cy="50292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6879336" cy="4700016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r>
              <a:rPr lang="pt-BR" sz="9600" b="1" dirty="0" smtClean="0">
                <a:latin typeface="Times New Roman" pitchFamily="18" charset="0"/>
                <a:cs typeface="Times New Roman" pitchFamily="18" charset="0"/>
              </a:rPr>
              <a:t>Princípio do devido processo legal e da ampla defesa</a:t>
            </a:r>
          </a:p>
          <a:p>
            <a:pPr lvl="1"/>
            <a:endParaRPr lang="pt-BR" sz="9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Em situações de urgência o exercício ao direito do contraditório e ampla defesa podem ser postergados</a:t>
            </a:r>
          </a:p>
          <a:p>
            <a:pPr lvl="1"/>
            <a:endParaRPr lang="pt-BR" sz="96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sz="9600" dirty="0" smtClean="0">
                <a:latin typeface="Times New Roman" pitchFamily="18" charset="0"/>
                <a:cs typeface="Times New Roman" pitchFamily="18" charset="0"/>
              </a:rPr>
              <a:t>Exige da mesma forma a instauração posterior do devido processo legal</a:t>
            </a:r>
          </a:p>
          <a:p>
            <a:pPr lvl="1"/>
            <a:endParaRPr lang="pt-BR" sz="9600" dirty="0"/>
          </a:p>
          <a:p>
            <a:pPr marL="457200" lvl="1" indent="0">
              <a:buNone/>
            </a:pPr>
            <a:endParaRPr lang="pt-BR" sz="9600" dirty="0"/>
          </a:p>
          <a:p>
            <a:pPr marL="0" indent="0">
              <a:buNone/>
            </a:pPr>
            <a:r>
              <a:rPr lang="pt-BR" sz="6500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30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168640" y="1761589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066997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9344" y="630936"/>
            <a:ext cx="6534912" cy="600456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6989064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do </a:t>
            </a:r>
            <a:r>
              <a:rPr lang="pt-BR" sz="8000" b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ontrole judicial dos atos administrativos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Compete exclusivamente ao Poder Judiciário o exercício da função jurisdicional (art. 5°, XXXV, CF): XXXV </a:t>
            </a: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- a lei não excluirá da apreciação do Poder Judiciário lesão ou ameaça a direito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Todos os atos administrativos são revisáveis pelo Poder Judiciário a quem cabe </a:t>
            </a:r>
            <a:r>
              <a:rPr lang="pt-BR" sz="8000" b="1" u="sng" dirty="0" smtClean="0">
                <a:latin typeface="Times New Roman" pitchFamily="18" charset="0"/>
                <a:cs typeface="Times New Roman" pitchFamily="18" charset="0"/>
              </a:rPr>
              <a:t>a invalidação (anulação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) e </a:t>
            </a:r>
            <a:r>
              <a:rPr lang="pt-BR" sz="8000" b="1" u="sng" dirty="0" smtClean="0"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 sua </a:t>
            </a:r>
            <a:r>
              <a:rPr lang="pt-BR" sz="8000" b="1" u="sng" dirty="0" smtClean="0">
                <a:latin typeface="Times New Roman" pitchFamily="18" charset="0"/>
                <a:cs typeface="Times New Roman" pitchFamily="18" charset="0"/>
              </a:rPr>
              <a:t>extinção por razões de conveniência e oportunidade (revogação).</a:t>
            </a:r>
          </a:p>
          <a:p>
            <a:pPr lvl="1" algn="just"/>
            <a:endParaRPr lang="pt-BR" sz="8000" b="1" u="sng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Art. 2° proíbe analise de mérito exceto por desvio de finalidade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sz="9600" dirty="0"/>
              <a:t>	</a:t>
            </a:r>
          </a:p>
          <a:p>
            <a:pPr marL="0" indent="0">
              <a:buNone/>
            </a:pPr>
            <a:endParaRPr lang="pt-BR" sz="9600" dirty="0"/>
          </a:p>
          <a:p>
            <a:pPr marL="0" indent="0">
              <a:buNone/>
            </a:pPr>
            <a:endParaRPr lang="pt-BR" sz="96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31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4297675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38656" y="704088"/>
            <a:ext cx="10143744" cy="57607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11808"/>
            <a:ext cx="6830568" cy="5253323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Princípio da responsabilidade civil do Estado</a:t>
            </a: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Art. 37, </a:t>
            </a:r>
            <a:r>
              <a:rPr lang="pt-BR" sz="6200" dirty="0">
                <a:latin typeface="Times New Roman" pitchFamily="18" charset="0"/>
                <a:cs typeface="Times New Roman" pitchFamily="18" charset="0"/>
              </a:rPr>
              <a:t>§ 6º As pessoas jurídicas de direito público e as de direito privado prestadoras de serviços públicos </a:t>
            </a:r>
            <a:r>
              <a:rPr lang="pt-BR" sz="6200" b="1" u="sng" dirty="0">
                <a:latin typeface="Times New Roman" pitchFamily="18" charset="0"/>
                <a:cs typeface="Times New Roman" pitchFamily="18" charset="0"/>
              </a:rPr>
              <a:t>responderão pelos danos que seus agentes, nessa qualidade, causarem a terceiros, assegurado o direito de regresso contra o responsável nos casos de dolo ou culpa</a:t>
            </a:r>
            <a:r>
              <a:rPr lang="pt-BR" sz="6200" b="1" u="sng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endParaRPr lang="pt-BR" sz="6200" b="1" u="sng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Responsabilidade do Estado – objetiva – nexo causal</a:t>
            </a: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Responsabilidade do agente – subjetiva  baseada no dolo (vontade objetiva) ou culpa (imprudência, negligência ou imperícia)</a:t>
            </a:r>
          </a:p>
          <a:p>
            <a:pPr lvl="1" algn="just"/>
            <a:endParaRPr lang="pt-BR" sz="6200" b="1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32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92039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99616" y="704088"/>
            <a:ext cx="10082784" cy="50292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6989064" cy="539353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Princípio da responsabilidade civil do Estado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Terceiros no exercício de função pública (responsabilidade objetiva)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Administração indireta no exercício de atividade econômica (responsabilidade subjetiva)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Agente público que causa dano a terceiro fora do exercício da atividade pública </a:t>
            </a: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(responsabilidade subjetiva)</a:t>
            </a:r>
          </a:p>
          <a:p>
            <a:pPr marL="457200" lvl="1" indent="0">
              <a:buNone/>
            </a:pPr>
            <a:endParaRPr lang="pt-BR" sz="6000" dirty="0" smtClean="0"/>
          </a:p>
          <a:p>
            <a:pPr lvl="1"/>
            <a:endParaRPr lang="pt-BR" sz="6000" b="1" u="sng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33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38960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67968" y="704088"/>
            <a:ext cx="10314432" cy="56388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135368" cy="5393531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Princípio da isonomia e igualdade formal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Isonomia formal – todos são iguais perante a lei (art. 5° da CF):</a:t>
            </a:r>
          </a:p>
          <a:p>
            <a:pPr algn="just"/>
            <a:endParaRPr lang="pt-BR" sz="60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Art</a:t>
            </a: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. 5º Todos são iguais perante a lei, sem distinção de qualquer natureza, garantindo-se aos brasileiros e aos estrangeiros residentes no País a inviolabilidade do direito à vida, à liberdade, à igualdade, à segurança e à propriedade, nos termos seguintes:</a:t>
            </a:r>
          </a:p>
          <a:p>
            <a:pPr algn="just"/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I - homens e mulheres são iguais em direitos e obrigações, nos termos desta Constituição;</a:t>
            </a:r>
          </a:p>
          <a:p>
            <a:pPr lvl="1"/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34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363712" y="1743456"/>
            <a:ext cx="3218688" cy="4611469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0097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36192" y="704088"/>
            <a:ext cx="10046208" cy="52730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6757416" cy="513892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Princípio </a:t>
            </a:r>
            <a:r>
              <a:rPr lang="pt-BR" sz="1800" b="1" dirty="0" smtClean="0">
                <a:latin typeface="Times New Roman" pitchFamily="18" charset="0"/>
                <a:cs typeface="Times New Roman" pitchFamily="18" charset="0"/>
              </a:rPr>
              <a:t>da isonomia e igualdade formal</a:t>
            </a:r>
          </a:p>
          <a:p>
            <a:pPr lvl="1" algn="just"/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Igualdade e equidade</a:t>
            </a:r>
          </a:p>
          <a:p>
            <a:pPr lvl="1" algn="just"/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Fatores de discrímen adequados à razão jurídica e finalidade do ato administrativo</a:t>
            </a:r>
          </a:p>
          <a:p>
            <a:pPr lvl="1" algn="just"/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Fator de discrímen adequado:</a:t>
            </a:r>
          </a:p>
          <a:p>
            <a:pPr lvl="1" algn="just"/>
            <a:endParaRPr lang="pt-BR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A desequiparação não atinja a só um indivíduo</a:t>
            </a:r>
          </a:p>
          <a:p>
            <a:pPr lvl="2" algn="just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Que as situações de discrímen tragam traços diferenciados</a:t>
            </a:r>
          </a:p>
          <a:p>
            <a:pPr lvl="2" algn="just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Que exista uma correlação lógica entre os fatores diferenciais e a distinção do regime jurídico em função deles</a:t>
            </a:r>
          </a:p>
          <a:p>
            <a:pPr lvl="2" algn="just"/>
            <a:r>
              <a:rPr lang="pt-BR" sz="1800" dirty="0" smtClean="0">
                <a:latin typeface="Times New Roman" pitchFamily="18" charset="0"/>
                <a:cs typeface="Times New Roman" pitchFamily="18" charset="0"/>
              </a:rPr>
              <a:t>Que a correlação referida seja pertinente tendo em conta os interesses constitucionalmente protegidos.</a:t>
            </a:r>
            <a:endParaRPr lang="pt-BR" sz="1800" dirty="0">
              <a:latin typeface="Times New Roman" pitchFamily="18" charset="0"/>
              <a:cs typeface="Times New Roman" pitchFamily="18" charset="0"/>
            </a:endParaRPr>
          </a:p>
          <a:p>
            <a:pPr lvl="2" algn="just"/>
            <a:endParaRPr lang="pt-BR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35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718485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7696" y="704088"/>
            <a:ext cx="8034528" cy="57607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269480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da licitação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Ligado à moralidade e isonomia</a:t>
            </a:r>
          </a:p>
          <a:p>
            <a:pPr marL="457200" lvl="1" indent="0" algn="just">
              <a:buNone/>
            </a:pP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Melhor alternativa disponível no mercado para satisfazer os interesses públicos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Art. 37, XXI </a:t>
            </a: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- ressalvados os casos especificados na legislação, as obras, serviços, compras e alienações serão contratados mediante processo de licitação pública que assegure igualdade de condições a todos os concorrentes, com cláusulas que estabeleçam obrigações de pagamento, mantidas as condições efetivas da proposta, nos termos da lei, o qual somente permitirá as exigências de qualificação técnica e econômica indispensáveis à garantia do cumprimento das obrigações.      </a:t>
            </a:r>
            <a:r>
              <a:rPr lang="pt-BR" sz="8000" dirty="0">
                <a:latin typeface="Times New Roman" pitchFamily="18" charset="0"/>
                <a:cs typeface="Times New Roman" pitchFamily="18" charset="0"/>
                <a:hlinkClick r:id="rId2"/>
              </a:rPr>
              <a:t>(Regulamento)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36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35152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667378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704088"/>
            <a:ext cx="10668000" cy="55168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086600" cy="4858512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sz="5100" dirty="0"/>
          </a:p>
          <a:p>
            <a:pPr lvl="1" algn="just"/>
            <a:r>
              <a:rPr lang="pt-BR" sz="5100" b="1" dirty="0" smtClean="0">
                <a:latin typeface="Times New Roman" pitchFamily="18" charset="0"/>
                <a:cs typeface="Times New Roman" pitchFamily="18" charset="0"/>
              </a:rPr>
              <a:t>Princípio </a:t>
            </a:r>
            <a:r>
              <a:rPr lang="pt-BR" sz="5100" b="1" dirty="0" smtClean="0">
                <a:latin typeface="Times New Roman" pitchFamily="18" charset="0"/>
                <a:cs typeface="Times New Roman" pitchFamily="18" charset="0"/>
              </a:rPr>
              <a:t>da finalidade</a:t>
            </a:r>
          </a:p>
          <a:p>
            <a:pPr lvl="1" algn="just"/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Ligado à legalidade e moralidade - deseja que a administração  seja movida para o cumprimento das finalidades legalmente estabelecidas para a conduta do agente administrativo. A finalidade própria de todas as leis é o interesse público. A desobediência implica na nulidade do ato praticado.</a:t>
            </a:r>
          </a:p>
          <a:p>
            <a:pPr lvl="1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O vicio é conhecido como desvio de poder e desvio de finalidade</a:t>
            </a:r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lvl="2"/>
            <a:endParaRPr lang="pt-BR" sz="6500" dirty="0" smtClean="0"/>
          </a:p>
          <a:p>
            <a:pPr lvl="1"/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37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548217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82624" y="704088"/>
            <a:ext cx="10399776" cy="454152"/>
          </a:xfrm>
        </p:spPr>
        <p:txBody>
          <a:bodyPr>
            <a:normAutofit fontScale="90000"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196328" cy="487070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da especialidade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Art. 37, XIX </a:t>
            </a: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- somente por lei específica poderá ser criada autarquia e autorizada a instituição de empresa pública, de sociedade de economia mista e de fundação, cabendo à lei complementar, neste último caso, definir as áreas de sua atuação; </a:t>
            </a:r>
            <a:r>
              <a:rPr lang="pt-BR" sz="8000" dirty="0">
                <a:latin typeface="Times New Roman" pitchFamily="18" charset="0"/>
                <a:cs typeface="Times New Roman" pitchFamily="18" charset="0"/>
                <a:hlinkClick r:id="rId2"/>
              </a:rPr>
              <a:t>(Redação dada pela Emenda Constitucional nº 19, de 1998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  <a:hlinkClick r:id="rId2"/>
              </a:rPr>
              <a:t>)</a:t>
            </a:r>
            <a:endParaRPr lang="pt-BR" sz="8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Decorre do princípio da legalidade e estabelece a impossibilidade de os entes da Administração Indireta ou por ela controlados afastarem-se, no exercício de suas atividades, das finalidades e dos objetivos que lhe são consignados por lei.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Escolha de dirigentes pelo Poder Executivo e controle de contas pelos </a:t>
            </a:r>
            <a:r>
              <a:rPr lang="pt-BR" sz="8000" dirty="0" err="1" smtClean="0">
                <a:latin typeface="Times New Roman" pitchFamily="18" charset="0"/>
                <a:cs typeface="Times New Roman" pitchFamily="18" charset="0"/>
              </a:rPr>
              <a:t>TC´s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>
              <a:buNone/>
            </a:pPr>
            <a:endParaRPr lang="pt-B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38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7321205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75104" y="704088"/>
            <a:ext cx="9607296" cy="50292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342632" cy="5114544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8000" b="1" dirty="0" smtClean="0"/>
              <a:t>Princípio </a:t>
            </a:r>
            <a:r>
              <a:rPr lang="pt-BR" sz="8000" b="1" dirty="0" smtClean="0"/>
              <a:t>do </a:t>
            </a:r>
            <a:r>
              <a:rPr lang="pt-BR" sz="8000" b="1" dirty="0" smtClean="0"/>
              <a:t>controle </a:t>
            </a:r>
            <a:r>
              <a:rPr lang="pt-BR" sz="8000" b="1" dirty="0"/>
              <a:t>administrativo ou </a:t>
            </a:r>
            <a:r>
              <a:rPr lang="pt-BR" sz="8000" b="1" dirty="0" smtClean="0"/>
              <a:t>tutela</a:t>
            </a:r>
          </a:p>
          <a:p>
            <a:pPr lvl="1" algn="just"/>
            <a:endParaRPr lang="pt-BR" sz="8000" dirty="0"/>
          </a:p>
          <a:p>
            <a:pPr lvl="1" algn="just"/>
            <a:r>
              <a:rPr lang="pt-BR" sz="8000" dirty="0" smtClean="0"/>
              <a:t>A </a:t>
            </a:r>
            <a:r>
              <a:rPr lang="pt-BR" sz="8000" dirty="0"/>
              <a:t>A</a:t>
            </a:r>
            <a:r>
              <a:rPr lang="pt-BR" sz="8000" dirty="0" smtClean="0"/>
              <a:t>dministração Direta influi sobre os atos praticados por autarquias, empresas públicas, sociedades de economia mista e fundações governamentais = controle administrativo ou de tutela</a:t>
            </a:r>
          </a:p>
          <a:p>
            <a:pPr lvl="1" algn="just"/>
            <a:endParaRPr lang="pt-BR" sz="8000" dirty="0"/>
          </a:p>
          <a:p>
            <a:pPr lvl="1" algn="just"/>
            <a:r>
              <a:rPr lang="pt-BR" sz="8000" dirty="0" smtClean="0"/>
              <a:t>Conjunto de atos que a administração central pratica, dentro dos limites da lei, para conformar as autarquias aos seus fins próprios</a:t>
            </a:r>
          </a:p>
          <a:p>
            <a:pPr lvl="1" algn="just"/>
            <a:endParaRPr lang="pt-BR" sz="8000" dirty="0"/>
          </a:p>
          <a:p>
            <a:pPr lvl="1" algn="just"/>
            <a:r>
              <a:rPr lang="pt-BR" sz="8000" dirty="0" smtClean="0"/>
              <a:t>Exercido nos casos em que a lei determina sua existência</a:t>
            </a:r>
          </a:p>
          <a:p>
            <a:pPr lvl="1" algn="just"/>
            <a:endParaRPr lang="pt-BR" sz="8000" dirty="0"/>
          </a:p>
          <a:p>
            <a:pPr lvl="1" algn="just"/>
            <a:r>
              <a:rPr lang="pt-BR" sz="8000" dirty="0" smtClean="0"/>
              <a:t>Não se confunde com o poder hierárquico que existe entre órgãos. Este é permanente, contínuo e presumido sobre todos os órgãos subordinados</a:t>
            </a:r>
            <a:endParaRPr lang="pt-BR" sz="8000" dirty="0"/>
          </a:p>
          <a:p>
            <a:pPr lvl="1" algn="just"/>
            <a:endParaRPr lang="pt-BR" sz="8000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39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461248" y="1822549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832719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670560"/>
            <a:ext cx="10363200" cy="438912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3200" b="1" dirty="0" smtClean="0">
                <a:latin typeface="Times New Roman" charset="0"/>
              </a:rPr>
              <a:t>Princípios da Administração Pública </a:t>
            </a:r>
            <a:endParaRPr lang="pt-BR" sz="3200" b="1" dirty="0">
              <a:latin typeface="Times New Roman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499616" y="1609344"/>
            <a:ext cx="9682735" cy="414527"/>
          </a:xfrm>
        </p:spPr>
        <p:txBody>
          <a:bodyPr/>
          <a:lstStyle/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pt-BR" sz="2000" dirty="0">
                <a:latin typeface="Times New Roman" charset="0"/>
              </a:rPr>
              <a:t>Espécie de Princípios (</a:t>
            </a:r>
            <a:r>
              <a:rPr lang="pt-BR" sz="2000" dirty="0" err="1">
                <a:latin typeface="Times New Roman" charset="0"/>
              </a:rPr>
              <a:t>Canotilho</a:t>
            </a:r>
            <a:r>
              <a:rPr lang="pt-BR" sz="2000" dirty="0">
                <a:latin typeface="Times New Roman" charset="0"/>
              </a:rPr>
              <a:t>)</a:t>
            </a:r>
          </a:p>
        </p:txBody>
      </p:sp>
      <p:graphicFrame>
        <p:nvGraphicFramePr>
          <p:cNvPr id="4112" name="Group 16"/>
          <p:cNvGraphicFramePr>
            <a:graphicFrameLocks noGrp="1"/>
          </p:cNvGraphicFramePr>
          <p:nvPr>
            <p:ph sz="half" idx="2"/>
          </p:nvPr>
        </p:nvGraphicFramePr>
        <p:xfrm>
          <a:off x="1418168" y="2304288"/>
          <a:ext cx="10164233" cy="3415476"/>
        </p:xfrm>
        <a:graphic>
          <a:graphicData uri="http://schemas.openxmlformats.org/drawingml/2006/table">
            <a:tbl>
              <a:tblPr/>
              <a:tblGrid>
                <a:gridCol w="10164233"/>
              </a:tblGrid>
              <a:tr h="1211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Jurídico–fundamentais: 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históricos (livre acesso aos direitos, imparcialidade da Administração, acesso à justiça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979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Políticos: 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Forma do Estado (Regime político), Forma de Estado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62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Impositivos: 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caracterizados como normas programáticas 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02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Princípios–garantia: 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Garantia dos cidadãos. 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50976" y="704088"/>
            <a:ext cx="10631424" cy="58826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6793992" cy="494385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Princípio </a:t>
            </a:r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controle </a:t>
            </a:r>
            <a:r>
              <a:rPr lang="pt-BR" sz="6000" b="1" dirty="0">
                <a:latin typeface="Times New Roman" pitchFamily="18" charset="0"/>
                <a:cs typeface="Times New Roman" pitchFamily="18" charset="0"/>
              </a:rPr>
              <a:t>administrativo ou </a:t>
            </a:r>
            <a:r>
              <a:rPr lang="pt-BR" sz="6000" b="1" dirty="0" smtClean="0">
                <a:latin typeface="Times New Roman" pitchFamily="18" charset="0"/>
                <a:cs typeface="Times New Roman" pitchFamily="18" charset="0"/>
              </a:rPr>
              <a:t>tutela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pt-BR" sz="6000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dministração Indireta não é hierarquicamente subordinada a Administração Direta, mas apenas submetido ao controle administrativo ou tutela</a:t>
            </a:r>
          </a:p>
          <a:p>
            <a:pPr lvl="1" algn="just"/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“O controle administrativo ou tutela pode ser exercido nos termos da lei, de forma preventiva ou repressiva, podendo ainda ser pertinente  a legalidade ou ao mérito dos atos controlados” (santos et </a:t>
            </a:r>
            <a:r>
              <a:rPr lang="pt-BR" sz="6000" dirty="0" err="1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pt-BR" sz="6000" dirty="0" smtClean="0">
                <a:latin typeface="Times New Roman" pitchFamily="18" charset="0"/>
                <a:cs typeface="Times New Roman" pitchFamily="18" charset="0"/>
              </a:rPr>
              <a:t>, 2015, p. 50).</a:t>
            </a:r>
            <a:endParaRPr lang="pt-BR" sz="6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40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0529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023872" y="704088"/>
            <a:ext cx="9558528" cy="50292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0"/>
            <a:ext cx="7232904" cy="5393531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da motivação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Exposição escrita (e em alguns casos, verbal) dos fatos e fundamentos jurídico que ensejaram a pratica do ato administrativo.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Motivação </a:t>
            </a:r>
            <a:r>
              <a:rPr lang="pt-BR" sz="80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 motivo 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  <a:sym typeface="Symbol" panose="05050102010706020507" pitchFamily="18" charset="2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Motivação – enunciação escrita desse fato e as razões de direito (norma jurídica em que se fundamenta) que ensejaram a prática do ato.</a:t>
            </a:r>
          </a:p>
          <a:p>
            <a:pPr marL="457200" lvl="1" indent="0" algn="just">
              <a:buNone/>
            </a:pPr>
            <a:endParaRPr lang="pt-BR" sz="8000" dirty="0" smtClean="0">
              <a:latin typeface="Times New Roman" pitchFamily="18" charset="0"/>
              <a:cs typeface="Times New Roman" pitchFamily="18" charset="0"/>
              <a:sym typeface="Symbol" panose="05050102010706020507" pitchFamily="18" charset="2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  <a:sym typeface="Symbol" panose="05050102010706020507" pitchFamily="18" charset="2"/>
              </a:rPr>
              <a:t>Motivo - fato ou acontecimento da realidade que autorizou ou terminou juridicamente a expedição de um ato administrativo concreto.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41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4434840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95077644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4544" y="704088"/>
            <a:ext cx="10277856" cy="551688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2752" y="1706879"/>
            <a:ext cx="7229856" cy="4389121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>
              <a:buNone/>
            </a:pPr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5100" b="1" dirty="0" smtClean="0">
                <a:latin typeface="Times New Roman" pitchFamily="18" charset="0"/>
                <a:cs typeface="Times New Roman" pitchFamily="18" charset="0"/>
              </a:rPr>
              <a:t>Princípio da motivação</a:t>
            </a:r>
          </a:p>
          <a:p>
            <a:pPr lvl="1" algn="just"/>
            <a:endParaRPr lang="pt-BR" sz="5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Decorre do principio da legalidade, do Estado Democrático de Direito e do devido processo legal</a:t>
            </a:r>
          </a:p>
          <a:p>
            <a:pPr lvl="1" algn="just"/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Favorece a publicidade e o princípio do controle dos atos administrativos</a:t>
            </a:r>
          </a:p>
          <a:p>
            <a:pPr lvl="1" algn="just"/>
            <a:endParaRPr lang="pt-BR" sz="51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5100" dirty="0" smtClean="0">
                <a:latin typeface="Times New Roman" pitchFamily="18" charset="0"/>
                <a:cs typeface="Times New Roman" pitchFamily="18" charset="0"/>
              </a:rPr>
              <a:t>Motivação como regra: atos discricionários e vinculados</a:t>
            </a:r>
            <a:endParaRPr lang="pt-BR" sz="5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42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3907691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941320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16736" y="704088"/>
            <a:ext cx="10265664" cy="57607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123176" cy="5199888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dirty="0"/>
          </a:p>
          <a:p>
            <a:pPr lvl="1"/>
            <a:endParaRPr lang="pt-BR" dirty="0"/>
          </a:p>
          <a:p>
            <a:pPr lvl="1"/>
            <a:endParaRPr lang="pt-BR" dirty="0"/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b="1" dirty="0" smtClean="0">
                <a:latin typeface="Times New Roman" pitchFamily="18" charset="0"/>
                <a:cs typeface="Times New Roman" pitchFamily="18" charset="0"/>
              </a:rPr>
              <a:t>Princípio da autotutela</a:t>
            </a:r>
          </a:p>
          <a:p>
            <a:pPr lvl="1" algn="just"/>
            <a:endParaRPr lang="pt-BR" sz="80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Ato administrativo expedido em desconformidade com a lei, ou o interesse público o agente administrativo tem a prerrogativa de vê-los ou de anulá-los.</a:t>
            </a:r>
          </a:p>
          <a:p>
            <a:pPr marL="457200" lvl="1" indent="0" algn="just">
              <a:buNone/>
            </a:pPr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/>
            <a:r>
              <a:rPr lang="pt-BR" sz="8000" dirty="0" smtClean="0">
                <a:latin typeface="Times New Roman" pitchFamily="18" charset="0"/>
                <a:cs typeface="Times New Roman" pitchFamily="18" charset="0"/>
              </a:rPr>
              <a:t>Súmula 473 STF: A administração pode anular seus próprios atos, quando eivados de vícios que os tornam ilegais, porque deles não se originam direitos; ou revogá-los, por motivo de conveniência ou oportunidade, respeitados os direitos adquiridos, e ressalvada, em todos os casos, a apreciação judicial</a:t>
            </a:r>
            <a:endParaRPr lang="pt-BR" sz="8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43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3858923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177155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72768" y="704088"/>
            <a:ext cx="10009632" cy="588264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7050024" cy="4980432"/>
          </a:xfrm>
        </p:spPr>
        <p:txBody>
          <a:bodyPr>
            <a:normAutofit fontScale="32500" lnSpcReduction="20000"/>
          </a:bodyPr>
          <a:lstStyle/>
          <a:p>
            <a:pPr marL="0" indent="0">
              <a:buNone/>
            </a:pPr>
            <a:endParaRPr lang="pt-BR" b="1" dirty="0"/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b="1" dirty="0" smtClean="0">
                <a:latin typeface="Times New Roman" pitchFamily="18" charset="0"/>
                <a:cs typeface="Times New Roman" pitchFamily="18" charset="0"/>
              </a:rPr>
              <a:t>Princípio da razoabilidade e da proporcionalidade</a:t>
            </a: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Atos discricionários devem ser praticados dentro de padrões de razoabilidade, ou seja, com base em parâmetros objetivamente racionais e sensatos e coerentes com as concepções sociais dominantes.</a:t>
            </a: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err="1" smtClean="0">
                <a:latin typeface="Times New Roman" pitchFamily="18" charset="0"/>
                <a:cs typeface="Times New Roman" pitchFamily="18" charset="0"/>
              </a:rPr>
              <a:t>Ex</a:t>
            </a:r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: eliminação de candidato com acne no exame medico para o cargo de policial</a:t>
            </a:r>
          </a:p>
          <a:p>
            <a:pPr lvl="1" algn="just"/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6200" dirty="0" smtClean="0">
                <a:latin typeface="Times New Roman" pitchFamily="18" charset="0"/>
                <a:cs typeface="Times New Roman" pitchFamily="18" charset="0"/>
              </a:rPr>
              <a:t>Quando há mais de uma opção deve optar pela menos onerosa ao cidadão</a:t>
            </a:r>
            <a:endParaRPr lang="pt-BR" sz="62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44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3822347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8305895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94816" y="704088"/>
            <a:ext cx="10387584" cy="515112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85216" y="1371601"/>
            <a:ext cx="7376160" cy="50170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sz="2400" dirty="0"/>
          </a:p>
          <a:p>
            <a:pPr lvl="1"/>
            <a:endParaRPr lang="pt-BR" dirty="0"/>
          </a:p>
          <a:p>
            <a:pPr lvl="1" algn="just"/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Princípio </a:t>
            </a:r>
            <a:r>
              <a:rPr lang="pt-BR" b="1" dirty="0" smtClean="0">
                <a:latin typeface="Times New Roman" pitchFamily="18" charset="0"/>
                <a:cs typeface="Times New Roman" pitchFamily="18" charset="0"/>
              </a:rPr>
              <a:t>da razoabilidade e da proporcionalidade</a:t>
            </a:r>
          </a:p>
          <a:p>
            <a:pPr lvl="1" algn="just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Princípio da vedação de excessos</a:t>
            </a:r>
          </a:p>
          <a:p>
            <a:pPr lvl="1" algn="just"/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dirty="0" smtClean="0">
                <a:latin typeface="Times New Roman" pitchFamily="18" charset="0"/>
                <a:cs typeface="Times New Roman" pitchFamily="18" charset="0"/>
              </a:rPr>
              <a:t>Meios utilizados adequados aos fins a serem perseguidos</a:t>
            </a:r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45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3822347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5869031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92352" y="704088"/>
            <a:ext cx="10290048" cy="624840"/>
          </a:xfrm>
        </p:spPr>
        <p:txBody>
          <a:bodyPr>
            <a:normAutofit/>
          </a:bodyPr>
          <a:lstStyle/>
          <a:p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85216" y="1536191"/>
            <a:ext cx="7400544" cy="4523233"/>
          </a:xfrm>
        </p:spPr>
        <p:txBody>
          <a:bodyPr>
            <a:normAutofit lnSpcReduction="10000"/>
          </a:bodyPr>
          <a:lstStyle/>
          <a:p>
            <a:pPr lvl="1">
              <a:buNone/>
            </a:pPr>
            <a:endParaRPr lang="pt-BR" dirty="0"/>
          </a:p>
          <a:p>
            <a:pPr lvl="1"/>
            <a:endParaRPr lang="pt-BR" dirty="0"/>
          </a:p>
          <a:p>
            <a:pPr lvl="1" algn="just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Princípio da continuidade</a:t>
            </a:r>
          </a:p>
          <a:p>
            <a:pPr lvl="1"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As atividades da administração sejam ininterruptas, salvo os casos permitidos em lei.</a:t>
            </a:r>
          </a:p>
          <a:p>
            <a:pPr lvl="1" algn="just"/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pt-BR" sz="2800" dirty="0" smtClean="0">
                <a:latin typeface="Times New Roman" pitchFamily="18" charset="0"/>
                <a:cs typeface="Times New Roman" pitchFamily="18" charset="0"/>
              </a:rPr>
              <a:t>Exercício do direito de greve do servidor público</a:t>
            </a:r>
            <a:endParaRPr lang="pt-BR" sz="28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46</a:t>
            </a:fld>
            <a:endParaRPr lang="pt-BR"/>
          </a:p>
        </p:txBody>
      </p:sp>
      <p:sp>
        <p:nvSpPr>
          <p:cNvPr id="7" name="Espaço Reservado para Conteúdo 4"/>
          <p:cNvSpPr txBox="1">
            <a:spLocks/>
          </p:cNvSpPr>
          <p:nvPr/>
        </p:nvSpPr>
        <p:spPr>
          <a:xfrm>
            <a:off x="8229600" y="1920085"/>
            <a:ext cx="3352800" cy="3944267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49271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31520"/>
            <a:ext cx="10972800" cy="463296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3200" b="1" dirty="0" smtClean="0">
                <a:latin typeface="Times New Roman" charset="0"/>
              </a:rPr>
              <a:t>Princípios da Administração Pública </a:t>
            </a:r>
            <a:endParaRPr lang="pt-BR" sz="3200" b="1" dirty="0">
              <a:latin typeface="Times New Roman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17085" y="1600201"/>
            <a:ext cx="10062633" cy="404813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Tx/>
              <a:buNone/>
            </a:pPr>
            <a:r>
              <a:rPr lang="pt-BR" sz="2000">
                <a:latin typeface="Times New Roman" charset="0"/>
              </a:rPr>
              <a:t>Espécie de normas constitucionais</a:t>
            </a:r>
          </a:p>
        </p:txBody>
      </p:sp>
      <p:graphicFrame>
        <p:nvGraphicFramePr>
          <p:cNvPr id="5136" name="Group 16"/>
          <p:cNvGraphicFramePr>
            <a:graphicFrameLocks noGrp="1"/>
          </p:cNvGraphicFramePr>
          <p:nvPr>
            <p:ph sz="half" idx="2"/>
          </p:nvPr>
        </p:nvGraphicFramePr>
        <p:xfrm>
          <a:off x="1217085" y="2559050"/>
          <a:ext cx="10365316" cy="3243264"/>
        </p:xfrm>
        <a:graphic>
          <a:graphicData uri="http://schemas.openxmlformats.org/drawingml/2006/table">
            <a:tbl>
              <a:tblPr/>
              <a:tblGrid>
                <a:gridCol w="10365316"/>
              </a:tblGrid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Normas materiais: </a:t>
                      </a:r>
                      <a:r>
                        <a:rPr kumimoji="0" lang="pt-B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Instituem o dever (ex. Devido Processo) – Norma principiológica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Normas de garantia: 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Garantem que a norma material seja efetivada (ex. CPC)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Normas auto-aplicáveis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52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Normas programáticas: as que não possuem aplicação imediata 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Times New Roman" charset="0"/>
                          <a:cs typeface="Times New Roman" charset="0"/>
                        </a:rPr>
                        <a:t>(ex. art. 5º, XIII)</a:t>
                      </a:r>
                    </a:p>
                  </a:txBody>
                  <a:tcPr marL="121920" marR="1219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914400" y="871665"/>
            <a:ext cx="10363200" cy="4318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pt-BR" sz="3200" b="1" dirty="0" smtClean="0">
                <a:latin typeface="Times New Roman" charset="0"/>
              </a:rPr>
              <a:t>Princípios da Administração Pública</a:t>
            </a:r>
            <a:endParaRPr lang="pt-BR" sz="3200" b="1" dirty="0">
              <a:latin typeface="Times New Roman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572768"/>
            <a:ext cx="10363200" cy="4808982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pt-BR" sz="1800" dirty="0">
                <a:latin typeface="Times New Roman" charset="0"/>
              </a:rPr>
              <a:t>Discriminação de Princípios Constitucionais</a:t>
            </a:r>
          </a:p>
          <a:p>
            <a:pPr algn="ctr" eaLnBrk="1" hangingPunct="1">
              <a:buFontTx/>
              <a:buNone/>
            </a:pPr>
            <a:endParaRPr lang="pt-BR" sz="18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pt-BR" sz="1800" dirty="0">
                <a:latin typeface="Times New Roman" charset="0"/>
              </a:rPr>
              <a:t>a) Relativos à existência (Unitário/Descentralizado), forma (República Federativa), estrutura (soberania) e tipo do Estado (democrático de Direito)</a:t>
            </a:r>
          </a:p>
          <a:p>
            <a:pPr eaLnBrk="1" hangingPunct="1">
              <a:buFontTx/>
              <a:buNone/>
            </a:pPr>
            <a:endParaRPr lang="pt-BR" sz="18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pt-BR" sz="1800" dirty="0">
                <a:latin typeface="Times New Roman" charset="0"/>
              </a:rPr>
              <a:t>b) Relativos à forma de governo (República/Monarquia) e organização dos poderes </a:t>
            </a:r>
          </a:p>
          <a:p>
            <a:pPr eaLnBrk="1" hangingPunct="1">
              <a:buFontTx/>
              <a:buNone/>
            </a:pPr>
            <a:endParaRPr lang="pt-BR" sz="18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pt-BR" sz="1800" dirty="0">
                <a:latin typeface="Times New Roman" charset="0"/>
              </a:rPr>
              <a:t>c) Relativos à organização da Sociedade (livre organização social/liberdades)</a:t>
            </a:r>
          </a:p>
          <a:p>
            <a:pPr eaLnBrk="1" hangingPunct="1">
              <a:buFontTx/>
              <a:buNone/>
            </a:pPr>
            <a:endParaRPr lang="pt-BR" sz="18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pt-BR" sz="1800" dirty="0">
                <a:latin typeface="Times New Roman" charset="0"/>
              </a:rPr>
              <a:t>d) Relativos ao Regime Político (cidadania/pluralismo/soberania popular)</a:t>
            </a:r>
          </a:p>
          <a:p>
            <a:pPr eaLnBrk="1" hangingPunct="1">
              <a:buFontTx/>
              <a:buNone/>
            </a:pPr>
            <a:endParaRPr lang="pt-BR" sz="18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pt-BR" sz="1800" dirty="0">
                <a:latin typeface="Times New Roman" charset="0"/>
              </a:rPr>
              <a:t>e) Relativos à prestação positiva do Estado</a:t>
            </a:r>
          </a:p>
          <a:p>
            <a:pPr eaLnBrk="1" hangingPunct="1">
              <a:buFontTx/>
              <a:buNone/>
            </a:pPr>
            <a:endParaRPr lang="pt-BR" sz="1800" dirty="0">
              <a:latin typeface="Times New Roman" charset="0"/>
            </a:endParaRPr>
          </a:p>
          <a:p>
            <a:pPr eaLnBrk="1" hangingPunct="1">
              <a:buFontTx/>
              <a:buNone/>
            </a:pPr>
            <a:r>
              <a:rPr lang="pt-BR" sz="1800" dirty="0">
                <a:latin typeface="Times New Roman" charset="0"/>
              </a:rPr>
              <a:t>f) Relativos à Comunidade Internacional (autodeterminação dos povos/respeito aos direitos da pessoa humana)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633984"/>
            <a:ext cx="10439400" cy="49987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latin typeface="Times New Roman" pitchFamily="18" charset="0"/>
                <a:cs typeface="Times New Roman" pitchFamily="18" charset="0"/>
              </a:rPr>
              <a:t>Princípios da Administração Pública </a:t>
            </a:r>
            <a:endParaRPr lang="pt-BR" sz="2800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64896"/>
            <a:ext cx="7110984" cy="4682208"/>
          </a:xfrm>
        </p:spPr>
        <p:txBody>
          <a:bodyPr>
            <a:noAutofit/>
          </a:bodyPr>
          <a:lstStyle/>
          <a:p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Princípios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constitucionais explícitos (art. 37, caput)</a:t>
            </a:r>
          </a:p>
          <a:p>
            <a:pPr marL="457200" lvl="1" indent="0">
              <a:buNone/>
            </a:pP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marL="457200" lvl="1" indent="0">
              <a:buNone/>
            </a:pP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Princípios constitucionais </a:t>
            </a:r>
            <a:r>
              <a:rPr lang="pt-BR" sz="2000" dirty="0" smtClean="0">
                <a:latin typeface="Times New Roman" pitchFamily="18" charset="0"/>
                <a:cs typeface="Times New Roman" pitchFamily="18" charset="0"/>
              </a:rPr>
              <a:t>explícitos </a:t>
            </a: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não contidos no art. 37</a:t>
            </a:r>
          </a:p>
          <a:p>
            <a:pPr lvl="1"/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Princípios constitucionais implícitos</a:t>
            </a:r>
          </a:p>
          <a:p>
            <a:pPr marL="914400" lvl="2" indent="0">
              <a:buNone/>
            </a:pPr>
            <a:endParaRPr lang="pt-BR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pt-BR" sz="2000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endParaRPr lang="pt-BR" sz="2000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pt-BR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8278368" y="1600201"/>
            <a:ext cx="3304032" cy="4525963"/>
          </a:xfrm>
          <a:solidFill>
            <a:schemeClr val="accent1"/>
          </a:solidFill>
        </p:spPr>
        <p:txBody>
          <a:bodyPr>
            <a:normAutofit fontScale="25000" lnSpcReduction="20000"/>
          </a:bodyPr>
          <a:lstStyle/>
          <a:p>
            <a:pPr algn="just"/>
            <a:endParaRPr lang="pt-BR" sz="4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Constitucionais </a:t>
            </a:r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explícitos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Constitucionais implícitos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Legalidade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Impessoalidade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Moralidade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Publicidade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Eficácia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Devido processo legal e ampla defesa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Controle judicial dos atos administrativos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Responsabilidade civil do Estado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Isonomia ou da igualdade formal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Licitação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Finalidade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Especialidade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Controle administrativo ou tutela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Motivação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Autotutela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Razoabilidade e da proporcionalidade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Continuidade</a:t>
            </a:r>
          </a:p>
          <a:p>
            <a:pPr marL="457200" lvl="1" indent="0">
              <a:buNone/>
            </a:pPr>
            <a:endParaRPr lang="pt-BR" sz="4400" b="1" dirty="0"/>
          </a:p>
          <a:p>
            <a:pPr marL="457200" lvl="1" indent="0">
              <a:buNone/>
            </a:pPr>
            <a:endParaRPr lang="pt-BR" sz="4400" dirty="0"/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12418995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515112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latin typeface="Times New Roman" charset="0"/>
              </a:rPr>
              <a:t>Princípios da Administração Pública 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371601"/>
            <a:ext cx="6440424" cy="4297680"/>
          </a:xfrm>
        </p:spPr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pPr lvl="1"/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Princípios constitucionais explícitos (art. 37, caput) </a:t>
            </a:r>
          </a:p>
          <a:p>
            <a:pPr marL="457200" lvl="1" indent="0">
              <a:buNone/>
            </a:pP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				</a:t>
            </a:r>
          </a:p>
          <a:p>
            <a:pPr marL="457200" lvl="1" indent="0">
              <a:buNone/>
            </a:pP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Legalidade</a:t>
            </a:r>
          </a:p>
          <a:p>
            <a:pPr marL="457200" lvl="1" indent="0">
              <a:buNone/>
            </a:pP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Impessoalidade</a:t>
            </a:r>
          </a:p>
          <a:p>
            <a:pPr marL="457200" lvl="1" indent="0">
              <a:buNone/>
            </a:pP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Moralidade</a:t>
            </a:r>
          </a:p>
          <a:p>
            <a:pPr marL="457200" lvl="1" indent="0">
              <a:buNone/>
            </a:pP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Publicidade</a:t>
            </a:r>
          </a:p>
          <a:p>
            <a:pPr marL="457200" lvl="1" indent="0">
              <a:buNone/>
            </a:pPr>
            <a:r>
              <a:rPr lang="pt-BR" sz="8000" dirty="0">
                <a:latin typeface="Times New Roman" pitchFamily="18" charset="0"/>
                <a:cs typeface="Times New Roman" pitchFamily="18" charset="0"/>
              </a:rPr>
              <a:t>Eficácia</a:t>
            </a:r>
          </a:p>
          <a:p>
            <a:pPr marL="457200" lvl="1" indent="0">
              <a:buNone/>
            </a:pPr>
            <a:endParaRPr lang="pt-BR" dirty="0"/>
          </a:p>
          <a:p>
            <a:pPr marL="914400" lvl="2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10" name="Espaço Reservado para Conteúdo 4"/>
          <p:cNvSpPr>
            <a:spLocks noGrp="1"/>
          </p:cNvSpPr>
          <p:nvPr>
            <p:ph sz="half" idx="2"/>
          </p:nvPr>
        </p:nvSpPr>
        <p:spPr>
          <a:xfrm>
            <a:off x="8168640" y="1600201"/>
            <a:ext cx="3230880" cy="4525963"/>
          </a:xfrm>
          <a:solidFill>
            <a:schemeClr val="accent1"/>
          </a:solidFill>
        </p:spPr>
        <p:txBody>
          <a:bodyPr>
            <a:normAutofit fontScale="25000" lnSpcReduction="20000"/>
          </a:bodyPr>
          <a:lstStyle/>
          <a:p>
            <a:pPr algn="just"/>
            <a:endParaRPr lang="pt-BR" sz="4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pt-BR" sz="4800" b="1" dirty="0" smtClean="0">
                <a:latin typeface="Times New Roman" pitchFamily="18" charset="0"/>
                <a:cs typeface="Times New Roman" pitchFamily="18" charset="0"/>
              </a:rPr>
              <a:t>Constitucionais </a:t>
            </a:r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explícitos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Constitucionais implícitos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Legalidade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Impessoalidade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Moralidade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Publicidade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Eficácia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Devido processo legal e ampla defesa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Controle judicial dos atos administrativos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Responsabilidade civil do Estado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Isonomia ou da igualdade formal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Licitação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Finalidade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Especialidade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Controle administrativo ou tutela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Motivação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Autotutela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Razoabilidade e da proporcionalidade</a:t>
            </a:r>
          </a:p>
          <a:p>
            <a:pPr algn="just"/>
            <a:r>
              <a:rPr lang="pt-BR" sz="4800" b="1" dirty="0">
                <a:latin typeface="Times New Roman" pitchFamily="18" charset="0"/>
                <a:cs typeface="Times New Roman" pitchFamily="18" charset="0"/>
              </a:rPr>
              <a:t>Continuidade</a:t>
            </a:r>
          </a:p>
          <a:p>
            <a:pPr marL="457200" lvl="1" indent="0">
              <a:buNone/>
            </a:pPr>
            <a:endParaRPr lang="pt-BR" sz="4400" b="1" dirty="0"/>
          </a:p>
          <a:p>
            <a:pPr marL="457200" lvl="1" indent="0">
              <a:buNone/>
            </a:pPr>
            <a:endParaRPr lang="pt-BR" sz="4400" dirty="0"/>
          </a:p>
          <a:p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8</a:t>
            </a:fld>
            <a:endParaRPr lang="pt-BR"/>
          </a:p>
        </p:txBody>
      </p:sp>
    </p:spTree>
    <p:extLst>
      <p:ext uri="{BB962C8B-B14F-4D97-AF65-F5344CB8AC3E}">
        <p14:creationId xmlns="" xmlns:p14="http://schemas.microsoft.com/office/powerpoint/2010/main" val="34957571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539496"/>
          </a:xfrm>
        </p:spPr>
        <p:txBody>
          <a:bodyPr>
            <a:normAutofit/>
          </a:bodyPr>
          <a:lstStyle/>
          <a:p>
            <a:pPr algn="ctr"/>
            <a:r>
              <a:rPr lang="pt-BR" sz="2800" b="1" dirty="0" smtClean="0">
                <a:latin typeface="Times New Roman" charset="0"/>
              </a:rPr>
              <a:t>Princípios da Administração Pública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536191"/>
            <a:ext cx="6684264" cy="4498849"/>
          </a:xfrm>
        </p:spPr>
        <p:txBody>
          <a:bodyPr>
            <a:normAutofit/>
          </a:bodyPr>
          <a:lstStyle/>
          <a:p>
            <a:endParaRPr lang="pt-BR" dirty="0"/>
          </a:p>
          <a:p>
            <a:pPr lvl="1"/>
            <a:r>
              <a:rPr lang="pt-BR" sz="2200" b="1" dirty="0">
                <a:latin typeface="Times New Roman" pitchFamily="18" charset="0"/>
                <a:cs typeface="Times New Roman" pitchFamily="18" charset="0"/>
              </a:rPr>
              <a:t>Art. </a:t>
            </a:r>
            <a:r>
              <a:rPr lang="pt-BR" sz="2200" b="1" dirty="0" smtClean="0">
                <a:latin typeface="Times New Roman" pitchFamily="18" charset="0"/>
                <a:cs typeface="Times New Roman" pitchFamily="18" charset="0"/>
              </a:rPr>
              <a:t>37 caput.</a:t>
            </a:r>
            <a:r>
              <a:rPr lang="pt-BR" sz="2200" dirty="0">
                <a:latin typeface="Times New Roman" pitchFamily="18" charset="0"/>
                <a:cs typeface="Times New Roman" pitchFamily="18" charset="0"/>
              </a:rPr>
              <a:t> A administração pública direta e indireta de qualquer dos Poderes da União, dos Estados, do Distrito Federal e </a:t>
            </a:r>
            <a:r>
              <a:rPr lang="pt-BR" sz="2200" dirty="0" err="1" smtClean="0">
                <a:latin typeface="Times New Roman" pitchFamily="18" charset="0"/>
                <a:cs typeface="Times New Roman" pitchFamily="18" charset="0"/>
              </a:rPr>
              <a:t>dospublicidade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e eficiência e, também, ao seguinte: </a:t>
            </a:r>
            <a:r>
              <a:rPr lang="pt-BR" sz="2200" i="1" dirty="0" smtClean="0">
                <a:latin typeface="Times New Roman" pitchFamily="18" charset="0"/>
                <a:cs typeface="Times New Roman" pitchFamily="18" charset="0"/>
              </a:rPr>
              <a:t>(Redação dada pela Emenda Constitucional nº 19, de 1998)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pt-BR" sz="2200" dirty="0">
                <a:latin typeface="Times New Roman" pitchFamily="18" charset="0"/>
                <a:cs typeface="Times New Roman" pitchFamily="18" charset="0"/>
              </a:rPr>
              <a:t>Municípios obedecerá aos princípios de legalidade, impessoalidade, moralidade</a:t>
            </a:r>
            <a:r>
              <a:rPr lang="pt-BR" sz="2200" dirty="0" smtClean="0">
                <a:latin typeface="Times New Roman" pitchFamily="18" charset="0"/>
                <a:cs typeface="Times New Roman" pitchFamily="18" charset="0"/>
              </a:rPr>
              <a:t>, publicidade e eficiência.  </a:t>
            </a:r>
            <a:endParaRPr lang="pt-BR" sz="2200" dirty="0">
              <a:latin typeface="Times New Roman" pitchFamily="18" charset="0"/>
              <a:cs typeface="Times New Roman" pitchFamily="18" charset="0"/>
            </a:endParaRPr>
          </a:p>
          <a:p>
            <a:pPr marL="914400" lvl="2" indent="0">
              <a:buNone/>
            </a:pPr>
            <a:endParaRPr lang="pt-BR" dirty="0"/>
          </a:p>
          <a:p>
            <a:pPr marL="0" indent="0">
              <a:buNone/>
            </a:pPr>
            <a:r>
              <a:rPr lang="pt-BR" dirty="0"/>
              <a:t>	</a:t>
            </a:r>
          </a:p>
          <a:p>
            <a:pPr marL="0" indent="0">
              <a:buNone/>
            </a:pP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112380-0F82-4961-BA9A-6D673CED3472}" type="slidenum">
              <a:rPr lang="pt-BR" smtClean="0"/>
              <a:pPr/>
              <a:t>9</a:t>
            </a:fld>
            <a:endParaRPr lang="pt-BR"/>
          </a:p>
        </p:txBody>
      </p:sp>
      <p:sp>
        <p:nvSpPr>
          <p:cNvPr id="9" name="Espaço Reservado para Conteúdo 4"/>
          <p:cNvSpPr txBox="1">
            <a:spLocks/>
          </p:cNvSpPr>
          <p:nvPr/>
        </p:nvSpPr>
        <p:spPr>
          <a:xfrm>
            <a:off x="8278368" y="1600201"/>
            <a:ext cx="3304032" cy="4525963"/>
          </a:xfrm>
          <a:prstGeom prst="rect">
            <a:avLst/>
          </a:prstGeom>
          <a:solidFill>
            <a:schemeClr val="accent1"/>
          </a:solidFill>
        </p:spPr>
        <p:txBody>
          <a:bodyPr vert="horz">
            <a:normAutofit fontScale="25000" lnSpcReduction="20000"/>
          </a:bodyPr>
          <a:lstStyle/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4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explícitos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Constitucionais implícitos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Legalidade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Impessoalidade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Moralidade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Publicidade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Eficácia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Devido processo legal e ampla defesa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judicial dos atos administrativos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Responsabilidade civil do Estado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Isonomia ou da igualdade formal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Licitação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Finalidade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Especialidade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Controle administrativo ou 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Motivação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Autotutela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Razoabilidade e da proporcionalidade</a:t>
            </a:r>
          </a:p>
          <a:p>
            <a:pPr marL="274320" marR="0" lvl="0" indent="-27432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pt-BR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Continuidade</a:t>
            </a: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None/>
              <a:tabLst/>
              <a:defRPr/>
            </a:pPr>
            <a:endParaRPr kumimoji="0" lang="pt-BR" sz="4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pt-BR" sz="2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83291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626</TotalTime>
  <Words>4635</Words>
  <Application>Microsoft Office PowerPoint</Application>
  <PresentationFormat>Personalizar</PresentationFormat>
  <Paragraphs>1495</Paragraphs>
  <Slides>46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46</vt:i4>
      </vt:variant>
    </vt:vector>
  </HeadingPairs>
  <TitlesOfParts>
    <vt:vector size="47" baseType="lpstr">
      <vt:lpstr>Fluxo</vt:lpstr>
      <vt:lpstr>Princípios da Administração Pública </vt:lpstr>
      <vt:lpstr>Princípios da Administração Pública </vt:lpstr>
      <vt:lpstr>Princípios da Administração Pública </vt:lpstr>
      <vt:lpstr>Princípios da Administração Pública </vt:lpstr>
      <vt:lpstr>Princípios da Administração Pública </vt:lpstr>
      <vt:lpstr>Princípios da Administração Pública</vt:lpstr>
      <vt:lpstr>Princípios da Administração Pública </vt:lpstr>
      <vt:lpstr>Princípios da Administração Pública 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  <vt:lpstr>Princípios da Administração Pública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da Disciplina</dc:title>
  <dc:creator>acb acb</dc:creator>
  <cp:lastModifiedBy>30022872</cp:lastModifiedBy>
  <cp:revision>148</cp:revision>
  <dcterms:created xsi:type="dcterms:W3CDTF">2015-07-26T14:49:36Z</dcterms:created>
  <dcterms:modified xsi:type="dcterms:W3CDTF">2018-07-24T17:38:32Z</dcterms:modified>
</cp:coreProperties>
</file>