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6" r:id="rId3"/>
    <p:sldId id="263" r:id="rId4"/>
    <p:sldId id="279" r:id="rId5"/>
    <p:sldId id="264" r:id="rId6"/>
    <p:sldId id="284" r:id="rId7"/>
    <p:sldId id="266" r:id="rId8"/>
    <p:sldId id="257" r:id="rId9"/>
    <p:sldId id="258" r:id="rId10"/>
    <p:sldId id="259" r:id="rId11"/>
    <p:sldId id="260" r:id="rId12"/>
    <p:sldId id="261" r:id="rId13"/>
    <p:sldId id="262" r:id="rId14"/>
    <p:sldId id="282" r:id="rId15"/>
    <p:sldId id="283" r:id="rId16"/>
    <p:sldId id="281" r:id="rId17"/>
    <p:sldId id="2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74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35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8362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43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5621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81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889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16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29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73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97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65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18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38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05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39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95515-F5CD-4910-95BF-32AE91E5B8E2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789CBE-386C-4C0E-8EF3-90F3C62DA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59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E10CC-5D45-497A-A564-C5AE102B8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 / Revisão da literatura argumentada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6B4C61-3E6A-4A33-8F54-4D3FF30DB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  <a:p>
            <a:r>
              <a:rPr lang="pt-BR" dirty="0"/>
              <a:t>Revisão da literatura argumentada</a:t>
            </a:r>
          </a:p>
        </p:txBody>
      </p:sp>
    </p:spTree>
    <p:extLst>
      <p:ext uri="{BB962C8B-B14F-4D97-AF65-F5344CB8AC3E}">
        <p14:creationId xmlns:p14="http://schemas.microsoft.com/office/powerpoint/2010/main" val="256436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B1BBD-1408-4DCC-B986-7B6B8D843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Tese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A06AD6-EF82-4B6C-B607-5E8B9CF35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Tese - posicionamento de sua tese (</a:t>
            </a:r>
            <a:r>
              <a:rPr lang="pt-BR" dirty="0" err="1"/>
              <a:t>Claim</a:t>
            </a:r>
            <a:r>
              <a:rPr lang="pt-BR" dirty="0"/>
              <a:t>) para argumentação. É uma declaração que o autor está perguntando ao leitor para aceitar como verdade.</a:t>
            </a:r>
          </a:p>
          <a:p>
            <a:pPr lvl="1"/>
            <a:r>
              <a:rPr lang="pt-BR" dirty="0"/>
              <a:t>Exemplo: Deveria haver mais leis para regular o envio de mensagens de texto durante a direção de veículos, a fim de reduzir acidentes de carro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07810D1-0947-4899-B964-50B790F2D4BD}"/>
              </a:ext>
            </a:extLst>
          </p:cNvPr>
          <p:cNvSpPr txBox="1"/>
          <p:nvPr/>
        </p:nvSpPr>
        <p:spPr>
          <a:xfrm>
            <a:off x="606751" y="6492875"/>
            <a:ext cx="11419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https://owl.excelsior.edu/argument-and-critical-thinking/organizing-your-argument/organizing-your-argument-toulmin/</a:t>
            </a:r>
          </a:p>
        </p:txBody>
      </p:sp>
    </p:spTree>
    <p:extLst>
      <p:ext uri="{BB962C8B-B14F-4D97-AF65-F5344CB8AC3E}">
        <p14:creationId xmlns:p14="http://schemas.microsoft.com/office/powerpoint/2010/main" val="182599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690CB-4903-4CAA-A69D-0C440ED7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Fato ou dados (</a:t>
            </a:r>
            <a:r>
              <a:rPr lang="pt-BR" b="1" dirty="0" err="1"/>
              <a:t>grounds</a:t>
            </a:r>
            <a:r>
              <a:rPr lang="pt-BR" b="1" dirty="0"/>
              <a:t>)  ou justificativa sob a qual a tese é baseada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C7DAF5-2090-4FB9-B188-9252CA6F4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Ex</a:t>
            </a:r>
            <a:r>
              <a:rPr lang="pt-BR" dirty="0"/>
              <a:t>: Estima que 1,6 milhão de acidentes de carro por ano são causados ​​pelo uso de telefones celulares e mensagens de texto.</a:t>
            </a:r>
          </a:p>
        </p:txBody>
      </p:sp>
    </p:spTree>
    <p:extLst>
      <p:ext uri="{BB962C8B-B14F-4D97-AF65-F5344CB8AC3E}">
        <p14:creationId xmlns:p14="http://schemas.microsoft.com/office/powerpoint/2010/main" val="1685461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B7D22-A5BC-49D5-8191-9498B373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Garantia (Warrant)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A8E703-5AEB-4D17-B0E9-E782A1AFD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Isso é o que faz o público entender como os fundamentos estão relacionados a tese. Às vezes, a garantia é implícita (não declarada diretamente), mas a garantia também pode ser declarada diretamente. Como escritor, você está fazendo suposições sobre o que o seu público já acredita, então você tem que pensar sobre o quão claro é a sua garantia e se você precisa declará-lo diretamente para o seu público. Você também deve pensar se a garantia é ou não uma reivindicação não comprovada.</a:t>
            </a:r>
          </a:p>
          <a:p>
            <a:r>
              <a:rPr lang="pt-BR" dirty="0" err="1"/>
              <a:t>Ex</a:t>
            </a:r>
            <a:r>
              <a:rPr lang="pt-BR" dirty="0"/>
              <a:t>: Distrair-se com mensagens de texto no celular enquanto dirige é perigoso e causa acidentes.</a:t>
            </a:r>
          </a:p>
        </p:txBody>
      </p:sp>
    </p:spTree>
    <p:extLst>
      <p:ext uri="{BB962C8B-B14F-4D97-AF65-F5344CB8AC3E}">
        <p14:creationId xmlns:p14="http://schemas.microsoft.com/office/powerpoint/2010/main" val="2211915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73493-F908-4F66-92BB-AC12EAA3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Qualificação - limita a teses ou fatos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C34074-71B6-409A-8797-6597A8F4C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qualificador é essencialmente os limites da afirmação ou um entendimento de que a afirmação não é verdadeira em todas as situações. Os qualificadores adicionam força às afirmações porque ajudam o público a entender que o autor não espera que sua opinião seja verdadeira o tempo todo ou que suas ideias funcionem o tempo todo. Se os escritores usam qualificadores que são muito amplos, como “sempre” ou “nunca”, suas afirmações podem ser realmente difíceis de apoiar. Qualificadores como “alguns” ou “muitos” ajudam a limitar a afirmação, o que pode aumentar a força da afirmação.</a:t>
            </a:r>
          </a:p>
          <a:p>
            <a:endParaRPr lang="pt-BR" dirty="0"/>
          </a:p>
          <a:p>
            <a:r>
              <a:rPr lang="pt-BR" dirty="0" err="1"/>
              <a:t>Ex</a:t>
            </a:r>
            <a:r>
              <a:rPr lang="pt-BR" dirty="0"/>
              <a:t>: Deveria haver mais leis para regulamentar as mensagens de texto durante a condução, a fim de reduzir alguns dos acidentes de carro perigosos que acontecem a cada ano.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D600F38-8C8F-45A4-8312-73D6219A21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58"/>
          <a:stretch/>
        </p:blipFill>
        <p:spPr>
          <a:xfrm>
            <a:off x="2465649" y="6132352"/>
            <a:ext cx="7013912" cy="7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26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8F580-23F2-4883-B181-19B109BA4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65" y="578840"/>
            <a:ext cx="12071758" cy="1804565"/>
          </a:xfrm>
        </p:spPr>
        <p:txBody>
          <a:bodyPr>
            <a:normAutofit/>
          </a:bodyPr>
          <a:lstStyle/>
          <a:p>
            <a:r>
              <a:rPr lang="pt-BR" dirty="0"/>
              <a:t>Revisão da literatura argumentada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80C92A-58C6-431A-991A-4D2D125E9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4517"/>
            <a:ext cx="10463246" cy="4606845"/>
          </a:xfrm>
        </p:spPr>
        <p:txBody>
          <a:bodyPr>
            <a:normAutofit/>
          </a:bodyPr>
          <a:lstStyle/>
          <a:p>
            <a:r>
              <a:rPr lang="en-US" sz="18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Literature review traditional only shows you the product, not the process </a:t>
            </a:r>
            <a:br>
              <a:rPr lang="en-US" sz="18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</a:br>
            <a:r>
              <a:rPr lang="en-US" sz="1800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  <a:t>(and it is the process from which we learn).</a:t>
            </a:r>
            <a:endParaRPr lang="pt-BR" sz="1800" dirty="0"/>
          </a:p>
          <a:p>
            <a:r>
              <a:rPr lang="pt-BR" sz="1800" dirty="0"/>
              <a:t>LR </a:t>
            </a:r>
            <a:r>
              <a:rPr lang="pt-BR" dirty="0"/>
              <a:t>É definida como um conjunto de argumentos  logicamente conectados para suportar as RQ. Não é uma revisão simples !</a:t>
            </a:r>
          </a:p>
          <a:p>
            <a:r>
              <a:rPr lang="pt-BR" dirty="0"/>
              <a:t>Todas as RQ são fundamentadas  inicialmente em premissas que aceitamos sem questionamento</a:t>
            </a:r>
          </a:p>
          <a:p>
            <a:pPr lvl="1"/>
            <a:r>
              <a:rPr lang="pt-BR" dirty="0"/>
              <a:t>Por que você atrasou? Assumimos que você atrasou. As premissas podem ser críticas ou não. Se não forem adequadas, podem colocar a validade da questão em cheque. (Quando você parou de fumar?)</a:t>
            </a:r>
          </a:p>
          <a:p>
            <a:pPr lvl="1"/>
            <a:r>
              <a:rPr lang="pt-BR" dirty="0"/>
              <a:t>Não temos como evitar estas premissas , mas temos como diminuir o risco de invalidar uma questão de pesquisa (RQ). Como? Argumentação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key</a:t>
            </a:r>
            <a:r>
              <a:rPr lang="pt-BR" dirty="0"/>
              <a:t>!</a:t>
            </a:r>
          </a:p>
          <a:p>
            <a:pPr lvl="1"/>
            <a:r>
              <a:rPr lang="pt-BR" dirty="0"/>
              <a:t>Uma sequência lógica de argumentos deve ser feita para que, ao final, o leitor estará convencido  da validade da  RQ.</a:t>
            </a:r>
          </a:p>
          <a:p>
            <a:pPr lvl="1"/>
            <a:r>
              <a:rPr lang="pt-BR" dirty="0"/>
              <a:t>Criar argumento em relação a literatura e não  apenas revisar a literatura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274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9FDB1-71C5-4139-A1A5-B1E4F9B50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Um conjunto de argumentos  logicamente conectados para suportar as RQ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EE1430-ACB2-4CB0-8703-8B6EE5101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Escrever uma lista de referências não suporta as suas premissas</a:t>
            </a:r>
          </a:p>
          <a:p>
            <a:r>
              <a:rPr lang="pt-BR" dirty="0"/>
              <a:t>Procurar por conexões entre as </a:t>
            </a:r>
            <a:r>
              <a:rPr lang="pt-BR" dirty="0" err="1"/>
              <a:t>idéias</a:t>
            </a:r>
            <a:endParaRPr lang="pt-BR" dirty="0"/>
          </a:p>
          <a:p>
            <a:r>
              <a:rPr lang="pt-BR" dirty="0"/>
              <a:t>Fazer com que as </a:t>
            </a:r>
            <a:r>
              <a:rPr lang="pt-BR" dirty="0" err="1"/>
              <a:t>idéias</a:t>
            </a:r>
            <a:r>
              <a:rPr lang="pt-BR" dirty="0"/>
              <a:t> e autores conversem entre si. Como?</a:t>
            </a:r>
          </a:p>
          <a:p>
            <a:r>
              <a:rPr lang="pt-BR" dirty="0"/>
              <a:t>Talk show</a:t>
            </a:r>
          </a:p>
          <a:p>
            <a:pPr lvl="1"/>
            <a:r>
              <a:rPr lang="pt-BR" dirty="0"/>
              <a:t>Você é o apresentador</a:t>
            </a:r>
          </a:p>
          <a:p>
            <a:pPr lvl="1"/>
            <a:r>
              <a:rPr lang="pt-BR" dirty="0"/>
              <a:t>Você tem convidados (autores)</a:t>
            </a:r>
          </a:p>
          <a:p>
            <a:pPr lvl="1"/>
            <a:r>
              <a:rPr lang="pt-BR" dirty="0"/>
              <a:t> e vai discutir sobre os </a:t>
            </a:r>
            <a:r>
              <a:rPr lang="pt-BR" dirty="0" err="1"/>
              <a:t>talking</a:t>
            </a:r>
            <a:r>
              <a:rPr lang="pt-BR" dirty="0"/>
              <a:t> points (Premissas)</a:t>
            </a:r>
          </a:p>
          <a:p>
            <a:r>
              <a:rPr lang="pt-BR" dirty="0"/>
              <a:t>Quando eu paro o </a:t>
            </a:r>
            <a:r>
              <a:rPr lang="pt-BR" dirty="0" err="1"/>
              <a:t>talk</a:t>
            </a:r>
            <a:r>
              <a:rPr lang="pt-BR" dirty="0"/>
              <a:t> show?</a:t>
            </a:r>
          </a:p>
          <a:p>
            <a:pPr lvl="1"/>
            <a:r>
              <a:rPr lang="pt-BR" dirty="0"/>
              <a:t>Após uma sequência de </a:t>
            </a:r>
            <a:r>
              <a:rPr lang="pt-BR" dirty="0" err="1"/>
              <a:t>talking</a:t>
            </a:r>
            <a:r>
              <a:rPr lang="pt-BR" dirty="0"/>
              <a:t> points  onde podemos afirmar que a premissa é aceitável pelo leitor (defensível ou não problemática)</a:t>
            </a:r>
          </a:p>
        </p:txBody>
      </p:sp>
    </p:spTree>
    <p:extLst>
      <p:ext uri="{BB962C8B-B14F-4D97-AF65-F5344CB8AC3E}">
        <p14:creationId xmlns:p14="http://schemas.microsoft.com/office/powerpoint/2010/main" val="4285685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39A5F-5537-4E16-9AA1-07B8F6AAF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1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Revisão da literatura argumentada </a:t>
            </a:r>
            <a:br>
              <a:rPr lang="en-US" b="0" i="0" dirty="0">
                <a:solidFill>
                  <a:srgbClr val="333333"/>
                </a:solidFill>
                <a:effectLst/>
                <a:latin typeface="Verdana" panose="020B060403050404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04DC83-2774-4A19-8804-3B8C14BA2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277" y="1602298"/>
            <a:ext cx="10731694" cy="4925626"/>
          </a:xfrm>
        </p:spPr>
        <p:txBody>
          <a:bodyPr>
            <a:normAutofit fontScale="85000" lnSpcReduction="10000"/>
          </a:bodyPr>
          <a:lstStyle/>
          <a:p>
            <a:r>
              <a:rPr lang="pt-BR" dirty="0" err="1"/>
              <a:t>Based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literature</a:t>
            </a:r>
            <a:r>
              <a:rPr lang="pt-BR" dirty="0"/>
              <a:t> review </a:t>
            </a:r>
            <a:r>
              <a:rPr lang="pt-BR" dirty="0" err="1"/>
              <a:t>about</a:t>
            </a:r>
            <a:r>
              <a:rPr lang="pt-BR" dirty="0"/>
              <a:t> LTO </a:t>
            </a:r>
            <a:r>
              <a:rPr lang="pt-BR" dirty="0" err="1"/>
              <a:t>and</a:t>
            </a:r>
            <a:r>
              <a:rPr lang="pt-BR" dirty="0"/>
              <a:t> IVR,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following</a:t>
            </a:r>
            <a:r>
              <a:rPr lang="pt-BR" dirty="0"/>
              <a:t> </a:t>
            </a:r>
            <a:r>
              <a:rPr lang="pt-BR" dirty="0" err="1"/>
              <a:t>research</a:t>
            </a:r>
            <a:r>
              <a:rPr lang="pt-BR" dirty="0"/>
              <a:t> </a:t>
            </a:r>
            <a:r>
              <a:rPr lang="pt-BR" dirty="0" err="1"/>
              <a:t>questions</a:t>
            </a:r>
            <a:r>
              <a:rPr lang="pt-BR" dirty="0"/>
              <a:t> are </a:t>
            </a:r>
            <a:r>
              <a:rPr lang="pt-BR" dirty="0" err="1"/>
              <a:t>raised</a:t>
            </a:r>
            <a:r>
              <a:rPr lang="pt-BR" dirty="0"/>
              <a:t>: </a:t>
            </a:r>
          </a:p>
          <a:p>
            <a:r>
              <a:rPr lang="pt-BR" dirty="0"/>
              <a:t>Quais são as técnicas de avaliação da produção científica da sua área de conhecimento?</a:t>
            </a:r>
          </a:p>
          <a:p>
            <a:r>
              <a:rPr lang="pt-BR" dirty="0"/>
              <a:t>   	Bibliometria?  Tese (bibliometria é uma técnica boa para avaliar produção acadêmica)  – Fato  (uma técnica boa para avaliar a produção acadêmica  deve ser confiável e fácil de usar) – Garantia  (a bibliometria é fácil de usar )  e [qualificador ?] Tem mais de um autor? Talk show</a:t>
            </a:r>
          </a:p>
          <a:p>
            <a:r>
              <a:rPr lang="pt-BR" dirty="0"/>
              <a:t>Quais são as BD que podem ser utilizadas para avaliar a produção científica de sua área de conhecimento?</a:t>
            </a:r>
          </a:p>
          <a:p>
            <a:r>
              <a:rPr lang="pt-BR" dirty="0"/>
              <a:t>   	Scopus, WOS?</a:t>
            </a:r>
          </a:p>
          <a:p>
            <a:r>
              <a:rPr lang="pt-BR" dirty="0"/>
              <a:t>Quais são as principais variáveis que impactam no reconhecimento do estado da arte em sua área de reconhecimento?</a:t>
            </a:r>
          </a:p>
          <a:p>
            <a:r>
              <a:rPr lang="pt-BR" dirty="0"/>
              <a:t>  		autor/periódico/citação/produção/</a:t>
            </a:r>
          </a:p>
          <a:p>
            <a:r>
              <a:rPr lang="pt-BR" dirty="0"/>
              <a:t>Como pesquisar/coletar os principais variáveis relevantes em sua área de conhecimento a partir da BD? </a:t>
            </a:r>
          </a:p>
          <a:p>
            <a:r>
              <a:rPr lang="pt-BR" dirty="0"/>
              <a:t>   	autor/periódico/citação/produção/</a:t>
            </a:r>
          </a:p>
          <a:p>
            <a:r>
              <a:rPr lang="pt-BR" dirty="0"/>
              <a:t>Quais são os software de análise que podem auxiliar os alunos a melhorar o processo de identificação do estado da arte em sua área de conhecimento?</a:t>
            </a:r>
          </a:p>
          <a:p>
            <a:r>
              <a:rPr lang="pt-BR" dirty="0"/>
              <a:t>   	</a:t>
            </a:r>
            <a:r>
              <a:rPr lang="pt-BR" dirty="0" err="1"/>
              <a:t>VOSviewer</a:t>
            </a:r>
            <a:endParaRPr lang="pt-BR" dirty="0"/>
          </a:p>
          <a:p>
            <a:r>
              <a:rPr lang="pt-BR" dirty="0"/>
              <a:t>Como as variáveis impactam no estado da arte em sua área de conhecimento?</a:t>
            </a:r>
          </a:p>
          <a:p>
            <a:r>
              <a:rPr lang="pt-BR" dirty="0"/>
              <a:t>   	Mais citação é melhor?</a:t>
            </a:r>
          </a:p>
        </p:txBody>
      </p:sp>
    </p:spTree>
    <p:extLst>
      <p:ext uri="{BB962C8B-B14F-4D97-AF65-F5344CB8AC3E}">
        <p14:creationId xmlns:p14="http://schemas.microsoft.com/office/powerpoint/2010/main" val="3548653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81611-BEB9-491A-BAE4-8F809940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9103"/>
            <a:ext cx="9404723" cy="1400530"/>
          </a:xfrm>
        </p:spPr>
        <p:txBody>
          <a:bodyPr/>
          <a:lstStyle/>
          <a:p>
            <a:r>
              <a:rPr lang="pt-BR" dirty="0" err="1"/>
              <a:t>Topic</a:t>
            </a:r>
            <a:r>
              <a:rPr lang="pt-BR" dirty="0"/>
              <a:t> </a:t>
            </a:r>
            <a:r>
              <a:rPr lang="pt-BR" dirty="0" err="1"/>
              <a:t>Sentence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6F57932-CC5B-4F8E-A80E-899DF20FA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605" y="1492340"/>
            <a:ext cx="7102949" cy="497737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E4A9E35-03A8-4B06-A27E-C6FE30ACBF00}"/>
              </a:ext>
            </a:extLst>
          </p:cNvPr>
          <p:cNvSpPr txBox="1"/>
          <p:nvPr/>
        </p:nvSpPr>
        <p:spPr>
          <a:xfrm>
            <a:off x="5998321" y="6596390"/>
            <a:ext cx="60564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>
                <a:solidFill>
                  <a:schemeClr val="bg1"/>
                </a:solidFill>
              </a:rPr>
              <a:t>https://owl.purdue.edu/engagement/ged_preparation/part_1_lessons_1_4/index.html</a:t>
            </a:r>
          </a:p>
        </p:txBody>
      </p:sp>
    </p:spTree>
    <p:extLst>
      <p:ext uri="{BB962C8B-B14F-4D97-AF65-F5344CB8AC3E}">
        <p14:creationId xmlns:p14="http://schemas.microsoft.com/office/powerpoint/2010/main" val="124160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C467F-A904-4C9B-BBC2-1CA81D27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teoria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D72A01F-7653-4A57-A738-A9FF2A56D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990" y="1207215"/>
            <a:ext cx="7316221" cy="476316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FDB1482-C9EE-4888-9606-0CD0E72C3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989" y="5970380"/>
            <a:ext cx="7316221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32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D7528-4453-47C2-A139-2C2D68286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Introdução e Revisão de literatura argumentada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B2259F-82A6-4C77-BAD1-5F056850DE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Dutra/2021</a:t>
            </a:r>
          </a:p>
        </p:txBody>
      </p:sp>
      <p:pic>
        <p:nvPicPr>
          <p:cNvPr id="4" name="Espaço Reservado para Conteúdo 4">
            <a:extLst>
              <a:ext uri="{FF2B5EF4-FFF2-40B4-BE49-F238E27FC236}">
                <a16:creationId xmlns:a16="http://schemas.microsoft.com/office/drawing/2014/main" id="{B3BDBEE6-E376-4D4E-959F-D701BF211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522" y="1354526"/>
            <a:ext cx="8680617" cy="5490928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6236F002-5CCF-4E3F-B1CF-A9074594AE2D}"/>
              </a:ext>
            </a:extLst>
          </p:cNvPr>
          <p:cNvSpPr txBox="1">
            <a:spLocks/>
          </p:cNvSpPr>
          <p:nvPr/>
        </p:nvSpPr>
        <p:spPr>
          <a:xfrm>
            <a:off x="450832" y="-129023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/>
              <a:t>Artigo científico</a:t>
            </a:r>
          </a:p>
        </p:txBody>
      </p:sp>
    </p:spTree>
    <p:extLst>
      <p:ext uri="{BB962C8B-B14F-4D97-AF65-F5344CB8AC3E}">
        <p14:creationId xmlns:p14="http://schemas.microsoft.com/office/powerpoint/2010/main" val="215471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6FCA1-706E-478A-921F-C64B3576C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Escrita científica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463B4F-16CE-4764-B900-4A7E5BE54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1409700"/>
            <a:ext cx="10133911" cy="535940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 escrita de uma pesquisa não é sobre a pesquisa realizada</a:t>
            </a:r>
          </a:p>
          <a:p>
            <a:pPr lvl="1"/>
            <a:r>
              <a:rPr lang="pt-BR" dirty="0"/>
              <a:t>Não adianta ler, 100, 200 ou 300 artigos.</a:t>
            </a:r>
          </a:p>
          <a:p>
            <a:pPr lvl="1"/>
            <a:r>
              <a:rPr lang="pt-BR" dirty="0"/>
              <a:t>Só conseguimos escrever se , com base na pesquisa,  caso tenhamos  algo para dizer e argumentar</a:t>
            </a:r>
          </a:p>
          <a:p>
            <a:pPr lvl="1"/>
            <a:r>
              <a:rPr lang="pt-BR" dirty="0"/>
              <a:t>Primeiro tenha algo para dizer e depois leia sobre isto (e não o inverso)</a:t>
            </a:r>
          </a:p>
          <a:p>
            <a:r>
              <a:rPr lang="pt-BR" dirty="0"/>
              <a:t>Fazemos pesquisa todos os dias</a:t>
            </a:r>
          </a:p>
          <a:p>
            <a:pPr lvl="1"/>
            <a:r>
              <a:rPr lang="pt-BR" dirty="0"/>
              <a:t>Pessoas</a:t>
            </a:r>
          </a:p>
          <a:p>
            <a:pPr lvl="1"/>
            <a:r>
              <a:rPr lang="pt-BR" dirty="0"/>
              <a:t>Filmes com base em opiniões de outras pessoas</a:t>
            </a:r>
          </a:p>
          <a:p>
            <a:r>
              <a:rPr lang="pt-BR" dirty="0"/>
              <a:t>Vamos procurar coisas que  os outros não sabem. Esta é a diferença da pesquisa científica com a pesquisa informal.</a:t>
            </a:r>
          </a:p>
          <a:p>
            <a:r>
              <a:rPr lang="pt-BR" dirty="0"/>
              <a:t>Velha pesquisa</a:t>
            </a:r>
          </a:p>
          <a:p>
            <a:pPr lvl="1"/>
            <a:r>
              <a:rPr lang="pt-BR" dirty="0"/>
              <a:t>Procuramos o que já é conhecido e repetimos com as nossas palavras</a:t>
            </a:r>
          </a:p>
          <a:p>
            <a:r>
              <a:rPr lang="pt-BR" dirty="0"/>
              <a:t>Nova pesquisa</a:t>
            </a:r>
          </a:p>
          <a:p>
            <a:pPr lvl="1"/>
            <a:r>
              <a:rPr lang="pt-BR" dirty="0"/>
              <a:t>o invés de reproduzir o que falam, vamos falar algo para eles</a:t>
            </a:r>
          </a:p>
          <a:p>
            <a:pPr lvl="1"/>
            <a:r>
              <a:rPr lang="pt-BR" dirty="0"/>
              <a:t>Os autores dos artigos são um meio e não um fim</a:t>
            </a:r>
          </a:p>
          <a:p>
            <a:pPr lvl="1"/>
            <a:r>
              <a:rPr lang="pt-BR" dirty="0"/>
              <a:t>O fim  sou eu</a:t>
            </a:r>
          </a:p>
          <a:p>
            <a:pPr lvl="1"/>
            <a:r>
              <a:rPr lang="pt-BR" dirty="0"/>
              <a:t>Não repito e sim argumento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085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3EFCC-FE2D-4D77-BF0D-C4DF6A526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7D3D9E-BC76-47C8-A7D1-D4FFA1227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00961"/>
            <a:ext cx="10203187" cy="4640401"/>
          </a:xfrm>
        </p:spPr>
        <p:txBody>
          <a:bodyPr>
            <a:normAutofit/>
          </a:bodyPr>
          <a:lstStyle/>
          <a:p>
            <a:r>
              <a:rPr lang="pt-BR" dirty="0"/>
              <a:t>Relevância</a:t>
            </a:r>
          </a:p>
          <a:p>
            <a:pPr lvl="1"/>
            <a:r>
              <a:rPr lang="pt-BR" dirty="0"/>
              <a:t>Considerando que a pesquisa é "um trabalho criativo e sistemático necessário para aumentar o estoque de conhecimento" surge a necessidade de desenvolver a revisão da produção científica. Esta revisão permite avaliar a relação da sua pesquisa com pesquisas anteriores e identificar a relevância do problema proposto.</a:t>
            </a:r>
          </a:p>
          <a:p>
            <a:pPr lvl="1"/>
            <a:r>
              <a:rPr lang="pt-BR" dirty="0"/>
              <a:t>Permite a interpretação da literatura existente</a:t>
            </a:r>
          </a:p>
          <a:p>
            <a:pPr lvl="1"/>
            <a:r>
              <a:rPr lang="pt-BR" dirty="0"/>
              <a:t>Permite avaliar o impacto da literatura existente</a:t>
            </a:r>
          </a:p>
          <a:p>
            <a:pPr lvl="1"/>
            <a:r>
              <a:rPr lang="pt-BR" dirty="0"/>
              <a:t>Permite identificar o gap</a:t>
            </a:r>
          </a:p>
          <a:p>
            <a:pPr lvl="1"/>
            <a:r>
              <a:rPr lang="pt-BR" dirty="0"/>
              <a:t>Permite avaliar contradições entre vários pensamentos</a:t>
            </a:r>
          </a:p>
          <a:p>
            <a:pPr lvl="1"/>
            <a:r>
              <a:rPr lang="pt-BR" dirty="0"/>
              <a:t>Indica o espaço ocupado pela atual pesquisa</a:t>
            </a:r>
          </a:p>
          <a:p>
            <a:pPr lvl="1"/>
            <a:r>
              <a:rPr lang="en-US" dirty="0"/>
              <a:t>A substantive, thorough, sophisticated literature review is a precondition for doing substantive, thorough, sophisticated research. </a:t>
            </a:r>
            <a:r>
              <a:rPr lang="en-US" dirty="0" err="1"/>
              <a:t>Boote</a:t>
            </a:r>
            <a:r>
              <a:rPr lang="en-US" dirty="0"/>
              <a:t> and </a:t>
            </a:r>
            <a:r>
              <a:rPr lang="en-US" dirty="0" err="1"/>
              <a:t>Baile</a:t>
            </a:r>
            <a:r>
              <a:rPr lang="en-US" dirty="0"/>
              <a:t> 2005</a:t>
            </a:r>
          </a:p>
          <a:p>
            <a:pPr lvl="1"/>
            <a:r>
              <a:rPr lang="en-US" dirty="0"/>
              <a:t>[OECD (2015). Frascati Manual. The Measurement of Scientific, Technological and Innovation Activities. doi:10.1787/9789264239012-en. ISBN 978-9264238800.]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756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9D87-099F-457F-B970-F401EFDDB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33F4AB-146C-4179-A7D7-D34F45024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GAP: </a:t>
            </a:r>
            <a:r>
              <a:rPr lang="pt-BR" dirty="0"/>
              <a:t>Não existe na base WOS e Scopus nenhum estudo sobre um processo válido para avaliar a produção científica sobre o tema X ou o que existe é antigo ou limitado e não traz resultados satisfatórios.</a:t>
            </a:r>
          </a:p>
          <a:p>
            <a:r>
              <a:rPr lang="pt-BR" b="1" dirty="0"/>
              <a:t>Audiência</a:t>
            </a:r>
            <a:r>
              <a:rPr lang="pt-BR" dirty="0"/>
              <a:t> - Alunos de pós-graduação e pesquisadores</a:t>
            </a:r>
          </a:p>
          <a:p>
            <a:r>
              <a:rPr lang="pt-BR" b="1" dirty="0"/>
              <a:t>Problema de Pesquisa:</a:t>
            </a:r>
          </a:p>
          <a:p>
            <a:pPr lvl="1"/>
            <a:r>
              <a:rPr lang="pt-BR" dirty="0"/>
              <a:t>Os alunos de pós-graduação não conhecem um processo válido para reconhecer o estado da arte em sua área de conhecimento.</a:t>
            </a:r>
          </a:p>
          <a:p>
            <a:r>
              <a:rPr lang="pt-BR" dirty="0" err="1"/>
              <a:t>Statement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problem</a:t>
            </a:r>
            <a:r>
              <a:rPr lang="pt-BR" dirty="0"/>
              <a:t> (ideal, real e consequências)</a:t>
            </a:r>
          </a:p>
          <a:p>
            <a:r>
              <a:rPr lang="pt-BR" dirty="0" err="1"/>
              <a:t>Research</a:t>
            </a:r>
            <a:r>
              <a:rPr lang="pt-BR" dirty="0"/>
              <a:t> </a:t>
            </a:r>
            <a:r>
              <a:rPr lang="pt-BR" dirty="0" err="1"/>
              <a:t>objective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173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39A5F-5537-4E16-9AA1-07B8F6AA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Research</a:t>
            </a:r>
            <a:r>
              <a:rPr lang="pt-BR" dirty="0"/>
              <a:t> </a:t>
            </a:r>
            <a:r>
              <a:rPr lang="pt-BR" dirty="0" err="1"/>
              <a:t>Questions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04DC83-2774-4A19-8804-3B8C14BA2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277" y="1602298"/>
            <a:ext cx="10731694" cy="492562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RQ1- Quais são as técnicas de avaliação da produção científica da sua área de conhecimento?</a:t>
            </a:r>
          </a:p>
          <a:p>
            <a:r>
              <a:rPr lang="pt-BR" dirty="0"/>
              <a:t>   	Bibliometria? Quais são as BD que podem ser utilizadas para avaliar a produção científica de sua área de conhecimento?</a:t>
            </a:r>
          </a:p>
          <a:p>
            <a:r>
              <a:rPr lang="pt-BR" dirty="0"/>
              <a:t>   	Scopus, WOS?</a:t>
            </a:r>
          </a:p>
          <a:p>
            <a:r>
              <a:rPr lang="pt-BR" dirty="0"/>
              <a:t>RQ2 - Quais são as principais variáveis que impactam no reconhecimento do estado da arte em sua área de reconhecimento?</a:t>
            </a:r>
          </a:p>
          <a:p>
            <a:r>
              <a:rPr lang="pt-BR" dirty="0"/>
              <a:t>  		autor/periódico/citação/produção/</a:t>
            </a:r>
          </a:p>
          <a:p>
            <a:r>
              <a:rPr lang="pt-BR" dirty="0"/>
              <a:t>RQ3 - Como pesquisar/coletar os principais variáveis relevantes em sua área de conhecimento a partir da BD? </a:t>
            </a:r>
          </a:p>
          <a:p>
            <a:r>
              <a:rPr lang="pt-BR" dirty="0"/>
              <a:t>   	autor/periódico/citação/produção/</a:t>
            </a:r>
          </a:p>
          <a:p>
            <a:r>
              <a:rPr lang="pt-BR" dirty="0"/>
              <a:t>RQ4- Quais são os software de análise que podem auxiliar os alunos a melhorar o processo de identificação do estado da arte em sua área de conhecimento?</a:t>
            </a:r>
          </a:p>
          <a:p>
            <a:r>
              <a:rPr lang="pt-BR" dirty="0"/>
              <a:t>   	</a:t>
            </a:r>
            <a:r>
              <a:rPr lang="pt-BR" dirty="0" err="1"/>
              <a:t>VOSviewer</a:t>
            </a:r>
            <a:endParaRPr lang="pt-BR" dirty="0"/>
          </a:p>
          <a:p>
            <a:r>
              <a:rPr lang="pt-BR" dirty="0"/>
              <a:t>RQ5 - Como as variáveis impactam no estado da arte em sua área de conhecimento?</a:t>
            </a:r>
          </a:p>
          <a:p>
            <a:r>
              <a:rPr lang="pt-BR" dirty="0"/>
              <a:t>   	Mais citação é melhor?</a:t>
            </a:r>
          </a:p>
        </p:txBody>
      </p:sp>
    </p:spTree>
    <p:extLst>
      <p:ext uri="{BB962C8B-B14F-4D97-AF65-F5344CB8AC3E}">
        <p14:creationId xmlns:p14="http://schemas.microsoft.com/office/powerpoint/2010/main" val="3198774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7A865-94F8-4726-8375-CBBE8D845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61" y="161540"/>
            <a:ext cx="11157247" cy="1325563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Método </a:t>
            </a:r>
            <a:r>
              <a:rPr lang="pt-BR" sz="3600" b="1" dirty="0" err="1"/>
              <a:t>Tumin</a:t>
            </a:r>
            <a:r>
              <a:rPr lang="pt-BR" sz="3600" b="1" dirty="0"/>
              <a:t> </a:t>
            </a:r>
            <a:r>
              <a:rPr lang="pt-BR" sz="3600" dirty="0"/>
              <a:t>– para desenvolver uma argumentação forte – Revisão da literatura argumentada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33143E1-0006-4E4E-BDF5-8E296C556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260" y="1323610"/>
            <a:ext cx="3429479" cy="537285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09C0A82-ABC6-4AD0-8291-55D1F9E8AC14}"/>
              </a:ext>
            </a:extLst>
          </p:cNvPr>
          <p:cNvSpPr txBox="1"/>
          <p:nvPr/>
        </p:nvSpPr>
        <p:spPr>
          <a:xfrm>
            <a:off x="8800051" y="6132352"/>
            <a:ext cx="31983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https://www.youtube.com/watch?v=GWnEbMZ0IaA</a:t>
            </a:r>
          </a:p>
        </p:txBody>
      </p:sp>
    </p:spTree>
    <p:extLst>
      <p:ext uri="{BB962C8B-B14F-4D97-AF65-F5344CB8AC3E}">
        <p14:creationId xmlns:p14="http://schemas.microsoft.com/office/powerpoint/2010/main" val="4111601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743FE-A330-4F18-A57B-82F2384C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/>
              <a:t>Toulmin</a:t>
            </a:r>
            <a:r>
              <a:rPr lang="pt-BR" b="1" dirty="0"/>
              <a:t> Model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708CA1-4826-4D20-A662-2ED73DFA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Tese (</a:t>
            </a:r>
            <a:r>
              <a:rPr lang="pt-BR" b="1" dirty="0" err="1"/>
              <a:t>claim</a:t>
            </a:r>
            <a:r>
              <a:rPr lang="pt-BR" b="1" dirty="0"/>
              <a:t>)– </a:t>
            </a:r>
            <a:r>
              <a:rPr lang="pt-BR" dirty="0"/>
              <a:t>A expressão principal do argumento</a:t>
            </a:r>
          </a:p>
          <a:p>
            <a:pPr lvl="1"/>
            <a:r>
              <a:rPr lang="pt-BR" dirty="0" err="1"/>
              <a:t>Fipped</a:t>
            </a:r>
            <a:r>
              <a:rPr lang="pt-BR" dirty="0"/>
              <a:t> </a:t>
            </a:r>
            <a:r>
              <a:rPr lang="pt-BR" dirty="0" err="1"/>
              <a:t>class</a:t>
            </a:r>
            <a:r>
              <a:rPr lang="pt-BR" dirty="0"/>
              <a:t> é a melhor metodologia ativa para desenvolver pensamento crítico</a:t>
            </a:r>
          </a:p>
          <a:p>
            <a:r>
              <a:rPr lang="pt-BR" dirty="0"/>
              <a:t>Para aumentar a validade deste argumento vamos usar outra ferramenta</a:t>
            </a:r>
          </a:p>
          <a:p>
            <a:r>
              <a:rPr lang="pt-BR" b="1" dirty="0" err="1"/>
              <a:t>Grounds</a:t>
            </a:r>
            <a:r>
              <a:rPr lang="pt-BR" b="1" dirty="0"/>
              <a:t> (dados) </a:t>
            </a:r>
            <a:r>
              <a:rPr lang="pt-BR" dirty="0"/>
              <a:t>– fundamentação para a minha argumentação justificando o principal ponto de vista de meu argumento</a:t>
            </a:r>
          </a:p>
          <a:p>
            <a:pPr lvl="2"/>
            <a:r>
              <a:rPr lang="pt-BR" dirty="0"/>
              <a:t>Uma metodologia ativa para desenvolver o pensamento crítico deve ser clara, fácil de implementar  e fácil de mensurar (mas não está relacionada diretamente a minha tese que fala </a:t>
            </a:r>
            <a:r>
              <a:rPr lang="pt-BR" b="1" dirty="0"/>
              <a:t>de FC)</a:t>
            </a:r>
          </a:p>
          <a:p>
            <a:r>
              <a:rPr lang="pt-BR" b="1" dirty="0"/>
              <a:t>Garantia (warrant - justificativa)  </a:t>
            </a:r>
            <a:r>
              <a:rPr lang="pt-BR" dirty="0"/>
              <a:t>– conecta </a:t>
            </a:r>
            <a:r>
              <a:rPr lang="pt-BR" dirty="0" err="1"/>
              <a:t>grounds</a:t>
            </a:r>
            <a:r>
              <a:rPr lang="pt-BR" dirty="0"/>
              <a:t> com a tese</a:t>
            </a:r>
          </a:p>
          <a:p>
            <a:pPr lvl="2"/>
            <a:r>
              <a:rPr lang="pt-BR" dirty="0" err="1"/>
              <a:t>Flipped</a:t>
            </a:r>
            <a:r>
              <a:rPr lang="pt-BR" dirty="0"/>
              <a:t> </a:t>
            </a:r>
            <a:r>
              <a:rPr lang="pt-BR" dirty="0" err="1"/>
              <a:t>class</a:t>
            </a:r>
            <a:r>
              <a:rPr lang="pt-BR" dirty="0"/>
              <a:t> é uma metodologia fácil de implementar e existem informações para que o mesmo seja implementado em disciplina de graduação.</a:t>
            </a:r>
          </a:p>
          <a:p>
            <a:r>
              <a:rPr lang="pt-BR" b="1" dirty="0" err="1"/>
              <a:t>Qualifier</a:t>
            </a:r>
            <a:r>
              <a:rPr lang="pt-BR" dirty="0"/>
              <a:t> – Poucas teses são válidas em todas circunstâncias e isto dá maior credibilidade a seus argumentos. Na tese ou nos fatos.</a:t>
            </a:r>
          </a:p>
          <a:p>
            <a:pPr lvl="1"/>
            <a:r>
              <a:rPr lang="pt-BR" dirty="0" err="1"/>
              <a:t>Fipped</a:t>
            </a:r>
            <a:r>
              <a:rPr lang="pt-BR" dirty="0"/>
              <a:t> </a:t>
            </a:r>
            <a:r>
              <a:rPr lang="pt-BR" dirty="0" err="1"/>
              <a:t>class</a:t>
            </a:r>
            <a:r>
              <a:rPr lang="pt-BR" dirty="0"/>
              <a:t> é uma metodologia ativa típica para desenvolver pensamento crítico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9763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1604</Words>
  <Application>Microsoft Office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Verdana</vt:lpstr>
      <vt:lpstr>Wingdings 3</vt:lpstr>
      <vt:lpstr>Facetado</vt:lpstr>
      <vt:lpstr>Introdução / Revisão da literatura argumentada</vt:lpstr>
      <vt:lpstr>O que é teoria</vt:lpstr>
      <vt:lpstr>Introdução e Revisão de literatura argumentada</vt:lpstr>
      <vt:lpstr>Escrita científica</vt:lpstr>
      <vt:lpstr>Introdução</vt:lpstr>
      <vt:lpstr>Introdução</vt:lpstr>
      <vt:lpstr>Research Questions</vt:lpstr>
      <vt:lpstr>Método Tumin – para desenvolver uma argumentação forte – Revisão da literatura argumentada</vt:lpstr>
      <vt:lpstr>Toulmin Model</vt:lpstr>
      <vt:lpstr>Tese</vt:lpstr>
      <vt:lpstr>Fato ou dados (grounds)  ou justificativa sob a qual a tese é baseada</vt:lpstr>
      <vt:lpstr>Garantia (Warrant)</vt:lpstr>
      <vt:lpstr>Qualificação - limita a teses ou fatos</vt:lpstr>
      <vt:lpstr>Revisão da literatura argumentada  </vt:lpstr>
      <vt:lpstr>Um conjunto de argumentos  logicamente conectados para suportar as RQ</vt:lpstr>
      <vt:lpstr>Revisão da literatura argumentada  </vt:lpstr>
      <vt:lpstr>Topic Sentence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dutra</dc:creator>
  <cp:lastModifiedBy>jose dutra</cp:lastModifiedBy>
  <cp:revision>12</cp:revision>
  <dcterms:created xsi:type="dcterms:W3CDTF">2021-06-14T15:34:30Z</dcterms:created>
  <dcterms:modified xsi:type="dcterms:W3CDTF">2021-07-22T17:54:20Z</dcterms:modified>
</cp:coreProperties>
</file>