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375" r:id="rId2"/>
    <p:sldId id="376" r:id="rId3"/>
    <p:sldId id="377" r:id="rId4"/>
    <p:sldId id="378" r:id="rId5"/>
    <p:sldId id="379" r:id="rId6"/>
    <p:sldId id="380" r:id="rId7"/>
    <p:sldId id="381" r:id="rId8"/>
    <p:sldId id="382" r:id="rId9"/>
    <p:sldId id="383" r:id="rId10"/>
    <p:sldId id="384" r:id="rId11"/>
    <p:sldId id="385" r:id="rId12"/>
    <p:sldId id="386" r:id="rId13"/>
    <p:sldId id="387" r:id="rId14"/>
  </p:sldIdLst>
  <p:sldSz cx="9144000" cy="6858000" type="screen4x3"/>
  <p:notesSz cx="7099300" cy="102346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9639" autoAdjust="0"/>
  </p:normalViewPr>
  <p:slideViewPr>
    <p:cSldViewPr>
      <p:cViewPr varScale="1">
        <p:scale>
          <a:sx n="69" d="100"/>
          <a:sy n="69" d="100"/>
        </p:scale>
        <p:origin x="-22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pt-BR"/>
              <a:t>Compensação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pt-BR"/>
              <a:t>Prof. Gilberto Shinyashiki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BA8E37D7-F938-4DD6-8863-5F95651E967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266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pt-BR"/>
              <a:t>Compensação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pt-BR"/>
              <a:t>Prof. Gilberto Shinyashiki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E5870F1-C839-4B45-BC80-0F603A2DBB9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45104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8C367EE-174F-45D9-8CC4-9589110D9D95}" type="slidenum">
              <a:rPr lang="pt-BR" altLang="pt-BR" sz="1300">
                <a:latin typeface="Times New Roman" pitchFamily="18" charset="0"/>
              </a:rPr>
              <a:pPr/>
              <a:t>1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A56A8F08-6747-4620-A769-C49D8155B3A7}" type="slidenum">
              <a:rPr lang="pt-BR" altLang="pt-BR" sz="1300">
                <a:latin typeface="Times New Roman" pitchFamily="18" charset="0"/>
              </a:rPr>
              <a:pPr/>
              <a:t>10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7103EA3-3B74-4C04-BC21-C35233F09762}" type="slidenum">
              <a:rPr lang="pt-BR" altLang="pt-BR" sz="1300">
                <a:latin typeface="Times New Roman" pitchFamily="18" charset="0"/>
              </a:rPr>
              <a:pPr/>
              <a:t>11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B50C4AD-0F79-4F19-8874-539CADC6CCB7}" type="slidenum">
              <a:rPr lang="pt-BR" altLang="pt-BR" sz="1300">
                <a:latin typeface="Times New Roman" pitchFamily="18" charset="0"/>
              </a:rPr>
              <a:pPr/>
              <a:t>12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85EC11FB-25F5-4CCD-9542-84A1FF6C0E32}" type="slidenum">
              <a:rPr lang="pt-BR" altLang="pt-BR" sz="1300">
                <a:latin typeface="Times New Roman" pitchFamily="18" charset="0"/>
              </a:rPr>
              <a:pPr/>
              <a:t>13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9ADBD89-FF6B-41E3-9A39-226D16ED765B}" type="slidenum">
              <a:rPr lang="pt-BR" altLang="pt-BR" sz="1300">
                <a:latin typeface="Times New Roman" pitchFamily="18" charset="0"/>
              </a:rPr>
              <a:pPr/>
              <a:t>2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1758B718-FA91-4B25-910F-765D3B2973F1}" type="slidenum">
              <a:rPr lang="pt-BR" altLang="pt-BR" sz="1300">
                <a:latin typeface="Times New Roman" pitchFamily="18" charset="0"/>
              </a:rPr>
              <a:pPr/>
              <a:t>3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194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92EC4B15-2AF3-4B97-B30F-CC537331306A}" type="slidenum">
              <a:rPr lang="pt-BR" altLang="pt-BR" sz="1300">
                <a:latin typeface="Times New Roman" pitchFamily="18" charset="0"/>
              </a:rPr>
              <a:pPr/>
              <a:t>4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15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0580A539-7FCD-446A-956E-DFA91DE2991C}" type="slidenum">
              <a:rPr lang="pt-BR" altLang="pt-BR" sz="1300">
                <a:latin typeface="Times New Roman" pitchFamily="18" charset="0"/>
              </a:rPr>
              <a:pPr/>
              <a:t>5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15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31117071-DD39-4692-9186-5854AC14B94F}" type="slidenum">
              <a:rPr lang="pt-BR" altLang="pt-BR" sz="1300">
                <a:latin typeface="Times New Roman" pitchFamily="18" charset="0"/>
              </a:rPr>
              <a:pPr/>
              <a:t>6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35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4E3E42B5-D47D-4BD3-A324-C67C65A82986}" type="slidenum">
              <a:rPr lang="pt-BR" altLang="pt-BR" sz="1300">
                <a:latin typeface="Times New Roman" pitchFamily="18" charset="0"/>
              </a:rPr>
              <a:pPr/>
              <a:t>7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35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FD83775B-6AFA-4052-BC8C-C71BBB97C335}" type="slidenum">
              <a:rPr lang="pt-BR" altLang="pt-BR" sz="1300">
                <a:latin typeface="Times New Roman" pitchFamily="18" charset="0"/>
              </a:rPr>
              <a:pPr/>
              <a:t>8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Compensação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t-BR" altLang="pt-BR" sz="1300">
                <a:latin typeface="Times New Roman" pitchFamily="18" charset="0"/>
              </a:rPr>
              <a:t>Prof. Gilberto Shinyashiki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90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CF0A034C-44D8-4F9A-9B5A-1D1CE311B80E}" type="slidenum">
              <a:rPr lang="pt-BR" altLang="pt-BR" sz="1300">
                <a:latin typeface="Times New Roman" pitchFamily="18" charset="0"/>
              </a:rPr>
              <a:pPr/>
              <a:t>9</a:t>
            </a:fld>
            <a:endParaRPr lang="pt-BR" altLang="pt-BR" sz="1300">
              <a:latin typeface="Times New Roman" pitchFamily="18" charset="0"/>
            </a:endParaRPr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4700"/>
            <a:ext cx="5099050" cy="3824288"/>
          </a:xfrm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pt-BR" altLang="en-US" noProof="0" smtClean="0"/>
              <a:t>Clique para editar o estilo do título mestre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pt-BR" altLang="en-US" noProof="0" smtClean="0"/>
              <a:t>Clique para editar o estilo do subtítulo mestre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DC3125-B9DD-4917-B17E-A8CF611D5B23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4293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428B6-9122-48C2-8322-B853AB4066BD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1722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ADC76-6641-4503-A25D-CBF106EEDB2E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23817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CFA9C-53DB-483A-923E-5204AEFC9B2F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2390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649D9-87C2-4850-BAC8-925737C121DC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1481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FB716-F773-475D-B25F-EE1A6D278653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925810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C25FE-2C9C-4CD5-884E-EB6E7EE1D674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9364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3883C-8698-40D6-A5F8-545501594274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1355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979A1-F161-42C7-9938-166E3FD275A5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2282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07E76-5998-466C-A2DD-6751883C110C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1078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EE1A2-A4F1-4EF6-BA2B-72044EFB63FE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35021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5AF3B-0AB6-496B-A40E-2F0135688028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11156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j-lt"/>
              </a:defRPr>
            </a:lvl1pPr>
          </a:lstStyle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j-lt"/>
              </a:defRPr>
            </a:lvl1pPr>
          </a:lstStyle>
          <a:p>
            <a:pPr>
              <a:defRPr/>
            </a:pPr>
            <a:fld id="{1B348300-7EAC-448C-AF0B-5379735BA1DC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>
                <a:latin typeface="Georgia" pitchFamily="18" charset="0"/>
              </a:rPr>
              <a:t>Benefícios</a:t>
            </a:r>
          </a:p>
        </p:txBody>
      </p:sp>
      <p:sp>
        <p:nvSpPr>
          <p:cNvPr id="3075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Salário indireto = benefícios concedidos ao colaborador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0570C-1884-4CF5-A0C2-AFBCDA6A2297}" type="slidenum">
              <a:rPr lang="pt-BR" altLang="en-US"/>
              <a:pPr>
                <a:defRPr/>
              </a:pPr>
              <a:t>1</a:t>
            </a:fld>
            <a:endParaRPr lang="pt-B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3B4E2-53B8-457A-A57F-BE945EADCAF4}" type="slidenum">
              <a:rPr lang="pt-BR" altLang="en-US"/>
              <a:pPr>
                <a:defRPr/>
              </a:pPr>
              <a:t>10</a:t>
            </a:fld>
            <a:endParaRPr lang="pt-BR" alt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3982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>
                <a:latin typeface="Georgia" pitchFamily="18" charset="0"/>
              </a:rPr>
              <a:t>Benefícios nos EUA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53072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pt-BR" altLang="pt-BR" smtClean="0">
                <a:latin typeface="Georgia" pitchFamily="18" charset="0"/>
              </a:rPr>
              <a:t>Dados do Bureau of Labor Statistics (1993-4)</a:t>
            </a:r>
          </a:p>
          <a:p>
            <a:pPr eaLnBrk="1" hangingPunct="1"/>
            <a:r>
              <a:rPr lang="pt-BR" altLang="pt-BR" smtClean="0">
                <a:latin typeface="Georgia" pitchFamily="18" charset="0"/>
              </a:rPr>
              <a:t>Pequenas, médias e grandes empresas</a:t>
            </a:r>
          </a:p>
          <a:p>
            <a:pPr eaLnBrk="1" hangingPunct="1"/>
            <a:r>
              <a:rPr lang="pt-BR" altLang="pt-BR" smtClean="0">
                <a:latin typeface="Georgia" pitchFamily="18" charset="0"/>
              </a:rPr>
              <a:t>Setor privado e público</a:t>
            </a:r>
          </a:p>
          <a:p>
            <a:pPr eaLnBrk="1" hangingPunct="1"/>
            <a:r>
              <a:rPr lang="pt-BR" altLang="pt-BR" smtClean="0">
                <a:latin typeface="Georgia" pitchFamily="18" charset="0"/>
              </a:rPr>
              <a:t>População 98 milhões de empregados</a:t>
            </a:r>
          </a:p>
          <a:p>
            <a:pPr eaLnBrk="1" hangingPunct="1"/>
            <a:r>
              <a:rPr lang="pt-BR" altLang="pt-BR" smtClean="0">
                <a:latin typeface="Georgia" pitchFamily="18" charset="0"/>
              </a:rPr>
              <a:t>78 milhões de empregados tempo integral e 20, tempo parcial.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71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42D3A-B4BF-4020-BDBB-CC95C0AF3DCA}" type="slidenum">
              <a:rPr lang="pt-BR" altLang="en-US"/>
              <a:pPr>
                <a:defRPr/>
              </a:pPr>
              <a:t>11</a:t>
            </a:fld>
            <a:endParaRPr lang="pt-BR" alt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304800"/>
            <a:ext cx="8637587" cy="623888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z="2100" smtClean="0">
                <a:latin typeface="Georgia" pitchFamily="18" charset="0"/>
              </a:rPr>
              <a:t>Tabela 1 - Porcentagem de empregados participando de alguns benefícios</a:t>
            </a:r>
          </a:p>
        </p:txBody>
      </p:sp>
      <p:graphicFrame>
        <p:nvGraphicFramePr>
          <p:cNvPr id="262449" name="Group 305"/>
          <p:cNvGraphicFramePr>
            <a:graphicFrameLocks noGrp="1"/>
          </p:cNvGraphicFramePr>
          <p:nvPr/>
        </p:nvGraphicFramePr>
        <p:xfrm>
          <a:off x="304800" y="1066800"/>
          <a:ext cx="8534400" cy="4965700"/>
        </p:xfrm>
        <a:graphic>
          <a:graphicData uri="http://schemas.openxmlformats.org/drawingml/2006/table">
            <a:tbl>
              <a:tblPr/>
              <a:tblGrid>
                <a:gridCol w="2647950"/>
                <a:gridCol w="1962150"/>
                <a:gridCol w="1962150"/>
                <a:gridCol w="1962150"/>
              </a:tblGrid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Benefícios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Privado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Feriados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Férias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Licenças particulares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Licenças doenças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Licença familiar (não paga)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Seguro Acidente e doença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Seguro longo prazo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Seguro Saúde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Seguro odontológico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Seguro 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Previdência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3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8EC0D-A06A-4049-80EF-ECD3D7956E00}" type="slidenum">
              <a:rPr lang="pt-BR" altLang="en-US"/>
              <a:pPr>
                <a:defRPr/>
              </a:pPr>
              <a:t>12</a:t>
            </a:fld>
            <a:endParaRPr lang="pt-BR" alt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457200"/>
            <a:ext cx="8636000" cy="623888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z="2500" smtClean="0">
                <a:latin typeface="Georgia" pitchFamily="18" charset="0"/>
              </a:rPr>
              <a:t>Tabela 2 - Nº de dias proporcionados aos participantes de algumas licenças</a:t>
            </a:r>
          </a:p>
        </p:txBody>
      </p:sp>
      <p:graphicFrame>
        <p:nvGraphicFramePr>
          <p:cNvPr id="264323" name="Group 131"/>
          <p:cNvGraphicFramePr>
            <a:graphicFrameLocks noGrp="1"/>
          </p:cNvGraphicFramePr>
          <p:nvPr/>
        </p:nvGraphicFramePr>
        <p:xfrm>
          <a:off x="468313" y="1196975"/>
          <a:ext cx="8077200" cy="4357688"/>
        </p:xfrm>
        <a:graphic>
          <a:graphicData uri="http://schemas.openxmlformats.org/drawingml/2006/table">
            <a:tbl>
              <a:tblPr/>
              <a:tblGrid>
                <a:gridCol w="3462337"/>
                <a:gridCol w="1439863"/>
                <a:gridCol w="1512887"/>
                <a:gridCol w="1662113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Licença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Privado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Integral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Feriados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8.3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8.9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Férias por tempo de serviço: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Depois de 1 ano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Depois de 10 anos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Depois de 15 anos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Depois de 20 anos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8.4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14.6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16.1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9.0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15.3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16.9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18.0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2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14.2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Licença particular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Licença funeral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4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2838D-7DEF-4E98-A0EA-49474D86082C}" type="slidenum">
              <a:rPr lang="pt-BR" altLang="en-US"/>
              <a:pPr>
                <a:defRPr/>
              </a:pPr>
              <a:t>13</a:t>
            </a:fld>
            <a:endParaRPr lang="pt-BR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858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z="2100" smtClean="0">
                <a:latin typeface="Georgia" pitchFamily="18" charset="0"/>
              </a:rPr>
              <a:t>Tabela 3 - Porcentagem de participantes com benefícios por fonte de financiamento do empregador</a:t>
            </a:r>
          </a:p>
        </p:txBody>
      </p:sp>
      <p:graphicFrame>
        <p:nvGraphicFramePr>
          <p:cNvPr id="266352" name="Group 112"/>
          <p:cNvGraphicFramePr>
            <a:graphicFrameLocks noGrp="1"/>
          </p:cNvGraphicFramePr>
          <p:nvPr/>
        </p:nvGraphicFramePr>
        <p:xfrm>
          <a:off x="381000" y="914400"/>
          <a:ext cx="8077200" cy="5211763"/>
        </p:xfrm>
        <a:graphic>
          <a:graphicData uri="http://schemas.openxmlformats.org/drawingml/2006/table">
            <a:tbl>
              <a:tblPr/>
              <a:tblGrid>
                <a:gridCol w="2659063"/>
                <a:gridCol w="1138237"/>
                <a:gridCol w="1901825"/>
                <a:gridCol w="2378075"/>
              </a:tblGrid>
              <a:tr h="2743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Benefícios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Privado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Integral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Seguro Acidente e doença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Total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68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Seguro Doença longo prazo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8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Assistência Médica – cobertura do empregado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Assistência Médica – cobertura da família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Total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69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Assistência Odontológica – cobertura do empregado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Assistência Odontológica – cobertura da família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Total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68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66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Seguro de Vida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85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86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14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Pensão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Total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Parcial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97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27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pt-BR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72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28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274795-9A4C-4625-8A6C-764F9C8D500B}" type="slidenum">
              <a:rPr lang="pt-BR" altLang="en-US"/>
              <a:pPr>
                <a:defRPr/>
              </a:pPr>
              <a:t>2</a:t>
            </a:fld>
            <a:endParaRPr lang="pt-BR" alt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3982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>
                <a:latin typeface="Georgia" pitchFamily="18" charset="0"/>
              </a:rPr>
              <a:t>Valor dos Benefícios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smtClean="0">
                <a:latin typeface="Georgia" pitchFamily="18" charset="0"/>
              </a:rPr>
              <a:t>1 trilhão de dólares nos EUA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smtClean="0">
                <a:latin typeface="Georgia" pitchFamily="18" charset="0"/>
              </a:rPr>
              <a:t>Assistência Médica custa $2.851 por empregado por ano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smtClean="0">
                <a:latin typeface="Georgia" pitchFamily="18" charset="0"/>
              </a:rPr>
              <a:t>Empregados valorizam?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sz="2200" smtClean="0">
                <a:latin typeface="Georgia" pitchFamily="18" charset="0"/>
              </a:rPr>
              <a:t>Lembram de 15% do pacote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sz="2200" smtClean="0">
                <a:latin typeface="Georgia" pitchFamily="18" charset="0"/>
              </a:rPr>
              <a:t>46% estimam custo em 15% e 89% em menos de 30%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600" smtClean="0">
                <a:latin typeface="Georgia" pitchFamily="18" charset="0"/>
              </a:rPr>
              <a:t>A questão é mais ou escolher? 70% dos empregados dispostos a pagar para tem mais escolha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9F506-5F4C-4820-A8ED-54E37DC55ADC}" type="slidenum">
              <a:rPr lang="pt-BR" altLang="en-US"/>
              <a:pPr>
                <a:defRPr/>
              </a:pPr>
              <a:t>3</a:t>
            </a:fld>
            <a:endParaRPr lang="pt-BR" alt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3982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z="3800" smtClean="0">
                <a:latin typeface="Georgia" pitchFamily="18" charset="0"/>
              </a:rPr>
              <a:t>Questões chaves no Planejamento e Desenho</a:t>
            </a:r>
            <a:endParaRPr lang="pt-BR" altLang="pt-BR" smtClean="0">
              <a:latin typeface="Georgia" pitchFamily="18" charset="0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08963" cy="46482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80000"/>
              </a:lnSpc>
            </a:pPr>
            <a:r>
              <a:rPr lang="pt-BR" altLang="pt-BR" sz="2600" smtClean="0">
                <a:latin typeface="Georgia" pitchFamily="18" charset="0"/>
              </a:rPr>
              <a:t>Qual é o papel relativo dos benefícios no pacote total de compensação?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pt-BR" altLang="pt-BR" sz="2200" smtClean="0">
                <a:latin typeface="Georgia" pitchFamily="18" charset="0"/>
              </a:rPr>
              <a:t>atrair, creche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600" smtClean="0">
                <a:latin typeface="Georgia" pitchFamily="18" charset="0"/>
              </a:rPr>
              <a:t>Como lidar com o turnover indesejável?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pt-BR" altLang="pt-BR" sz="2200" smtClean="0">
                <a:latin typeface="Georgia" pitchFamily="18" charset="0"/>
              </a:rPr>
              <a:t>tempo de casa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600" smtClean="0">
                <a:latin typeface="Georgia" pitchFamily="18" charset="0"/>
              </a:rPr>
              <a:t>Competitividade e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pt-BR" altLang="pt-BR" sz="2200" smtClean="0">
                <a:latin typeface="Georgia" pitchFamily="18" charset="0"/>
              </a:rPr>
              <a:t>pesquisa.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600" smtClean="0">
                <a:latin typeface="Georgia" pitchFamily="18" charset="0"/>
              </a:rPr>
              <a:t>Adequação dos benefícios</a:t>
            </a:r>
          </a:p>
          <a:p>
            <a:pPr marL="742950" lvl="1" indent="-285750" eaLnBrk="1" hangingPunct="1">
              <a:lnSpc>
                <a:spcPct val="80000"/>
              </a:lnSpc>
            </a:pPr>
            <a:r>
              <a:rPr lang="pt-BR" altLang="pt-BR" sz="2200" smtClean="0">
                <a:latin typeface="Georgia" pitchFamily="18" charset="0"/>
              </a:rPr>
              <a:t>adequação é definida como a responsabilidade financeira do empregado com e sem um benefício em particular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2600" smtClean="0">
                <a:latin typeface="Georgia" pitchFamily="18" charset="0"/>
              </a:rPr>
              <a:t>Custo-eficácia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6A97A-D1A4-4642-8E76-6112C68E4684}" type="slidenum">
              <a:rPr lang="pt-BR" altLang="en-US"/>
              <a:pPr>
                <a:defRPr/>
              </a:pPr>
              <a:t>4</a:t>
            </a:fld>
            <a:endParaRPr lang="pt-BR" alt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3982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mtClean="0">
                <a:latin typeface="Georgia" pitchFamily="18" charset="0"/>
              </a:rPr>
              <a:t>Questões chaves na Administração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pt-BR" altLang="pt-BR" sz="2600" smtClean="0">
                <a:latin typeface="Georgia" pitchFamily="18" charset="0"/>
              </a:rPr>
              <a:t>quem deve ser protegido ou beneficiado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diferenciação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período de experiência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dependentes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aposentados e dependentes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viúvas e dependentes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incapacidade temporária ou permanente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demissão, greve, licença</a:t>
            </a:r>
            <a:endParaRPr lang="pt-BR" altLang="pt-BR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ED0A72-2BA7-481E-B6CB-9F621501E5FE}" type="slidenum">
              <a:rPr lang="pt-BR" altLang="en-US"/>
              <a:pPr>
                <a:defRPr/>
              </a:pPr>
              <a:t>5</a:t>
            </a:fld>
            <a:endParaRPr lang="pt-BR" alt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304800"/>
            <a:ext cx="8637587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z="3400" smtClean="0">
                <a:latin typeface="Georgia" pitchFamily="18" charset="0"/>
              </a:rPr>
              <a:t>Questões chaves na Administração (cont.)</a:t>
            </a:r>
            <a:endParaRPr lang="pt-BR" altLang="pt-BR" sz="3800" smtClean="0">
              <a:latin typeface="Georgia" pitchFamily="18" charset="0"/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8153400" cy="4495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z="2600" smtClean="0">
                <a:latin typeface="Georgia" pitchFamily="18" charset="0"/>
              </a:rPr>
              <a:t>Quanta escolha deve ter o empregado?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sz="2200" smtClean="0">
                <a:latin typeface="Georgia" pitchFamily="18" charset="0"/>
              </a:rPr>
              <a:t>empregado médio ou escolha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E9CFD-AE5E-493C-BAFD-ED2BB6072037}" type="slidenum">
              <a:rPr lang="pt-BR" altLang="en-US"/>
              <a:pPr>
                <a:defRPr/>
              </a:pPr>
              <a:t>6</a:t>
            </a:fld>
            <a:endParaRPr lang="pt-BR" alt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304800"/>
            <a:ext cx="8637587" cy="762000"/>
          </a:xfrm>
        </p:spPr>
        <p:txBody>
          <a:bodyPr/>
          <a:lstStyle/>
          <a:p>
            <a:pPr eaLnBrk="1" hangingPunct="1"/>
            <a:r>
              <a:rPr lang="pt-BR" altLang="pt-BR" smtClean="0">
                <a:latin typeface="Georgia" pitchFamily="18" charset="0"/>
              </a:rPr>
              <a:t>Vantagens da Flexibilidade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208963" cy="4684713"/>
          </a:xfrm>
        </p:spPr>
        <p:txBody>
          <a:bodyPr/>
          <a:lstStyle/>
          <a:p>
            <a:pPr eaLnBrk="1" hangingPunct="1"/>
            <a:r>
              <a:rPr lang="pt-BR" altLang="pt-BR" sz="2600" smtClean="0">
                <a:latin typeface="Georgia" pitchFamily="18" charset="0"/>
              </a:rPr>
              <a:t>Satisfaz necessidades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Ajuda a satisfazer necessidades que se alteram ou mudança no perfil da força de trabalho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Aumenta o envolvimento e compreensão dos benefícios</a:t>
            </a:r>
          </a:p>
          <a:p>
            <a:pPr eaLnBrk="1" hangingPunct="1"/>
            <a:r>
              <a:rPr lang="pt-BR" altLang="pt-BR" sz="2600" smtClean="0">
                <a:latin typeface="Georgia" pitchFamily="18" charset="0"/>
              </a:rPr>
              <a:t>Faz a introdução de novos benefícios ser menos custosa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116AE9-11FF-4A20-80DF-1062131E47B2}" type="slidenum">
              <a:rPr lang="pt-BR" altLang="en-US"/>
              <a:pPr>
                <a:defRPr/>
              </a:pPr>
              <a:t>7</a:t>
            </a:fld>
            <a:endParaRPr lang="pt-BR" alt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304800"/>
            <a:ext cx="8637587" cy="762000"/>
          </a:xfrm>
        </p:spPr>
        <p:txBody>
          <a:bodyPr/>
          <a:lstStyle/>
          <a:p>
            <a:pPr eaLnBrk="1" hangingPunct="1"/>
            <a:r>
              <a:rPr lang="pt-BR" altLang="pt-BR" smtClean="0">
                <a:latin typeface="Georgia" pitchFamily="18" charset="0"/>
              </a:rPr>
              <a:t>Desvantagens da Flexibilidade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676400"/>
            <a:ext cx="8208962" cy="4379913"/>
          </a:xfrm>
        </p:spPr>
        <p:txBody>
          <a:bodyPr/>
          <a:lstStyle/>
          <a:p>
            <a:pPr eaLnBrk="1" hangingPunct="1"/>
            <a:r>
              <a:rPr lang="pt-BR" altLang="pt-BR" smtClean="0">
                <a:latin typeface="Georgia" pitchFamily="18" charset="0"/>
              </a:rPr>
              <a:t>Empregado pode fazer escolha inadequada e ficar descoberto</a:t>
            </a:r>
          </a:p>
          <a:p>
            <a:pPr eaLnBrk="1" hangingPunct="1"/>
            <a:r>
              <a:rPr lang="pt-BR" altLang="pt-BR" smtClean="0">
                <a:latin typeface="Georgia" pitchFamily="18" charset="0"/>
              </a:rPr>
              <a:t>Custo dos benefícios e administrativos aumentam</a:t>
            </a:r>
          </a:p>
          <a:p>
            <a:pPr eaLnBrk="1" hangingPunct="1"/>
            <a:r>
              <a:rPr lang="pt-BR" altLang="pt-BR" smtClean="0">
                <a:latin typeface="Georgia" pitchFamily="18" charset="0"/>
              </a:rPr>
              <a:t>Empregados escolhem benefícios que usam e os custos do uso aumentam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7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969DE-67B8-404C-87F4-D88EEEB20C48}" type="slidenum">
              <a:rPr lang="pt-BR" altLang="en-US"/>
              <a:pPr>
                <a:defRPr/>
              </a:pPr>
              <a:t>8</a:t>
            </a:fld>
            <a:endParaRPr lang="pt-BR" alt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506413" y="381000"/>
            <a:ext cx="8637587" cy="519113"/>
          </a:xfrm>
        </p:spPr>
        <p:txBody>
          <a:bodyPr/>
          <a:lstStyle/>
          <a:p>
            <a:pPr eaLnBrk="1" hangingPunct="1"/>
            <a:r>
              <a:rPr lang="pt-BR" altLang="pt-BR" sz="2600" smtClean="0">
                <a:latin typeface="Georgia" pitchFamily="18" charset="0"/>
              </a:rPr>
              <a:t>Fatores influenciando a escolha do pacote de benefícios</a:t>
            </a: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3276600" cy="43037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 b="1">
                <a:latin typeface="Times New Roman" pitchFamily="18" charset="0"/>
              </a:rPr>
              <a:t>Empregador</a:t>
            </a:r>
            <a:r>
              <a:rPr lang="pt-BR" altLang="pt-BR" sz="240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latin typeface="Times New Roman" pitchFamily="18" charset="0"/>
              </a:rPr>
              <a:t>Relação com os custos da compensação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latin typeface="Times New Roman" pitchFamily="18" charset="0"/>
              </a:rPr>
              <a:t>Custos dos benefícios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latin typeface="Times New Roman" pitchFamily="18" charset="0"/>
              </a:rPr>
              <a:t>Ofertas dos concorrentes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latin typeface="Times New Roman" pitchFamily="18" charset="0"/>
              </a:rPr>
              <a:t>Papel na atração, retenção e motivação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latin typeface="Times New Roman" pitchFamily="18" charset="0"/>
              </a:rPr>
              <a:t>Exigências legais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4713288" y="1371600"/>
            <a:ext cx="3094037" cy="3390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 b="1">
                <a:latin typeface="Times New Roman" pitchFamily="18" charset="0"/>
              </a:rPr>
              <a:t>Empregado</a:t>
            </a:r>
            <a:r>
              <a:rPr lang="pt-BR" altLang="pt-BR" sz="240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latin typeface="Times New Roman" pitchFamily="18" charset="0"/>
              </a:rPr>
              <a:t>Equidade: justiça histórica e em relação com o que os outros recebem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pt-BR" altLang="pt-BR" sz="2400">
                <a:latin typeface="Times New Roman" pitchFamily="18" charset="0"/>
              </a:rPr>
              <a:t>Necessidades ligadas a idade, estado civil, sexo e dependentes</a:t>
            </a: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2819400" y="5562600"/>
            <a:ext cx="2884488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620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400">
                <a:latin typeface="Times New Roman" pitchFamily="18" charset="0"/>
              </a:rPr>
              <a:t>Pacote de Benefícios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altLang="en-US"/>
              <a:t>Compensação - Prof. Gilberto Shinyashiki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10046-C8DA-4A87-90C1-01B9C7FAA488}" type="slidenum">
              <a:rPr lang="pt-BR" altLang="en-US"/>
              <a:pPr>
                <a:defRPr/>
              </a:pPr>
              <a:t>9</a:t>
            </a:fld>
            <a:endParaRPr lang="pt-BR" alt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637588" cy="762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pt-BR" altLang="pt-BR" sz="3400" smtClean="0">
                <a:latin typeface="Georgia" pitchFamily="18" charset="0"/>
              </a:rPr>
              <a:t>Questões chaves na Administração (cont.)</a:t>
            </a:r>
            <a:endParaRPr lang="pt-BR" altLang="pt-BR" sz="3800" smtClean="0">
              <a:latin typeface="Georgia" pitchFamily="18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153400" cy="41910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>
                <a:latin typeface="Georgia" pitchFamily="18" charset="0"/>
              </a:rPr>
              <a:t>Como os benefícios devem ser financiados?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b="1" smtClean="0">
                <a:latin typeface="Georgia" pitchFamily="18" charset="0"/>
              </a:rPr>
              <a:t>não contributivo - empregador paga custo total</a:t>
            </a:r>
            <a:endParaRPr lang="pt-BR" altLang="pt-BR" smtClean="0">
              <a:latin typeface="Georgia" pitchFamily="18" charset="0"/>
            </a:endParaRP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pt-BR" altLang="pt-BR" smtClean="0">
                <a:latin typeface="Georgia" pitchFamily="18" charset="0"/>
              </a:rPr>
              <a:t>vantagem de compra, pressão do sindicato, facilidade de administração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b="1" smtClean="0">
                <a:latin typeface="Georgia" pitchFamily="18" charset="0"/>
              </a:rPr>
              <a:t>contributivo - custos partilhados</a:t>
            </a:r>
            <a:r>
              <a:rPr lang="pt-BR" altLang="pt-BR" smtClean="0">
                <a:latin typeface="Georgia" pitchFamily="18" charset="0"/>
              </a:rPr>
              <a:t> 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pt-BR" altLang="pt-BR" smtClean="0">
                <a:latin typeface="Georgia" pitchFamily="18" charset="0"/>
              </a:rPr>
              <a:t>mais coberturas, maior valorização do beneficio, menos abusos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pt-BR" altLang="pt-BR" b="1" smtClean="0">
                <a:latin typeface="Georgia" pitchFamily="18" charset="0"/>
              </a:rPr>
              <a:t>empregado financia</a:t>
            </a:r>
            <a:r>
              <a:rPr lang="pt-BR" altLang="pt-BR" smtClean="0">
                <a:latin typeface="Georgia" pitchFamily="18" charset="0"/>
              </a:rPr>
              <a:t> - </a:t>
            </a:r>
          </a:p>
          <a:p>
            <a:pPr marL="1143000" lvl="2" indent="-228600" eaLnBrk="1" hangingPunct="1">
              <a:lnSpc>
                <a:spcPct val="90000"/>
              </a:lnSpc>
            </a:pPr>
            <a:r>
              <a:rPr lang="pt-BR" altLang="pt-BR" smtClean="0">
                <a:latin typeface="Georgia" pitchFamily="18" charset="0"/>
              </a:rPr>
              <a:t>planos opcionais e incluir novos benefícios</a:t>
            </a:r>
            <a:endParaRPr lang="pt-BR" altLang="pt-BR" sz="2600" smtClean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rda">
  <a:themeElements>
    <a:clrScheme name="Borda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a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a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a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a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820</TotalTime>
  <Words>814</Words>
  <Application>Microsoft Macintosh PowerPoint</Application>
  <PresentationFormat>On-screen Show (4:3)</PresentationFormat>
  <Paragraphs>314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Borda</vt:lpstr>
      <vt:lpstr>Benefícios</vt:lpstr>
      <vt:lpstr>Valor dos Benefícios</vt:lpstr>
      <vt:lpstr>Questões chaves no Planejamento e Desenho</vt:lpstr>
      <vt:lpstr>Questões chaves na Administração</vt:lpstr>
      <vt:lpstr>Questões chaves na Administração (cont.)</vt:lpstr>
      <vt:lpstr>Vantagens da Flexibilidade</vt:lpstr>
      <vt:lpstr>Desvantagens da Flexibilidade</vt:lpstr>
      <vt:lpstr>Fatores influenciando a escolha do pacote de benefícios</vt:lpstr>
      <vt:lpstr>Questões chaves na Administração (cont.)</vt:lpstr>
      <vt:lpstr>Benefícios nos EUA</vt:lpstr>
      <vt:lpstr>Tabela 1 - Porcentagem de empregados participando de alguns benefícios</vt:lpstr>
      <vt:lpstr>Tabela 2 - Nº de dias proporcionados aos participantes de algumas licenças</vt:lpstr>
      <vt:lpstr>Tabela 3 - Porcentagem de participantes com benefícios por fonte de financiamento do empregador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remuneração e o indivíduo</dc:title>
  <dc:creator>.</dc:creator>
  <cp:lastModifiedBy>Gilberto Shinyashiki</cp:lastModifiedBy>
  <cp:revision>18</cp:revision>
  <dcterms:created xsi:type="dcterms:W3CDTF">1999-09-29T03:05:01Z</dcterms:created>
  <dcterms:modified xsi:type="dcterms:W3CDTF">2014-04-19T23:47:57Z</dcterms:modified>
</cp:coreProperties>
</file>