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95" r:id="rId3"/>
    <p:sldId id="275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4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E778-5696-4A65-9276-B88979062C41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0396-2BB8-4506-AD47-27159E08D73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812A8-53D2-4E84-9AB8-4759400A8907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E0664-981C-4B42-B70B-402BAD1BFDD5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258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8369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6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53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078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21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7243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2480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4900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039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230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2982-7CD2-45E2-985E-F3C96EB9072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F42A-C28F-492D-AA3B-D3AF268926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6588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hyperlink" Target="https://www.google.com.br/url?sa=i&amp;source=images&amp;cd=&amp;cad=rja&amp;uact=8&amp;ved=2ahUKEwiv2sbftoXbAhVEQpAKHa5lChIQjRx6BAgBEAU&amp;url=http://www.cambridgeorthopaedics.com/cambridgeanaesthetics/advancednerveblocks/ankle%20block.htm&amp;psig=AOvVaw0Nwx7_Lb1WTm9Yr2WJ-Mdq&amp;ust=152639500841412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br/url?sa=i&amp;source=images&amp;cd=&amp;cad=rja&amp;uact=8&amp;ved=2ahUKEwi_rOWEtIXbAhUGGpAKHa1cALUQjRx6BAgBEAU&amp;url=http://www.ebah.com.br/content/ABAAAAeiMAH/vascularizacao-inervacao-dos-membros-inferiores?part=2&amp;psig=AOvVaw1vCJR077nCYpvGnaE3Npr4&amp;ust=152639429378219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source=images&amp;cd=&amp;cad=rja&amp;uact=8&amp;ved=2ahUKEwjSpN67sIXbAhXDgJAKHbG8D5gQjRx6BAgBEAU&amp;url=http://mmiienfermagem.blogspot.com/&amp;psig=AOvVaw0aq5mvCs_3YZc7orfh1NMi&amp;ust=1526393301401888" TargetMode="External"/><Relationship Id="rId3" Type="http://schemas.openxmlformats.org/officeDocument/2006/relationships/hyperlink" Target="https://www.google.com.br/url?sa=i&amp;source=images&amp;cd=&amp;cad=rja&amp;uact=8&amp;ved=2ahUKEwiex-CxsIXbAhVIQpAKHXAfDRQQjRx6BAgBEAU&amp;url=https://www.quora.com/My-left-shin-and-foot-have-been-numb-for-a-day-and-I-cant-point-my-toes-up-What-should-I-do&amp;psig=AOvVaw0aq5mvCs_3YZc7orfh1NMi&amp;ust=1526393301401888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google.com.br/url?sa=i&amp;source=images&amp;cd=&amp;cad=rja&amp;uact=8&amp;ved=2ahUKEwi8nOWzsoXbAhXBfZAKHRaWCHkQjRx6BAgBEAU&amp;url=http://www.precepta.com.br/desafio/um-dia-apos-permanecer-sentado-pernas-cruzadas-por-um-longo-periodo-de-tempo-este-paciente-evoluiu-pe-pendente-qual-destas-manifestacoes-pode-ser-encontrada-tambem-neste-paciente/2/&amp;psig=AOvVaw0IEQzeU1rcc5LrwSwC5m4U&amp;ust=1526393792946924" TargetMode="External"/><Relationship Id="rId4" Type="http://schemas.openxmlformats.org/officeDocument/2006/relationships/hyperlink" Target="https://www.google.com.br/url?sa=i&amp;source=images&amp;cd=&amp;cad=rja&amp;uact=8&amp;ved=2ahUKEwiJycfHsIXbAhUDFZAKHUtrAXYQjRx6BAgBEAU&amp;url=https://www.quora.com/My-left-shin-and-foot-have-been-numb-for-a-day-and-I-cant-point-my-toes-up-What-should-I-do&amp;psig=AOvVaw0aq5mvCs_3YZc7orfh1NMi&amp;ust=1526393301401888" TargetMode="Externa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br/url?sa=i&amp;rct=j&amp;q=&amp;esrc=s&amp;frm=1&amp;source=images&amp;cd=&amp;cad=rja&amp;uact=8&amp;ved=2ahUKEwiTp8yd6NLaAhVSOZAKHafXDvEQjRx6BAgAEAU&amp;url=https://www.purposegames.com/game/plexo-lombar-nervo-isquiatico-game/stats&amp;psig=AOvVaw2fOOdMGlLzujOj0wgx8wBC&amp;ust=15246557971204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1.bp.blogspot.com/_9HJx2RUID_M/RkcvjBynL5I/AAAAAAAAAFE/1U1HThCq6fk/s1600-h/plexo+novo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google.com.br/url?sa=i&amp;source=images&amp;cd=&amp;cad=rja&amp;uact=8&amp;ved=2ahUKEwi8nOWzsoXbAhXBfZAKHRaWCHkQjRx6BAgBEAU&amp;url=http://www.precepta.com.br/desafio/um-dia-apos-permanecer-sentado-pernas-cruzadas-por-um-longo-periodo-de-tempo-este-paciente-evoluiu-pe-pendente-qual-destas-manifestacoes-pode-ser-encontrada-tambem-neste-paciente/2/&amp;psig=AOvVaw0IEQzeU1rcc5LrwSwC5m4U&amp;ust=152639379294692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.br/url?sa=i&amp;source=images&amp;cd=&amp;cad=rja&amp;uact=8&amp;ved=2ahUKEwiUrJPotIXbAhVMEpAKHUa5DRkQjRx6BAgBEAU&amp;url=http://www.efdeportes.com/efd213/descricao-topografica-do-plexo-lombossacral.htm&amp;psig=AOvVaw3bBcyAPVc8YCmsmhECbKfz&amp;ust=152639438544479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google.com.br/url?sa=i&amp;source=images&amp;cd=&amp;cad=rja&amp;uact=8&amp;ved=2ahUKEwiv2sbftoXbAhVEQpAKHa5lChIQjRx6BAgBEAU&amp;url=http://www.cambridgeorthopaedics.com/cambridgeanaesthetics/advancednerveblocks/ankle%20block.htm&amp;psig=AOvVaw0Nwx7_Lb1WTm9Yr2WJ-Mdq&amp;ust=15263950084141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Inervação dos membros inferiores II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039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92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34014" y="622697"/>
            <a:ext cx="1671741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pt-BR" sz="2400" b="1" dirty="0">
                <a:solidFill>
                  <a:schemeClr val="bg1"/>
                </a:solidFill>
              </a:rPr>
              <a:t>Nervo </a:t>
            </a:r>
            <a:r>
              <a:rPr lang="pt-BR" altLang="pt-BR" sz="2400" b="1" dirty="0" err="1">
                <a:solidFill>
                  <a:schemeClr val="bg1"/>
                </a:solidFill>
              </a:rPr>
              <a:t>Sural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12160" y="548680"/>
            <a:ext cx="2907473" cy="61071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020272" y="5136852"/>
            <a:ext cx="933451" cy="308372"/>
            <a:chOff x="3600" y="4128"/>
            <a:chExt cx="441" cy="259"/>
          </a:xfrm>
        </p:grpSpPr>
        <p:sp>
          <p:nvSpPr>
            <p:cNvPr id="18441" name="Text Box 7"/>
            <p:cNvSpPr txBox="1">
              <a:spLocks noChangeArrowheads="1"/>
            </p:cNvSpPr>
            <p:nvPr/>
          </p:nvSpPr>
          <p:spPr bwMode="auto">
            <a:xfrm>
              <a:off x="3696" y="4128"/>
              <a:ext cx="34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400" b="1"/>
                <a:t>n. sural</a:t>
              </a:r>
            </a:p>
          </p:txBody>
        </p:sp>
        <p:sp>
          <p:nvSpPr>
            <p:cNvPr id="18442" name="Line 14"/>
            <p:cNvSpPr>
              <a:spLocks noChangeShapeType="1"/>
            </p:cNvSpPr>
            <p:nvPr/>
          </p:nvSpPr>
          <p:spPr bwMode="auto">
            <a:xfrm flipH="1" flipV="1">
              <a:off x="3600" y="412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171420" y="5877272"/>
            <a:ext cx="1193803" cy="338137"/>
            <a:chOff x="3377" y="4955"/>
            <a:chExt cx="564" cy="284"/>
          </a:xfrm>
        </p:grpSpPr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3544" y="4955"/>
              <a:ext cx="39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Cutâneo lateral</a:t>
              </a:r>
            </a:p>
            <a:p>
              <a:r>
                <a:rPr lang="pt-BR" altLang="pt-BR" sz="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do dorso do pé</a:t>
              </a:r>
            </a:p>
          </p:txBody>
        </p:sp>
        <p:sp>
          <p:nvSpPr>
            <p:cNvPr id="18440" name="Line 17"/>
            <p:cNvSpPr>
              <a:spLocks noChangeShapeType="1"/>
            </p:cNvSpPr>
            <p:nvPr/>
          </p:nvSpPr>
          <p:spPr bwMode="auto">
            <a:xfrm flipH="1">
              <a:off x="3377" y="5191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8434" name="Picture 2"/>
          <p:cNvPicPr>
            <a:picLocks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06400" y="1484784"/>
            <a:ext cx="5994400" cy="5184576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</p:spPr>
      </p:pic>
      <p:cxnSp>
        <p:nvCxnSpPr>
          <p:cNvPr id="14" name="Conector de seta reta 13"/>
          <p:cNvCxnSpPr/>
          <p:nvPr/>
        </p:nvCxnSpPr>
        <p:spPr>
          <a:xfrm flipH="1">
            <a:off x="2123728" y="5373216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 descr="Resultado de imagem para inervação  do p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69992"/>
            <a:ext cx="4467519" cy="3355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Lab Biol\Desktop\mi 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39752" cy="31076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>
            <a:off x="5364088" y="5805264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nervos clúni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27" y="1735062"/>
            <a:ext cx="7624497" cy="45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4" y="332656"/>
            <a:ext cx="752432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Inervação sensitiva da região glútea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Nervos </a:t>
            </a:r>
            <a:r>
              <a:rPr lang="pt-BR" sz="2800" b="1" dirty="0" err="1" smtClean="0">
                <a:solidFill>
                  <a:srgbClr val="FF0000"/>
                </a:solidFill>
              </a:rPr>
              <a:t>clúnios</a:t>
            </a:r>
            <a:r>
              <a:rPr lang="pt-BR" sz="2800" b="1" dirty="0" smtClean="0">
                <a:solidFill>
                  <a:srgbClr val="FF0000"/>
                </a:solidFill>
              </a:rPr>
              <a:t>: </a:t>
            </a:r>
            <a:r>
              <a:rPr lang="pt-BR" sz="2800" b="1" dirty="0" smtClean="0"/>
              <a:t>superiores, médios e inferiores</a:t>
            </a:r>
            <a:endParaRPr lang="pt-BR" sz="2800" b="1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5220072" y="2276872"/>
            <a:ext cx="36004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131840" y="2852936"/>
            <a:ext cx="50405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3483496" y="5805264"/>
            <a:ext cx="440432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652120" y="1630541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Ramos dorsais de L1, L2 e L3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91680" y="2134597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Ramos dorsais de S1, S2 e S3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259632" y="5949280"/>
            <a:ext cx="216024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Ramos do n. </a:t>
            </a:r>
            <a:r>
              <a:rPr lang="pt-BR" dirty="0" err="1" smtClean="0"/>
              <a:t>cut</a:t>
            </a:r>
            <a:r>
              <a:rPr lang="pt-BR" dirty="0" smtClean="0"/>
              <a:t>. </a:t>
            </a:r>
            <a:r>
              <a:rPr lang="pt-BR" dirty="0" err="1" smtClean="0"/>
              <a:t>Post</a:t>
            </a:r>
            <a:r>
              <a:rPr lang="pt-BR" dirty="0" smtClean="0"/>
              <a:t>. da coxa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7640" y="116632"/>
            <a:ext cx="4474840" cy="70609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pt-BR" sz="2400" b="1" dirty="0" smtClean="0"/>
              <a:t>Inervação sensitiva do MI</a:t>
            </a:r>
            <a:endParaRPr lang="pt-BR" sz="2400" b="1" dirty="0"/>
          </a:p>
        </p:txBody>
      </p:sp>
      <p:sp>
        <p:nvSpPr>
          <p:cNvPr id="4" name="AutoShape 2" descr="Resultado de imagem para inervação sensitiva do membro inferio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622425"/>
            <a:ext cx="34861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Resultado de imagem para inervação sensitiva do membro inferio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42900" y="-1317625"/>
            <a:ext cx="34861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2" name="Picture 14" descr="Resultado de imagem para nervo sura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20480" cy="64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vre 7"/>
          <p:cNvSpPr/>
          <p:nvPr/>
        </p:nvSpPr>
        <p:spPr>
          <a:xfrm>
            <a:off x="35496" y="4869160"/>
            <a:ext cx="1118551" cy="1565001"/>
          </a:xfrm>
          <a:custGeom>
            <a:avLst/>
            <a:gdLst>
              <a:gd name="connsiteX0" fmla="*/ 725213 w 1118551"/>
              <a:gd name="connsiteY0" fmla="*/ 32242 h 1565001"/>
              <a:gd name="connsiteX1" fmla="*/ 725213 w 1118551"/>
              <a:gd name="connsiteY1" fmla="*/ 32242 h 1565001"/>
              <a:gd name="connsiteX2" fmla="*/ 788275 w 1118551"/>
              <a:gd name="connsiteY2" fmla="*/ 158366 h 1565001"/>
              <a:gd name="connsiteX3" fmla="*/ 804041 w 1118551"/>
              <a:gd name="connsiteY3" fmla="*/ 205663 h 1565001"/>
              <a:gd name="connsiteX4" fmla="*/ 867103 w 1118551"/>
              <a:gd name="connsiteY4" fmla="*/ 347552 h 1565001"/>
              <a:gd name="connsiteX5" fmla="*/ 898634 w 1118551"/>
              <a:gd name="connsiteY5" fmla="*/ 442145 h 1565001"/>
              <a:gd name="connsiteX6" fmla="*/ 914400 w 1118551"/>
              <a:gd name="connsiteY6" fmla="*/ 489442 h 1565001"/>
              <a:gd name="connsiteX7" fmla="*/ 977462 w 1118551"/>
              <a:gd name="connsiteY7" fmla="*/ 694394 h 1565001"/>
              <a:gd name="connsiteX8" fmla="*/ 1040524 w 1118551"/>
              <a:gd name="connsiteY8" fmla="*/ 788987 h 1565001"/>
              <a:gd name="connsiteX9" fmla="*/ 1072055 w 1118551"/>
              <a:gd name="connsiteY9" fmla="*/ 836283 h 1565001"/>
              <a:gd name="connsiteX10" fmla="*/ 1072055 w 1118551"/>
              <a:gd name="connsiteY10" fmla="*/ 1198890 h 1565001"/>
              <a:gd name="connsiteX11" fmla="*/ 1040524 w 1118551"/>
              <a:gd name="connsiteY11" fmla="*/ 1293483 h 1565001"/>
              <a:gd name="connsiteX12" fmla="*/ 977462 w 1118551"/>
              <a:gd name="connsiteY12" fmla="*/ 1388076 h 1565001"/>
              <a:gd name="connsiteX13" fmla="*/ 945931 w 1118551"/>
              <a:gd name="connsiteY13" fmla="*/ 1419608 h 1565001"/>
              <a:gd name="connsiteX14" fmla="*/ 914400 w 1118551"/>
              <a:gd name="connsiteY14" fmla="*/ 1466904 h 1565001"/>
              <a:gd name="connsiteX15" fmla="*/ 819806 w 1118551"/>
              <a:gd name="connsiteY15" fmla="*/ 1498435 h 1565001"/>
              <a:gd name="connsiteX16" fmla="*/ 709448 w 1118551"/>
              <a:gd name="connsiteY16" fmla="*/ 1529966 h 1565001"/>
              <a:gd name="connsiteX17" fmla="*/ 614855 w 1118551"/>
              <a:gd name="connsiteY17" fmla="*/ 1561497 h 1565001"/>
              <a:gd name="connsiteX18" fmla="*/ 220717 w 1118551"/>
              <a:gd name="connsiteY18" fmla="*/ 1545732 h 1565001"/>
              <a:gd name="connsiteX19" fmla="*/ 189186 w 1118551"/>
              <a:gd name="connsiteY19" fmla="*/ 1498435 h 1565001"/>
              <a:gd name="connsiteX20" fmla="*/ 141889 w 1118551"/>
              <a:gd name="connsiteY20" fmla="*/ 1466904 h 1565001"/>
              <a:gd name="connsiteX21" fmla="*/ 94593 w 1118551"/>
              <a:gd name="connsiteY21" fmla="*/ 1419608 h 1565001"/>
              <a:gd name="connsiteX22" fmla="*/ 78827 w 1118551"/>
              <a:gd name="connsiteY22" fmla="*/ 1356545 h 1565001"/>
              <a:gd name="connsiteX23" fmla="*/ 47296 w 1118551"/>
              <a:gd name="connsiteY23" fmla="*/ 1246187 h 1565001"/>
              <a:gd name="connsiteX24" fmla="*/ 31531 w 1118551"/>
              <a:gd name="connsiteY24" fmla="*/ 899345 h 1565001"/>
              <a:gd name="connsiteX25" fmla="*/ 15765 w 1118551"/>
              <a:gd name="connsiteY25" fmla="*/ 852049 h 1565001"/>
              <a:gd name="connsiteX26" fmla="*/ 0 w 1118551"/>
              <a:gd name="connsiteY26" fmla="*/ 379083 h 1565001"/>
              <a:gd name="connsiteX27" fmla="*/ 31531 w 1118551"/>
              <a:gd name="connsiteY27" fmla="*/ 237194 h 1565001"/>
              <a:gd name="connsiteX28" fmla="*/ 78827 w 1118551"/>
              <a:gd name="connsiteY28" fmla="*/ 189897 h 1565001"/>
              <a:gd name="connsiteX29" fmla="*/ 157655 w 1118551"/>
              <a:gd name="connsiteY29" fmla="*/ 95304 h 1565001"/>
              <a:gd name="connsiteX30" fmla="*/ 315310 w 1118551"/>
              <a:gd name="connsiteY30" fmla="*/ 48008 h 1565001"/>
              <a:gd name="connsiteX31" fmla="*/ 488731 w 1118551"/>
              <a:gd name="connsiteY31" fmla="*/ 711 h 1565001"/>
              <a:gd name="connsiteX32" fmla="*/ 662151 w 1118551"/>
              <a:gd name="connsiteY32" fmla="*/ 16476 h 1565001"/>
              <a:gd name="connsiteX33" fmla="*/ 709448 w 1118551"/>
              <a:gd name="connsiteY33" fmla="*/ 32242 h 1565001"/>
              <a:gd name="connsiteX34" fmla="*/ 740979 w 1118551"/>
              <a:gd name="connsiteY34" fmla="*/ 79539 h 1565001"/>
              <a:gd name="connsiteX35" fmla="*/ 756744 w 1118551"/>
              <a:gd name="connsiteY35" fmla="*/ 95304 h 1565001"/>
              <a:gd name="connsiteX36" fmla="*/ 756744 w 1118551"/>
              <a:gd name="connsiteY36" fmla="*/ 95304 h 15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18551" h="1565001">
                <a:moveTo>
                  <a:pt x="725213" y="32242"/>
                </a:moveTo>
                <a:lnTo>
                  <a:pt x="725213" y="32242"/>
                </a:lnTo>
                <a:cubicBezTo>
                  <a:pt x="746234" y="74283"/>
                  <a:pt x="768825" y="115575"/>
                  <a:pt x="788275" y="158366"/>
                </a:cubicBezTo>
                <a:cubicBezTo>
                  <a:pt x="795152" y="173495"/>
                  <a:pt x="796609" y="190799"/>
                  <a:pt x="804041" y="205663"/>
                </a:cubicBezTo>
                <a:cubicBezTo>
                  <a:pt x="878992" y="355564"/>
                  <a:pt x="785755" y="103510"/>
                  <a:pt x="867103" y="347552"/>
                </a:cubicBezTo>
                <a:lnTo>
                  <a:pt x="898634" y="442145"/>
                </a:lnTo>
                <a:lnTo>
                  <a:pt x="914400" y="489442"/>
                </a:lnTo>
                <a:cubicBezTo>
                  <a:pt x="938957" y="735018"/>
                  <a:pt x="890045" y="582001"/>
                  <a:pt x="977462" y="694394"/>
                </a:cubicBezTo>
                <a:cubicBezTo>
                  <a:pt x="1000728" y="724307"/>
                  <a:pt x="1019503" y="757456"/>
                  <a:pt x="1040524" y="788987"/>
                </a:cubicBezTo>
                <a:lnTo>
                  <a:pt x="1072055" y="836283"/>
                </a:lnTo>
                <a:cubicBezTo>
                  <a:pt x="1118551" y="975777"/>
                  <a:pt x="1104771" y="915348"/>
                  <a:pt x="1072055" y="1198890"/>
                </a:cubicBezTo>
                <a:cubicBezTo>
                  <a:pt x="1068245" y="1231908"/>
                  <a:pt x="1058960" y="1265828"/>
                  <a:pt x="1040524" y="1293483"/>
                </a:cubicBezTo>
                <a:cubicBezTo>
                  <a:pt x="1019503" y="1325014"/>
                  <a:pt x="1004258" y="1361279"/>
                  <a:pt x="977462" y="1388076"/>
                </a:cubicBezTo>
                <a:cubicBezTo>
                  <a:pt x="966952" y="1398587"/>
                  <a:pt x="955216" y="1408001"/>
                  <a:pt x="945931" y="1419608"/>
                </a:cubicBezTo>
                <a:cubicBezTo>
                  <a:pt x="934095" y="1434404"/>
                  <a:pt x="930468" y="1456862"/>
                  <a:pt x="914400" y="1466904"/>
                </a:cubicBezTo>
                <a:cubicBezTo>
                  <a:pt x="886215" y="1484519"/>
                  <a:pt x="851337" y="1487924"/>
                  <a:pt x="819806" y="1498435"/>
                </a:cubicBezTo>
                <a:cubicBezTo>
                  <a:pt x="660840" y="1551424"/>
                  <a:pt x="907431" y="1470572"/>
                  <a:pt x="709448" y="1529966"/>
                </a:cubicBezTo>
                <a:cubicBezTo>
                  <a:pt x="677613" y="1539516"/>
                  <a:pt x="614855" y="1561497"/>
                  <a:pt x="614855" y="1561497"/>
                </a:cubicBezTo>
                <a:cubicBezTo>
                  <a:pt x="483476" y="1556242"/>
                  <a:pt x="350782" y="1565001"/>
                  <a:pt x="220717" y="1545732"/>
                </a:cubicBezTo>
                <a:cubicBezTo>
                  <a:pt x="201974" y="1542955"/>
                  <a:pt x="202584" y="1511833"/>
                  <a:pt x="189186" y="1498435"/>
                </a:cubicBezTo>
                <a:cubicBezTo>
                  <a:pt x="175788" y="1485037"/>
                  <a:pt x="156445" y="1479034"/>
                  <a:pt x="141889" y="1466904"/>
                </a:cubicBezTo>
                <a:cubicBezTo>
                  <a:pt x="124761" y="1452631"/>
                  <a:pt x="110358" y="1435373"/>
                  <a:pt x="94593" y="1419608"/>
                </a:cubicBezTo>
                <a:cubicBezTo>
                  <a:pt x="89338" y="1398587"/>
                  <a:pt x="84780" y="1377379"/>
                  <a:pt x="78827" y="1356545"/>
                </a:cubicBezTo>
                <a:cubicBezTo>
                  <a:pt x="33589" y="1198212"/>
                  <a:pt x="96587" y="1443346"/>
                  <a:pt x="47296" y="1246187"/>
                </a:cubicBezTo>
                <a:cubicBezTo>
                  <a:pt x="42041" y="1130573"/>
                  <a:pt x="40760" y="1014710"/>
                  <a:pt x="31531" y="899345"/>
                </a:cubicBezTo>
                <a:cubicBezTo>
                  <a:pt x="30206" y="882780"/>
                  <a:pt x="16770" y="868637"/>
                  <a:pt x="15765" y="852049"/>
                </a:cubicBezTo>
                <a:cubicBezTo>
                  <a:pt x="6222" y="694595"/>
                  <a:pt x="5255" y="536738"/>
                  <a:pt x="0" y="379083"/>
                </a:cubicBezTo>
                <a:cubicBezTo>
                  <a:pt x="1908" y="367632"/>
                  <a:pt x="14280" y="263071"/>
                  <a:pt x="31531" y="237194"/>
                </a:cubicBezTo>
                <a:cubicBezTo>
                  <a:pt x="43898" y="218643"/>
                  <a:pt x="64554" y="207025"/>
                  <a:pt x="78827" y="189897"/>
                </a:cubicBezTo>
                <a:cubicBezTo>
                  <a:pt x="107588" y="155384"/>
                  <a:pt x="114773" y="119127"/>
                  <a:pt x="157655" y="95304"/>
                </a:cubicBezTo>
                <a:cubicBezTo>
                  <a:pt x="201283" y="71066"/>
                  <a:pt x="266630" y="62612"/>
                  <a:pt x="315310" y="48008"/>
                </a:cubicBezTo>
                <a:cubicBezTo>
                  <a:pt x="475333" y="0"/>
                  <a:pt x="345055" y="29445"/>
                  <a:pt x="488731" y="711"/>
                </a:cubicBezTo>
                <a:cubicBezTo>
                  <a:pt x="546538" y="5966"/>
                  <a:pt x="604689" y="8267"/>
                  <a:pt x="662151" y="16476"/>
                </a:cubicBezTo>
                <a:cubicBezTo>
                  <a:pt x="678602" y="18826"/>
                  <a:pt x="696471" y="21860"/>
                  <a:pt x="709448" y="32242"/>
                </a:cubicBezTo>
                <a:cubicBezTo>
                  <a:pt x="724244" y="44079"/>
                  <a:pt x="729610" y="64381"/>
                  <a:pt x="740979" y="79539"/>
                </a:cubicBezTo>
                <a:cubicBezTo>
                  <a:pt x="745438" y="85484"/>
                  <a:pt x="751489" y="90049"/>
                  <a:pt x="756744" y="95304"/>
                </a:cubicBezTo>
                <a:lnTo>
                  <a:pt x="756744" y="9530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3203848" y="2561820"/>
            <a:ext cx="1656184" cy="3603484"/>
          </a:xfrm>
          <a:custGeom>
            <a:avLst/>
            <a:gdLst>
              <a:gd name="connsiteX0" fmla="*/ 325565 w 1476448"/>
              <a:gd name="connsiteY0" fmla="*/ 1056290 h 3531476"/>
              <a:gd name="connsiteX1" fmla="*/ 325565 w 1476448"/>
              <a:gd name="connsiteY1" fmla="*/ 1056290 h 3531476"/>
              <a:gd name="connsiteX2" fmla="*/ 309800 w 1476448"/>
              <a:gd name="connsiteY2" fmla="*/ 1198179 h 3531476"/>
              <a:gd name="connsiteX3" fmla="*/ 357096 w 1476448"/>
              <a:gd name="connsiteY3" fmla="*/ 1371600 h 3531476"/>
              <a:gd name="connsiteX4" fmla="*/ 372862 w 1476448"/>
              <a:gd name="connsiteY4" fmla="*/ 1671145 h 3531476"/>
              <a:gd name="connsiteX5" fmla="*/ 357096 w 1476448"/>
              <a:gd name="connsiteY5" fmla="*/ 1844566 h 3531476"/>
              <a:gd name="connsiteX6" fmla="*/ 262503 w 1476448"/>
              <a:gd name="connsiteY6" fmla="*/ 2033752 h 3531476"/>
              <a:gd name="connsiteX7" fmla="*/ 230972 w 1476448"/>
              <a:gd name="connsiteY7" fmla="*/ 2081048 h 3531476"/>
              <a:gd name="connsiteX8" fmla="*/ 183675 w 1476448"/>
              <a:gd name="connsiteY8" fmla="*/ 2159876 h 3531476"/>
              <a:gd name="connsiteX9" fmla="*/ 167910 w 1476448"/>
              <a:gd name="connsiteY9" fmla="*/ 2207173 h 3531476"/>
              <a:gd name="connsiteX10" fmla="*/ 152144 w 1476448"/>
              <a:gd name="connsiteY10" fmla="*/ 2286000 h 3531476"/>
              <a:gd name="connsiteX11" fmla="*/ 136379 w 1476448"/>
              <a:gd name="connsiteY11" fmla="*/ 2349062 h 3531476"/>
              <a:gd name="connsiteX12" fmla="*/ 120613 w 1476448"/>
              <a:gd name="connsiteY12" fmla="*/ 2506717 h 3531476"/>
              <a:gd name="connsiteX13" fmla="*/ 120613 w 1476448"/>
              <a:gd name="connsiteY13" fmla="*/ 2853559 h 3531476"/>
              <a:gd name="connsiteX14" fmla="*/ 215207 w 1476448"/>
              <a:gd name="connsiteY14" fmla="*/ 2900855 h 3531476"/>
              <a:gd name="connsiteX15" fmla="*/ 262503 w 1476448"/>
              <a:gd name="connsiteY15" fmla="*/ 2932386 h 3531476"/>
              <a:gd name="connsiteX16" fmla="*/ 325565 w 1476448"/>
              <a:gd name="connsiteY16" fmla="*/ 3026979 h 3531476"/>
              <a:gd name="connsiteX17" fmla="*/ 372862 w 1476448"/>
              <a:gd name="connsiteY17" fmla="*/ 3058510 h 3531476"/>
              <a:gd name="connsiteX18" fmla="*/ 388627 w 1476448"/>
              <a:gd name="connsiteY18" fmla="*/ 3105807 h 3531476"/>
              <a:gd name="connsiteX19" fmla="*/ 435924 w 1476448"/>
              <a:gd name="connsiteY19" fmla="*/ 3200400 h 3531476"/>
              <a:gd name="connsiteX20" fmla="*/ 341331 w 1476448"/>
              <a:gd name="connsiteY20" fmla="*/ 3263462 h 3531476"/>
              <a:gd name="connsiteX21" fmla="*/ 294034 w 1476448"/>
              <a:gd name="connsiteY21" fmla="*/ 3279228 h 3531476"/>
              <a:gd name="connsiteX22" fmla="*/ 246738 w 1476448"/>
              <a:gd name="connsiteY22" fmla="*/ 3310759 h 3531476"/>
              <a:gd name="connsiteX23" fmla="*/ 136379 w 1476448"/>
              <a:gd name="connsiteY23" fmla="*/ 3358055 h 3531476"/>
              <a:gd name="connsiteX24" fmla="*/ 26020 w 1476448"/>
              <a:gd name="connsiteY24" fmla="*/ 3405352 h 3531476"/>
              <a:gd name="connsiteX25" fmla="*/ 41786 w 1476448"/>
              <a:gd name="connsiteY25" fmla="*/ 3499945 h 3531476"/>
              <a:gd name="connsiteX26" fmla="*/ 120613 w 1476448"/>
              <a:gd name="connsiteY26" fmla="*/ 3531476 h 3531476"/>
              <a:gd name="connsiteX27" fmla="*/ 530517 w 1476448"/>
              <a:gd name="connsiteY27" fmla="*/ 3515710 h 3531476"/>
              <a:gd name="connsiteX28" fmla="*/ 640875 w 1476448"/>
              <a:gd name="connsiteY28" fmla="*/ 3499945 h 3531476"/>
              <a:gd name="connsiteX29" fmla="*/ 688172 w 1476448"/>
              <a:gd name="connsiteY29" fmla="*/ 3484179 h 3531476"/>
              <a:gd name="connsiteX30" fmla="*/ 782765 w 1476448"/>
              <a:gd name="connsiteY30" fmla="*/ 3468414 h 3531476"/>
              <a:gd name="connsiteX31" fmla="*/ 845827 w 1476448"/>
              <a:gd name="connsiteY31" fmla="*/ 3436883 h 3531476"/>
              <a:gd name="connsiteX32" fmla="*/ 893124 w 1476448"/>
              <a:gd name="connsiteY32" fmla="*/ 3421117 h 3531476"/>
              <a:gd name="connsiteX33" fmla="*/ 956186 w 1476448"/>
              <a:gd name="connsiteY33" fmla="*/ 3358055 h 3531476"/>
              <a:gd name="connsiteX34" fmla="*/ 1035013 w 1476448"/>
              <a:gd name="connsiteY34" fmla="*/ 3326524 h 3531476"/>
              <a:gd name="connsiteX35" fmla="*/ 1192669 w 1476448"/>
              <a:gd name="connsiteY35" fmla="*/ 3263462 h 3531476"/>
              <a:gd name="connsiteX36" fmla="*/ 1255731 w 1476448"/>
              <a:gd name="connsiteY36" fmla="*/ 3216166 h 3531476"/>
              <a:gd name="connsiteX37" fmla="*/ 1334558 w 1476448"/>
              <a:gd name="connsiteY37" fmla="*/ 3184635 h 3531476"/>
              <a:gd name="connsiteX38" fmla="*/ 1381855 w 1476448"/>
              <a:gd name="connsiteY38" fmla="*/ 3137338 h 3531476"/>
              <a:gd name="connsiteX39" fmla="*/ 1476448 w 1476448"/>
              <a:gd name="connsiteY39" fmla="*/ 2979683 h 3531476"/>
              <a:gd name="connsiteX40" fmla="*/ 1460682 w 1476448"/>
              <a:gd name="connsiteY40" fmla="*/ 2695904 h 3531476"/>
              <a:gd name="connsiteX41" fmla="*/ 1413386 w 1476448"/>
              <a:gd name="connsiteY41" fmla="*/ 2554014 h 3531476"/>
              <a:gd name="connsiteX42" fmla="*/ 1350324 w 1476448"/>
              <a:gd name="connsiteY42" fmla="*/ 2380593 h 3531476"/>
              <a:gd name="connsiteX43" fmla="*/ 1318793 w 1476448"/>
              <a:gd name="connsiteY43" fmla="*/ 2317531 h 3531476"/>
              <a:gd name="connsiteX44" fmla="*/ 1271496 w 1476448"/>
              <a:gd name="connsiteY44" fmla="*/ 2222938 h 3531476"/>
              <a:gd name="connsiteX45" fmla="*/ 1255731 w 1476448"/>
              <a:gd name="connsiteY45" fmla="*/ 2144110 h 3531476"/>
              <a:gd name="connsiteX46" fmla="*/ 1239965 w 1476448"/>
              <a:gd name="connsiteY46" fmla="*/ 2096814 h 3531476"/>
              <a:gd name="connsiteX47" fmla="*/ 1255731 w 1476448"/>
              <a:gd name="connsiteY47" fmla="*/ 1686910 h 3531476"/>
              <a:gd name="connsiteX48" fmla="*/ 1271496 w 1476448"/>
              <a:gd name="connsiteY48" fmla="*/ 1639614 h 3531476"/>
              <a:gd name="connsiteX49" fmla="*/ 1287262 w 1476448"/>
              <a:gd name="connsiteY49" fmla="*/ 1560786 h 3531476"/>
              <a:gd name="connsiteX50" fmla="*/ 1271496 w 1476448"/>
              <a:gd name="connsiteY50" fmla="*/ 1403131 h 3531476"/>
              <a:gd name="connsiteX51" fmla="*/ 1208434 w 1476448"/>
              <a:gd name="connsiteY51" fmla="*/ 1182414 h 3531476"/>
              <a:gd name="connsiteX52" fmla="*/ 1176903 w 1476448"/>
              <a:gd name="connsiteY52" fmla="*/ 1040524 h 3531476"/>
              <a:gd name="connsiteX53" fmla="*/ 1161138 w 1476448"/>
              <a:gd name="connsiteY53" fmla="*/ 914400 h 3531476"/>
              <a:gd name="connsiteX54" fmla="*/ 1176903 w 1476448"/>
              <a:gd name="connsiteY54" fmla="*/ 646386 h 3531476"/>
              <a:gd name="connsiteX55" fmla="*/ 1192669 w 1476448"/>
              <a:gd name="connsiteY55" fmla="*/ 599090 h 3531476"/>
              <a:gd name="connsiteX56" fmla="*/ 1239965 w 1476448"/>
              <a:gd name="connsiteY56" fmla="*/ 551793 h 3531476"/>
              <a:gd name="connsiteX57" fmla="*/ 1255731 w 1476448"/>
              <a:gd name="connsiteY57" fmla="*/ 488731 h 3531476"/>
              <a:gd name="connsiteX58" fmla="*/ 1287262 w 1476448"/>
              <a:gd name="connsiteY58" fmla="*/ 441435 h 3531476"/>
              <a:gd name="connsiteX59" fmla="*/ 1255731 w 1476448"/>
              <a:gd name="connsiteY59" fmla="*/ 252248 h 3531476"/>
              <a:gd name="connsiteX60" fmla="*/ 1161138 w 1476448"/>
              <a:gd name="connsiteY60" fmla="*/ 173421 h 3531476"/>
              <a:gd name="connsiteX61" fmla="*/ 1113841 w 1476448"/>
              <a:gd name="connsiteY61" fmla="*/ 78828 h 3531476"/>
              <a:gd name="connsiteX62" fmla="*/ 1019248 w 1476448"/>
              <a:gd name="connsiteY62" fmla="*/ 47297 h 3531476"/>
              <a:gd name="connsiteX63" fmla="*/ 845827 w 1476448"/>
              <a:gd name="connsiteY63" fmla="*/ 15766 h 3531476"/>
              <a:gd name="connsiteX64" fmla="*/ 798531 w 1476448"/>
              <a:gd name="connsiteY64" fmla="*/ 0 h 3531476"/>
              <a:gd name="connsiteX65" fmla="*/ 656641 w 1476448"/>
              <a:gd name="connsiteY65" fmla="*/ 47297 h 3531476"/>
              <a:gd name="connsiteX66" fmla="*/ 593579 w 1476448"/>
              <a:gd name="connsiteY66" fmla="*/ 141890 h 3531476"/>
              <a:gd name="connsiteX67" fmla="*/ 498986 w 1476448"/>
              <a:gd name="connsiteY67" fmla="*/ 236483 h 3531476"/>
              <a:gd name="connsiteX68" fmla="*/ 435924 w 1476448"/>
              <a:gd name="connsiteY68" fmla="*/ 331076 h 3531476"/>
              <a:gd name="connsiteX69" fmla="*/ 404393 w 1476448"/>
              <a:gd name="connsiteY69" fmla="*/ 378373 h 3531476"/>
              <a:gd name="connsiteX70" fmla="*/ 357096 w 1476448"/>
              <a:gd name="connsiteY70" fmla="*/ 536028 h 3531476"/>
              <a:gd name="connsiteX71" fmla="*/ 341331 w 1476448"/>
              <a:gd name="connsiteY71" fmla="*/ 583324 h 3531476"/>
              <a:gd name="connsiteX72" fmla="*/ 325565 w 1476448"/>
              <a:gd name="connsiteY72" fmla="*/ 1056290 h 35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76448" h="3531476">
                <a:moveTo>
                  <a:pt x="325565" y="1056290"/>
                </a:moveTo>
                <a:lnTo>
                  <a:pt x="325565" y="1056290"/>
                </a:lnTo>
                <a:cubicBezTo>
                  <a:pt x="320310" y="1103586"/>
                  <a:pt x="307005" y="1150674"/>
                  <a:pt x="309800" y="1198179"/>
                </a:cubicBezTo>
                <a:cubicBezTo>
                  <a:pt x="312340" y="1241360"/>
                  <a:pt x="340290" y="1321182"/>
                  <a:pt x="357096" y="1371600"/>
                </a:cubicBezTo>
                <a:cubicBezTo>
                  <a:pt x="362351" y="1471448"/>
                  <a:pt x="363810" y="1571569"/>
                  <a:pt x="372862" y="1671145"/>
                </a:cubicBezTo>
                <a:cubicBezTo>
                  <a:pt x="384517" y="1799355"/>
                  <a:pt x="439108" y="1598531"/>
                  <a:pt x="357096" y="1844566"/>
                </a:cubicBezTo>
                <a:cubicBezTo>
                  <a:pt x="313582" y="1975109"/>
                  <a:pt x="344001" y="1911505"/>
                  <a:pt x="262503" y="2033752"/>
                </a:cubicBezTo>
                <a:lnTo>
                  <a:pt x="230972" y="2081048"/>
                </a:lnTo>
                <a:cubicBezTo>
                  <a:pt x="186312" y="2215032"/>
                  <a:pt x="248598" y="2051671"/>
                  <a:pt x="183675" y="2159876"/>
                </a:cubicBezTo>
                <a:cubicBezTo>
                  <a:pt x="175125" y="2174126"/>
                  <a:pt x="171941" y="2191051"/>
                  <a:pt x="167910" y="2207173"/>
                </a:cubicBezTo>
                <a:cubicBezTo>
                  <a:pt x="161411" y="2233169"/>
                  <a:pt x="157957" y="2259842"/>
                  <a:pt x="152144" y="2286000"/>
                </a:cubicBezTo>
                <a:cubicBezTo>
                  <a:pt x="147444" y="2307152"/>
                  <a:pt x="141634" y="2328041"/>
                  <a:pt x="136379" y="2349062"/>
                </a:cubicBezTo>
                <a:cubicBezTo>
                  <a:pt x="131124" y="2401614"/>
                  <a:pt x="126445" y="2454226"/>
                  <a:pt x="120613" y="2506717"/>
                </a:cubicBezTo>
                <a:cubicBezTo>
                  <a:pt x="105915" y="2638995"/>
                  <a:pt x="84045" y="2707285"/>
                  <a:pt x="120613" y="2853559"/>
                </a:cubicBezTo>
                <a:cubicBezTo>
                  <a:pt x="126170" y="2875786"/>
                  <a:pt x="198670" y="2895343"/>
                  <a:pt x="215207" y="2900855"/>
                </a:cubicBezTo>
                <a:cubicBezTo>
                  <a:pt x="230972" y="2911365"/>
                  <a:pt x="250026" y="2918126"/>
                  <a:pt x="262503" y="2932386"/>
                </a:cubicBezTo>
                <a:cubicBezTo>
                  <a:pt x="287457" y="2960905"/>
                  <a:pt x="294034" y="3005958"/>
                  <a:pt x="325565" y="3026979"/>
                </a:cubicBezTo>
                <a:lnTo>
                  <a:pt x="372862" y="3058510"/>
                </a:lnTo>
                <a:cubicBezTo>
                  <a:pt x="378117" y="3074276"/>
                  <a:pt x="381195" y="3090943"/>
                  <a:pt x="388627" y="3105807"/>
                </a:cubicBezTo>
                <a:cubicBezTo>
                  <a:pt x="449755" y="3228066"/>
                  <a:pt x="396293" y="3081511"/>
                  <a:pt x="435924" y="3200400"/>
                </a:cubicBezTo>
                <a:cubicBezTo>
                  <a:pt x="404393" y="3221421"/>
                  <a:pt x="377282" y="3251478"/>
                  <a:pt x="341331" y="3263462"/>
                </a:cubicBezTo>
                <a:cubicBezTo>
                  <a:pt x="325565" y="3268717"/>
                  <a:pt x="308898" y="3271796"/>
                  <a:pt x="294034" y="3279228"/>
                </a:cubicBezTo>
                <a:cubicBezTo>
                  <a:pt x="277087" y="3287702"/>
                  <a:pt x="263189" y="3301358"/>
                  <a:pt x="246738" y="3310759"/>
                </a:cubicBezTo>
                <a:cubicBezTo>
                  <a:pt x="142161" y="3370517"/>
                  <a:pt x="224815" y="3320154"/>
                  <a:pt x="136379" y="3358055"/>
                </a:cubicBezTo>
                <a:cubicBezTo>
                  <a:pt x="0" y="3416503"/>
                  <a:pt x="136945" y="3368376"/>
                  <a:pt x="26020" y="3405352"/>
                </a:cubicBezTo>
                <a:cubicBezTo>
                  <a:pt x="31275" y="3436883"/>
                  <a:pt x="22606" y="3474372"/>
                  <a:pt x="41786" y="3499945"/>
                </a:cubicBezTo>
                <a:cubicBezTo>
                  <a:pt x="58766" y="3522585"/>
                  <a:pt x="92328" y="3530564"/>
                  <a:pt x="120613" y="3531476"/>
                </a:cubicBezTo>
                <a:lnTo>
                  <a:pt x="530517" y="3515710"/>
                </a:lnTo>
                <a:cubicBezTo>
                  <a:pt x="567303" y="3510455"/>
                  <a:pt x="604437" y="3507233"/>
                  <a:pt x="640875" y="3499945"/>
                </a:cubicBezTo>
                <a:cubicBezTo>
                  <a:pt x="657171" y="3496686"/>
                  <a:pt x="671949" y="3487784"/>
                  <a:pt x="688172" y="3484179"/>
                </a:cubicBezTo>
                <a:cubicBezTo>
                  <a:pt x="719377" y="3477245"/>
                  <a:pt x="751234" y="3473669"/>
                  <a:pt x="782765" y="3468414"/>
                </a:cubicBezTo>
                <a:cubicBezTo>
                  <a:pt x="803786" y="3457904"/>
                  <a:pt x="824225" y="3446141"/>
                  <a:pt x="845827" y="3436883"/>
                </a:cubicBezTo>
                <a:cubicBezTo>
                  <a:pt x="861102" y="3430337"/>
                  <a:pt x="879601" y="3430776"/>
                  <a:pt x="893124" y="3421117"/>
                </a:cubicBezTo>
                <a:cubicBezTo>
                  <a:pt x="917314" y="3403838"/>
                  <a:pt x="931451" y="3374545"/>
                  <a:pt x="956186" y="3358055"/>
                </a:cubicBezTo>
                <a:cubicBezTo>
                  <a:pt x="979733" y="3342357"/>
                  <a:pt x="1009250" y="3338234"/>
                  <a:pt x="1035013" y="3326524"/>
                </a:cubicBezTo>
                <a:cubicBezTo>
                  <a:pt x="1174313" y="3263207"/>
                  <a:pt x="1079841" y="3291670"/>
                  <a:pt x="1192669" y="3263462"/>
                </a:cubicBezTo>
                <a:cubicBezTo>
                  <a:pt x="1213690" y="3247697"/>
                  <a:pt x="1232762" y="3228927"/>
                  <a:pt x="1255731" y="3216166"/>
                </a:cubicBezTo>
                <a:cubicBezTo>
                  <a:pt x="1280469" y="3202422"/>
                  <a:pt x="1310560" y="3199634"/>
                  <a:pt x="1334558" y="3184635"/>
                </a:cubicBezTo>
                <a:cubicBezTo>
                  <a:pt x="1353465" y="3172818"/>
                  <a:pt x="1368167" y="3154937"/>
                  <a:pt x="1381855" y="3137338"/>
                </a:cubicBezTo>
                <a:cubicBezTo>
                  <a:pt x="1435124" y="3068850"/>
                  <a:pt x="1442128" y="3048323"/>
                  <a:pt x="1476448" y="2979683"/>
                </a:cubicBezTo>
                <a:cubicBezTo>
                  <a:pt x="1471193" y="2885090"/>
                  <a:pt x="1469259" y="2790254"/>
                  <a:pt x="1460682" y="2695904"/>
                </a:cubicBezTo>
                <a:cubicBezTo>
                  <a:pt x="1456335" y="2648086"/>
                  <a:pt x="1429087" y="2597191"/>
                  <a:pt x="1413386" y="2554014"/>
                </a:cubicBezTo>
                <a:cubicBezTo>
                  <a:pt x="1378431" y="2457888"/>
                  <a:pt x="1389494" y="2468726"/>
                  <a:pt x="1350324" y="2380593"/>
                </a:cubicBezTo>
                <a:cubicBezTo>
                  <a:pt x="1340779" y="2359117"/>
                  <a:pt x="1328051" y="2339133"/>
                  <a:pt x="1318793" y="2317531"/>
                </a:cubicBezTo>
                <a:cubicBezTo>
                  <a:pt x="1279630" y="2226152"/>
                  <a:pt x="1332090" y="2313830"/>
                  <a:pt x="1271496" y="2222938"/>
                </a:cubicBezTo>
                <a:cubicBezTo>
                  <a:pt x="1266241" y="2196662"/>
                  <a:pt x="1262230" y="2170106"/>
                  <a:pt x="1255731" y="2144110"/>
                </a:cubicBezTo>
                <a:cubicBezTo>
                  <a:pt x="1251700" y="2127988"/>
                  <a:pt x="1239965" y="2113432"/>
                  <a:pt x="1239965" y="2096814"/>
                </a:cubicBezTo>
                <a:cubicBezTo>
                  <a:pt x="1239965" y="1960078"/>
                  <a:pt x="1246323" y="1823322"/>
                  <a:pt x="1255731" y="1686910"/>
                </a:cubicBezTo>
                <a:cubicBezTo>
                  <a:pt x="1256874" y="1670331"/>
                  <a:pt x="1267466" y="1655736"/>
                  <a:pt x="1271496" y="1639614"/>
                </a:cubicBezTo>
                <a:cubicBezTo>
                  <a:pt x="1277995" y="1613618"/>
                  <a:pt x="1282007" y="1587062"/>
                  <a:pt x="1287262" y="1560786"/>
                </a:cubicBezTo>
                <a:cubicBezTo>
                  <a:pt x="1282007" y="1508234"/>
                  <a:pt x="1280179" y="1455226"/>
                  <a:pt x="1271496" y="1403131"/>
                </a:cubicBezTo>
                <a:cubicBezTo>
                  <a:pt x="1242002" y="1226172"/>
                  <a:pt x="1245924" y="1332377"/>
                  <a:pt x="1208434" y="1182414"/>
                </a:cubicBezTo>
                <a:cubicBezTo>
                  <a:pt x="1195882" y="1132205"/>
                  <a:pt x="1184908" y="1092553"/>
                  <a:pt x="1176903" y="1040524"/>
                </a:cubicBezTo>
                <a:cubicBezTo>
                  <a:pt x="1170461" y="998648"/>
                  <a:pt x="1166393" y="956441"/>
                  <a:pt x="1161138" y="914400"/>
                </a:cubicBezTo>
                <a:cubicBezTo>
                  <a:pt x="1166393" y="825062"/>
                  <a:pt x="1167998" y="735434"/>
                  <a:pt x="1176903" y="646386"/>
                </a:cubicBezTo>
                <a:cubicBezTo>
                  <a:pt x="1178557" y="629850"/>
                  <a:pt x="1183451" y="612917"/>
                  <a:pt x="1192669" y="599090"/>
                </a:cubicBezTo>
                <a:cubicBezTo>
                  <a:pt x="1205036" y="580539"/>
                  <a:pt x="1224200" y="567559"/>
                  <a:pt x="1239965" y="551793"/>
                </a:cubicBezTo>
                <a:cubicBezTo>
                  <a:pt x="1245220" y="530772"/>
                  <a:pt x="1247196" y="508647"/>
                  <a:pt x="1255731" y="488731"/>
                </a:cubicBezTo>
                <a:cubicBezTo>
                  <a:pt x="1263195" y="471315"/>
                  <a:pt x="1285547" y="460305"/>
                  <a:pt x="1287262" y="441435"/>
                </a:cubicBezTo>
                <a:cubicBezTo>
                  <a:pt x="1287321" y="440784"/>
                  <a:pt x="1272304" y="281251"/>
                  <a:pt x="1255731" y="252248"/>
                </a:cubicBezTo>
                <a:cubicBezTo>
                  <a:pt x="1237057" y="219568"/>
                  <a:pt x="1191274" y="193512"/>
                  <a:pt x="1161138" y="173421"/>
                </a:cubicBezTo>
                <a:cubicBezTo>
                  <a:pt x="1152548" y="147651"/>
                  <a:pt x="1139577" y="94913"/>
                  <a:pt x="1113841" y="78828"/>
                </a:cubicBezTo>
                <a:cubicBezTo>
                  <a:pt x="1085656" y="61213"/>
                  <a:pt x="1051492" y="55358"/>
                  <a:pt x="1019248" y="47297"/>
                </a:cubicBezTo>
                <a:cubicBezTo>
                  <a:pt x="920136" y="22518"/>
                  <a:pt x="977636" y="34595"/>
                  <a:pt x="845827" y="15766"/>
                </a:cubicBezTo>
                <a:cubicBezTo>
                  <a:pt x="830062" y="10511"/>
                  <a:pt x="815149" y="0"/>
                  <a:pt x="798531" y="0"/>
                </a:cubicBezTo>
                <a:cubicBezTo>
                  <a:pt x="713570" y="0"/>
                  <a:pt x="713747" y="9226"/>
                  <a:pt x="656641" y="47297"/>
                </a:cubicBezTo>
                <a:cubicBezTo>
                  <a:pt x="635620" y="78828"/>
                  <a:pt x="620375" y="115094"/>
                  <a:pt x="593579" y="141890"/>
                </a:cubicBezTo>
                <a:cubicBezTo>
                  <a:pt x="562048" y="173421"/>
                  <a:pt x="523721" y="199381"/>
                  <a:pt x="498986" y="236483"/>
                </a:cubicBezTo>
                <a:lnTo>
                  <a:pt x="435924" y="331076"/>
                </a:lnTo>
                <a:lnTo>
                  <a:pt x="404393" y="378373"/>
                </a:lnTo>
                <a:cubicBezTo>
                  <a:pt x="380565" y="473681"/>
                  <a:pt x="395480" y="420876"/>
                  <a:pt x="357096" y="536028"/>
                </a:cubicBezTo>
                <a:lnTo>
                  <a:pt x="341331" y="583324"/>
                </a:lnTo>
                <a:cubicBezTo>
                  <a:pt x="325002" y="1040514"/>
                  <a:pt x="328193" y="977462"/>
                  <a:pt x="325565" y="10562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5" descr="C:\Users\Lab Biol\Desktop\mi 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26565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m para inervação sensitiva do membro inferio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576" y="1196752"/>
            <a:ext cx="4614455" cy="518457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7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102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Inervação: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plexo 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sacral </a:t>
            </a:r>
            <a:endParaRPr lang="pt-BR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Inervação sensitiva dos membros inferiores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IMEMBRO INFERIOR INERVA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638"/>
            <a:ext cx="4632515" cy="347438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1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72" y="274638"/>
            <a:ext cx="8830816" cy="994122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/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>Plexo sacral (ramos ventrais de L4-L5  a S4)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184" y="1556792"/>
            <a:ext cx="8866312" cy="52292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Ramos do plexo sacral</a:t>
            </a:r>
            <a:endParaRPr lang="pt-BR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N. Isquiático</a:t>
            </a:r>
          </a:p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N. cutâneo posterior da coxa</a:t>
            </a:r>
          </a:p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N. glúteo superior</a:t>
            </a:r>
          </a:p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N. glúteo inferior</a:t>
            </a:r>
          </a:p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N. pudendo</a:t>
            </a:r>
          </a:p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N. para o m. </a:t>
            </a:r>
            <a:r>
              <a:rPr lang="pt-BR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obturatório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interno e gêmeo superior</a:t>
            </a:r>
          </a:p>
          <a:p>
            <a:pPr algn="just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N. para o m. quadrado femoral e gêmeo inferior</a:t>
            </a:r>
          </a:p>
          <a:p>
            <a:pPr algn="just"/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915816" y="676275"/>
            <a:ext cx="3562194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Plexos nervosos somáticos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Resultado de imagem para plexo lombossacr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5220680" cy="46085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100" descr="http://1.bp.blogspot.com/_9HJx2RUID_M/RkcvjBynL5I/AAAAAAAAAFE/1U1HThCq6fk/s400/plexo+novo.bm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2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290111" cy="55073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75656" y="1700808"/>
            <a:ext cx="244827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Plexo cervical (C1 a C4)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63688" y="2627620"/>
            <a:ext cx="244827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Plexo braquial (C5 a T1)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03648" y="5291916"/>
            <a:ext cx="37444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Plexo </a:t>
            </a:r>
            <a:r>
              <a:rPr lang="pt-BR" b="1" dirty="0" err="1" smtClean="0">
                <a:solidFill>
                  <a:srgbClr val="FF0000"/>
                </a:solidFill>
              </a:rPr>
              <a:t>lombosacrococcígeo</a:t>
            </a:r>
            <a:r>
              <a:rPr lang="pt-BR" b="1" dirty="0" smtClean="0">
                <a:solidFill>
                  <a:srgbClr val="FF0000"/>
                </a:solidFill>
              </a:rPr>
              <a:t> (L1 a Co1)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4932040" y="4509120"/>
            <a:ext cx="208823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45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ervacao gluteos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251520" y="1052736"/>
            <a:ext cx="5112568" cy="4896544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61980" y="164307"/>
            <a:ext cx="3790461" cy="9233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N.Glúteo superior : L4 a S1</a:t>
            </a:r>
          </a:p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N. Glúteo inferior: L5 a S2</a:t>
            </a:r>
            <a:endParaRPr lang="pt-BR" altLang="pt-BR" b="1" dirty="0" smtClean="0">
              <a:solidFill>
                <a:schemeClr val="bg1"/>
              </a:solidFill>
            </a:endParaRPr>
          </a:p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N. Cutâneo posterior da coxa:  S2 e S3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492202" y="2708920"/>
            <a:ext cx="4400278" cy="39061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483768" y="2636912"/>
            <a:ext cx="4320480" cy="13681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411760" y="3501008"/>
            <a:ext cx="3960440" cy="8640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7" name="Picture 14" descr="Resultado de imagem para nervo sur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423010"/>
            <a:ext cx="4283968" cy="6434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180528" y="332656"/>
            <a:ext cx="539552" cy="652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827584" y="3573016"/>
            <a:ext cx="5904656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86794" y="1353542"/>
            <a:ext cx="3133678" cy="64633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pt-BR" b="1" dirty="0" smtClean="0"/>
              <a:t>N. para o m. </a:t>
            </a:r>
            <a:r>
              <a:rPr lang="pt-BR" altLang="pt-BR" b="1" dirty="0" err="1" smtClean="0"/>
              <a:t>obt</a:t>
            </a:r>
            <a:r>
              <a:rPr lang="pt-BR" altLang="pt-BR" b="1" dirty="0" smtClean="0"/>
              <a:t>. Interno </a:t>
            </a:r>
          </a:p>
          <a:p>
            <a:pPr algn="ctr"/>
            <a:r>
              <a:rPr lang="pt-BR" altLang="pt-BR" b="1" dirty="0" smtClean="0"/>
              <a:t>N. para o m. quadrado lombar</a:t>
            </a:r>
            <a:endParaRPr lang="pt-BR" alt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125384" y="242888"/>
            <a:ext cx="6893233" cy="49244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pt-BR" sz="2600" b="1" dirty="0" smtClean="0">
                <a:solidFill>
                  <a:schemeClr val="bg1"/>
                </a:solidFill>
              </a:rPr>
              <a:t>Nervo Isquiático (L4 a S3): tibial </a:t>
            </a:r>
            <a:r>
              <a:rPr lang="pt-BR" altLang="pt-BR" sz="2600" b="1" dirty="0">
                <a:solidFill>
                  <a:schemeClr val="bg1"/>
                </a:solidFill>
              </a:rPr>
              <a:t>e </a:t>
            </a:r>
            <a:r>
              <a:rPr lang="pt-BR" altLang="pt-BR" sz="2600" b="1" dirty="0" err="1">
                <a:solidFill>
                  <a:schemeClr val="bg1"/>
                </a:solidFill>
              </a:rPr>
              <a:t>fibular</a:t>
            </a:r>
            <a:r>
              <a:rPr lang="pt-BR" altLang="pt-BR" sz="2600" b="1" dirty="0">
                <a:solidFill>
                  <a:schemeClr val="bg1"/>
                </a:solidFill>
              </a:rPr>
              <a:t> comum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2291" name="Rectangle 41"/>
          <p:cNvSpPr>
            <a:spLocks noChangeArrowheads="1"/>
          </p:cNvSpPr>
          <p:nvPr/>
        </p:nvSpPr>
        <p:spPr bwMode="auto">
          <a:xfrm>
            <a:off x="5393267" y="3967163"/>
            <a:ext cx="1303867" cy="98822"/>
          </a:xfrm>
          <a:prstGeom prst="rect">
            <a:avLst/>
          </a:prstGeom>
          <a:solidFill>
            <a:srgbClr val="3366CC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2" name="Rectangle 42"/>
          <p:cNvSpPr>
            <a:spLocks noChangeArrowheads="1"/>
          </p:cNvSpPr>
          <p:nvPr/>
        </p:nvSpPr>
        <p:spPr bwMode="auto">
          <a:xfrm>
            <a:off x="5384800" y="3964781"/>
            <a:ext cx="1320800" cy="216086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pt-BR" altLang="pt-BR" sz="800" b="1">
                <a:solidFill>
                  <a:schemeClr val="bg1"/>
                </a:solidFill>
              </a:rPr>
              <a:t>M. Gastrocnêmio</a:t>
            </a:r>
          </a:p>
        </p:txBody>
      </p:sp>
      <p:sp>
        <p:nvSpPr>
          <p:cNvPr id="12293" name="Rectangle 43"/>
          <p:cNvSpPr>
            <a:spLocks noChangeArrowheads="1"/>
          </p:cNvSpPr>
          <p:nvPr/>
        </p:nvSpPr>
        <p:spPr bwMode="auto">
          <a:xfrm>
            <a:off x="5291667" y="3813572"/>
            <a:ext cx="1100667" cy="100013"/>
          </a:xfrm>
          <a:prstGeom prst="rect">
            <a:avLst/>
          </a:prstGeom>
          <a:solidFill>
            <a:srgbClr val="3366CC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4" name="Rectangle 53"/>
          <p:cNvSpPr>
            <a:spLocks noChangeArrowheads="1"/>
          </p:cNvSpPr>
          <p:nvPr/>
        </p:nvSpPr>
        <p:spPr bwMode="auto">
          <a:xfrm>
            <a:off x="2751667" y="3814763"/>
            <a:ext cx="1303867" cy="98822"/>
          </a:xfrm>
          <a:prstGeom prst="rect">
            <a:avLst/>
          </a:prstGeom>
          <a:solidFill>
            <a:srgbClr val="3366CC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5" name="Rectangle 80"/>
          <p:cNvSpPr>
            <a:spLocks noChangeArrowheads="1"/>
          </p:cNvSpPr>
          <p:nvPr/>
        </p:nvSpPr>
        <p:spPr bwMode="auto">
          <a:xfrm>
            <a:off x="3056467" y="2595563"/>
            <a:ext cx="1303867" cy="98822"/>
          </a:xfrm>
          <a:prstGeom prst="rect">
            <a:avLst/>
          </a:prstGeom>
          <a:solidFill>
            <a:srgbClr val="3366CC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6" name="Rectangle 83"/>
          <p:cNvSpPr>
            <a:spLocks noChangeArrowheads="1"/>
          </p:cNvSpPr>
          <p:nvPr/>
        </p:nvSpPr>
        <p:spPr bwMode="auto">
          <a:xfrm>
            <a:off x="2853267" y="2747963"/>
            <a:ext cx="1303867" cy="142875"/>
          </a:xfrm>
          <a:prstGeom prst="rect">
            <a:avLst/>
          </a:prstGeom>
          <a:solidFill>
            <a:srgbClr val="3366CC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7" name="Rectangle 86"/>
          <p:cNvSpPr>
            <a:spLocks noChangeArrowheads="1"/>
          </p:cNvSpPr>
          <p:nvPr/>
        </p:nvSpPr>
        <p:spPr bwMode="auto">
          <a:xfrm>
            <a:off x="2650067" y="2951560"/>
            <a:ext cx="1507067" cy="98822"/>
          </a:xfrm>
          <a:prstGeom prst="rect">
            <a:avLst/>
          </a:prstGeom>
          <a:solidFill>
            <a:srgbClr val="3366CC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altLang="pt-BR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763688" y="746571"/>
            <a:ext cx="5437088" cy="5994797"/>
            <a:chOff x="816" y="640"/>
            <a:chExt cx="2688" cy="5035"/>
          </a:xfrm>
        </p:grpSpPr>
        <p:sp>
          <p:nvSpPr>
            <p:cNvPr id="12300" name="Rectangle 7"/>
            <p:cNvSpPr>
              <a:spLocks noChangeArrowheads="1"/>
            </p:cNvSpPr>
            <p:nvPr/>
          </p:nvSpPr>
          <p:spPr bwMode="auto">
            <a:xfrm>
              <a:off x="816" y="640"/>
              <a:ext cx="2688" cy="5035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 altLang="pt-BR"/>
            </a:p>
          </p:txBody>
        </p:sp>
        <p:pic>
          <p:nvPicPr>
            <p:cNvPr id="12301" name="Picture 8"/>
            <p:cNvPicPr>
              <a:picLocks noChangeArrowheads="1"/>
            </p:cNvPicPr>
            <p:nvPr/>
          </p:nvPicPr>
          <p:blipFill>
            <a:blip r:embed="rId2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1014" y="725"/>
              <a:ext cx="2286" cy="4859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344" y="1791"/>
              <a:ext cx="624" cy="181"/>
              <a:chOff x="1344" y="1608"/>
              <a:chExt cx="624" cy="204"/>
            </a:xfrm>
          </p:grpSpPr>
          <p:sp>
            <p:nvSpPr>
              <p:cNvPr id="12358" name="Rectangle 12"/>
              <p:cNvSpPr>
                <a:spLocks noChangeArrowheads="1"/>
              </p:cNvSpPr>
              <p:nvPr/>
            </p:nvSpPr>
            <p:spPr bwMode="auto">
              <a:xfrm>
                <a:off x="1348" y="1612"/>
                <a:ext cx="616" cy="88"/>
              </a:xfrm>
              <a:prstGeom prst="rect">
                <a:avLst/>
              </a:prstGeom>
              <a:solidFill>
                <a:srgbClr val="3366CC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altLang="pt-BR"/>
              </a:p>
            </p:txBody>
          </p:sp>
          <p:sp>
            <p:nvSpPr>
              <p:cNvPr id="12359" name="Rectangle 13"/>
              <p:cNvSpPr>
                <a:spLocks noChangeArrowheads="1"/>
              </p:cNvSpPr>
              <p:nvPr/>
            </p:nvSpPr>
            <p:spPr bwMode="auto">
              <a:xfrm>
                <a:off x="1344" y="1608"/>
                <a:ext cx="624" cy="204"/>
              </a:xfrm>
              <a:prstGeom prst="rect">
                <a:avLst/>
              </a:prstGeom>
              <a:solidFill>
                <a:srgbClr val="3366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pt-BR" altLang="pt-BR" sz="800" b="1">
                    <a:solidFill>
                      <a:schemeClr val="bg1"/>
                    </a:solidFill>
                  </a:rPr>
                  <a:t>M. Semitendinoso</a:t>
                </a:r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340" y="1964"/>
              <a:ext cx="672" cy="285"/>
              <a:chOff x="1340" y="1800"/>
              <a:chExt cx="672" cy="321"/>
            </a:xfrm>
          </p:grpSpPr>
          <p:sp>
            <p:nvSpPr>
              <p:cNvPr id="12356" name="Rectangle 15"/>
              <p:cNvSpPr>
                <a:spLocks noChangeArrowheads="1"/>
              </p:cNvSpPr>
              <p:nvPr/>
            </p:nvSpPr>
            <p:spPr bwMode="auto">
              <a:xfrm>
                <a:off x="1348" y="1804"/>
                <a:ext cx="664" cy="184"/>
              </a:xfrm>
              <a:prstGeom prst="rect">
                <a:avLst/>
              </a:prstGeom>
              <a:solidFill>
                <a:srgbClr val="3366CC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altLang="pt-BR"/>
              </a:p>
            </p:txBody>
          </p:sp>
          <p:sp>
            <p:nvSpPr>
              <p:cNvPr id="12357" name="Rectangle 16"/>
              <p:cNvSpPr>
                <a:spLocks noChangeArrowheads="1"/>
              </p:cNvSpPr>
              <p:nvPr/>
            </p:nvSpPr>
            <p:spPr bwMode="auto">
              <a:xfrm>
                <a:off x="1340" y="1800"/>
                <a:ext cx="667" cy="321"/>
              </a:xfrm>
              <a:prstGeom prst="rect">
                <a:avLst/>
              </a:prstGeom>
              <a:solidFill>
                <a:srgbClr val="3366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pt-BR" altLang="pt-BR" sz="800" b="1">
                    <a:solidFill>
                      <a:schemeClr val="bg1"/>
                    </a:solidFill>
                  </a:rPr>
                  <a:t>M. Bíceps Femoral</a:t>
                </a:r>
              </a:p>
              <a:p>
                <a:pPr algn="ctr"/>
                <a:r>
                  <a:rPr lang="pt-BR" altLang="pt-BR" sz="800" b="1">
                    <a:solidFill>
                      <a:schemeClr val="bg1"/>
                    </a:solidFill>
                  </a:rPr>
                  <a:t>(cabeça longa)</a:t>
                </a:r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540" y="2433"/>
              <a:ext cx="672" cy="285"/>
              <a:chOff x="2540" y="2329"/>
              <a:chExt cx="672" cy="320"/>
            </a:xfrm>
          </p:grpSpPr>
          <p:sp>
            <p:nvSpPr>
              <p:cNvPr id="12354" name="Rectangle 19"/>
              <p:cNvSpPr>
                <a:spLocks noChangeArrowheads="1"/>
              </p:cNvSpPr>
              <p:nvPr/>
            </p:nvSpPr>
            <p:spPr bwMode="auto">
              <a:xfrm>
                <a:off x="2548" y="2332"/>
                <a:ext cx="664" cy="184"/>
              </a:xfrm>
              <a:prstGeom prst="rect">
                <a:avLst/>
              </a:prstGeom>
              <a:solidFill>
                <a:srgbClr val="3366CC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altLang="pt-BR"/>
              </a:p>
            </p:txBody>
          </p:sp>
          <p:sp>
            <p:nvSpPr>
              <p:cNvPr id="12355" name="Rectangle 20"/>
              <p:cNvSpPr>
                <a:spLocks noChangeArrowheads="1"/>
              </p:cNvSpPr>
              <p:nvPr/>
            </p:nvSpPr>
            <p:spPr bwMode="auto">
              <a:xfrm>
                <a:off x="2540" y="2329"/>
                <a:ext cx="667" cy="320"/>
              </a:xfrm>
              <a:prstGeom prst="rect">
                <a:avLst/>
              </a:prstGeom>
              <a:solidFill>
                <a:srgbClr val="3366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pt-BR" altLang="pt-BR" sz="800" b="1">
                    <a:solidFill>
                      <a:schemeClr val="bg1"/>
                    </a:solidFill>
                  </a:rPr>
                  <a:t>M. Bíceps Femoral</a:t>
                </a:r>
              </a:p>
              <a:p>
                <a:pPr algn="ctr"/>
                <a:r>
                  <a:rPr lang="pt-BR" altLang="pt-BR" sz="800" b="1">
                    <a:solidFill>
                      <a:schemeClr val="bg1"/>
                    </a:solidFill>
                  </a:rPr>
                  <a:t>(cabeça curta</a:t>
                </a: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582" y="1283"/>
              <a:ext cx="582" cy="212"/>
              <a:chOff x="2582" y="1036"/>
              <a:chExt cx="582" cy="239"/>
            </a:xfrm>
          </p:grpSpPr>
          <p:sp>
            <p:nvSpPr>
              <p:cNvPr id="12352" name="Rectangle 22"/>
              <p:cNvSpPr>
                <a:spLocks noChangeArrowheads="1"/>
              </p:cNvSpPr>
              <p:nvPr/>
            </p:nvSpPr>
            <p:spPr bwMode="auto">
              <a:xfrm>
                <a:off x="2596" y="1036"/>
                <a:ext cx="568" cy="136"/>
              </a:xfrm>
              <a:prstGeom prst="rect">
                <a:avLst/>
              </a:prstGeom>
              <a:solidFill>
                <a:srgbClr val="3366CC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altLang="pt-BR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2582" y="1041"/>
                <a:ext cx="498" cy="234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pt-BR" altLang="pt-BR" sz="10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Nervo Isquiático</a:t>
                </a: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496" y="3543"/>
              <a:ext cx="720" cy="881"/>
              <a:chOff x="2496" y="3578"/>
              <a:chExt cx="720" cy="991"/>
            </a:xfrm>
          </p:grpSpPr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2548" y="3578"/>
                <a:ext cx="520" cy="204"/>
                <a:chOff x="2548" y="3578"/>
                <a:chExt cx="520" cy="204"/>
              </a:xfrm>
            </p:grpSpPr>
            <p:sp>
              <p:nvSpPr>
                <p:cNvPr id="12350" name="Rectangle 29"/>
                <p:cNvSpPr>
                  <a:spLocks noChangeArrowheads="1"/>
                </p:cNvSpPr>
                <p:nvPr/>
              </p:nvSpPr>
              <p:spPr bwMode="auto">
                <a:xfrm>
                  <a:off x="2548" y="3580"/>
                  <a:ext cx="520" cy="94"/>
                </a:xfrm>
                <a:prstGeom prst="rect">
                  <a:avLst/>
                </a:prstGeom>
                <a:solidFill>
                  <a:srgbClr val="3366CC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altLang="pt-BR"/>
                </a:p>
              </p:txBody>
            </p:sp>
            <p:sp>
              <p:nvSpPr>
                <p:cNvPr id="12351" name="Rectangle 30"/>
                <p:cNvSpPr>
                  <a:spLocks noChangeArrowheads="1"/>
                </p:cNvSpPr>
                <p:nvPr/>
              </p:nvSpPr>
              <p:spPr bwMode="auto">
                <a:xfrm>
                  <a:off x="2592" y="3578"/>
                  <a:ext cx="432" cy="204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 algn="ctr"/>
                  <a:r>
                    <a:rPr lang="pt-BR" altLang="pt-BR" sz="800" b="1">
                      <a:solidFill>
                        <a:schemeClr val="bg1"/>
                      </a:solidFill>
                    </a:rPr>
                    <a:t>M. Poplíteo</a:t>
                  </a:r>
                </a:p>
              </p:txBody>
            </p:sp>
          </p:grp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2500" y="3722"/>
                <a:ext cx="520" cy="204"/>
                <a:chOff x="2500" y="3722"/>
                <a:chExt cx="520" cy="204"/>
              </a:xfrm>
            </p:grpSpPr>
            <p:sp>
              <p:nvSpPr>
                <p:cNvPr id="12348" name="Rectangle 32"/>
                <p:cNvSpPr>
                  <a:spLocks noChangeArrowheads="1"/>
                </p:cNvSpPr>
                <p:nvPr/>
              </p:nvSpPr>
              <p:spPr bwMode="auto">
                <a:xfrm>
                  <a:off x="2500" y="3724"/>
                  <a:ext cx="520" cy="94"/>
                </a:xfrm>
                <a:prstGeom prst="rect">
                  <a:avLst/>
                </a:prstGeom>
                <a:solidFill>
                  <a:srgbClr val="3366CC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altLang="pt-BR"/>
                </a:p>
              </p:txBody>
            </p:sp>
            <p:sp>
              <p:nvSpPr>
                <p:cNvPr id="12349" name="Rectangle 33"/>
                <p:cNvSpPr>
                  <a:spLocks noChangeArrowheads="1"/>
                </p:cNvSpPr>
                <p:nvPr/>
              </p:nvSpPr>
              <p:spPr bwMode="auto">
                <a:xfrm>
                  <a:off x="2544" y="3722"/>
                  <a:ext cx="432" cy="204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 algn="ctr"/>
                  <a:r>
                    <a:rPr lang="pt-BR" altLang="pt-BR" sz="800" b="1">
                      <a:solidFill>
                        <a:schemeClr val="bg1"/>
                      </a:solidFill>
                    </a:rPr>
                    <a:t>M. Soleo</a:t>
                  </a:r>
                </a:p>
              </p:txBody>
            </p:sp>
          </p:grp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544" y="3960"/>
                <a:ext cx="672" cy="204"/>
                <a:chOff x="2544" y="3960"/>
                <a:chExt cx="672" cy="204"/>
              </a:xfrm>
            </p:grpSpPr>
            <p:sp>
              <p:nvSpPr>
                <p:cNvPr id="12346" name="Rectangle 35"/>
                <p:cNvSpPr>
                  <a:spLocks noChangeArrowheads="1"/>
                </p:cNvSpPr>
                <p:nvPr/>
              </p:nvSpPr>
              <p:spPr bwMode="auto">
                <a:xfrm>
                  <a:off x="2548" y="3964"/>
                  <a:ext cx="664" cy="94"/>
                </a:xfrm>
                <a:prstGeom prst="rect">
                  <a:avLst/>
                </a:prstGeom>
                <a:solidFill>
                  <a:srgbClr val="3366CC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altLang="pt-BR"/>
                </a:p>
              </p:txBody>
            </p:sp>
            <p:sp>
              <p:nvSpPr>
                <p:cNvPr id="12347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3960"/>
                  <a:ext cx="672" cy="204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 algn="ctr"/>
                  <a:r>
                    <a:rPr lang="pt-BR" altLang="pt-BR" sz="800" b="1">
                      <a:solidFill>
                        <a:schemeClr val="bg1"/>
                      </a:solidFill>
                    </a:rPr>
                    <a:t>M. Tibial Posterior</a:t>
                  </a:r>
                </a:p>
              </p:txBody>
            </p:sp>
          </p:grp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2496" y="4249"/>
                <a:ext cx="672" cy="320"/>
                <a:chOff x="2496" y="4249"/>
                <a:chExt cx="672" cy="320"/>
              </a:xfrm>
            </p:grpSpPr>
            <p:sp>
              <p:nvSpPr>
                <p:cNvPr id="12344" name="Rectangle 38"/>
                <p:cNvSpPr>
                  <a:spLocks noChangeArrowheads="1"/>
                </p:cNvSpPr>
                <p:nvPr/>
              </p:nvSpPr>
              <p:spPr bwMode="auto">
                <a:xfrm>
                  <a:off x="2500" y="4252"/>
                  <a:ext cx="664" cy="184"/>
                </a:xfrm>
                <a:prstGeom prst="rect">
                  <a:avLst/>
                </a:prstGeom>
                <a:solidFill>
                  <a:srgbClr val="3366CC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altLang="pt-BR"/>
                </a:p>
              </p:txBody>
            </p:sp>
            <p:sp>
              <p:nvSpPr>
                <p:cNvPr id="12345" name="Rectangle 39"/>
                <p:cNvSpPr>
                  <a:spLocks noChangeArrowheads="1"/>
                </p:cNvSpPr>
                <p:nvPr/>
              </p:nvSpPr>
              <p:spPr bwMode="auto">
                <a:xfrm>
                  <a:off x="2496" y="4249"/>
                  <a:ext cx="672" cy="320"/>
                </a:xfrm>
                <a:prstGeom prst="rect">
                  <a:avLst/>
                </a:prstGeom>
                <a:solidFill>
                  <a:srgbClr val="3366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 algn="ctr"/>
                  <a:r>
                    <a:rPr lang="pt-BR" altLang="pt-BR" sz="800" b="1">
                      <a:solidFill>
                        <a:schemeClr val="bg1"/>
                      </a:solidFill>
                    </a:rPr>
                    <a:t>M. Flexor Longo </a:t>
                  </a:r>
                </a:p>
                <a:p>
                  <a:pPr algn="ctr"/>
                  <a:r>
                    <a:rPr lang="pt-BR" altLang="pt-BR" sz="800" b="1">
                      <a:solidFill>
                        <a:schemeClr val="bg1"/>
                      </a:solidFill>
                    </a:rPr>
                    <a:t>do Hálux</a:t>
                  </a:r>
                </a:p>
              </p:txBody>
            </p:sp>
          </p:grpSp>
        </p:grpSp>
        <p:sp>
          <p:nvSpPr>
            <p:cNvPr id="12307" name="Rectangle 44"/>
            <p:cNvSpPr>
              <a:spLocks noChangeArrowheads="1"/>
            </p:cNvSpPr>
            <p:nvPr/>
          </p:nvSpPr>
          <p:spPr bwMode="auto">
            <a:xfrm>
              <a:off x="2544" y="3202"/>
              <a:ext cx="432" cy="181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pt-BR" altLang="pt-BR" sz="800" b="1">
                  <a:solidFill>
                    <a:schemeClr val="bg1"/>
                  </a:solidFill>
                </a:rPr>
                <a:t>M. Plantar</a:t>
              </a:r>
            </a:p>
          </p:txBody>
        </p: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2468" y="2991"/>
              <a:ext cx="726" cy="198"/>
              <a:chOff x="2534" y="2956"/>
              <a:chExt cx="726" cy="222"/>
            </a:xfrm>
          </p:grpSpPr>
          <p:sp>
            <p:nvSpPr>
              <p:cNvPr id="12338" name="Rectangle 46"/>
              <p:cNvSpPr>
                <a:spLocks noChangeArrowheads="1"/>
              </p:cNvSpPr>
              <p:nvPr/>
            </p:nvSpPr>
            <p:spPr bwMode="auto">
              <a:xfrm>
                <a:off x="2548" y="2956"/>
                <a:ext cx="712" cy="136"/>
              </a:xfrm>
              <a:prstGeom prst="rect">
                <a:avLst/>
              </a:prstGeom>
              <a:solidFill>
                <a:srgbClr val="3366CC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altLang="pt-BR"/>
              </a:p>
            </p:txBody>
          </p:sp>
          <p:sp>
            <p:nvSpPr>
              <p:cNvPr id="2095" name="Rectangle 47"/>
              <p:cNvSpPr>
                <a:spLocks noChangeArrowheads="1"/>
              </p:cNvSpPr>
              <p:nvPr/>
            </p:nvSpPr>
            <p:spPr bwMode="auto">
              <a:xfrm>
                <a:off x="2534" y="2960"/>
                <a:ext cx="585" cy="218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pt-BR" altLang="pt-BR" sz="9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Nervo Fibular Comum</a:t>
                </a: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1296" y="3712"/>
              <a:ext cx="672" cy="285"/>
              <a:chOff x="1296" y="3769"/>
              <a:chExt cx="672" cy="320"/>
            </a:xfrm>
          </p:grpSpPr>
          <p:sp>
            <p:nvSpPr>
              <p:cNvPr id="12336" name="Rectangle 50"/>
              <p:cNvSpPr>
                <a:spLocks noChangeArrowheads="1"/>
              </p:cNvSpPr>
              <p:nvPr/>
            </p:nvSpPr>
            <p:spPr bwMode="auto">
              <a:xfrm>
                <a:off x="1300" y="3772"/>
                <a:ext cx="664" cy="184"/>
              </a:xfrm>
              <a:prstGeom prst="rect">
                <a:avLst/>
              </a:prstGeom>
              <a:solidFill>
                <a:srgbClr val="3366CC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altLang="pt-BR"/>
              </a:p>
            </p:txBody>
          </p:sp>
          <p:sp>
            <p:nvSpPr>
              <p:cNvPr id="12337" name="Rectangle 51"/>
              <p:cNvSpPr>
                <a:spLocks noChangeArrowheads="1"/>
              </p:cNvSpPr>
              <p:nvPr/>
            </p:nvSpPr>
            <p:spPr bwMode="auto">
              <a:xfrm>
                <a:off x="1296" y="3769"/>
                <a:ext cx="672" cy="320"/>
              </a:xfrm>
              <a:prstGeom prst="rect">
                <a:avLst/>
              </a:prstGeom>
              <a:solidFill>
                <a:srgbClr val="3366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pt-BR" altLang="pt-BR" sz="800" b="1">
                    <a:solidFill>
                      <a:schemeClr val="bg1"/>
                    </a:solidFill>
                  </a:rPr>
                  <a:t>M. Flexor Longo </a:t>
                </a:r>
              </a:p>
              <a:p>
                <a:pPr algn="ctr"/>
                <a:r>
                  <a:rPr lang="pt-BR" altLang="pt-BR" sz="800" b="1">
                    <a:solidFill>
                      <a:schemeClr val="bg1"/>
                    </a:solidFill>
                  </a:rPr>
                  <a:t>dos dedos</a:t>
                </a:r>
              </a:p>
            </p:txBody>
          </p:sp>
        </p:grpSp>
        <p:sp>
          <p:nvSpPr>
            <p:cNvPr id="12310" name="Rectangle 55"/>
            <p:cNvSpPr>
              <a:spLocks noChangeArrowheads="1"/>
            </p:cNvSpPr>
            <p:nvPr/>
          </p:nvSpPr>
          <p:spPr bwMode="auto">
            <a:xfrm>
              <a:off x="1296" y="3202"/>
              <a:ext cx="624" cy="181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pt-BR" altLang="pt-BR" sz="800" b="1">
                  <a:solidFill>
                    <a:schemeClr val="bg1"/>
                  </a:solidFill>
                </a:rPr>
                <a:t>M. Gastrocnêmio</a:t>
              </a:r>
            </a:p>
          </p:txBody>
        </p: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348" y="2988"/>
              <a:ext cx="520" cy="212"/>
              <a:chOff x="1348" y="2956"/>
              <a:chExt cx="520" cy="239"/>
            </a:xfrm>
          </p:grpSpPr>
          <p:sp>
            <p:nvSpPr>
              <p:cNvPr id="12334" name="Rectangle 57"/>
              <p:cNvSpPr>
                <a:spLocks noChangeArrowheads="1"/>
              </p:cNvSpPr>
              <p:nvPr/>
            </p:nvSpPr>
            <p:spPr bwMode="auto">
              <a:xfrm>
                <a:off x="1348" y="2956"/>
                <a:ext cx="520" cy="136"/>
              </a:xfrm>
              <a:prstGeom prst="rect">
                <a:avLst/>
              </a:prstGeom>
              <a:solidFill>
                <a:srgbClr val="3366CC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altLang="pt-BR"/>
              </a:p>
            </p:txBody>
          </p:sp>
          <p:sp>
            <p:nvSpPr>
              <p:cNvPr id="2106" name="Rectangle 58"/>
              <p:cNvSpPr>
                <a:spLocks noChangeArrowheads="1"/>
              </p:cNvSpPr>
              <p:nvPr/>
            </p:nvSpPr>
            <p:spPr bwMode="auto">
              <a:xfrm>
                <a:off x="1382" y="2961"/>
                <a:ext cx="392" cy="234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pt-BR" altLang="pt-BR" sz="1000" b="1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Nervo Tibial</a:t>
                </a:r>
                <a:endParaRPr lang="pt-BR" altLang="pt-BR" sz="8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056" y="4784"/>
              <a:ext cx="2208" cy="640"/>
              <a:chOff x="1056" y="4972"/>
              <a:chExt cx="2208" cy="720"/>
            </a:xfrm>
          </p:grpSpPr>
          <p:grpSp>
            <p:nvGrpSpPr>
              <p:cNvPr id="16" name="Group 60"/>
              <p:cNvGrpSpPr>
                <a:grpSpLocks/>
              </p:cNvGrpSpPr>
              <p:nvPr/>
            </p:nvGrpSpPr>
            <p:grpSpPr bwMode="auto">
              <a:xfrm>
                <a:off x="2496" y="5016"/>
                <a:ext cx="768" cy="468"/>
                <a:chOff x="2496" y="5016"/>
                <a:chExt cx="768" cy="468"/>
              </a:xfrm>
            </p:grpSpPr>
            <p:grpSp>
              <p:nvGrpSpPr>
                <p:cNvPr id="17" name="Group 61"/>
                <p:cNvGrpSpPr>
                  <a:grpSpLocks/>
                </p:cNvGrpSpPr>
                <p:nvPr/>
              </p:nvGrpSpPr>
              <p:grpSpPr bwMode="auto">
                <a:xfrm>
                  <a:off x="2500" y="5159"/>
                  <a:ext cx="764" cy="325"/>
                  <a:chOff x="2500" y="5159"/>
                  <a:chExt cx="764" cy="325"/>
                </a:xfrm>
              </p:grpSpPr>
              <p:sp>
                <p:nvSpPr>
                  <p:cNvPr id="1233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5164"/>
                    <a:ext cx="760" cy="280"/>
                  </a:xfrm>
                  <a:prstGeom prst="rect">
                    <a:avLst/>
                  </a:prstGeom>
                  <a:solidFill>
                    <a:srgbClr val="3366CC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altLang="pt-BR"/>
                  </a:p>
                </p:txBody>
              </p:sp>
              <p:sp>
                <p:nvSpPr>
                  <p:cNvPr id="1233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5159"/>
                    <a:ext cx="720" cy="325"/>
                  </a:xfrm>
                  <a:prstGeom prst="rect">
                    <a:avLst/>
                  </a:prstGeom>
                  <a:solidFill>
                    <a:srgbClr val="3366CC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/>
                    <a:r>
                      <a:rPr lang="pt-BR" altLang="pt-BR" sz="800" b="1">
                        <a:solidFill>
                          <a:schemeClr val="bg1"/>
                        </a:solidFill>
                      </a:rPr>
                      <a:t>Todos os outros músculos da região plantar</a:t>
                    </a:r>
                  </a:p>
                </p:txBody>
              </p:sp>
            </p:grpSp>
            <p:grpSp>
              <p:nvGrpSpPr>
                <p:cNvPr id="18" name="Group 64"/>
                <p:cNvGrpSpPr>
                  <a:grpSpLocks/>
                </p:cNvGrpSpPr>
                <p:nvPr/>
              </p:nvGrpSpPr>
              <p:grpSpPr bwMode="auto">
                <a:xfrm>
                  <a:off x="2496" y="5016"/>
                  <a:ext cx="672" cy="204"/>
                  <a:chOff x="2496" y="5016"/>
                  <a:chExt cx="672" cy="204"/>
                </a:xfrm>
              </p:grpSpPr>
              <p:sp>
                <p:nvSpPr>
                  <p:cNvPr id="12330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5020"/>
                    <a:ext cx="664" cy="94"/>
                  </a:xfrm>
                  <a:prstGeom prst="rect">
                    <a:avLst/>
                  </a:prstGeom>
                  <a:solidFill>
                    <a:srgbClr val="3366CC"/>
                  </a:solidFill>
                  <a:ln w="12700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altLang="pt-BR"/>
                  </a:p>
                </p:txBody>
              </p:sp>
              <p:sp>
                <p:nvSpPr>
                  <p:cNvPr id="211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5016"/>
                    <a:ext cx="672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BR" altLang="pt-BR" sz="800" b="1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N.  Plantar lateral</a:t>
                    </a:r>
                    <a:endParaRPr lang="pt-BR" altLang="pt-BR" sz="8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7"/>
              <p:cNvGrpSpPr>
                <a:grpSpLocks/>
              </p:cNvGrpSpPr>
              <p:nvPr/>
            </p:nvGrpSpPr>
            <p:grpSpPr bwMode="auto">
              <a:xfrm>
                <a:off x="1056" y="4972"/>
                <a:ext cx="956" cy="720"/>
                <a:chOff x="1056" y="4972"/>
                <a:chExt cx="956" cy="720"/>
              </a:xfrm>
            </p:grpSpPr>
            <p:grpSp>
              <p:nvGrpSpPr>
                <p:cNvPr id="20" name="Group 68"/>
                <p:cNvGrpSpPr>
                  <a:grpSpLocks/>
                </p:cNvGrpSpPr>
                <p:nvPr/>
              </p:nvGrpSpPr>
              <p:grpSpPr bwMode="auto">
                <a:xfrm>
                  <a:off x="1334" y="4972"/>
                  <a:ext cx="678" cy="209"/>
                  <a:chOff x="1334" y="4972"/>
                  <a:chExt cx="678" cy="209"/>
                </a:xfrm>
              </p:grpSpPr>
              <p:sp>
                <p:nvSpPr>
                  <p:cNvPr id="12326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348" y="4972"/>
                    <a:ext cx="664" cy="136"/>
                  </a:xfrm>
                  <a:prstGeom prst="rect">
                    <a:avLst/>
                  </a:prstGeom>
                  <a:solidFill>
                    <a:srgbClr val="3366CC"/>
                  </a:solidFill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altLang="pt-BR"/>
                  </a:p>
                </p:txBody>
              </p:sp>
              <p:sp>
                <p:nvSpPr>
                  <p:cNvPr id="211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334" y="4977"/>
                    <a:ext cx="518" cy="204"/>
                  </a:xfrm>
                  <a:prstGeom prst="rect">
                    <a:avLst/>
                  </a:prstGeom>
                  <a:solidFill>
                    <a:srgbClr val="3366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>
                      <a:defRPr/>
                    </a:pPr>
                    <a:r>
                      <a:rPr lang="pt-BR" altLang="pt-BR" sz="800" b="1">
                        <a:solidFill>
                          <a:srgbClr val="FF99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Nervo Plantar Medial</a:t>
                    </a:r>
                    <a:endParaRPr lang="pt-BR" altLang="pt-BR" sz="8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1" name="Group 71"/>
                <p:cNvGrpSpPr>
                  <a:grpSpLocks/>
                </p:cNvGrpSpPr>
                <p:nvPr/>
              </p:nvGrpSpPr>
              <p:grpSpPr bwMode="auto">
                <a:xfrm>
                  <a:off x="1056" y="5158"/>
                  <a:ext cx="864" cy="534"/>
                  <a:chOff x="1056" y="5158"/>
                  <a:chExt cx="864" cy="534"/>
                </a:xfrm>
              </p:grpSpPr>
              <p:grpSp>
                <p:nvGrpSpPr>
                  <p:cNvPr id="2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1056" y="5299"/>
                    <a:ext cx="860" cy="393"/>
                    <a:chOff x="1056" y="5299"/>
                    <a:chExt cx="860" cy="393"/>
                  </a:xfrm>
                </p:grpSpPr>
                <p:sp>
                  <p:nvSpPr>
                    <p:cNvPr id="12324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0" y="5308"/>
                      <a:ext cx="856" cy="232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12700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altLang="pt-BR"/>
                    </a:p>
                  </p:txBody>
                </p:sp>
                <p:sp>
                  <p:nvSpPr>
                    <p:cNvPr id="12325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5299"/>
                      <a:ext cx="816" cy="393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 algn="ctr"/>
                      <a:r>
                        <a:rPr lang="pt-BR" altLang="pt-BR" sz="700" b="1">
                          <a:solidFill>
                            <a:schemeClr val="bg1"/>
                          </a:solidFill>
                        </a:rPr>
                        <a:t>M. Flexor Curto dos dedos</a:t>
                      </a:r>
                    </a:p>
                    <a:p>
                      <a:pPr algn="ctr"/>
                      <a:r>
                        <a:rPr lang="pt-BR" altLang="pt-BR" sz="700" b="1">
                          <a:solidFill>
                            <a:schemeClr val="bg1"/>
                          </a:solidFill>
                        </a:rPr>
                        <a:t>M. flexor curto do Hálux</a:t>
                      </a:r>
                    </a:p>
                    <a:p>
                      <a:pPr algn="ctr"/>
                      <a:r>
                        <a:rPr lang="pt-BR" altLang="pt-BR" sz="700" b="1">
                          <a:solidFill>
                            <a:schemeClr val="bg1"/>
                          </a:solidFill>
                        </a:rPr>
                        <a:t>M. Lumbrical para o 2</a:t>
                      </a:r>
                      <a:r>
                        <a:rPr lang="pt-BR" altLang="pt-BR" sz="700" b="1" baseline="3000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pt-BR" altLang="pt-BR" sz="700" b="1">
                          <a:solidFill>
                            <a:schemeClr val="bg1"/>
                          </a:solidFill>
                        </a:rPr>
                        <a:t> dedo</a:t>
                      </a:r>
                    </a:p>
                  </p:txBody>
                </p:sp>
              </p:grpSp>
              <p:grpSp>
                <p:nvGrpSpPr>
                  <p:cNvPr id="23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1200" y="5158"/>
                    <a:ext cx="720" cy="204"/>
                    <a:chOff x="1200" y="5158"/>
                    <a:chExt cx="720" cy="204"/>
                  </a:xfrm>
                </p:grpSpPr>
                <p:sp>
                  <p:nvSpPr>
                    <p:cNvPr id="12322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4" y="5164"/>
                      <a:ext cx="712" cy="9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12700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altLang="pt-BR"/>
                    </a:p>
                  </p:txBody>
                </p:sp>
                <p:sp>
                  <p:nvSpPr>
                    <p:cNvPr id="12323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5158"/>
                      <a:ext cx="720" cy="204"/>
                    </a:xfrm>
                    <a:prstGeom prst="rect">
                      <a:avLst/>
                    </a:prstGeom>
                    <a:solidFill>
                      <a:srgbClr val="3366CC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 algn="ctr"/>
                      <a:r>
                        <a:rPr lang="pt-BR" altLang="pt-BR" sz="800" b="1">
                          <a:solidFill>
                            <a:schemeClr val="bg1"/>
                          </a:solidFill>
                        </a:rPr>
                        <a:t>M. Abdutor do Hálux</a:t>
                      </a:r>
                    </a:p>
                  </p:txBody>
                </p:sp>
              </p:grpSp>
            </p:grpSp>
          </p:grpSp>
        </p:grpSp>
        <p:sp>
          <p:nvSpPr>
            <p:cNvPr id="12313" name="Rectangle 81"/>
            <p:cNvSpPr>
              <a:spLocks noChangeArrowheads="1"/>
            </p:cNvSpPr>
            <p:nvPr/>
          </p:nvSpPr>
          <p:spPr bwMode="auto">
            <a:xfrm>
              <a:off x="1440" y="2176"/>
              <a:ext cx="624" cy="181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pt-BR" altLang="pt-BR" sz="800" b="1">
                  <a:solidFill>
                    <a:schemeClr val="bg1"/>
                  </a:solidFill>
                </a:rPr>
                <a:t>M. Semitendinoso</a:t>
              </a:r>
            </a:p>
          </p:txBody>
        </p:sp>
        <p:sp>
          <p:nvSpPr>
            <p:cNvPr id="12314" name="Rectangle 84"/>
            <p:cNvSpPr>
              <a:spLocks noChangeArrowheads="1"/>
            </p:cNvSpPr>
            <p:nvPr/>
          </p:nvSpPr>
          <p:spPr bwMode="auto">
            <a:xfrm>
              <a:off x="1344" y="2304"/>
              <a:ext cx="624" cy="181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pt-BR" altLang="pt-BR" sz="800" b="1">
                  <a:solidFill>
                    <a:schemeClr val="bg1"/>
                  </a:solidFill>
                </a:rPr>
                <a:t>M. Adutor Magno</a:t>
              </a:r>
            </a:p>
          </p:txBody>
        </p:sp>
        <p:sp>
          <p:nvSpPr>
            <p:cNvPr id="12315" name="Rectangle 87"/>
            <p:cNvSpPr>
              <a:spLocks noChangeArrowheads="1"/>
            </p:cNvSpPr>
            <p:nvPr/>
          </p:nvSpPr>
          <p:spPr bwMode="auto">
            <a:xfrm>
              <a:off x="1248" y="2475"/>
              <a:ext cx="720" cy="181"/>
            </a:xfrm>
            <a:prstGeom prst="rect">
              <a:avLst/>
            </a:prstGeom>
            <a:solidFill>
              <a:srgbClr val="3366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pt-BR" altLang="pt-BR" sz="800" b="1">
                  <a:solidFill>
                    <a:schemeClr val="bg1"/>
                  </a:solidFill>
                </a:rPr>
                <a:t>M. Semimembranoso</a:t>
              </a:r>
            </a:p>
          </p:txBody>
        </p:sp>
      </p:grpSp>
      <p:sp>
        <p:nvSpPr>
          <p:cNvPr id="12299" name="Text Box 92"/>
          <p:cNvSpPr txBox="1">
            <a:spLocks noChangeArrowheads="1"/>
          </p:cNvSpPr>
          <p:nvPr/>
        </p:nvSpPr>
        <p:spPr bwMode="auto">
          <a:xfrm>
            <a:off x="5363634" y="3976688"/>
            <a:ext cx="998991" cy="230832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altLang="pt-BR" sz="900" b="1">
                <a:solidFill>
                  <a:schemeClr val="bg1"/>
                </a:solidFill>
              </a:rPr>
              <a:t>M. gastrocnêmio</a:t>
            </a: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inervacao posterior coxa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107505" y="548680"/>
            <a:ext cx="3716186" cy="6093296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5692617" y="332657"/>
            <a:ext cx="3271871" cy="63367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8" descr="Resultado de imagem para plexo coccíge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3779912" cy="50446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43754" y="116632"/>
            <a:ext cx="3731663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pt-BR" sz="2800" b="1" dirty="0">
                <a:solidFill>
                  <a:schemeClr val="bg1"/>
                </a:solidFill>
              </a:rPr>
              <a:t>Nervo 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Isquiático</a:t>
            </a:r>
            <a:r>
              <a:rPr lang="pt-BR" altLang="pt-BR" b="1" dirty="0" smtClean="0">
                <a:solidFill>
                  <a:schemeClr val="bg1"/>
                </a:solidFill>
              </a:rPr>
              <a:t>:  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L4 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a 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S3 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5085184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15616" y="203597"/>
            <a:ext cx="488044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1. Nervo </a:t>
            </a:r>
            <a:r>
              <a:rPr lang="pt-BR" altLang="pt-BR" b="1" dirty="0">
                <a:solidFill>
                  <a:schemeClr val="bg1"/>
                </a:solidFill>
              </a:rPr>
              <a:t>tibial e </a:t>
            </a:r>
            <a:r>
              <a:rPr lang="pt-BR" altLang="pt-BR" b="1" dirty="0" smtClean="0">
                <a:solidFill>
                  <a:schemeClr val="bg1"/>
                </a:solidFill>
              </a:rPr>
              <a:t>nervos plantares lateral e medial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13763"/>
          <a:stretch>
            <a:fillRect/>
          </a:stretch>
        </p:blipFill>
        <p:spPr bwMode="auto">
          <a:xfrm>
            <a:off x="6266083" y="116632"/>
            <a:ext cx="2770413" cy="6192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764704"/>
            <a:ext cx="5791200" cy="4608512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t="14540"/>
          <a:stretch>
            <a:fillRect/>
          </a:stretch>
        </p:blipFill>
        <p:spPr bwMode="auto">
          <a:xfrm rot="10800000">
            <a:off x="5148065" y="3356991"/>
            <a:ext cx="2042612" cy="34525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Conector reto 6"/>
          <p:cNvCxnSpPr/>
          <p:nvPr/>
        </p:nvCxnSpPr>
        <p:spPr>
          <a:xfrm>
            <a:off x="5292080" y="1916832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364088" y="2276872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292080" y="2780928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91880" y="3284984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13" idx="1"/>
          </p:cNvCxnSpPr>
          <p:nvPr/>
        </p:nvCxnSpPr>
        <p:spPr>
          <a:xfrm flipH="1" flipV="1">
            <a:off x="6336704" y="6381328"/>
            <a:ext cx="432048" cy="35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768752" y="6093296"/>
            <a:ext cx="23397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Ramos calcâneos mediais</a:t>
            </a:r>
            <a:endParaRPr lang="pt-BR" dirty="0"/>
          </a:p>
        </p:txBody>
      </p:sp>
      <p:pic>
        <p:nvPicPr>
          <p:cNvPr id="16" name="Picture 5" descr="C:\Users\Lab Biol\Desktop\mi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836712"/>
            <a:ext cx="2656511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5" name="Text Box 9"/>
          <p:cNvSpPr txBox="1">
            <a:spLocks noChangeArrowheads="1"/>
          </p:cNvSpPr>
          <p:nvPr/>
        </p:nvSpPr>
        <p:spPr bwMode="auto">
          <a:xfrm>
            <a:off x="2289523" y="203598"/>
            <a:ext cx="4730749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altLang="pt-BR" sz="2800" b="1" dirty="0">
                <a:solidFill>
                  <a:schemeClr val="bg1"/>
                </a:solidFill>
              </a:rPr>
              <a:t>Nervo </a:t>
            </a:r>
            <a:r>
              <a:rPr lang="pt-BR" altLang="pt-BR" sz="2800" b="1" dirty="0" err="1">
                <a:solidFill>
                  <a:schemeClr val="bg1"/>
                </a:solidFill>
              </a:rPr>
              <a:t>fibular</a:t>
            </a:r>
            <a:r>
              <a:rPr lang="pt-BR" altLang="pt-BR" sz="2800" b="1" dirty="0">
                <a:solidFill>
                  <a:schemeClr val="bg1"/>
                </a:solidFill>
              </a:rPr>
              <a:t> comum                                     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t="13763"/>
          <a:stretch>
            <a:fillRect/>
          </a:stretch>
        </p:blipFill>
        <p:spPr bwMode="auto">
          <a:xfrm>
            <a:off x="4355976" y="2060848"/>
            <a:ext cx="2535934" cy="43204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15038" t="8493" r="21805"/>
          <a:stretch>
            <a:fillRect/>
          </a:stretch>
        </p:blipFill>
        <p:spPr bwMode="auto">
          <a:xfrm>
            <a:off x="168981" y="1205498"/>
            <a:ext cx="2962859" cy="53719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3" name="CaixaDeTexto 82"/>
          <p:cNvSpPr txBox="1"/>
          <p:nvPr/>
        </p:nvSpPr>
        <p:spPr>
          <a:xfrm>
            <a:off x="899592" y="836712"/>
            <a:ext cx="34563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N. </a:t>
            </a:r>
            <a:r>
              <a:rPr lang="pt-BR" b="1" dirty="0" err="1" smtClean="0"/>
              <a:t>Fibular</a:t>
            </a:r>
            <a:r>
              <a:rPr lang="pt-BR" b="1" dirty="0" smtClean="0"/>
              <a:t> superficial e </a:t>
            </a:r>
          </a:p>
          <a:p>
            <a:pPr algn="ctr"/>
            <a:r>
              <a:rPr lang="pt-BR" b="1" dirty="0" smtClean="0"/>
              <a:t>N. </a:t>
            </a:r>
            <a:r>
              <a:rPr lang="pt-BR" b="1" dirty="0" err="1" smtClean="0"/>
              <a:t>fibular</a:t>
            </a:r>
            <a:r>
              <a:rPr lang="pt-BR" b="1" dirty="0" smtClean="0"/>
              <a:t>  profundo</a:t>
            </a:r>
            <a:endParaRPr lang="pt-BR" b="1" dirty="0"/>
          </a:p>
        </p:txBody>
      </p:sp>
      <p:cxnSp>
        <p:nvCxnSpPr>
          <p:cNvPr id="68" name="Conector de seta reta 67"/>
          <p:cNvCxnSpPr/>
          <p:nvPr/>
        </p:nvCxnSpPr>
        <p:spPr>
          <a:xfrm flipH="1">
            <a:off x="6012160" y="299695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6516216" y="2564904"/>
            <a:ext cx="140364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N. </a:t>
            </a:r>
            <a:r>
              <a:rPr lang="pt-BR" dirty="0" err="1" smtClean="0"/>
              <a:t>cut</a:t>
            </a:r>
            <a:r>
              <a:rPr lang="pt-BR" dirty="0" smtClean="0"/>
              <a:t>. Lateral da sura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5" name="Text Box 9"/>
          <p:cNvSpPr txBox="1">
            <a:spLocks noChangeArrowheads="1"/>
          </p:cNvSpPr>
          <p:nvPr/>
        </p:nvSpPr>
        <p:spPr bwMode="auto">
          <a:xfrm>
            <a:off x="450851" y="203598"/>
            <a:ext cx="4730749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altLang="pt-BR" sz="2800" b="1" dirty="0">
                <a:solidFill>
                  <a:schemeClr val="bg1"/>
                </a:solidFill>
              </a:rPr>
              <a:t>Nervo </a:t>
            </a:r>
            <a:r>
              <a:rPr lang="pt-BR" altLang="pt-BR" sz="2800" b="1" dirty="0" err="1">
                <a:solidFill>
                  <a:schemeClr val="bg1"/>
                </a:solidFill>
              </a:rPr>
              <a:t>fibular</a:t>
            </a:r>
            <a:r>
              <a:rPr lang="pt-BR" altLang="pt-BR" sz="2800" b="1" dirty="0">
                <a:solidFill>
                  <a:schemeClr val="bg1"/>
                </a:solidFill>
              </a:rPr>
              <a:t> 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superficial e profundo </a:t>
            </a:r>
            <a:endParaRPr lang="pt-BR" altLang="pt-BR" sz="2400" dirty="0">
              <a:solidFill>
                <a:schemeClr val="bg1"/>
              </a:solidFill>
            </a:endParaRP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65129" y="1916907"/>
            <a:ext cx="5588001" cy="4176713"/>
            <a:chOff x="14" y="1610"/>
            <a:chExt cx="2640" cy="3508"/>
          </a:xfrm>
        </p:grpSpPr>
        <p:pic>
          <p:nvPicPr>
            <p:cNvPr id="15432" name="Picture 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" y="1610"/>
              <a:ext cx="2640" cy="35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429" name="Text Box 13"/>
            <p:cNvSpPr txBox="1">
              <a:spLocks noChangeArrowheads="1"/>
            </p:cNvSpPr>
            <p:nvPr/>
          </p:nvSpPr>
          <p:spPr bwMode="auto">
            <a:xfrm>
              <a:off x="1632" y="3856"/>
              <a:ext cx="6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Fibular superficial</a:t>
              </a:r>
              <a:endParaRPr lang="pt-BR" altLang="pt-BR"/>
            </a:p>
          </p:txBody>
        </p:sp>
        <p:sp>
          <p:nvSpPr>
            <p:cNvPr id="15430" name="Text Box 14"/>
            <p:cNvSpPr txBox="1">
              <a:spLocks noChangeArrowheads="1"/>
            </p:cNvSpPr>
            <p:nvPr/>
          </p:nvSpPr>
          <p:spPr bwMode="auto">
            <a:xfrm>
              <a:off x="96" y="1984"/>
              <a:ext cx="5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altLang="pt-BR" sz="1200" b="1"/>
                <a:t>Fibular profundo</a:t>
              </a:r>
              <a:endParaRPr lang="pt-BR" altLang="pt-BR"/>
            </a:p>
          </p:txBody>
        </p:sp>
        <p:sp>
          <p:nvSpPr>
            <p:cNvPr id="15446" name="Rectangle 86"/>
            <p:cNvSpPr>
              <a:spLocks noChangeArrowheads="1"/>
            </p:cNvSpPr>
            <p:nvPr/>
          </p:nvSpPr>
          <p:spPr bwMode="auto">
            <a:xfrm>
              <a:off x="710" y="3100"/>
              <a:ext cx="4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447" name="Rectangle 87"/>
            <p:cNvSpPr>
              <a:spLocks noChangeArrowheads="1"/>
            </p:cNvSpPr>
            <p:nvPr/>
          </p:nvSpPr>
          <p:spPr bwMode="auto">
            <a:xfrm>
              <a:off x="677" y="2928"/>
              <a:ext cx="4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15038" t="8493" r="21805"/>
          <a:stretch>
            <a:fillRect/>
          </a:stretch>
        </p:blipFill>
        <p:spPr bwMode="auto">
          <a:xfrm>
            <a:off x="5773866" y="404664"/>
            <a:ext cx="3216966" cy="583264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1" name="Conector reto 20"/>
          <p:cNvCxnSpPr/>
          <p:nvPr/>
        </p:nvCxnSpPr>
        <p:spPr>
          <a:xfrm>
            <a:off x="539552" y="4941168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2267744" y="558924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 descr="Resultado de imagem para inervação  do pé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5508104" cy="41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60032" y="2839504"/>
            <a:ext cx="4287500" cy="3576415"/>
            <a:chOff x="864" y="413"/>
            <a:chExt cx="3209" cy="4963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864" y="413"/>
              <a:ext cx="3209" cy="4963"/>
              <a:chOff x="864" y="413"/>
              <a:chExt cx="3209" cy="4963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952" y="413"/>
                <a:ext cx="3121" cy="4963"/>
                <a:chOff x="952" y="509"/>
                <a:chExt cx="3121" cy="4963"/>
              </a:xfrm>
            </p:grpSpPr>
            <p:pic>
              <p:nvPicPr>
                <p:cNvPr id="33" name="Picture 4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 b="1904"/>
                <a:stretch>
                  <a:fillRect/>
                </a:stretch>
              </p:blipFill>
              <p:spPr bwMode="auto">
                <a:xfrm>
                  <a:off x="1001" y="528"/>
                  <a:ext cx="3072" cy="494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4" name="Oval 6"/>
                <p:cNvSpPr>
                  <a:spLocks noChangeArrowheads="1"/>
                </p:cNvSpPr>
                <p:nvPr/>
              </p:nvSpPr>
              <p:spPr bwMode="auto">
                <a:xfrm>
                  <a:off x="952" y="509"/>
                  <a:ext cx="143" cy="9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altLang="pt-BR"/>
                </a:p>
              </p:txBody>
            </p:sp>
          </p:grp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864" y="1331"/>
                <a:ext cx="96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altLang="pt-BR"/>
              </a:p>
            </p:txBody>
          </p:sp>
          <p:sp>
            <p:nvSpPr>
              <p:cNvPr id="32" name="Text Box 19"/>
              <p:cNvSpPr txBox="1">
                <a:spLocks noChangeArrowheads="1"/>
              </p:cNvSpPr>
              <p:nvPr/>
            </p:nvSpPr>
            <p:spPr bwMode="auto">
              <a:xfrm>
                <a:off x="864" y="1298"/>
                <a:ext cx="70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1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n. </a:t>
                </a:r>
                <a:r>
                  <a:rPr lang="pt-BR" altLang="pt-BR" sz="1200" b="1" dirty="0" err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Fibular</a:t>
                </a:r>
                <a:r>
                  <a:rPr lang="pt-BR" altLang="pt-BR" sz="12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superficial</a:t>
                </a:r>
              </a:p>
            </p:txBody>
          </p:sp>
        </p:grp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1584" y="3178"/>
              <a:ext cx="144" cy="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524</Words>
  <Application>Microsoft Office PowerPoint</Application>
  <PresentationFormat>Apresentação na tela (4:3)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 Plexo sacral (ramos ventrais de L4-L5  a S4)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Inervação sensitiva do MI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13</cp:revision>
  <dcterms:created xsi:type="dcterms:W3CDTF">2017-10-16T04:13:38Z</dcterms:created>
  <dcterms:modified xsi:type="dcterms:W3CDTF">2018-06-15T03:57:25Z</dcterms:modified>
</cp:coreProperties>
</file>