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6" r:id="rId20"/>
    <p:sldId id="272" r:id="rId21"/>
    <p:sldId id="273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90" r:id="rId31"/>
    <p:sldId id="285" r:id="rId32"/>
    <p:sldId id="286" r:id="rId33"/>
    <p:sldId id="287" r:id="rId34"/>
    <p:sldId id="288" r:id="rId35"/>
    <p:sldId id="289" r:id="rId36"/>
    <p:sldId id="291" r:id="rId37"/>
    <p:sldId id="292" r:id="rId38"/>
    <p:sldId id="293" r:id="rId39"/>
    <p:sldId id="294" r:id="rId40"/>
    <p:sldId id="295" r:id="rId41"/>
    <p:sldId id="313" r:id="rId42"/>
    <p:sldId id="310" r:id="rId43"/>
    <p:sldId id="311" r:id="rId44"/>
    <p:sldId id="312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  <p:sldId id="309" r:id="rId5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DD655-A089-471D-AC3B-96794BEC05FC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5A36A4-9FD8-4D12-9AE2-26873130BE5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80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5A36A4-9FD8-4D12-9AE2-26873130BE5A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50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305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7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921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265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977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491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6511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2583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241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33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3804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EFDC4-B811-42A9-9C08-F29F884F824F}" type="datetimeFigureOut">
              <a:rPr lang="pt-BR" smtClean="0"/>
              <a:t>18/02/2017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B2C09-84C6-4192-9732-8A443202B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861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Estatuto Jurídico das Águas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 smtClean="0"/>
              <a:t>Gabriel </a:t>
            </a:r>
            <a:r>
              <a:rPr lang="pt-BR" dirty="0" err="1" smtClean="0"/>
              <a:t>Lochagin</a:t>
            </a:r>
            <a:endParaRPr lang="pt-BR" dirty="0" smtClean="0"/>
          </a:p>
          <a:p>
            <a:pPr algn="r"/>
            <a:r>
              <a:rPr lang="pt-BR" dirty="0" smtClean="0"/>
              <a:t>FDRP-USP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5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ONU: Conferência das Nações Unidas sobre Meio Ambiente e Desenvolvimento (1992) – RIO 92</a:t>
            </a:r>
          </a:p>
          <a:p>
            <a:pPr lvl="3"/>
            <a:r>
              <a:rPr lang="pt-BR" dirty="0" smtClean="0"/>
              <a:t>Agenda 21: “instrumento de planejamento para a construção de sociedades sustentáveis, em diferentes bases geográficas, que concilia métodos de proteção ambiental, justiça social e eficiência econômica”.</a:t>
            </a:r>
          </a:p>
          <a:p>
            <a:pPr lvl="3"/>
            <a:r>
              <a:rPr lang="pt-BR" dirty="0" smtClean="0"/>
              <a:t>Proteção de mares e oceanos (Capítulo 17)</a:t>
            </a:r>
          </a:p>
          <a:p>
            <a:pPr lvl="3"/>
            <a:r>
              <a:rPr lang="pt-BR" dirty="0" smtClean="0"/>
              <a:t>Proteção de zonas costeiras (Capítulo 18)</a:t>
            </a:r>
            <a:endParaRPr lang="pt-BR" dirty="0"/>
          </a:p>
          <a:p>
            <a:pPr marL="1371600" lvl="3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3419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/>
          </a:p>
          <a:p>
            <a:pPr lvl="2"/>
            <a:r>
              <a:rPr lang="pt-BR" dirty="0" smtClean="0"/>
              <a:t>ONU. Assembleia Geral (Resolução A/RES/64/292)</a:t>
            </a:r>
          </a:p>
          <a:p>
            <a:pPr lvl="3"/>
            <a:r>
              <a:rPr lang="pt-BR" dirty="0" smtClean="0"/>
              <a:t>Declaração da “água limpa e segura e o saneamento como um direito humano essencial para gozar plenamente a vida e todos os outros direitos humanos” (2010)</a:t>
            </a:r>
            <a:endParaRPr lang="pt-BR" dirty="0"/>
          </a:p>
          <a:p>
            <a:pPr lvl="3"/>
            <a:r>
              <a:rPr lang="pt-BR" dirty="0" smtClean="0"/>
              <a:t>Incentivo a assistência e cooperação para capacitação, financiamento e transferência de tecnologia</a:t>
            </a:r>
          </a:p>
          <a:p>
            <a:pPr lvl="3"/>
            <a:r>
              <a:rPr lang="pt-BR" dirty="0" smtClean="0"/>
              <a:t>Fornecimento igualitário de água potável, limpa e disponível para todos</a:t>
            </a:r>
          </a:p>
        </p:txBody>
      </p:sp>
    </p:spTree>
    <p:extLst>
      <p:ext uri="{BB962C8B-B14F-4D97-AF65-F5344CB8AC3E}">
        <p14:creationId xmlns:p14="http://schemas.microsoft.com/office/powerpoint/2010/main" val="364104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Direito Fundamental à Água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Comitê  das Nações Unidas para Direitos Econômicos, Sociais e Culturais </a:t>
            </a:r>
          </a:p>
          <a:p>
            <a:pPr lvl="3"/>
            <a:r>
              <a:rPr lang="pt-BR" dirty="0" smtClean="0"/>
              <a:t>“O Direito Humano à Água prevê que todos tenham água suficiente, segura, aceitável, fisicamente acessível e a preços razoáveis para usos pessoais e domésticos” (Comentário Geral n.º 15, 2015).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497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Falta de caráter vinculante das declarações das Nações Unidas</a:t>
            </a:r>
          </a:p>
          <a:p>
            <a:pPr lvl="2"/>
            <a:r>
              <a:rPr lang="pt-BR" dirty="0" smtClean="0"/>
              <a:t>Esforços para implementação das recomendações internacionais no direito interno</a:t>
            </a:r>
          </a:p>
          <a:p>
            <a:pPr lvl="3"/>
            <a:r>
              <a:rPr lang="pt-BR" dirty="0" smtClean="0"/>
              <a:t>Acesso universal para uso pessoal e doméstico</a:t>
            </a:r>
          </a:p>
          <a:p>
            <a:pPr lvl="3"/>
            <a:r>
              <a:rPr lang="pt-BR" dirty="0" smtClean="0"/>
              <a:t>Uso sustentável</a:t>
            </a:r>
          </a:p>
        </p:txBody>
      </p:sp>
    </p:spTree>
    <p:extLst>
      <p:ext uri="{BB962C8B-B14F-4D97-AF65-F5344CB8AC3E}">
        <p14:creationId xmlns:p14="http://schemas.microsoft.com/office/powerpoint/2010/main" val="345873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Proteção dos direitos fundamentais</a:t>
            </a:r>
          </a:p>
          <a:p>
            <a:pPr lvl="1"/>
            <a:endParaRPr lang="pt-BR" dirty="0"/>
          </a:p>
          <a:p>
            <a:pPr lvl="1"/>
            <a:r>
              <a:rPr lang="pt-BR" dirty="0" smtClean="0"/>
              <a:t>Proteção do meio ambiente e dos recursos hídricos e naturais</a:t>
            </a:r>
          </a:p>
        </p:txBody>
      </p:sp>
    </p:spTree>
    <p:extLst>
      <p:ext uri="{BB962C8B-B14F-4D97-AF65-F5344CB8AC3E}">
        <p14:creationId xmlns:p14="http://schemas.microsoft.com/office/powerpoint/2010/main" val="3747488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A água como direito fundamental</a:t>
            </a:r>
          </a:p>
          <a:p>
            <a:pPr lvl="2"/>
            <a:r>
              <a:rPr lang="pt-BR" dirty="0" smtClean="0"/>
              <a:t>Decorrência do reconhecimento constitucional de direitos fundamentais à vida, à segurança, à saúde, ao meio equilibrado e à cidadania.</a:t>
            </a:r>
          </a:p>
          <a:p>
            <a:pPr lvl="2"/>
            <a:r>
              <a:rPr lang="pt-BR" dirty="0" smtClean="0"/>
              <a:t>“Todos os direitos do homem são universais, indivisíveis, interdependentes e inter-relacionados” (ONU. Declaração de Viena, 1992).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8216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Proteção ao meio ambiente equilibrado</a:t>
            </a:r>
          </a:p>
          <a:p>
            <a:pPr lvl="2"/>
            <a:r>
              <a:rPr lang="pt-BR" dirty="0" smtClean="0"/>
              <a:t>“bem de uso comum do povo essencial à sadia qualidade de vida, impondo-se ao Poder Público e à coletividade o dever de defendê-lo e preservá-lo para as presentes e futuras gerações” (artigo 225, CF)</a:t>
            </a:r>
          </a:p>
          <a:p>
            <a:pPr lvl="2"/>
            <a:r>
              <a:rPr lang="pt-BR" dirty="0" smtClean="0"/>
              <a:t>Condutas lesivas ao meio ambiente sujeitas a sanções civis, administrativas e penais.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45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Competência legislativa exclusiva (União)</a:t>
            </a:r>
          </a:p>
          <a:p>
            <a:pPr lvl="2"/>
            <a:r>
              <a:rPr lang="pt-BR" dirty="0" smtClean="0"/>
              <a:t>Águas, energia, informática, telecomunicações e radiodifusão (artigo 22, IV)</a:t>
            </a:r>
          </a:p>
          <a:p>
            <a:pPr marL="914400" lvl="2" indent="0">
              <a:buNone/>
            </a:pPr>
            <a:endParaRPr lang="pt-BR" dirty="0"/>
          </a:p>
          <a:p>
            <a:pPr lvl="1"/>
            <a:r>
              <a:rPr lang="pt-BR" dirty="0" smtClean="0"/>
              <a:t>Competências legislativas comuns (União, Estados, Distrito Federal e Municípios)</a:t>
            </a:r>
          </a:p>
          <a:p>
            <a:pPr lvl="2"/>
            <a:r>
              <a:rPr lang="pt-BR" dirty="0" smtClean="0"/>
              <a:t>Registro, acompanhamento e fiscalização das concessões de direito de pesquisa e exploração de recursos hídricos</a:t>
            </a:r>
          </a:p>
          <a:p>
            <a:pPr lvl="1"/>
            <a:endParaRPr lang="pt-BR" dirty="0" smtClean="0"/>
          </a:p>
          <a:p>
            <a:pPr marL="914400" lvl="2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5632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Desenvolvimento regional (artigo 43)</a:t>
            </a:r>
          </a:p>
          <a:p>
            <a:pPr lvl="1"/>
            <a:endParaRPr lang="pt-BR" dirty="0" smtClean="0"/>
          </a:p>
          <a:p>
            <a:pPr lvl="2" algn="just"/>
            <a:r>
              <a:rPr lang="pt-BR" dirty="0" smtClean="0"/>
              <a:t>Competência da União para legislar em caráter nacional acerca de incentivos ao desenvolvimento regional</a:t>
            </a:r>
          </a:p>
          <a:p>
            <a:pPr lvl="2" algn="just"/>
            <a:endParaRPr lang="pt-BR" dirty="0"/>
          </a:p>
          <a:p>
            <a:pPr lvl="2" algn="just"/>
            <a:r>
              <a:rPr lang="pt-BR" dirty="0" smtClean="0"/>
              <a:t>Prioridade para o aproveitamento econômico e social dos rios e das massas de água represadas ou represáveis nas regiões de baixa renda, sujeitas a rendas periódicas.</a:t>
            </a:r>
          </a:p>
          <a:p>
            <a:pPr marL="914400" lvl="2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793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Sistema Único de Saúde (artigo 200)</a:t>
            </a:r>
          </a:p>
          <a:p>
            <a:pPr lvl="1"/>
            <a:endParaRPr lang="pt-BR" dirty="0"/>
          </a:p>
          <a:p>
            <a:pPr lvl="2"/>
            <a:r>
              <a:rPr lang="pt-BR" dirty="0" smtClean="0"/>
              <a:t>Competência para fiscalizar e inspecionar alimentos, compreendido o controle de seu teor nutricional, bem como bebidas e águas para consumo humano (inciso VI)</a:t>
            </a:r>
          </a:p>
          <a:p>
            <a:pPr marL="914400" lvl="2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7862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 smtClean="0"/>
          </a:p>
          <a:p>
            <a:pPr marL="0" indent="0" algn="just">
              <a:buNone/>
            </a:pPr>
            <a:r>
              <a:rPr lang="pt-BR" dirty="0" smtClean="0"/>
              <a:t>“Até 2030, o planeta enfrentará um déficit de água de 40%, a menor que seja melhorada dramaticamente a gestão desse recurso” (ONU. </a:t>
            </a:r>
            <a:r>
              <a:rPr lang="pt-BR" b="1" dirty="0" smtClean="0"/>
              <a:t>Relatório das Nações Unidas sobre o Desenvolvimento da Água</a:t>
            </a:r>
            <a:r>
              <a:rPr lang="pt-BR" dirty="0" smtClean="0"/>
              <a:t>. 2015.)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86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Bens da União (artigo 20, CF)</a:t>
            </a:r>
          </a:p>
          <a:p>
            <a:pPr lvl="2"/>
            <a:r>
              <a:rPr lang="pt-BR" dirty="0" smtClean="0"/>
              <a:t>“lagos, rios e quaisquer correntes de água em terrenos de seu domínio, ou que banhem mais de um Estado, sirvam de limites com outros países ou se estendam a território estrangeiro e dele provenham, bem como os terrenos marginais e as praias fluviais” (inciso III)</a:t>
            </a: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6934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Bens da União (artigo 20, CF)</a:t>
            </a:r>
          </a:p>
          <a:p>
            <a:pPr lvl="1"/>
            <a:endParaRPr lang="pt-BR" dirty="0" smtClean="0"/>
          </a:p>
          <a:p>
            <a:pPr lvl="2"/>
            <a:r>
              <a:rPr lang="pt-BR" dirty="0" smtClean="0"/>
              <a:t>“as praias marítimas” (inciso IV)</a:t>
            </a:r>
          </a:p>
          <a:p>
            <a:pPr lvl="1"/>
            <a:endParaRPr lang="pt-BR" dirty="0" smtClean="0"/>
          </a:p>
          <a:p>
            <a:pPr lvl="2"/>
            <a:r>
              <a:rPr lang="pt-BR" dirty="0" smtClean="0"/>
              <a:t>“o mar territorial”  - 12 milhas náuticas a partir do litoral (inciso VI)</a:t>
            </a:r>
          </a:p>
          <a:p>
            <a:pPr lvl="2"/>
            <a:endParaRPr lang="pt-BR" dirty="0"/>
          </a:p>
          <a:p>
            <a:pPr marL="914400" lvl="2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2240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Bens da União (artigo 20, CF)</a:t>
            </a:r>
          </a:p>
          <a:p>
            <a:pPr lvl="1"/>
            <a:endParaRPr lang="pt-BR" dirty="0" smtClean="0"/>
          </a:p>
          <a:p>
            <a:pPr lvl="2"/>
            <a:r>
              <a:rPr lang="pt-BR" dirty="0" smtClean="0"/>
              <a:t>“os potenciais de energia hidráulica” (inciso VIII)</a:t>
            </a:r>
          </a:p>
          <a:p>
            <a:pPr lvl="3"/>
            <a:r>
              <a:rPr lang="pt-BR" dirty="0" smtClean="0"/>
              <a:t>§ 1º É assegurada, nos termos da lei, aos Estados, ao Distrito Federal e aos Municípios, bem como a órgãos da administração direta da União, participação no resultado da exploração de petróleo ou gás natural, </a:t>
            </a:r>
            <a:r>
              <a:rPr lang="pt-BR" b="1" dirty="0" smtClean="0"/>
              <a:t>de recursos hídricos para fins de geração de energia elétrica</a:t>
            </a:r>
            <a:r>
              <a:rPr lang="pt-BR" dirty="0" smtClean="0"/>
              <a:t> e de outros recursos minerais no respectivo território, plataforma continental, mar territorial ou zona econômica exclusiva, ou compensação financeira por essa exploração.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0837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Compete à União explorar,</a:t>
            </a:r>
          </a:p>
          <a:p>
            <a:pPr lvl="1"/>
            <a:endParaRPr lang="pt-BR" dirty="0"/>
          </a:p>
          <a:p>
            <a:pPr lvl="2" algn="just"/>
            <a:r>
              <a:rPr lang="pt-BR" dirty="0"/>
              <a:t>d</a:t>
            </a:r>
            <a:r>
              <a:rPr lang="pt-BR" dirty="0" smtClean="0"/>
              <a:t>iretamente ou mediante autorização, concessão ou permissão,</a:t>
            </a:r>
          </a:p>
          <a:p>
            <a:pPr lvl="2" algn="just"/>
            <a:r>
              <a:rPr lang="pt-BR" dirty="0"/>
              <a:t>os serviços e instalações de energia elétrica e o aproveitamento energético dos cursos de água, em articulação com os Estados onde se situam os potenciais </a:t>
            </a:r>
            <a:r>
              <a:rPr lang="pt-BR" dirty="0" err="1" smtClean="0"/>
              <a:t>hidroenergéticos</a:t>
            </a:r>
            <a:r>
              <a:rPr lang="pt-BR" dirty="0" smtClean="0"/>
              <a:t> (artigo 21,XII, “b”, CF).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620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Regime Constitucional das Águas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lvl="1"/>
            <a:r>
              <a:rPr lang="pt-BR" dirty="0" smtClean="0"/>
              <a:t>Bens dos Estados (artigo 26):</a:t>
            </a:r>
          </a:p>
          <a:p>
            <a:pPr lvl="1"/>
            <a:endParaRPr lang="pt-BR" dirty="0"/>
          </a:p>
          <a:p>
            <a:pPr lvl="2" algn="just"/>
            <a:r>
              <a:rPr lang="pt-BR" dirty="0" smtClean="0"/>
              <a:t>As águas superficiais ou subterrâneas, fluentes, emergentes ou em depósito, ressalvadas, neste caso, na forma da lei, as decorrentes de obras da União (I)</a:t>
            </a:r>
            <a:br>
              <a:rPr lang="pt-BR" dirty="0" smtClean="0"/>
            </a:br>
            <a:endParaRPr lang="pt-BR" dirty="0" smtClean="0"/>
          </a:p>
          <a:p>
            <a:pPr lvl="2" algn="just"/>
            <a:r>
              <a:rPr lang="pt-BR" dirty="0" smtClean="0"/>
              <a:t>As áreas, nas ilhas oceânicas e costeiras, que estiverem no seu domínio, excluídas aquelas sob domínio da União, Municípios ou terceiros (II)</a:t>
            </a:r>
          </a:p>
          <a:p>
            <a:pPr marL="914400" lvl="2" indent="0" algn="just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5057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1428750" lvl="2" indent="-514350" algn="just">
              <a:buAutoNum type="romanUcParenR"/>
            </a:pPr>
            <a:r>
              <a:rPr lang="pt-BR" dirty="0" smtClean="0"/>
              <a:t>Dever de gestão responsável das águas nacionais</a:t>
            </a:r>
          </a:p>
          <a:p>
            <a:pPr marL="1428750" lvl="2" indent="-514350" algn="just">
              <a:buAutoNum type="romanUcParenR"/>
            </a:pPr>
            <a:endParaRPr lang="pt-BR" dirty="0"/>
          </a:p>
          <a:p>
            <a:pPr marL="1428750" lvl="2" indent="-514350" algn="just">
              <a:buAutoNum type="romanUcParenR"/>
            </a:pPr>
            <a:r>
              <a:rPr lang="pt-BR" dirty="0" smtClean="0"/>
              <a:t>Política Nacional de Recursos Hídricos</a:t>
            </a:r>
          </a:p>
          <a:p>
            <a:pPr marL="1428750" lvl="2" indent="-514350" algn="just">
              <a:buAutoNum type="romanUcParenR"/>
            </a:pPr>
            <a:endParaRPr lang="pt-BR" dirty="0"/>
          </a:p>
          <a:p>
            <a:pPr marL="1428750" lvl="2" indent="-514350" algn="just">
              <a:buAutoNum type="romanUcParenR"/>
            </a:pPr>
            <a:r>
              <a:rPr lang="pt-BR" dirty="0" smtClean="0"/>
              <a:t>Política Nacional de Saneamento Básico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7660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/>
          </a:p>
          <a:p>
            <a:pPr marL="1428750" lvl="2" indent="-514350" algn="just">
              <a:buAutoNum type="romanUcParenR"/>
            </a:pPr>
            <a:r>
              <a:rPr lang="pt-BR" dirty="0" smtClean="0"/>
              <a:t>Dever de gestão responsável das águas nacionais</a:t>
            </a:r>
          </a:p>
          <a:p>
            <a:pPr marL="1428750" lvl="2" indent="-514350" algn="just">
              <a:buAutoNum type="romanUcParenR"/>
            </a:pPr>
            <a:endParaRPr lang="pt-BR" dirty="0"/>
          </a:p>
          <a:p>
            <a:pPr marL="914400" lvl="2" indent="0">
              <a:buNone/>
            </a:pPr>
            <a:r>
              <a:rPr lang="pt-BR" b="1" dirty="0" smtClean="0"/>
              <a:t>Competências da União</a:t>
            </a:r>
          </a:p>
          <a:p>
            <a:pPr lvl="2"/>
            <a:r>
              <a:rPr lang="pt-BR" dirty="0" smtClean="0"/>
              <a:t>Gerencia a Política Nacional e o Plano Nacional de Recursos Hídricos</a:t>
            </a:r>
          </a:p>
          <a:p>
            <a:pPr lvl="2"/>
            <a:r>
              <a:rPr lang="pt-BR" dirty="0" smtClean="0"/>
              <a:t>Fiscaliza e regula a gestão de recursos hídricos no país, junto ao Ministério do Meio Ambiente e à Agência Nacional de Águas</a:t>
            </a:r>
          </a:p>
          <a:p>
            <a:pPr lvl="2"/>
            <a:r>
              <a:rPr lang="pt-BR" dirty="0" smtClean="0"/>
              <a:t>Conselho Nacional de Recursos Hídricos regulamenta a política com a participação dos entes federados e sociedade civil</a:t>
            </a:r>
          </a:p>
          <a:p>
            <a:pPr lvl="2"/>
            <a:r>
              <a:rPr lang="pt-BR" dirty="0" smtClean="0"/>
              <a:t>Gerencia comitês de bacias federais ou interestaduais</a:t>
            </a:r>
          </a:p>
          <a:p>
            <a:pPr lvl="2"/>
            <a:r>
              <a:rPr lang="pt-BR" dirty="0" smtClean="0"/>
              <a:t>Fiscaliza a água para consumo humano por meio da ANVISA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4882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pPr marL="1428750" lvl="2" indent="-514350" algn="just">
              <a:buAutoNum type="romanUcParenR"/>
            </a:pPr>
            <a:r>
              <a:rPr lang="pt-BR" dirty="0" smtClean="0"/>
              <a:t>Dever de gestão responsável das águas nacionais</a:t>
            </a:r>
          </a:p>
          <a:p>
            <a:pPr marL="1428750" lvl="2" indent="-514350" algn="just">
              <a:buAutoNum type="romanUcParenR"/>
            </a:pPr>
            <a:endParaRPr lang="pt-BR" dirty="0"/>
          </a:p>
          <a:p>
            <a:pPr marL="914400" lvl="2" indent="0">
              <a:buNone/>
            </a:pPr>
            <a:r>
              <a:rPr lang="pt-BR" b="1" dirty="0" smtClean="0"/>
              <a:t>Competências dos Estados</a:t>
            </a:r>
          </a:p>
          <a:p>
            <a:pPr lvl="2"/>
            <a:r>
              <a:rPr lang="pt-BR" dirty="0" smtClean="0"/>
              <a:t>Gestão de águas sob seu domínio</a:t>
            </a:r>
          </a:p>
          <a:p>
            <a:pPr lvl="2"/>
            <a:r>
              <a:rPr lang="pt-BR" dirty="0" smtClean="0"/>
              <a:t>Elaboração de legislação específica, no que couber</a:t>
            </a:r>
          </a:p>
          <a:p>
            <a:pPr lvl="2"/>
            <a:r>
              <a:rPr lang="pt-BR" dirty="0" smtClean="0"/>
              <a:t>Organiza o Conselho Estadual de Recursos Hídricos e garante o funcionamento de comitês de bacia em sua competência</a:t>
            </a:r>
          </a:p>
          <a:p>
            <a:pPr lvl="2"/>
            <a:r>
              <a:rPr lang="pt-BR" dirty="0" smtClean="0"/>
              <a:t>Fiscaliza a água para consumo humano por meio da Vigilância Sanitária estadual</a:t>
            </a:r>
            <a:endParaRPr lang="pt-BR" dirty="0"/>
          </a:p>
          <a:p>
            <a:pPr marL="914400" lvl="2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4976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1428750" lvl="2" indent="-514350" algn="just">
              <a:buAutoNum type="romanUcParenR"/>
            </a:pPr>
            <a:r>
              <a:rPr lang="pt-BR" dirty="0" smtClean="0"/>
              <a:t>Dever de gestão responsável das águas nacionais</a:t>
            </a:r>
          </a:p>
          <a:p>
            <a:pPr marL="1428750" lvl="2" indent="-514350" algn="just">
              <a:buAutoNum type="romanUcParenR"/>
            </a:pPr>
            <a:endParaRPr lang="pt-BR" dirty="0"/>
          </a:p>
          <a:p>
            <a:pPr marL="914400" lvl="2" indent="0">
              <a:buNone/>
            </a:pPr>
            <a:r>
              <a:rPr lang="pt-BR" b="1" dirty="0" smtClean="0"/>
              <a:t>Competências dos Municípios</a:t>
            </a:r>
          </a:p>
          <a:p>
            <a:pPr lvl="2"/>
            <a:r>
              <a:rPr lang="pt-BR" dirty="0" smtClean="0"/>
              <a:t>Integram políticas de saneamento básico, uso, ocupação e conservação do solo e do meio ambiente com as políticas federal e estadual de Recursos Hídricos</a:t>
            </a:r>
          </a:p>
          <a:p>
            <a:pPr lvl="2"/>
            <a:r>
              <a:rPr lang="pt-BR" dirty="0" smtClean="0"/>
              <a:t>Possuem assento nos Comitês de Bacias Hidrográficas</a:t>
            </a:r>
          </a:p>
          <a:p>
            <a:pPr lvl="2"/>
            <a:r>
              <a:rPr lang="pt-BR" dirty="0" smtClean="0"/>
              <a:t>Fiscaliza a água para consumo humano por meio da Vigilância Sanitária municipal</a:t>
            </a:r>
          </a:p>
          <a:p>
            <a:pPr marL="914400" lvl="2" indent="0">
              <a:buNone/>
            </a:pP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566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Quadro institucional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Agência Nacional de Águas</a:t>
            </a:r>
          </a:p>
          <a:p>
            <a:pPr marL="457200" lvl="1" indent="0">
              <a:buNone/>
            </a:pPr>
            <a:endParaRPr lang="pt-BR" dirty="0" smtClean="0">
              <a:solidFill>
                <a:srgbClr val="231F20"/>
              </a:solidFill>
              <a:latin typeface="+mj-lt"/>
            </a:endParaRPr>
          </a:p>
          <a:p>
            <a:pPr marL="457200" lvl="1" indent="0" algn="just">
              <a:buNone/>
            </a:pPr>
            <a:r>
              <a:rPr lang="pt-BR" dirty="0" smtClean="0">
                <a:solidFill>
                  <a:srgbClr val="231F20"/>
                </a:solidFill>
                <a:latin typeface="+mj-lt"/>
              </a:rPr>
              <a:t>Autarquia responsável por disciplinar a implementação, operacionalização, controle e avaliação dos instrumentos de gestão criados pela Política Nacional de Recursos Hídricos através do Sistema Nacional de Gerenciamento de Recursos Hídricos</a:t>
            </a:r>
            <a:r>
              <a:rPr lang="pt-BR" dirty="0">
                <a:solidFill>
                  <a:srgbClr val="231F20"/>
                </a:solidFill>
                <a:latin typeface="+mj-lt"/>
              </a:rPr>
              <a:t>.</a:t>
            </a:r>
            <a:endParaRPr lang="pt-BR" dirty="0">
              <a:latin typeface="+mj-lt"/>
            </a:endParaRPr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957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Brasil: 12% a 16% do volume total de recursos hídricos do planeta.</a:t>
            </a:r>
          </a:p>
          <a:p>
            <a:endParaRPr lang="pt-BR" dirty="0"/>
          </a:p>
          <a:p>
            <a:r>
              <a:rPr lang="pt-BR" dirty="0" smtClean="0"/>
              <a:t>Região Norte: 73% da disponibilidade hídrica brasileira x 5% da população</a:t>
            </a:r>
          </a:p>
        </p:txBody>
      </p:sp>
    </p:spTree>
    <p:extLst>
      <p:ext uri="{BB962C8B-B14F-4D97-AF65-F5344CB8AC3E}">
        <p14:creationId xmlns:p14="http://schemas.microsoft.com/office/powerpoint/2010/main" val="116650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Quadro institucional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Agência Nacional de Águas</a:t>
            </a:r>
          </a:p>
          <a:p>
            <a:pPr marL="457200" lvl="1" indent="0">
              <a:buNone/>
            </a:pPr>
            <a:endParaRPr lang="pt-BR" dirty="0" smtClean="0">
              <a:solidFill>
                <a:srgbClr val="231F20"/>
              </a:solidFill>
              <a:latin typeface="+mj-lt"/>
            </a:endParaRPr>
          </a:p>
          <a:p>
            <a:pPr lvl="2"/>
            <a:r>
              <a:rPr lang="pt-BR" dirty="0" smtClean="0"/>
              <a:t>Regulação</a:t>
            </a:r>
          </a:p>
          <a:p>
            <a:pPr lvl="2"/>
            <a:r>
              <a:rPr lang="pt-BR" dirty="0" smtClean="0"/>
              <a:t>Apoio à gestão dos recursos hídricos</a:t>
            </a:r>
          </a:p>
          <a:p>
            <a:pPr lvl="2"/>
            <a:r>
              <a:rPr lang="pt-BR" dirty="0" smtClean="0"/>
              <a:t>Monitoramento de rios e reservatórios</a:t>
            </a:r>
          </a:p>
          <a:p>
            <a:pPr lvl="2"/>
            <a:r>
              <a:rPr lang="pt-BR" dirty="0" smtClean="0"/>
              <a:t>Estudos, programas, projetos e informações</a:t>
            </a:r>
          </a:p>
          <a:p>
            <a:pPr lvl="2"/>
            <a:r>
              <a:rPr lang="pt-BR" dirty="0" smtClean="0"/>
              <a:t>Estímulo à criação de comitês de bacias hidrográficas</a:t>
            </a:r>
          </a:p>
          <a:p>
            <a:pPr marL="914400" lvl="2" indent="0">
              <a:buNone/>
            </a:pP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554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Quadro institucional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Secretaria de Recursos Hídricos e Ambiente Urbano - MMA</a:t>
            </a:r>
          </a:p>
          <a:p>
            <a:pPr marL="457200" lvl="1" indent="0">
              <a:buNone/>
            </a:pPr>
            <a:endParaRPr lang="pt-BR" dirty="0" smtClean="0">
              <a:solidFill>
                <a:srgbClr val="231F20"/>
              </a:solidFill>
              <a:latin typeface="+mj-lt"/>
            </a:endParaRPr>
          </a:p>
          <a:p>
            <a:pPr marL="457200" lvl="1" indent="0" algn="just">
              <a:buNone/>
            </a:pPr>
            <a:r>
              <a:rPr lang="pt-BR" dirty="0" smtClean="0">
                <a:solidFill>
                  <a:srgbClr val="231F20"/>
                </a:solidFill>
                <a:latin typeface="+mj-lt"/>
              </a:rPr>
              <a:t>Responsável por implantar políticas públicas que</a:t>
            </a:r>
            <a:r>
              <a:rPr lang="pt-BR" dirty="0">
                <a:solidFill>
                  <a:srgbClr val="231F20"/>
                </a:solidFill>
                <a:latin typeface="+mj-lt"/>
              </a:rPr>
              <a:t/>
            </a:r>
            <a:br>
              <a:rPr lang="pt-BR" dirty="0">
                <a:solidFill>
                  <a:srgbClr val="231F20"/>
                </a:solidFill>
                <a:latin typeface="+mj-lt"/>
              </a:rPr>
            </a:br>
            <a:r>
              <a:rPr lang="pt-BR" dirty="0" smtClean="0">
                <a:solidFill>
                  <a:srgbClr val="231F20"/>
                </a:solidFill>
                <a:latin typeface="+mj-lt"/>
              </a:rPr>
              <a:t> permitam a preservação de recursos hídricos, águas</a:t>
            </a:r>
            <a:r>
              <a:rPr lang="pt-BR" dirty="0">
                <a:solidFill>
                  <a:srgbClr val="231F20"/>
                </a:solidFill>
                <a:latin typeface="+mj-lt"/>
              </a:rPr>
              <a:t/>
            </a:r>
            <a:br>
              <a:rPr lang="pt-BR" dirty="0">
                <a:solidFill>
                  <a:srgbClr val="231F20"/>
                </a:solidFill>
                <a:latin typeface="+mj-lt"/>
              </a:rPr>
            </a:br>
            <a:r>
              <a:rPr lang="pt-BR" dirty="0">
                <a:solidFill>
                  <a:srgbClr val="231F20"/>
                </a:solidFill>
                <a:latin typeface="+mj-lt"/>
              </a:rPr>
              <a:t>doces</a:t>
            </a:r>
            <a:r>
              <a:rPr lang="pt-BR" dirty="0" smtClean="0">
                <a:solidFill>
                  <a:srgbClr val="231F20"/>
                </a:solidFill>
                <a:latin typeface="+mj-lt"/>
              </a:rPr>
              <a:t>, bem como biodiversidades aquáticas e acesso à água potável</a:t>
            </a:r>
            <a:r>
              <a:rPr lang="pt-BR" dirty="0">
                <a:solidFill>
                  <a:srgbClr val="231F20"/>
                </a:solidFill>
                <a:latin typeface="+mj-lt"/>
              </a:rPr>
              <a:t>.</a:t>
            </a:r>
            <a:endParaRPr lang="pt-BR" dirty="0">
              <a:latin typeface="+mj-lt"/>
            </a:endParaRPr>
          </a:p>
          <a:p>
            <a:pPr marL="457200" lvl="1" indent="0">
              <a:buNone/>
            </a:pPr>
            <a:endParaRPr lang="pt-BR" dirty="0" smtClean="0"/>
          </a:p>
          <a:p>
            <a:pPr marL="914400" lvl="2" indent="0">
              <a:buNone/>
            </a:pP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44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Quadro institucional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Secretaria Nacional de Saneamento Ambiental</a:t>
            </a:r>
          </a:p>
          <a:p>
            <a:pPr marL="457200" lvl="1" indent="0">
              <a:buNone/>
            </a:pPr>
            <a:endParaRPr lang="pt-BR" dirty="0" smtClean="0">
              <a:solidFill>
                <a:srgbClr val="231F20"/>
              </a:solidFill>
              <a:latin typeface="+mj-lt"/>
            </a:endParaRPr>
          </a:p>
          <a:p>
            <a:pPr marL="457200" lvl="1" indent="0">
              <a:buNone/>
            </a:pPr>
            <a:r>
              <a:rPr lang="pt-BR" dirty="0" smtClean="0"/>
              <a:t>Responsável pela formulação e coordenação de políticas urbanas que ampliem o acesso a serviços de saneamento no Brasil.</a:t>
            </a:r>
          </a:p>
          <a:p>
            <a:pPr marL="914400" lvl="2" indent="0">
              <a:buNone/>
            </a:pPr>
            <a:endParaRPr lang="pt-BR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9056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Quadro institucional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Conselho Nacional de Recursos Hídricos</a:t>
            </a:r>
          </a:p>
          <a:p>
            <a:pPr lvl="2"/>
            <a:r>
              <a:rPr lang="pt-BR" dirty="0" smtClean="0"/>
              <a:t>10 câmaras técnicas</a:t>
            </a:r>
          </a:p>
          <a:p>
            <a:pPr lvl="2"/>
            <a:r>
              <a:rPr lang="pt-BR" dirty="0" smtClean="0">
                <a:solidFill>
                  <a:srgbClr val="231F20"/>
                </a:solidFill>
                <a:latin typeface="+mj-lt"/>
              </a:rPr>
              <a:t>Análise de propostas de alteração da legislação </a:t>
            </a:r>
          </a:p>
          <a:p>
            <a:pPr lvl="2"/>
            <a:r>
              <a:rPr lang="pt-BR" dirty="0">
                <a:solidFill>
                  <a:srgbClr val="231F20"/>
                </a:solidFill>
                <a:latin typeface="+mj-lt"/>
              </a:rPr>
              <a:t>D</a:t>
            </a:r>
            <a:r>
              <a:rPr lang="pt-BR" dirty="0" smtClean="0">
                <a:solidFill>
                  <a:srgbClr val="231F20"/>
                </a:solidFill>
                <a:latin typeface="+mj-lt"/>
              </a:rPr>
              <a:t>iretrizes complementares para implementação do PNRH</a:t>
            </a:r>
          </a:p>
          <a:p>
            <a:pPr lvl="2"/>
            <a:r>
              <a:rPr lang="pt-BR" dirty="0" smtClean="0">
                <a:solidFill>
                  <a:srgbClr val="231F20"/>
                </a:solidFill>
                <a:latin typeface="+mj-lt"/>
              </a:rPr>
              <a:t>Articulação federativa do planejamento de recursos hídricos</a:t>
            </a:r>
          </a:p>
          <a:p>
            <a:pPr marL="914400" lvl="2" indent="0">
              <a:buNone/>
            </a:pPr>
            <a:endParaRPr lang="pt-BR" dirty="0" smtClean="0">
              <a:solidFill>
                <a:srgbClr val="231F20"/>
              </a:solidFill>
              <a:latin typeface="+mj-lt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2209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Quadro institucional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Conselho Nacional de Recursos Hídricos</a:t>
            </a:r>
          </a:p>
          <a:p>
            <a:pPr lvl="2"/>
            <a:r>
              <a:rPr lang="pt-BR" dirty="0" smtClean="0">
                <a:solidFill>
                  <a:srgbClr val="231F20"/>
                </a:solidFill>
                <a:latin typeface="+mj-lt"/>
              </a:rPr>
              <a:t>Arbitrar conflitos sobre recursos hídricos</a:t>
            </a:r>
          </a:p>
          <a:p>
            <a:pPr lvl="2"/>
            <a:r>
              <a:rPr lang="pt-BR" dirty="0" smtClean="0">
                <a:solidFill>
                  <a:srgbClr val="231F20"/>
                </a:solidFill>
                <a:latin typeface="+mj-lt"/>
              </a:rPr>
              <a:t>Deliberar sobre projetos de aproveitamento de recursos hídricos que extrapolem o âmbito dos Estados</a:t>
            </a:r>
          </a:p>
          <a:p>
            <a:pPr lvl="2"/>
            <a:r>
              <a:rPr lang="pt-BR" dirty="0" smtClean="0">
                <a:solidFill>
                  <a:srgbClr val="231F20"/>
                </a:solidFill>
                <a:latin typeface="+mj-lt"/>
              </a:rPr>
              <a:t>Aprovar propostas de instituição de comitês de bacias hidrográficas</a:t>
            </a:r>
          </a:p>
          <a:p>
            <a:pPr lvl="2"/>
            <a:r>
              <a:rPr lang="pt-BR" dirty="0" smtClean="0">
                <a:solidFill>
                  <a:srgbClr val="231F20"/>
                </a:solidFill>
                <a:latin typeface="+mj-lt"/>
              </a:rPr>
              <a:t>Aprovar critérios gerais de concessão do direito de uso e respectivas tarifas</a:t>
            </a:r>
          </a:p>
          <a:p>
            <a:pPr lvl="2"/>
            <a:r>
              <a:rPr lang="pt-BR" dirty="0" smtClean="0">
                <a:solidFill>
                  <a:srgbClr val="231F20"/>
                </a:solidFill>
                <a:latin typeface="+mj-lt"/>
              </a:rPr>
              <a:t>Aprovar o PNRH e acompanhar sua execução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9566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Quadro institucional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Comitês de Bacias Hidrográficas</a:t>
            </a:r>
          </a:p>
          <a:p>
            <a:pPr lvl="2"/>
            <a:r>
              <a:rPr lang="pt-BR" dirty="0" smtClean="0"/>
              <a:t>Fóruns colegiados responsáveis pela aprovação do Plano de Recursos Hídricos de cada bacia</a:t>
            </a:r>
          </a:p>
          <a:p>
            <a:pPr lvl="2"/>
            <a:r>
              <a:rPr lang="pt-BR" dirty="0" smtClean="0"/>
              <a:t>Arbitrar conflitos quanto ao uso da água (em primeira instância)</a:t>
            </a:r>
          </a:p>
          <a:p>
            <a:pPr lvl="2"/>
            <a:r>
              <a:rPr lang="pt-BR" dirty="0" smtClean="0"/>
              <a:t>Sugerir valores de cobrança pelo uso da água na </a:t>
            </a:r>
            <a:r>
              <a:rPr lang="pt-BR" smtClean="0"/>
              <a:t>região colegiada</a:t>
            </a:r>
            <a:endParaRPr lang="pt-BR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60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Política Nacional de Recursos Hídricos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Lei 9433/97</a:t>
            </a:r>
          </a:p>
          <a:p>
            <a:pPr lvl="2"/>
            <a:r>
              <a:rPr lang="pt-BR" dirty="0" smtClean="0"/>
              <a:t>Água como bem de domínio público, recurso natural limitado e dotado de valor econômico</a:t>
            </a:r>
          </a:p>
          <a:p>
            <a:pPr lvl="2"/>
            <a:r>
              <a:rPr lang="pt-BR" dirty="0" smtClean="0"/>
              <a:t>Gestão: objetivo de proporcionar usos múltiplos, de forma descentralizada e participativa</a:t>
            </a:r>
          </a:p>
          <a:p>
            <a:pPr lvl="2"/>
            <a:r>
              <a:rPr lang="pt-BR" dirty="0" smtClean="0"/>
              <a:t>Escassez: uso prioritário para consumo humano e </a:t>
            </a:r>
            <a:r>
              <a:rPr lang="pt-BR" dirty="0" err="1" smtClean="0"/>
              <a:t>dessedentação</a:t>
            </a:r>
            <a:r>
              <a:rPr lang="pt-BR" dirty="0" smtClean="0"/>
              <a:t> de animais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89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Política Nacional de Recursos Hídricos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Lei 9433/97</a:t>
            </a:r>
          </a:p>
          <a:p>
            <a:pPr lvl="2"/>
            <a:r>
              <a:rPr lang="pt-BR" dirty="0" smtClean="0"/>
              <a:t>Fixação da Bacia Hidrográfica como unidade de implementação da Política Nacional e de planejamento e gestão do Sistema Nacional de Gerenciamento de Recursos Hídricos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1979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 Política Nacional de Recursos Hídricos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Objetivos</a:t>
            </a:r>
          </a:p>
          <a:p>
            <a:pPr lvl="2"/>
            <a:r>
              <a:rPr lang="pt-BR" dirty="0"/>
              <a:t>assegurar à atual e às futuras gera- </a:t>
            </a:r>
            <a:r>
              <a:rPr lang="pt-BR" dirty="0" err="1"/>
              <a:t>ções</a:t>
            </a:r>
            <a:r>
              <a:rPr lang="pt-BR" dirty="0"/>
              <a:t> a necessária disponibilidade de água, em padrões de qualidade adequados aos respectivos </a:t>
            </a:r>
            <a:r>
              <a:rPr lang="pt-BR" dirty="0" smtClean="0"/>
              <a:t>usos</a:t>
            </a:r>
          </a:p>
          <a:p>
            <a:pPr lvl="2"/>
            <a:r>
              <a:rPr lang="pt-BR" dirty="0"/>
              <a:t>a utilização racional e integrada dos recursos hídricos, incluindo o transporte </a:t>
            </a:r>
            <a:r>
              <a:rPr lang="pt-BR" dirty="0" err="1"/>
              <a:t>aquaviário</a:t>
            </a:r>
            <a:r>
              <a:rPr lang="pt-BR" dirty="0"/>
              <a:t>, com vistas ao desenvolvimento </a:t>
            </a:r>
            <a:r>
              <a:rPr lang="pt-BR" dirty="0" smtClean="0"/>
              <a:t>sustentável</a:t>
            </a:r>
          </a:p>
          <a:p>
            <a:pPr lvl="2"/>
            <a:r>
              <a:rPr lang="pt-BR" dirty="0"/>
              <a:t>a prevenção e a defesa contra eventos hidrológicos críticos de origem natural ou decorrentes do uso inadequado dos recursos naturais</a:t>
            </a:r>
            <a:endParaRPr lang="pt-BR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802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Garantias Jurídicas do Direito à Água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Política Nacional de Recursos Hídricos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 smtClean="0"/>
              <a:t>Regulamentação da cobrança pelo uso dos Recursos Hídricos. Finalidades:</a:t>
            </a:r>
          </a:p>
          <a:p>
            <a:pPr lvl="2"/>
            <a:r>
              <a:rPr lang="pt-BR" dirty="0" smtClean="0"/>
              <a:t>Reconhecimento da água como bem econômico e indicação de seu real valor</a:t>
            </a:r>
          </a:p>
          <a:p>
            <a:pPr lvl="2"/>
            <a:r>
              <a:rPr lang="pt-BR" dirty="0" smtClean="0"/>
              <a:t>Incentivo ao uso racional da água</a:t>
            </a:r>
          </a:p>
          <a:p>
            <a:pPr lvl="2"/>
            <a:r>
              <a:rPr lang="pt-BR" dirty="0" smtClean="0"/>
              <a:t>Arrecadação de recursos para destinação aos programas dos planos de recursos hídricos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994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Regime jurídico das águas: conjunto esparso de normas nacionais e internacionais</a:t>
            </a:r>
          </a:p>
          <a:p>
            <a:pPr lvl="1"/>
            <a:r>
              <a:rPr lang="pt-BR" dirty="0" smtClean="0"/>
              <a:t>Regime constitucional</a:t>
            </a:r>
          </a:p>
          <a:p>
            <a:pPr lvl="1"/>
            <a:r>
              <a:rPr lang="pt-BR" dirty="0" smtClean="0"/>
              <a:t>Reconhecimento formal da água como direito fundamental</a:t>
            </a:r>
          </a:p>
          <a:p>
            <a:pPr lvl="1"/>
            <a:r>
              <a:rPr lang="pt-BR" dirty="0" smtClean="0"/>
              <a:t>Natureza jurídica das águas no direito interno</a:t>
            </a:r>
          </a:p>
          <a:p>
            <a:pPr lvl="1"/>
            <a:r>
              <a:rPr lang="pt-BR" dirty="0" smtClean="0"/>
              <a:t>Garantias jurídicas</a:t>
            </a:r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1247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 11.445/2007: diretrizes nacionais para o saneamento básico</a:t>
            </a:r>
          </a:p>
          <a:p>
            <a:endParaRPr lang="pt-BR" dirty="0"/>
          </a:p>
          <a:p>
            <a:pPr lvl="1"/>
            <a:r>
              <a:rPr lang="pt-BR" dirty="0" smtClean="0"/>
              <a:t>Diretrizes técnicas</a:t>
            </a:r>
          </a:p>
          <a:p>
            <a:pPr lvl="2"/>
            <a:r>
              <a:rPr lang="pt-BR" dirty="0" smtClean="0"/>
              <a:t>Requisitos mínimos de qualidade, regularidade e continuidade para a prestação dos serviços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974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Lei 11.445/2007: diretrizes nacionais para o saneamento básico</a:t>
            </a:r>
          </a:p>
          <a:p>
            <a:endParaRPr lang="pt-BR" dirty="0"/>
          </a:p>
          <a:p>
            <a:pPr marL="971550" lvl="1" indent="-457200"/>
            <a:r>
              <a:rPr lang="pt-BR" dirty="0"/>
              <a:t>Titularidade do serviço público mal definida</a:t>
            </a:r>
          </a:p>
          <a:p>
            <a:pPr lvl="2"/>
            <a:r>
              <a:rPr lang="pt-BR" dirty="0"/>
              <a:t>União </a:t>
            </a:r>
          </a:p>
          <a:p>
            <a:pPr lvl="3"/>
            <a:r>
              <a:rPr lang="pt-BR" dirty="0"/>
              <a:t>parâmetros mínimos de potabilidade da água para abastecimento público</a:t>
            </a:r>
          </a:p>
          <a:p>
            <a:pPr lvl="3"/>
            <a:r>
              <a:rPr lang="pt-BR" dirty="0"/>
              <a:t>condições de licenciamento ambiental de unidades de tratamento de esgoto e de resíduos gerados pelos processos de tratamento de água</a:t>
            </a:r>
          </a:p>
          <a:p>
            <a:pPr lvl="3"/>
            <a:r>
              <a:rPr lang="pt-BR" dirty="0"/>
              <a:t>mecanismos de contingência para casos de racionamento</a:t>
            </a:r>
          </a:p>
          <a:p>
            <a:pPr marL="914400" lvl="2" indent="0">
              <a:buNone/>
            </a:pPr>
            <a:endParaRPr lang="pt-BR" dirty="0"/>
          </a:p>
          <a:p>
            <a:pPr marL="914400" lvl="2" indent="0">
              <a:buNone/>
            </a:pPr>
            <a:endParaRPr lang="pt-BR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581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Lei 11.445/2007: conceito de saneamento básico (artigo 3º)</a:t>
            </a:r>
          </a:p>
          <a:p>
            <a:pPr lvl="1"/>
            <a:r>
              <a:rPr lang="pt-BR" dirty="0"/>
              <a:t>conjunto de serviços, </a:t>
            </a:r>
            <a:r>
              <a:rPr lang="pt-BR" dirty="0" err="1"/>
              <a:t>infra-estruturas</a:t>
            </a:r>
            <a:r>
              <a:rPr lang="pt-BR" dirty="0"/>
              <a:t> e instalações operacionais </a:t>
            </a:r>
            <a:r>
              <a:rPr lang="pt-BR" dirty="0" smtClean="0"/>
              <a:t>de:</a:t>
            </a:r>
          </a:p>
          <a:p>
            <a:pPr lvl="2"/>
            <a:r>
              <a:rPr lang="pt-BR" dirty="0"/>
              <a:t>abastecimento de água </a:t>
            </a:r>
            <a:r>
              <a:rPr lang="pt-BR" dirty="0" smtClean="0"/>
              <a:t>potável</a:t>
            </a:r>
          </a:p>
          <a:p>
            <a:pPr lvl="2"/>
            <a:r>
              <a:rPr lang="pt-BR" dirty="0"/>
              <a:t>esgotamento </a:t>
            </a:r>
            <a:r>
              <a:rPr lang="pt-BR" dirty="0" smtClean="0"/>
              <a:t>sanitário</a:t>
            </a:r>
          </a:p>
          <a:p>
            <a:pPr lvl="2"/>
            <a:r>
              <a:rPr lang="pt-BR" dirty="0"/>
              <a:t>limpeza urbana e manejo de resíduos </a:t>
            </a:r>
            <a:r>
              <a:rPr lang="pt-BR" dirty="0" smtClean="0"/>
              <a:t>sólidos</a:t>
            </a:r>
          </a:p>
          <a:p>
            <a:pPr lvl="2"/>
            <a:r>
              <a:rPr lang="pt-BR" dirty="0"/>
              <a:t>drenagem e manejo das águas pluviais, limpeza e fiscalização preventiva das respectivas redes urbanas</a:t>
            </a:r>
          </a:p>
          <a:p>
            <a:pPr marL="914400" lvl="2" indent="0">
              <a:buNone/>
            </a:pPr>
            <a:endParaRPr lang="pt-BR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28547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Lei 11.445/2007: concessão de prestação de serviços de saneamento (artigo 11)</a:t>
            </a:r>
          </a:p>
          <a:p>
            <a:pPr marL="914400" lvl="2" indent="0">
              <a:buNone/>
            </a:pPr>
            <a:r>
              <a:rPr lang="pt-BR" dirty="0" smtClean="0"/>
              <a:t>I - </a:t>
            </a:r>
            <a:r>
              <a:rPr lang="pt-BR" dirty="0"/>
              <a:t>existência de plano de saneamento </a:t>
            </a:r>
            <a:r>
              <a:rPr lang="pt-BR" dirty="0" smtClean="0"/>
              <a:t>básico</a:t>
            </a:r>
          </a:p>
          <a:p>
            <a:pPr marL="914400" lvl="2" indent="0">
              <a:buNone/>
            </a:pPr>
            <a:r>
              <a:rPr lang="pt-BR" dirty="0"/>
              <a:t>II - </a:t>
            </a:r>
            <a:r>
              <a:rPr lang="pt-BR" dirty="0" smtClean="0"/>
              <a:t>existência </a:t>
            </a:r>
            <a:r>
              <a:rPr lang="pt-BR" dirty="0"/>
              <a:t>de estudo comprovando a viabilidade técnica e econômico-financeira da prestação universal e integral dos serviços, nos termos do respectivo plano de saneamento </a:t>
            </a:r>
            <a:r>
              <a:rPr lang="pt-BR" dirty="0" smtClean="0"/>
              <a:t>básico</a:t>
            </a:r>
          </a:p>
          <a:p>
            <a:pPr marL="914400" lvl="2" indent="0">
              <a:buNone/>
            </a:pPr>
            <a:r>
              <a:rPr lang="pt-BR" dirty="0" smtClean="0"/>
              <a:t>III </a:t>
            </a:r>
            <a:r>
              <a:rPr lang="pt-BR" dirty="0"/>
              <a:t>- </a:t>
            </a:r>
            <a:r>
              <a:rPr lang="pt-BR" dirty="0" smtClean="0"/>
              <a:t>existência </a:t>
            </a:r>
            <a:r>
              <a:rPr lang="pt-BR" dirty="0"/>
              <a:t>de normas de regulação que prevejam os meios para o cumprimento das diretrizes </a:t>
            </a:r>
            <a:r>
              <a:rPr lang="pt-BR" dirty="0" smtClean="0"/>
              <a:t>da lei, </a:t>
            </a:r>
            <a:r>
              <a:rPr lang="pt-BR" dirty="0"/>
              <a:t>incluindo a designação da entidade de regulação e de </a:t>
            </a:r>
            <a:r>
              <a:rPr lang="pt-BR" dirty="0" smtClean="0"/>
              <a:t>fiscalização</a:t>
            </a:r>
          </a:p>
          <a:p>
            <a:pPr marL="914400" lvl="2" indent="0">
              <a:buNone/>
            </a:pPr>
            <a:r>
              <a:rPr lang="pt-BR" dirty="0" smtClean="0"/>
              <a:t>IV - a </a:t>
            </a:r>
            <a:r>
              <a:rPr lang="pt-BR" dirty="0"/>
              <a:t>realização prévia de audiência e de consulta públicas sobre o edital de licitação, no caso de concessão, e sobre a minuta do contrato</a:t>
            </a:r>
            <a:endParaRPr lang="pt-BR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395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sz="2800" dirty="0" smtClean="0"/>
              <a:t>Lei 11.445/2007: </a:t>
            </a:r>
            <a:r>
              <a:rPr lang="pt-BR" sz="2800" dirty="0"/>
              <a:t>estrutura de remuneração e cobrança dos serviços públicos de saneamento </a:t>
            </a:r>
            <a:r>
              <a:rPr lang="pt-BR" sz="2800" dirty="0" smtClean="0"/>
              <a:t>básico </a:t>
            </a:r>
            <a:r>
              <a:rPr lang="pt-BR" sz="2800" smtClean="0"/>
              <a:t>(artigo 30)</a:t>
            </a:r>
          </a:p>
          <a:p>
            <a:pPr marL="0" indent="0">
              <a:buNone/>
            </a:pPr>
            <a:endParaRPr lang="pt-BR" sz="2800" dirty="0"/>
          </a:p>
          <a:p>
            <a:pPr marL="914400" lvl="2" indent="0">
              <a:buNone/>
            </a:pPr>
            <a:r>
              <a:rPr lang="pt-BR" dirty="0"/>
              <a:t>I - categorias de usuários, distribuídas por faixas ou quantidades crescentes de utilização ou de </a:t>
            </a:r>
            <a:r>
              <a:rPr lang="pt-BR" dirty="0" smtClean="0"/>
              <a:t>consumo</a:t>
            </a:r>
          </a:p>
          <a:p>
            <a:pPr marL="914400" lvl="2" indent="0">
              <a:buNone/>
            </a:pPr>
            <a:r>
              <a:rPr lang="pt-BR" dirty="0"/>
              <a:t>II - padrões de uso ou de qualidade requeridos;</a:t>
            </a:r>
          </a:p>
          <a:p>
            <a:pPr marL="0" indent="0">
              <a:buNone/>
            </a:pPr>
            <a:r>
              <a:rPr lang="pt-BR" sz="2400" dirty="0" smtClean="0"/>
              <a:t>	III </a:t>
            </a:r>
            <a:r>
              <a:rPr lang="pt-BR" sz="2400" dirty="0"/>
              <a:t>- quantidade mínima de consumo ou de utilização do serviço, visando à garantia de objetivos sociais, como a preservação da saúde pública, o adequado atendimento dos usuários de menor renda e a proteção do meio </a:t>
            </a:r>
            <a:r>
              <a:rPr lang="pt-BR" sz="2400" dirty="0" smtClean="0"/>
              <a:t>ambiente</a:t>
            </a:r>
          </a:p>
          <a:p>
            <a:pPr marL="0" indent="0">
              <a:buNone/>
            </a:pPr>
            <a:r>
              <a:rPr lang="pt-BR" sz="2400" dirty="0" smtClean="0"/>
              <a:t>	IV </a:t>
            </a:r>
            <a:r>
              <a:rPr lang="pt-BR" sz="2400" dirty="0"/>
              <a:t>- custo mínimo necessário para disponibilidade do serviço em quantidade e qualidade </a:t>
            </a:r>
            <a:r>
              <a:rPr lang="pt-BR" sz="2400" dirty="0" smtClean="0"/>
              <a:t>adequadas</a:t>
            </a:r>
          </a:p>
          <a:p>
            <a:pPr marL="0" indent="0">
              <a:buNone/>
            </a:pPr>
            <a:r>
              <a:rPr lang="pt-BR" dirty="0" smtClean="0"/>
              <a:t>	</a:t>
            </a:r>
            <a:r>
              <a:rPr lang="pt-BR" sz="2600" dirty="0" smtClean="0"/>
              <a:t>V </a:t>
            </a:r>
            <a:r>
              <a:rPr lang="pt-BR" sz="2600" dirty="0"/>
              <a:t>- ciclos significativos de aumento da demanda dos serviços, em períodos </a:t>
            </a:r>
            <a:r>
              <a:rPr lang="pt-BR" sz="2600" dirty="0" smtClean="0"/>
              <a:t>distintos</a:t>
            </a:r>
          </a:p>
          <a:p>
            <a:pPr marL="0" indent="0">
              <a:buNone/>
            </a:pPr>
            <a:r>
              <a:rPr lang="pt-BR" sz="2600" dirty="0" smtClean="0"/>
              <a:t>	VI </a:t>
            </a:r>
            <a:r>
              <a:rPr lang="pt-BR" sz="2600" dirty="0"/>
              <a:t>- capacidade de pagamento dos consumidores.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marL="914400" lvl="2" indent="0">
              <a:buNone/>
            </a:pPr>
            <a:endParaRPr lang="pt-BR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254375"/>
            <a:ext cx="1396536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470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r>
              <a:rPr lang="pt-BR" dirty="0" smtClean="0"/>
              <a:t>Estados </a:t>
            </a:r>
            <a:r>
              <a:rPr lang="pt-BR" dirty="0"/>
              <a:t>com piores índices de abastecimento de água</a:t>
            </a:r>
          </a:p>
          <a:p>
            <a:pPr marL="914400" lvl="2" indent="0">
              <a:buNone/>
            </a:pP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Índice </a:t>
            </a:r>
            <a:r>
              <a:rPr lang="pt-BR" sz="2000" dirty="0"/>
              <a:t>IN055: Índice de atendimento total de água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Equação</a:t>
            </a:r>
            <a:r>
              <a:rPr lang="pt-BR" sz="2000" dirty="0"/>
              <a:t>: população total atendida com abastecimento de </a:t>
            </a:r>
            <a:r>
              <a:rPr lang="pt-BR" sz="2000" dirty="0" smtClean="0"/>
              <a:t>água/população </a:t>
            </a:r>
            <a:r>
              <a:rPr lang="pt-BR" sz="2000" dirty="0"/>
              <a:t>total do Estado fornecida pelo </a:t>
            </a:r>
            <a:r>
              <a:rPr lang="pt-BR" sz="2000" dirty="0" smtClean="0"/>
              <a:t>IBGE</a:t>
            </a:r>
          </a:p>
          <a:p>
            <a:pPr marL="914400" lvl="2" indent="0">
              <a:buNone/>
            </a:pPr>
            <a:endParaRPr lang="pt-BR" sz="2000" dirty="0" smtClean="0"/>
          </a:p>
          <a:p>
            <a:pPr marL="914400" lvl="2" indent="0">
              <a:buNone/>
            </a:pPr>
            <a:r>
              <a:rPr lang="pt-BR" dirty="0" smtClean="0"/>
              <a:t>AMAZONAS </a:t>
            </a:r>
            <a:r>
              <a:rPr lang="pt-BR" dirty="0"/>
              <a:t>36,16% </a:t>
            </a:r>
            <a:endParaRPr lang="pt-BR" dirty="0" smtClean="0"/>
          </a:p>
          <a:p>
            <a:pPr marL="914400" lvl="2" indent="0">
              <a:buNone/>
            </a:pPr>
            <a:r>
              <a:rPr lang="pt-BR" dirty="0" smtClean="0"/>
              <a:t>RORAIMA </a:t>
            </a:r>
            <a:r>
              <a:rPr lang="pt-BR" dirty="0"/>
              <a:t>38,78% </a:t>
            </a:r>
            <a:endParaRPr lang="pt-BR" dirty="0" smtClean="0"/>
          </a:p>
          <a:p>
            <a:pPr marL="914400" lvl="2" indent="0">
              <a:buNone/>
            </a:pPr>
            <a:r>
              <a:rPr lang="pt-BR" dirty="0" smtClean="0"/>
              <a:t>PARÁ </a:t>
            </a:r>
            <a:r>
              <a:rPr lang="pt-BR" dirty="0"/>
              <a:t>42,61% </a:t>
            </a:r>
            <a:endParaRPr lang="pt-BR" dirty="0" smtClean="0"/>
          </a:p>
          <a:p>
            <a:pPr marL="914400" lvl="2" indent="0">
              <a:buNone/>
            </a:pPr>
            <a:r>
              <a:rPr lang="pt-BR" dirty="0" smtClean="0"/>
              <a:t>ACRE </a:t>
            </a:r>
            <a:r>
              <a:rPr lang="pt-BR" dirty="0"/>
              <a:t>42,61% </a:t>
            </a:r>
            <a:endParaRPr lang="pt-BR" dirty="0" smtClean="0"/>
          </a:p>
          <a:p>
            <a:pPr marL="914400" lvl="2" indent="0">
              <a:buNone/>
            </a:pPr>
            <a:r>
              <a:rPr lang="pt-BR" dirty="0" smtClean="0"/>
              <a:t>MARANHÃO </a:t>
            </a:r>
            <a:r>
              <a:rPr lang="pt-BR" dirty="0"/>
              <a:t>53,34%</a:t>
            </a:r>
            <a:endParaRPr lang="pt-BR" dirty="0" smtClean="0"/>
          </a:p>
          <a:p>
            <a:pPr marL="914400" lvl="2" indent="0">
              <a:buNone/>
            </a:pPr>
            <a:endParaRPr lang="pt-BR" sz="1700" dirty="0" smtClean="0"/>
          </a:p>
          <a:p>
            <a:pPr marL="914400" lvl="2" indent="0">
              <a:buNone/>
            </a:pPr>
            <a:r>
              <a:rPr lang="pt-BR" sz="1700" dirty="0" smtClean="0"/>
              <a:t>(Fonte: Instituto Trata Brasil)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185126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271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pt-BR" dirty="0" smtClean="0"/>
              <a:t>São Paulo: </a:t>
            </a:r>
          </a:p>
          <a:p>
            <a:pPr marL="914400" lvl="2" indent="0">
              <a:buNone/>
            </a:pPr>
            <a:r>
              <a:rPr lang="pt-BR" dirty="0" smtClean="0"/>
              <a:t>Esgoto recolhido    87,36% </a:t>
            </a:r>
          </a:p>
          <a:p>
            <a:pPr marL="914400" lvl="2" indent="0">
              <a:buNone/>
            </a:pPr>
            <a:r>
              <a:rPr lang="pt-BR" dirty="0" smtClean="0"/>
              <a:t>Esgoto tratado        53,34%</a:t>
            </a:r>
          </a:p>
          <a:p>
            <a:pPr marL="914400" lvl="2" indent="0">
              <a:buNone/>
            </a:pPr>
            <a:endParaRPr lang="pt-BR" sz="1700" dirty="0" smtClean="0"/>
          </a:p>
          <a:p>
            <a:pPr marL="914400" lvl="2" indent="0">
              <a:buNone/>
            </a:pPr>
            <a:r>
              <a:rPr lang="pt-BR" sz="1700" dirty="0" smtClean="0"/>
              <a:t>(Fonte: Instituto Trata Brasil)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185126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1938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14400" lvl="2" indent="0">
              <a:buNone/>
            </a:pPr>
            <a:r>
              <a:rPr lang="pt-BR" sz="2200" dirty="0"/>
              <a:t>Estados com piores índices de coleta de </a:t>
            </a:r>
            <a:r>
              <a:rPr lang="pt-BR" sz="2200" dirty="0" smtClean="0"/>
              <a:t>esgoto</a:t>
            </a:r>
          </a:p>
          <a:p>
            <a:pPr marL="914400" lvl="2" indent="0">
              <a:buNone/>
            </a:pPr>
            <a:endParaRPr lang="pt-BR" sz="2200" dirty="0"/>
          </a:p>
          <a:p>
            <a:pPr marL="914400" lvl="2" indent="0">
              <a:buNone/>
            </a:pPr>
            <a:r>
              <a:rPr lang="pt-BR" sz="1900" dirty="0"/>
              <a:t>Índice IN056: Índice de atendimento total de esgoto referido aos municípios atendidos com água. </a:t>
            </a:r>
            <a:endParaRPr lang="pt-BR" sz="1900" dirty="0" smtClean="0"/>
          </a:p>
          <a:p>
            <a:pPr marL="914400" lvl="2" indent="0">
              <a:buNone/>
            </a:pPr>
            <a:r>
              <a:rPr lang="pt-BR" sz="1900" dirty="0" smtClean="0"/>
              <a:t>Equação</a:t>
            </a:r>
            <a:r>
              <a:rPr lang="pt-BR" sz="1900" dirty="0"/>
              <a:t>: população total atendida com esgotamento </a:t>
            </a:r>
            <a:r>
              <a:rPr lang="pt-BR" sz="1900" dirty="0" smtClean="0"/>
              <a:t>sanitário/população </a:t>
            </a:r>
            <a:r>
              <a:rPr lang="pt-BR" sz="1900" dirty="0"/>
              <a:t>residente total, segundo o </a:t>
            </a:r>
            <a:r>
              <a:rPr lang="pt-BR" sz="1900" dirty="0" smtClean="0"/>
              <a:t>IBGE]</a:t>
            </a:r>
          </a:p>
          <a:p>
            <a:pPr marL="914400" lvl="2" indent="0">
              <a:buNone/>
            </a:pPr>
            <a:endParaRPr lang="pt-BR" sz="1900" dirty="0"/>
          </a:p>
          <a:p>
            <a:pPr marL="914400" lvl="2" indent="0">
              <a:buNone/>
            </a:pPr>
            <a:r>
              <a:rPr lang="pt-BR" sz="2000" dirty="0"/>
              <a:t>RORAIMA 3,63%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PARÁ </a:t>
            </a:r>
            <a:r>
              <a:rPr lang="pt-BR" sz="2000" dirty="0"/>
              <a:t>3,75%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AMAZONAS </a:t>
            </a:r>
          </a:p>
          <a:p>
            <a:pPr marL="914400" lvl="2" indent="0">
              <a:buNone/>
            </a:pPr>
            <a:r>
              <a:rPr lang="pt-BR" sz="2000" dirty="0" smtClean="0"/>
              <a:t>4,12</a:t>
            </a:r>
            <a:r>
              <a:rPr lang="pt-BR" sz="2000" dirty="0"/>
              <a:t>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AMAPÁ </a:t>
            </a:r>
            <a:r>
              <a:rPr lang="pt-BR" sz="2000" dirty="0"/>
              <a:t>6,41%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PIAUÍ </a:t>
            </a:r>
            <a:r>
              <a:rPr lang="pt-BR" sz="2000" dirty="0"/>
              <a:t>6,64</a:t>
            </a:r>
            <a:r>
              <a:rPr lang="pt-BR" sz="2000" dirty="0" smtClean="0"/>
              <a:t>%</a:t>
            </a:r>
          </a:p>
          <a:p>
            <a:pPr marL="914400" lvl="2" indent="0">
              <a:buNone/>
            </a:pPr>
            <a:endParaRPr lang="pt-BR" sz="2000" dirty="0"/>
          </a:p>
          <a:p>
            <a:pPr marL="914400" lvl="2" indent="0">
              <a:buNone/>
            </a:pPr>
            <a:r>
              <a:rPr lang="pt-BR" sz="1700" dirty="0" smtClean="0"/>
              <a:t>(Fonte</a:t>
            </a:r>
            <a:r>
              <a:rPr lang="pt-BR" sz="1700" dirty="0"/>
              <a:t>: Instituto Trata Brasil)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185126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91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Saneamento Básico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lvl="2" indent="0">
              <a:buNone/>
            </a:pPr>
            <a:r>
              <a:rPr lang="pt-BR" sz="2200" dirty="0"/>
              <a:t>Estados com piores </a:t>
            </a:r>
            <a:r>
              <a:rPr lang="pt-BR" sz="2200" dirty="0" smtClean="0"/>
              <a:t>níveis de tratamento de esgoto</a:t>
            </a:r>
          </a:p>
          <a:p>
            <a:pPr marL="914400" lvl="2" indent="0">
              <a:buNone/>
            </a:pPr>
            <a:endParaRPr lang="pt-BR" sz="2200" dirty="0"/>
          </a:p>
          <a:p>
            <a:pPr marL="914400" lvl="2" indent="0">
              <a:buNone/>
            </a:pPr>
            <a:r>
              <a:rPr lang="pt-BR" sz="2000" dirty="0"/>
              <a:t>Índice IN046: Índice de esgoto tratado referido à água consumida. Equação: volume de água consumido/volume de esgoto </a:t>
            </a:r>
            <a:r>
              <a:rPr lang="pt-BR" sz="2000" dirty="0" smtClean="0"/>
              <a:t>tratado</a:t>
            </a:r>
          </a:p>
          <a:p>
            <a:pPr marL="914400" lvl="2" indent="0">
              <a:buNone/>
            </a:pPr>
            <a:endParaRPr lang="pt-BR" sz="1900" dirty="0"/>
          </a:p>
          <a:p>
            <a:pPr marL="914400" lvl="2" indent="0">
              <a:buNone/>
            </a:pPr>
            <a:r>
              <a:rPr lang="pt-BR" sz="2000" dirty="0"/>
              <a:t>PARÁ 2,82%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RORAIMA </a:t>
            </a:r>
            <a:r>
              <a:rPr lang="pt-BR" sz="2000" dirty="0"/>
              <a:t>4,58%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AMAZONAS </a:t>
            </a:r>
            <a:r>
              <a:rPr lang="pt-BR" sz="2000" dirty="0"/>
              <a:t>5,63%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dirty="0" smtClean="0"/>
              <a:t>MARANHÃO </a:t>
            </a:r>
            <a:r>
              <a:rPr lang="pt-BR" sz="2000" dirty="0"/>
              <a:t>5,85% </a:t>
            </a:r>
            <a:endParaRPr lang="pt-BR" sz="2000" dirty="0" smtClean="0"/>
          </a:p>
          <a:p>
            <a:pPr marL="914400" lvl="2" indent="0">
              <a:buNone/>
            </a:pPr>
            <a:r>
              <a:rPr lang="pt-BR" sz="2000" smtClean="0"/>
              <a:t>PIAUÍ </a:t>
            </a:r>
            <a:r>
              <a:rPr lang="pt-BR" sz="2000"/>
              <a:t>8,30</a:t>
            </a:r>
            <a:r>
              <a:rPr lang="pt-BR" sz="2000" smtClean="0"/>
              <a:t>%</a:t>
            </a:r>
          </a:p>
          <a:p>
            <a:pPr marL="914400" lvl="2" indent="0">
              <a:buNone/>
            </a:pPr>
            <a:endParaRPr lang="pt-BR" sz="2000" dirty="0"/>
          </a:p>
          <a:p>
            <a:pPr marL="914400" lvl="2" indent="0">
              <a:buNone/>
            </a:pPr>
            <a:r>
              <a:rPr lang="pt-BR" sz="1700" dirty="0" smtClean="0"/>
              <a:t>(Fonte</a:t>
            </a:r>
            <a:r>
              <a:rPr lang="pt-BR" sz="1700" dirty="0"/>
              <a:t>: Instituto Trata Brasil)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185126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83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sz="2600" dirty="0" smtClean="0"/>
              <a:t>Autorização do Poder Público concedente para que um sujeito público ou privado se utilize privativamente do recurso hídrico</a:t>
            </a:r>
          </a:p>
          <a:p>
            <a:pPr lvl="2"/>
            <a:endParaRPr lang="pt-BR" sz="2600" dirty="0"/>
          </a:p>
          <a:p>
            <a:pPr lvl="2"/>
            <a:r>
              <a:rPr lang="pt-BR" sz="2600" dirty="0" smtClean="0"/>
              <a:t>Instrumento da Política Nacional de Recursos Hídricos (art. 5º, III, Lei 9.433/97)</a:t>
            </a:r>
          </a:p>
          <a:p>
            <a:pPr lvl="2"/>
            <a:endParaRPr lang="pt-BR" sz="2600" dirty="0"/>
          </a:p>
          <a:p>
            <a:pPr lvl="2"/>
            <a:r>
              <a:rPr lang="pt-BR" sz="2600" dirty="0" smtClean="0"/>
              <a:t>Prazo determinado, nos termos e condições expressos no respectivo ato</a:t>
            </a:r>
            <a:endParaRPr lang="pt-BR" sz="26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185126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957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Pacto dos Direitos Econômicos, Sociais e Culturais (1966): </a:t>
            </a:r>
          </a:p>
          <a:p>
            <a:pPr lvl="3"/>
            <a:r>
              <a:rPr lang="pt-BR" dirty="0" smtClean="0"/>
              <a:t>livre disposição pelos povos de suas riquezas</a:t>
            </a:r>
          </a:p>
          <a:p>
            <a:pPr lvl="3"/>
            <a:r>
              <a:rPr lang="pt-BR" dirty="0" smtClean="0"/>
              <a:t>não passíveis de privação dos meios de subsistência</a:t>
            </a:r>
          </a:p>
          <a:p>
            <a:pPr lvl="3"/>
            <a:endParaRPr lang="pt-BR" dirty="0"/>
          </a:p>
          <a:p>
            <a:pPr marL="1371600" lvl="3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3938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2"/>
            <a:r>
              <a:rPr lang="pt-BR" sz="2600" dirty="0" smtClean="0"/>
              <a:t>Competências da ANA </a:t>
            </a:r>
          </a:p>
          <a:p>
            <a:pPr lvl="2"/>
            <a:endParaRPr lang="pt-BR" sz="2600" dirty="0"/>
          </a:p>
          <a:p>
            <a:pPr lvl="3"/>
            <a:r>
              <a:rPr lang="pt-BR" sz="2200" dirty="0" smtClean="0"/>
              <a:t>Autorização do direito de uso dos recursos hídricos em corpos de água de domínio </a:t>
            </a:r>
            <a:r>
              <a:rPr lang="pt-BR" sz="2200" dirty="0"/>
              <a:t>da União </a:t>
            </a:r>
            <a:r>
              <a:rPr lang="pt-BR" sz="2200" dirty="0" smtClean="0"/>
              <a:t>(artigo </a:t>
            </a:r>
            <a:r>
              <a:rPr lang="pt-BR" sz="2200" dirty="0"/>
              <a:t>4º, </a:t>
            </a:r>
            <a:r>
              <a:rPr lang="pt-BR" sz="2200" dirty="0" smtClean="0"/>
              <a:t>IV)</a:t>
            </a:r>
          </a:p>
          <a:p>
            <a:pPr lvl="3"/>
            <a:endParaRPr lang="pt-BR" sz="2200" dirty="0"/>
          </a:p>
          <a:p>
            <a:pPr lvl="4"/>
            <a:r>
              <a:rPr lang="pt-BR" sz="2200" dirty="0" smtClean="0"/>
              <a:t>Artigo 11 da Lei 9.433/97: “o regime de outorga de direitos de uso de recursos hídricos tem como objetivos assegurar o controle quantitativo e qualitativo dos usos da água e o efetivo exercício dos direitos de acesso à água”.</a:t>
            </a:r>
          </a:p>
          <a:p>
            <a:pPr lvl="3"/>
            <a:endParaRPr lang="pt-BR" sz="2200" dirty="0"/>
          </a:p>
          <a:p>
            <a:pPr lvl="3"/>
            <a:r>
              <a:rPr lang="pt-BR" sz="2200" dirty="0" smtClean="0"/>
              <a:t>Dever de manifestação sobre a disponibilidade hídrica (artigo 7º, §3º)</a:t>
            </a:r>
          </a:p>
          <a:p>
            <a:pPr lvl="4"/>
            <a:r>
              <a:rPr lang="pt-BR" sz="2200" dirty="0" smtClean="0"/>
              <a:t>Competência repartida  com a Empresa de Pesquisa Energética (Lei 10.847/2004)</a:t>
            </a:r>
          </a:p>
          <a:p>
            <a:pPr lvl="4"/>
            <a:r>
              <a:rPr lang="pt-BR" sz="2200" dirty="0" smtClean="0"/>
              <a:t>Observância dos usos múltiplos da água e das prioridades estabelecidas no PNRH</a:t>
            </a:r>
            <a:endParaRPr lang="pt-BR" sz="22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52763" y="2185126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421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/>
            <a:r>
              <a:rPr lang="pt-BR" sz="2600" dirty="0" smtClean="0"/>
              <a:t>Recursos sujeitos à outorga (artigo 12)</a:t>
            </a:r>
          </a:p>
          <a:p>
            <a:pPr lvl="2"/>
            <a:endParaRPr lang="pt-BR" sz="2600" dirty="0"/>
          </a:p>
          <a:p>
            <a:pPr marL="1371600" lvl="3" indent="0">
              <a:buNone/>
            </a:pPr>
            <a:r>
              <a:rPr lang="pt-BR" sz="2200" dirty="0" smtClean="0"/>
              <a:t>I – derivação ou captação de parcela da água existente em um corpo de água para consumo final, inclusive abastecimento público ou insumo de processo produtivo</a:t>
            </a:r>
          </a:p>
          <a:p>
            <a:pPr marL="1371600" lvl="3" indent="0">
              <a:buNone/>
            </a:pPr>
            <a:endParaRPr lang="pt-BR" sz="2200" dirty="0"/>
          </a:p>
          <a:p>
            <a:pPr marL="1371600" lvl="3" indent="0">
              <a:buNone/>
            </a:pPr>
            <a:r>
              <a:rPr lang="pt-BR" sz="2200" dirty="0" smtClean="0"/>
              <a:t>II – extração de água de aquífero subterrâneo para consumo final ou insumo de processo produtivo</a:t>
            </a:r>
          </a:p>
          <a:p>
            <a:pPr marL="1371600" lvl="3" indent="0">
              <a:buNone/>
            </a:pPr>
            <a:endParaRPr lang="pt-BR" sz="2200" dirty="0"/>
          </a:p>
          <a:p>
            <a:pPr marL="1371600" lvl="3" indent="0">
              <a:buNone/>
            </a:pPr>
            <a:r>
              <a:rPr lang="pt-BR" sz="2200" dirty="0" smtClean="0"/>
              <a:t>III – lançamento em corpo de água de esgotos e demais resíduos líquidos ou gasosos, tratados ou não, com o fim de sua diluição, transporte o disposição final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2730" y="2159712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8112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sz="2600" dirty="0" smtClean="0"/>
              <a:t>Recursos sujeitos à outorga (artigo 12)</a:t>
            </a:r>
          </a:p>
          <a:p>
            <a:pPr lvl="2"/>
            <a:endParaRPr lang="pt-BR" sz="2600" dirty="0"/>
          </a:p>
          <a:p>
            <a:pPr marL="1371600" lvl="3" indent="0">
              <a:buNone/>
            </a:pPr>
            <a:r>
              <a:rPr lang="pt-BR" sz="2200" dirty="0" smtClean="0"/>
              <a:t>IV – aproveitamento dos potenciais hidrelétricos</a:t>
            </a:r>
          </a:p>
          <a:p>
            <a:pPr marL="1371600" lvl="3" indent="0">
              <a:buNone/>
            </a:pPr>
            <a:endParaRPr lang="pt-BR" sz="2200" dirty="0"/>
          </a:p>
          <a:p>
            <a:pPr marL="1371600" lvl="3" indent="0">
              <a:buNone/>
            </a:pPr>
            <a:r>
              <a:rPr lang="pt-BR" sz="2200" dirty="0" smtClean="0"/>
              <a:t>V – outros usos que alterem o regime, a quantidade ou a qualidade da água existente em um corpo de água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2730" y="2159712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08872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sz="2600" dirty="0" smtClean="0"/>
              <a:t>Recursos independentes de outorga (artigo 12, §1º, PNRH)</a:t>
            </a:r>
          </a:p>
          <a:p>
            <a:pPr lvl="2"/>
            <a:endParaRPr lang="pt-BR" sz="2600" dirty="0"/>
          </a:p>
          <a:p>
            <a:pPr marL="1371600" lvl="3" indent="0">
              <a:buNone/>
            </a:pPr>
            <a:r>
              <a:rPr lang="pt-BR" sz="1800" dirty="0" smtClean="0"/>
              <a:t>I – uso de recursos hídricos para a satisfação das necessidades de pequenos núcleos populacionais, distribuídos no meio rural;</a:t>
            </a:r>
          </a:p>
          <a:p>
            <a:pPr marL="1371600" lvl="3" indent="0">
              <a:buNone/>
            </a:pPr>
            <a:endParaRPr lang="pt-BR" sz="1800" dirty="0"/>
          </a:p>
          <a:p>
            <a:pPr marL="1371600" lvl="3" indent="0">
              <a:buNone/>
            </a:pPr>
            <a:r>
              <a:rPr lang="pt-BR" sz="1800" dirty="0" smtClean="0"/>
              <a:t>II – derivações, captações e lançamentos considerados insignificantes;</a:t>
            </a:r>
          </a:p>
          <a:p>
            <a:pPr marL="1371600" lvl="3" indent="0">
              <a:buNone/>
            </a:pPr>
            <a:endParaRPr lang="pt-BR" sz="1800" dirty="0"/>
          </a:p>
          <a:p>
            <a:pPr marL="1371600" lvl="3" indent="0">
              <a:buNone/>
            </a:pPr>
            <a:r>
              <a:rPr lang="pt-BR" sz="1800" dirty="0" smtClean="0"/>
              <a:t>III – as acumulações de volumes de água consideradas insignificantes</a:t>
            </a:r>
          </a:p>
          <a:p>
            <a:pPr marL="1371600" lvl="3" indent="0">
              <a:buNone/>
            </a:pPr>
            <a:endParaRPr lang="pt-BR" sz="1800" dirty="0"/>
          </a:p>
          <a:p>
            <a:pPr lvl="2"/>
            <a:r>
              <a:rPr lang="pt-BR" sz="2200" dirty="0" smtClean="0"/>
              <a:t>Uso sujeito à fiscalização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2730" y="2159712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270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pt-BR" sz="2600" dirty="0" smtClean="0"/>
              <a:t>Definição da insignificância a cargo do respectivo Comitê de Bacia Hidrográfica</a:t>
            </a:r>
          </a:p>
          <a:p>
            <a:pPr lvl="2"/>
            <a:endParaRPr lang="pt-BR" sz="2600" dirty="0"/>
          </a:p>
          <a:p>
            <a:pPr lvl="2"/>
            <a:r>
              <a:rPr lang="pt-BR" sz="2600" dirty="0" smtClean="0"/>
              <a:t>Outorga preventiva (Lei 9.984/00)</a:t>
            </a:r>
          </a:p>
          <a:p>
            <a:pPr lvl="2"/>
            <a:endParaRPr lang="pt-BR" sz="2600" dirty="0"/>
          </a:p>
          <a:p>
            <a:pPr lvl="3"/>
            <a:r>
              <a:rPr lang="pt-BR" sz="1800" dirty="0" smtClean="0"/>
              <a:t>Registro de disponibilidade de água de um determinado coró de água durante o planejamento do empreendimento. Limite máximo de 3 anos.</a:t>
            </a:r>
          </a:p>
          <a:p>
            <a:pPr lvl="3"/>
            <a:endParaRPr lang="pt-BR" sz="1800" dirty="0"/>
          </a:p>
          <a:p>
            <a:pPr lvl="3"/>
            <a:r>
              <a:rPr lang="pt-BR" sz="1800" dirty="0" smtClean="0"/>
              <a:t>Não concede direito de uso. Apenas reserva a vazão hídrica objeto de outorga.</a:t>
            </a:r>
          </a:p>
          <a:p>
            <a:pPr lvl="3"/>
            <a:endParaRPr lang="pt-BR" sz="1800" dirty="0"/>
          </a:p>
          <a:p>
            <a:pPr marL="1371600" lvl="3" indent="0">
              <a:buNone/>
            </a:pPr>
            <a:endParaRPr lang="pt-BR" sz="18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2730" y="2159712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2901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pt-BR" sz="2200" dirty="0" smtClean="0"/>
              <a:t>Prazo de vigência</a:t>
            </a:r>
          </a:p>
          <a:p>
            <a:pPr marL="1828800" lvl="4" indent="0">
              <a:buNone/>
            </a:pPr>
            <a:endParaRPr lang="pt-BR" sz="2200" dirty="0" smtClean="0"/>
          </a:p>
          <a:p>
            <a:pPr lvl="4"/>
            <a:r>
              <a:rPr lang="pt-BR" sz="2200" dirty="0" smtClean="0"/>
              <a:t>Definidos nas Leis 9.433/97 e 9.984/00</a:t>
            </a:r>
          </a:p>
          <a:p>
            <a:pPr lvl="4"/>
            <a:endParaRPr lang="pt-BR" sz="2200" dirty="0"/>
          </a:p>
          <a:p>
            <a:pPr lvl="4"/>
            <a:r>
              <a:rPr lang="pt-BR" sz="2200" dirty="0" smtClean="0"/>
              <a:t>35 anos a partir da publicação do ato administrativo</a:t>
            </a:r>
          </a:p>
          <a:p>
            <a:pPr lvl="4"/>
            <a:endParaRPr lang="pt-BR" sz="2200" dirty="0"/>
          </a:p>
          <a:p>
            <a:pPr lvl="4"/>
            <a:r>
              <a:rPr lang="pt-BR" sz="2200" dirty="0" smtClean="0"/>
              <a:t>Prazo máximo de 2 anos para início da implantação do empreendimento</a:t>
            </a:r>
          </a:p>
          <a:p>
            <a:pPr lvl="4"/>
            <a:endParaRPr lang="pt-BR" sz="2200" dirty="0"/>
          </a:p>
          <a:p>
            <a:pPr lvl="4"/>
            <a:r>
              <a:rPr lang="pt-BR" sz="2200" dirty="0" smtClean="0"/>
              <a:t>Prazo máximo de 6 anos para conclusão</a:t>
            </a:r>
            <a:endParaRPr lang="pt-BR" sz="1800" dirty="0" smtClean="0"/>
          </a:p>
          <a:p>
            <a:pPr lvl="3"/>
            <a:endParaRPr lang="pt-BR" sz="1800" dirty="0"/>
          </a:p>
          <a:p>
            <a:pPr marL="1371600" lvl="3" indent="0">
              <a:buNone/>
            </a:pPr>
            <a:endParaRPr lang="pt-BR" sz="18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2730" y="2159712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720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3"/>
            <a:r>
              <a:rPr lang="pt-BR" sz="2200" dirty="0" smtClean="0"/>
              <a:t>Prazo de vigência</a:t>
            </a:r>
          </a:p>
          <a:p>
            <a:pPr marL="1828800" lvl="4" indent="0">
              <a:buNone/>
            </a:pPr>
            <a:endParaRPr lang="pt-BR" sz="2200" dirty="0" smtClean="0"/>
          </a:p>
          <a:p>
            <a:pPr lvl="4"/>
            <a:r>
              <a:rPr lang="pt-BR" sz="2200" dirty="0" smtClean="0"/>
              <a:t>Fatores característicos definidos pelos Comitês de Bacias Hidrográficas</a:t>
            </a:r>
          </a:p>
          <a:p>
            <a:pPr lvl="5"/>
            <a:r>
              <a:rPr lang="pt-BR" sz="1800" dirty="0" smtClean="0"/>
              <a:t>Natureza do empreendimento, período de investimento, finalidade, importância no desenvolvimento social e econômico</a:t>
            </a:r>
          </a:p>
          <a:p>
            <a:pPr lvl="5"/>
            <a:endParaRPr lang="pt-BR" sz="1800" dirty="0"/>
          </a:p>
          <a:p>
            <a:pPr lvl="3"/>
            <a:endParaRPr lang="pt-BR" sz="1800" dirty="0"/>
          </a:p>
          <a:p>
            <a:pPr marL="1371600" lvl="3" indent="0">
              <a:buNone/>
            </a:pPr>
            <a:endParaRPr lang="pt-BR" sz="18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2730" y="2159712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64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Outorga do direito de uso de recurso hídrico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3"/>
            <a:r>
              <a:rPr lang="pt-BR" sz="2400" dirty="0" smtClean="0"/>
              <a:t>Suspensão da </a:t>
            </a:r>
            <a:r>
              <a:rPr lang="pt-BR" sz="2400" dirty="0"/>
              <a:t>outorga </a:t>
            </a:r>
            <a:r>
              <a:rPr lang="pt-BR" sz="2400" dirty="0" smtClean="0"/>
              <a:t>concedida</a:t>
            </a:r>
          </a:p>
          <a:p>
            <a:pPr lvl="3"/>
            <a:endParaRPr lang="pt-BR" sz="2400" dirty="0"/>
          </a:p>
          <a:p>
            <a:pPr lvl="4"/>
            <a:r>
              <a:rPr lang="pt-BR" sz="2400" dirty="0" smtClean="0"/>
              <a:t>Parcial ou totalmente</a:t>
            </a:r>
          </a:p>
          <a:p>
            <a:pPr lvl="4"/>
            <a:r>
              <a:rPr lang="pt-BR" sz="2400" dirty="0" smtClean="0"/>
              <a:t>Em definitivo ou por prazo determinado</a:t>
            </a:r>
          </a:p>
          <a:p>
            <a:pPr marL="1828800" lvl="4" indent="0">
              <a:buNone/>
            </a:pPr>
            <a:endParaRPr lang="pt-BR" sz="2400" dirty="0" smtClean="0"/>
          </a:p>
          <a:p>
            <a:pPr marL="1828800" lvl="4" indent="0">
              <a:buNone/>
            </a:pPr>
            <a:r>
              <a:rPr lang="pt-BR" sz="2400" dirty="0" smtClean="0"/>
              <a:t>I – não cumprimento dos termos da outorga</a:t>
            </a:r>
          </a:p>
          <a:p>
            <a:pPr marL="1828800" lvl="4" indent="0">
              <a:buNone/>
            </a:pPr>
            <a:r>
              <a:rPr lang="pt-BR" sz="2400" dirty="0" smtClean="0"/>
              <a:t>II – ausência de uso por três anos consecutivos</a:t>
            </a:r>
          </a:p>
          <a:p>
            <a:pPr marL="1828800" lvl="4" indent="0">
              <a:buNone/>
            </a:pPr>
            <a:r>
              <a:rPr lang="pt-BR" sz="2400" dirty="0" smtClean="0"/>
              <a:t>III – necessidade premente de água para atender a situações de calamidade</a:t>
            </a:r>
          </a:p>
          <a:p>
            <a:pPr marL="1828800" lvl="4" indent="0">
              <a:buNone/>
            </a:pPr>
            <a:r>
              <a:rPr lang="pt-BR" sz="2400" dirty="0" smtClean="0"/>
              <a:t>IV – necessidade de prevenir ou reverter grave degradação ambiental</a:t>
            </a:r>
          </a:p>
          <a:p>
            <a:pPr marL="1828800" lvl="4" indent="0">
              <a:buNone/>
            </a:pPr>
            <a:r>
              <a:rPr lang="pt-BR" sz="2400" dirty="0" smtClean="0"/>
              <a:t>V – necessidade de atender a usos prioritários, de interesse coletivo, para os quais não se disponha de fontes alternativas</a:t>
            </a:r>
          </a:p>
          <a:p>
            <a:pPr marL="1828800" lvl="4" indent="0">
              <a:buNone/>
            </a:pPr>
            <a:r>
              <a:rPr lang="pt-BR" sz="2400" dirty="0" smtClean="0"/>
              <a:t>VI – necessidade de serem mantidas as características de navegabilidade do corpo de água</a:t>
            </a:r>
            <a:endParaRPr lang="pt-BR" sz="2400" dirty="0"/>
          </a:p>
          <a:p>
            <a:pPr lvl="5"/>
            <a:endParaRPr lang="pt-BR" sz="1800" dirty="0"/>
          </a:p>
          <a:p>
            <a:pPr lvl="3"/>
            <a:endParaRPr lang="pt-BR" sz="1800" dirty="0"/>
          </a:p>
          <a:p>
            <a:pPr marL="1371600" lvl="3" indent="0">
              <a:buNone/>
            </a:pPr>
            <a:endParaRPr lang="pt-BR" sz="1800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042730" y="2159712"/>
            <a:ext cx="139653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                     </a:t>
            </a:r>
            <a:b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</a:br>
            <a:r>
              <a:rPr kumimoji="0" lang="pt-BR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Helvetica"/>
                <a:cs typeface="Arial" pitchFamily="34" charset="0"/>
              </a:rPr>
              <a:t>    </a:t>
            </a:r>
            <a:r>
              <a:rPr kumimoji="0" lang="pt-BR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pt-B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20093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Plano de Ação de Mar </a:t>
            </a:r>
            <a:r>
              <a:rPr lang="pt-BR" dirty="0" err="1" smtClean="0"/>
              <a:t>del</a:t>
            </a:r>
            <a:r>
              <a:rPr lang="pt-BR" dirty="0" smtClean="0"/>
              <a:t> Plata (1977): </a:t>
            </a:r>
          </a:p>
          <a:p>
            <a:pPr lvl="3"/>
            <a:r>
              <a:rPr lang="pt-BR" dirty="0" smtClean="0"/>
              <a:t>Conferência das Nações Unidas sobre Água </a:t>
            </a:r>
          </a:p>
          <a:p>
            <a:pPr lvl="3"/>
            <a:r>
              <a:rPr lang="pt-BR" dirty="0" smtClean="0"/>
              <a:t>Identificar a situação das águas do globo</a:t>
            </a:r>
          </a:p>
          <a:p>
            <a:pPr lvl="3"/>
            <a:r>
              <a:rPr lang="pt-BR" dirty="0" smtClean="0"/>
              <a:t>Assegurar nível adequado de abastecimento para as necessidades socioeconômicas do planeta</a:t>
            </a:r>
          </a:p>
          <a:p>
            <a:pPr lvl="3"/>
            <a:r>
              <a:rPr lang="pt-BR" dirty="0" smtClean="0"/>
              <a:t>Aumentar eficiência na gestão</a:t>
            </a:r>
          </a:p>
          <a:p>
            <a:pPr lvl="3"/>
            <a:r>
              <a:rPr lang="pt-BR" dirty="0" smtClean="0"/>
              <a:t>Evitar crises de abastecimento de dimensões globais antes do fim do século XX</a:t>
            </a:r>
          </a:p>
          <a:p>
            <a:pPr lvl="3"/>
            <a:endParaRPr lang="pt-BR" dirty="0"/>
          </a:p>
          <a:p>
            <a:pPr marL="1371600" lvl="3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61880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“Década da Água Potável” (1980-1990)</a:t>
            </a:r>
          </a:p>
          <a:p>
            <a:pPr lvl="3"/>
            <a:r>
              <a:rPr lang="pt-BR" dirty="0" smtClean="0"/>
              <a:t>Pesquisas e conscientização mais efetivas sobre os efeitos da poluição e do desperdício sobre o bem-estar</a:t>
            </a:r>
          </a:p>
          <a:p>
            <a:pPr lvl="3"/>
            <a:r>
              <a:rPr lang="pt-BR" dirty="0" smtClean="0"/>
              <a:t>Ênfase nos impactos socioeconômicos sobre os países em desenvolvimento</a:t>
            </a:r>
          </a:p>
          <a:p>
            <a:pPr lvl="3"/>
            <a:endParaRPr lang="pt-BR" dirty="0"/>
          </a:p>
          <a:p>
            <a:pPr marL="1371600" lvl="3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7605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ONU: Conferência Internacional sobre Água e Meio Ambiente (Dublin, 1992)</a:t>
            </a:r>
          </a:p>
          <a:p>
            <a:pPr lvl="3"/>
            <a:r>
              <a:rPr lang="pt-BR" dirty="0" smtClean="0"/>
              <a:t>Compromissos de gestão eficiente de recursos hídricos</a:t>
            </a:r>
          </a:p>
          <a:p>
            <a:pPr lvl="3"/>
            <a:r>
              <a:rPr lang="pt-BR" dirty="0" smtClean="0"/>
              <a:t>“(...) a escassez e o mau uso da água doce são fatores de grande e crescente risco ao desenvolvimento sustentável e à proteção do meio ambiente”</a:t>
            </a:r>
          </a:p>
          <a:p>
            <a:pPr lvl="3"/>
            <a:r>
              <a:rPr lang="pt-BR" dirty="0" smtClean="0"/>
              <a:t>Resultado: Declaração de Dublin</a:t>
            </a:r>
            <a:endParaRPr lang="pt-BR" dirty="0"/>
          </a:p>
          <a:p>
            <a:pPr marL="1371600" lvl="3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7812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Contexto internacional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 smtClean="0"/>
          </a:p>
          <a:p>
            <a:pPr marL="457200" lvl="1" indent="0">
              <a:buNone/>
            </a:pPr>
            <a:r>
              <a:rPr lang="pt-BR" dirty="0" smtClean="0"/>
              <a:t>Documentos internacionais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2"/>
            <a:r>
              <a:rPr lang="pt-BR" dirty="0" smtClean="0"/>
              <a:t>Declaração de Dublin: princípios básicos</a:t>
            </a:r>
          </a:p>
          <a:p>
            <a:pPr lvl="3"/>
            <a:r>
              <a:rPr lang="pt-BR" dirty="0" smtClean="0"/>
              <a:t>A água doce é um bem finito e essencial para a continuidade da espécie humana</a:t>
            </a:r>
          </a:p>
          <a:p>
            <a:pPr lvl="3"/>
            <a:r>
              <a:rPr lang="pt-BR" dirty="0" smtClean="0"/>
              <a:t>Abordagem participativa para o gerenciamento da água </a:t>
            </a:r>
          </a:p>
          <a:p>
            <a:pPr lvl="3"/>
            <a:r>
              <a:rPr lang="pt-BR" dirty="0" smtClean="0"/>
              <a:t>Papel preponderante da mulher na provisão, gerenciamento e proteção da água</a:t>
            </a:r>
          </a:p>
          <a:p>
            <a:pPr lvl="3"/>
            <a:r>
              <a:rPr lang="pt-BR" dirty="0" smtClean="0"/>
              <a:t>Reconhecimento da água como bem econômico (implicações para seu valor estratégico aos países mais bem abastecidos)</a:t>
            </a:r>
          </a:p>
          <a:p>
            <a:pPr lvl="3"/>
            <a:endParaRPr lang="pt-BR" dirty="0"/>
          </a:p>
          <a:p>
            <a:pPr marL="1371600" lvl="3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89597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3023</Words>
  <Application>Microsoft Office PowerPoint</Application>
  <PresentationFormat>Apresentação na tela (4:3)</PresentationFormat>
  <Paragraphs>474</Paragraphs>
  <Slides>57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58" baseType="lpstr">
      <vt:lpstr>Tema do Office</vt:lpstr>
      <vt:lpstr>Estatuto Jurídico das Águas</vt:lpstr>
      <vt:lpstr>Introdução</vt:lpstr>
      <vt:lpstr>Introdução</vt:lpstr>
      <vt:lpstr>Introdução</vt:lpstr>
      <vt:lpstr>Contexto internacional</vt:lpstr>
      <vt:lpstr>Contexto internacional</vt:lpstr>
      <vt:lpstr>Contexto internacional</vt:lpstr>
      <vt:lpstr>Contexto internacional</vt:lpstr>
      <vt:lpstr>Contexto internacional</vt:lpstr>
      <vt:lpstr>Contexto internacional</vt:lpstr>
      <vt:lpstr>Contexto internacional</vt:lpstr>
      <vt:lpstr>Direito Fundamental à Água</vt:lpstr>
      <vt:lpstr>Contexto internacional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Regime Constitucional das Águas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Garantias Jurídicas do Direito à Água no Brasil</vt:lpstr>
      <vt:lpstr>Saneamento Básico</vt:lpstr>
      <vt:lpstr>Saneamento Básico</vt:lpstr>
      <vt:lpstr>Saneamento Básico</vt:lpstr>
      <vt:lpstr>Saneamento Básico</vt:lpstr>
      <vt:lpstr>Saneamento Básico</vt:lpstr>
      <vt:lpstr>Saneamento Básico</vt:lpstr>
      <vt:lpstr>Saneamento Básico</vt:lpstr>
      <vt:lpstr>Saneamento Básico</vt:lpstr>
      <vt:lpstr>Saneamento Básico</vt:lpstr>
      <vt:lpstr>Outorga do direito de uso de recurso hídrico</vt:lpstr>
      <vt:lpstr>Outorga do direito de uso de recurso hídrico</vt:lpstr>
      <vt:lpstr>Outorga do direito de uso de recurso hídrico</vt:lpstr>
      <vt:lpstr>Outorga do direito de uso de recurso hídrico</vt:lpstr>
      <vt:lpstr>Outorga do direito de uso de recurso hídrico</vt:lpstr>
      <vt:lpstr>Outorga do direito de uso de recurso hídrico</vt:lpstr>
      <vt:lpstr>Outorga do direito de uso de recurso hídrico</vt:lpstr>
      <vt:lpstr>Outorga do direito de uso de recurso hídrico</vt:lpstr>
      <vt:lpstr>Outorga do direito de uso de recurso hídrico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Estatuto Jurídico das Águas no Brasil</dc:title>
  <dc:creator>msi</dc:creator>
  <cp:lastModifiedBy>fdrp</cp:lastModifiedBy>
  <cp:revision>36</cp:revision>
  <dcterms:created xsi:type="dcterms:W3CDTF">2017-02-16T16:45:32Z</dcterms:created>
  <dcterms:modified xsi:type="dcterms:W3CDTF">2017-02-18T16:25:39Z</dcterms:modified>
</cp:coreProperties>
</file>