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68" r:id="rId3"/>
    <p:sldId id="269" r:id="rId4"/>
    <p:sldId id="270" r:id="rId5"/>
    <p:sldId id="282" r:id="rId6"/>
    <p:sldId id="262" r:id="rId7"/>
    <p:sldId id="271" r:id="rId8"/>
    <p:sldId id="277" r:id="rId9"/>
    <p:sldId id="278" r:id="rId10"/>
    <p:sldId id="273" r:id="rId11"/>
    <p:sldId id="276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6" r:id="rId23"/>
    <p:sldId id="297" r:id="rId24"/>
    <p:sldId id="293" r:id="rId25"/>
    <p:sldId id="298" r:id="rId26"/>
    <p:sldId id="295" r:id="rId27"/>
    <p:sldId id="294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68B4-7ECF-4CFA-AFB0-366B27148E89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51CF-4665-4E66-B5EC-83A5A48A2B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1CF-4665-4E66-B5EC-83A5A48A2B0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BD3E3-F0AA-4570-AC82-5A2D43A448C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211638"/>
            <a:ext cx="6119812" cy="4246562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 </a:t>
            </a:r>
            <a:r>
              <a:rPr lang="pt-BR" dirty="0" err="1" smtClean="0"/>
              <a:t>hire</a:t>
            </a:r>
            <a:r>
              <a:rPr lang="pt-BR" dirty="0" smtClean="0"/>
              <a:t> - </a:t>
            </a:r>
            <a:r>
              <a:rPr lang="pt-BR" dirty="0" err="1" smtClean="0"/>
              <a:t>Freight</a:t>
            </a:r>
            <a:r>
              <a:rPr lang="pt-BR" dirty="0" smtClean="0"/>
              <a:t> </a:t>
            </a:r>
            <a:r>
              <a:rPr lang="pt-BR" dirty="0" err="1" smtClean="0"/>
              <a:t>transportation</a:t>
            </a:r>
            <a:r>
              <a:rPr lang="pt-BR" dirty="0" smtClean="0"/>
              <a:t> – transporte de carga</a:t>
            </a:r>
          </a:p>
          <a:p>
            <a:r>
              <a:rPr lang="pt-BR" dirty="0" err="1" smtClean="0"/>
              <a:t>private</a:t>
            </a:r>
            <a:r>
              <a:rPr lang="pt-BR" dirty="0" smtClean="0"/>
              <a:t> </a:t>
            </a:r>
            <a:r>
              <a:rPr lang="pt-BR" dirty="0" err="1" smtClean="0"/>
              <a:t>fleets</a:t>
            </a:r>
            <a:r>
              <a:rPr lang="pt-BR" dirty="0" smtClean="0"/>
              <a:t>  - frotas privadas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1CF-4665-4E66-B5EC-83A5A48A2B0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24A18-AE12-4A00-9EBD-89FB293B5150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AE19-6AF0-4D9F-96A9-67CA16E5F552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16789-0553-4E4E-80BA-2B7B8AA0C742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  <p:graphicFrame>
        <p:nvGraphicFramePr>
          <p:cNvPr id="13342" name="Group 30"/>
          <p:cNvGraphicFramePr>
            <a:graphicFrameLocks noGrp="1"/>
          </p:cNvGraphicFramePr>
          <p:nvPr/>
        </p:nvGraphicFramePr>
        <p:xfrm>
          <a:off x="1052513" y="6372225"/>
          <a:ext cx="4572000" cy="17875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USIMINAS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COSIPA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estimado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US$ 238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US$ 151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efetivo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US$ 385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US$ 300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de uma cidade para os trabalhadores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civil terreno pantanoso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E4AE3-BA02-4720-9760-312DAEEA927A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3921A-2E87-4FCB-921D-14E465ED81BC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EB088-DA73-4300-9756-1B2A2922C09B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8E167-C3B4-4858-9C91-4D5D8D49E9B5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7E116-264B-43FF-9E8B-2CBD551C63A8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211638"/>
            <a:ext cx="6119812" cy="4681537"/>
          </a:xfrm>
          <a:noFill/>
          <a:ln/>
        </p:spPr>
        <p:txBody>
          <a:bodyPr/>
          <a:lstStyle/>
          <a:p>
            <a:pPr eaLnBrk="1" hangingPunct="1">
              <a:lnSpc>
                <a:spcPct val="60000"/>
              </a:lnSpc>
            </a:pP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9CF807-5BEB-4F82-A23F-59A29F4AE7B2}" type="datetimeFigureOut">
              <a:rPr lang="pt-BR" smtClean="0"/>
              <a:pPr/>
              <a:t>27/09/2015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home/estatistica/pesquisas/pesquisa_resultados.php?id_pesquisa=4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ELABORAÇÃO DE PROJETOS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2º SEMESTRE DE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Exercício no EXCEL</a:t>
            </a:r>
          </a:p>
          <a:p>
            <a:endParaRPr lang="pt-BR" dirty="0" smtClean="0"/>
          </a:p>
          <a:p>
            <a:r>
              <a:rPr lang="pt-BR" dirty="0" smtClean="0"/>
              <a:t>Fontes de informações</a:t>
            </a:r>
          </a:p>
          <a:p>
            <a:pPr lvl="1"/>
            <a:r>
              <a:rPr lang="pt-BR" dirty="0" smtClean="0"/>
              <a:t>PNAD: </a:t>
            </a:r>
            <a:r>
              <a:rPr lang="pt-BR" dirty="0" smtClean="0">
                <a:hlinkClick r:id="rId2"/>
              </a:rPr>
              <a:t>http://www.ibge.gov.br/home/estatistica/pesquisas/pesquisa_resultados.</a:t>
            </a:r>
            <a:r>
              <a:rPr lang="pt-BR" dirty="0" err="1" smtClean="0">
                <a:hlinkClick r:id="rId2"/>
              </a:rPr>
              <a:t>php</a:t>
            </a:r>
            <a:r>
              <a:rPr lang="pt-BR" dirty="0" smtClean="0">
                <a:hlinkClick r:id="rId2"/>
              </a:rPr>
              <a:t>?</a:t>
            </a:r>
            <a:r>
              <a:rPr lang="pt-BR" dirty="0" err="1" smtClean="0">
                <a:hlinkClick r:id="rId2"/>
              </a:rPr>
              <a:t>id_pesquisa</a:t>
            </a:r>
            <a:r>
              <a:rPr lang="pt-BR" dirty="0" smtClean="0">
                <a:hlinkClick r:id="rId2"/>
              </a:rPr>
              <a:t>=40</a:t>
            </a:r>
            <a:r>
              <a:rPr lang="pt-BR" dirty="0" smtClean="0"/>
              <a:t>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05: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Etapas</a:t>
            </a:r>
            <a:r>
              <a:rPr lang="en-US" dirty="0" smtClean="0"/>
              <a:t> </a:t>
            </a:r>
            <a:r>
              <a:rPr lang="en-US" dirty="0" err="1" smtClean="0"/>
              <a:t>anteriores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  </a:t>
            </a:r>
            <a:r>
              <a:rPr lang="en-US" dirty="0" err="1" smtClean="0"/>
              <a:t>características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consumo</a:t>
            </a:r>
            <a:r>
              <a:rPr lang="en-US" sz="1800" dirty="0" smtClean="0"/>
              <a:t> </a:t>
            </a:r>
            <a:r>
              <a:rPr lang="en-US" sz="1800" dirty="0" err="1" smtClean="0"/>
              <a:t>duráveis</a:t>
            </a:r>
            <a:r>
              <a:rPr lang="en-US" sz="1800" dirty="0" smtClean="0"/>
              <a:t>, </a:t>
            </a:r>
            <a:r>
              <a:rPr lang="en-US" sz="1800" dirty="0" err="1" smtClean="0"/>
              <a:t>não</a:t>
            </a:r>
            <a:r>
              <a:rPr lang="en-US" sz="1800" dirty="0" smtClean="0"/>
              <a:t> </a:t>
            </a:r>
            <a:r>
              <a:rPr lang="en-US" sz="1800" dirty="0" err="1" smtClean="0"/>
              <a:t>duráveis</a:t>
            </a:r>
            <a:r>
              <a:rPr lang="en-US" sz="1800" dirty="0" smtClean="0"/>
              <a:t>, </a:t>
            </a:r>
            <a:r>
              <a:rPr lang="en-US" sz="1800" dirty="0" err="1" smtClean="0"/>
              <a:t>intermediários</a:t>
            </a:r>
            <a:r>
              <a:rPr lang="en-US" sz="1800" dirty="0" smtClean="0"/>
              <a:t> e bens de capital)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Hoje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Uma</a:t>
            </a:r>
            <a:r>
              <a:rPr lang="en-US" sz="3200" dirty="0" smtClean="0"/>
              <a:t> das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importantes</a:t>
            </a:r>
            <a:r>
              <a:rPr lang="en-US" sz="3200" dirty="0" smtClean="0"/>
              <a:t> </a:t>
            </a:r>
            <a:r>
              <a:rPr lang="en-US" sz="3200" dirty="0" err="1" smtClean="0"/>
              <a:t>decisões</a:t>
            </a:r>
            <a:r>
              <a:rPr lang="en-US" sz="3200" dirty="0" smtClean="0"/>
              <a:t> de </a:t>
            </a:r>
            <a:r>
              <a:rPr lang="en-US" sz="3200" dirty="0" err="1" smtClean="0"/>
              <a:t>longo</a:t>
            </a:r>
            <a:r>
              <a:rPr lang="en-US" sz="3200" dirty="0" smtClean="0"/>
              <a:t> </a:t>
            </a:r>
            <a:r>
              <a:rPr lang="en-US" sz="3200" dirty="0" err="1" smtClean="0"/>
              <a:t>prazo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e </a:t>
            </a:r>
            <a:r>
              <a:rPr lang="en-US" sz="3200" dirty="0" err="1" smtClean="0"/>
              <a:t>receitas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empresa</a:t>
            </a:r>
            <a:r>
              <a:rPr lang="en-US" sz="3200" dirty="0" smtClean="0"/>
              <a:t> é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localizar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suas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operações</a:t>
            </a:r>
            <a:r>
              <a:rPr lang="en-US" sz="3200" dirty="0" smtClean="0"/>
              <a:t>.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de </a:t>
            </a:r>
            <a:r>
              <a:rPr lang="en-US" sz="3200" dirty="0" err="1" smtClean="0"/>
              <a:t>transporte</a:t>
            </a:r>
            <a:r>
              <a:rPr lang="en-US" sz="3200" dirty="0" smtClean="0"/>
              <a:t> </a:t>
            </a:r>
            <a:r>
              <a:rPr lang="en-US" sz="3200" dirty="0" err="1" smtClean="0"/>
              <a:t>podem</a:t>
            </a:r>
            <a:r>
              <a:rPr lang="en-US" sz="3200" dirty="0" smtClean="0"/>
              <a:t> </a:t>
            </a:r>
            <a:r>
              <a:rPr lang="en-US" sz="3200" dirty="0" err="1" smtClean="0"/>
              <a:t>alcançar</a:t>
            </a:r>
            <a:r>
              <a:rPr lang="en-US" sz="3200" dirty="0" smtClean="0"/>
              <a:t> </a:t>
            </a:r>
            <a:r>
              <a:rPr lang="en-US" sz="3200" dirty="0" err="1" smtClean="0"/>
              <a:t>até</a:t>
            </a:r>
            <a:r>
              <a:rPr lang="en-US" sz="3200" dirty="0" smtClean="0"/>
              <a:t> 25% do </a:t>
            </a:r>
            <a:r>
              <a:rPr lang="en-US" sz="3200" dirty="0" err="1" smtClean="0"/>
              <a:t>preço</a:t>
            </a:r>
            <a:r>
              <a:rPr lang="en-US" sz="3200" dirty="0" smtClean="0"/>
              <a:t> de </a:t>
            </a:r>
            <a:r>
              <a:rPr lang="en-US" sz="3200" dirty="0" err="1" smtClean="0"/>
              <a:t>venda</a:t>
            </a:r>
            <a:r>
              <a:rPr lang="en-US" sz="3200" dirty="0" smtClean="0"/>
              <a:t> do </a:t>
            </a:r>
            <a:r>
              <a:rPr lang="en-US" sz="3200" dirty="0" err="1" smtClean="0"/>
              <a:t>produto</a:t>
            </a:r>
            <a:r>
              <a:rPr lang="en-US" sz="3200" dirty="0" smtClean="0"/>
              <a:t>. </a:t>
            </a:r>
            <a:r>
              <a:rPr lang="en-US" sz="3200" dirty="0" err="1" smtClean="0"/>
              <a:t>Uma</a:t>
            </a:r>
            <a:r>
              <a:rPr lang="en-US" sz="3200" dirty="0" smtClean="0"/>
              <a:t> boa </a:t>
            </a:r>
            <a:r>
              <a:rPr lang="en-US" sz="3200" dirty="0" err="1" smtClean="0"/>
              <a:t>escolha</a:t>
            </a:r>
            <a:r>
              <a:rPr lang="en-US" sz="3200" dirty="0" smtClean="0"/>
              <a:t> de </a:t>
            </a:r>
            <a:r>
              <a:rPr lang="en-US" sz="3200" dirty="0" err="1" smtClean="0"/>
              <a:t>localização</a:t>
            </a:r>
            <a:r>
              <a:rPr lang="en-US" sz="3200" dirty="0" smtClean="0"/>
              <a:t>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reduzir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</a:t>
            </a:r>
            <a:r>
              <a:rPr lang="en-US" sz="3200" dirty="0" err="1" smtClean="0"/>
              <a:t>totais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até</a:t>
            </a:r>
            <a:r>
              <a:rPr lang="en-US" sz="3200" dirty="0" smtClean="0"/>
              <a:t> 10%”.</a:t>
            </a:r>
            <a:endParaRPr lang="pt-BR" sz="3200" dirty="0" smtClean="0"/>
          </a:p>
          <a:p>
            <a:pPr algn="r">
              <a:buNone/>
            </a:pPr>
            <a:r>
              <a:rPr lang="en-US" dirty="0" err="1" smtClean="0"/>
              <a:t>Heizer</a:t>
            </a:r>
            <a:r>
              <a:rPr lang="en-US" dirty="0" smtClean="0"/>
              <a:t> e Render (1990)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Objetivo da localização</a:t>
            </a:r>
            <a:endParaRPr lang="pt-BR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Objetivo: encontrar localização ótima</a:t>
            </a:r>
          </a:p>
          <a:p>
            <a:pPr lvl="1" eaLnBrk="1" hangingPunct="1"/>
            <a:r>
              <a:rPr lang="en-US" sz="2400" smtClean="0"/>
              <a:t>Maior diferença entre receitas e custos</a:t>
            </a:r>
          </a:p>
          <a:p>
            <a:pPr lvl="1" eaLnBrk="1" hangingPunct="1"/>
            <a:r>
              <a:rPr lang="en-US" sz="2400" smtClean="0"/>
              <a:t>Ou o maior lucro</a:t>
            </a:r>
          </a:p>
          <a:p>
            <a:pPr lvl="1" eaLnBrk="1" hangingPunct="1"/>
            <a:r>
              <a:rPr lang="en-US" sz="2400" smtClean="0"/>
              <a:t>Compatível com a vida útil do negócio no local</a:t>
            </a:r>
          </a:p>
          <a:p>
            <a:pPr eaLnBrk="1" hangingPunct="1"/>
            <a:r>
              <a:rPr lang="en-US" sz="2600" smtClean="0"/>
              <a:t>Processo de aproximações sucessivas</a:t>
            </a:r>
          </a:p>
          <a:p>
            <a:pPr eaLnBrk="1" hangingPunct="1"/>
            <a:r>
              <a:rPr lang="en-US" sz="2600" smtClean="0"/>
              <a:t>Decisões de investimento periódicas</a:t>
            </a:r>
          </a:p>
          <a:p>
            <a:pPr lvl="1" eaLnBrk="1" hangingPunct="1"/>
            <a:r>
              <a:rPr lang="en-US" sz="2400" smtClean="0"/>
              <a:t>Expandir o que existe</a:t>
            </a:r>
          </a:p>
          <a:p>
            <a:pPr lvl="1" eaLnBrk="1" hangingPunct="1"/>
            <a:r>
              <a:rPr lang="en-US" sz="2400" smtClean="0"/>
              <a:t>Reter a fábrica ou implantar outra</a:t>
            </a:r>
          </a:p>
          <a:p>
            <a:pPr lvl="1" eaLnBrk="1" hangingPunct="1"/>
            <a:r>
              <a:rPr lang="en-US" sz="2400" smtClean="0"/>
              <a:t>Relocalizar a fábrica atual</a:t>
            </a:r>
            <a:endParaRPr lang="pt-BR" sz="240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43663" y="4581525"/>
            <a:ext cx="19446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localização</a:t>
            </a:r>
            <a:endParaRPr lang="pt-B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43663" y="5157788"/>
            <a:ext cx="10080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produção</a:t>
            </a:r>
            <a:endParaRPr lang="pt-B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451725" y="5157788"/>
            <a:ext cx="9366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mercado</a:t>
            </a:r>
            <a:endParaRPr lang="pt-BR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43663" y="4581525"/>
            <a:ext cx="2160587" cy="13684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07375" y="5013325"/>
            <a:ext cx="9366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logística</a:t>
            </a:r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Objetivo da localização</a:t>
            </a:r>
            <a:endParaRPr lang="pt-B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07387" cy="4824413"/>
          </a:xfrm>
        </p:spPr>
        <p:txBody>
          <a:bodyPr/>
          <a:lstStyle/>
          <a:p>
            <a:pPr eaLnBrk="1" hangingPunct="1"/>
            <a:r>
              <a:rPr lang="en-US" sz="2600" smtClean="0"/>
              <a:t>Escala regional (setor industrial)</a:t>
            </a:r>
          </a:p>
          <a:p>
            <a:pPr lvl="1" eaLnBrk="1" hangingPunct="1"/>
            <a:r>
              <a:rPr lang="en-US" sz="2400" smtClean="0"/>
              <a:t>Custos de transporte</a:t>
            </a:r>
          </a:p>
          <a:p>
            <a:pPr lvl="1" eaLnBrk="1" hangingPunct="1"/>
            <a:r>
              <a:rPr lang="en-US" sz="2400" smtClean="0"/>
              <a:t>Diferenciais de custo de suprimentos e mod</a:t>
            </a:r>
          </a:p>
          <a:p>
            <a:pPr lvl="1" eaLnBrk="1" hangingPunct="1"/>
            <a:r>
              <a:rPr lang="en-US" sz="2400" smtClean="0"/>
              <a:t>Acesso aos mercados</a:t>
            </a:r>
          </a:p>
          <a:p>
            <a:pPr eaLnBrk="1" hangingPunct="1"/>
            <a:r>
              <a:rPr lang="en-US" sz="2600" smtClean="0"/>
              <a:t>Escala urbana (comércio e serviços)</a:t>
            </a:r>
          </a:p>
          <a:p>
            <a:pPr lvl="1" eaLnBrk="1" hangingPunct="1"/>
            <a:r>
              <a:rPr lang="en-US" sz="2400" smtClean="0"/>
              <a:t>Regulamentação do uso do solo</a:t>
            </a:r>
          </a:p>
          <a:p>
            <a:pPr lvl="1" eaLnBrk="1" hangingPunct="1"/>
            <a:r>
              <a:rPr lang="en-US" sz="2400" smtClean="0"/>
              <a:t>Aluguel da terra</a:t>
            </a:r>
          </a:p>
          <a:p>
            <a:pPr lvl="1" eaLnBrk="1" hangingPunct="1"/>
            <a:r>
              <a:rPr lang="en-US" sz="2400" smtClean="0"/>
              <a:t>Vias de acesso</a:t>
            </a:r>
          </a:p>
          <a:p>
            <a:pPr lvl="1" eaLnBrk="1" hangingPunct="1"/>
            <a:r>
              <a:rPr lang="en-US" sz="2400" smtClean="0"/>
              <a:t>Tempo de deslocamento</a:t>
            </a:r>
          </a:p>
          <a:p>
            <a:pPr lvl="1" eaLnBrk="1" hangingPunct="1"/>
            <a:r>
              <a:rPr lang="en-US" sz="2400" smtClean="0"/>
              <a:t>Plano diretor das cidades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Abordagem dinâmica</a:t>
            </a:r>
            <a:endParaRPr lang="pt-B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Imperfeições no mercado: custos de implantação</a:t>
            </a:r>
          </a:p>
          <a:p>
            <a:pPr lvl="1" eaLnBrk="1" hangingPunct="1"/>
            <a:r>
              <a:rPr lang="en-US" smtClean="0"/>
              <a:t>Custo de aquisição</a:t>
            </a:r>
          </a:p>
          <a:p>
            <a:pPr lvl="1" eaLnBrk="1" hangingPunct="1"/>
            <a:r>
              <a:rPr lang="en-US" smtClean="0"/>
              <a:t>Custo de distribuição</a:t>
            </a:r>
          </a:p>
          <a:p>
            <a:pPr lvl="1" eaLnBrk="1" hangingPunct="1"/>
            <a:r>
              <a:rPr lang="en-US" smtClean="0"/>
              <a:t>Custos de transformação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Aspectos de logística</a:t>
            </a:r>
            <a:endParaRPr 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Estoques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Número e localização das unidades produtivas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Número e localização de armazéns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Aquisição e controle de matéria-prima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Aquisição de serviços terceirizados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Meios de transporte e comunicação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Capacidade de produção e flexibilidade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Comunicação e controle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Recursos humanos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Respeito ao meio ambiente</a:t>
            </a:r>
            <a:endParaRPr lang="pt-B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Fábrica única ou multiplanta</a:t>
            </a:r>
            <a:endParaRPr 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Situações de fábrica única:</a:t>
            </a:r>
          </a:p>
          <a:p>
            <a:pPr lvl="1" eaLnBrk="1" hangingPunct="1"/>
            <a:r>
              <a:rPr lang="en-US" smtClean="0"/>
              <a:t>Processo com economias de escala</a:t>
            </a:r>
          </a:p>
          <a:p>
            <a:pPr lvl="1" eaLnBrk="1" hangingPunct="1"/>
            <a:r>
              <a:rPr lang="en-US" smtClean="0"/>
              <a:t>Mercados locais com demandas pequenas</a:t>
            </a:r>
          </a:p>
          <a:p>
            <a:pPr lvl="1" eaLnBrk="1" hangingPunct="1"/>
            <a:r>
              <a:rPr lang="en-US" smtClean="0"/>
              <a:t>Valor adicionado ao produto é grande e o frete é uma parcela pequena deste valor</a:t>
            </a:r>
          </a:p>
          <a:p>
            <a:pPr lvl="2" eaLnBrk="1" hangingPunct="1"/>
            <a:r>
              <a:rPr lang="en-US" smtClean="0"/>
              <a:t>Economias de escala com custo de distribuição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Métodos de análise</a:t>
            </a:r>
            <a:endParaRPr lang="pt-B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Teoria da localização</a:t>
            </a:r>
          </a:p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Teoria da localização</a:t>
            </a:r>
            <a:endParaRPr 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139112" cy="4114800"/>
          </a:xfrm>
        </p:spPr>
        <p:txBody>
          <a:bodyPr/>
          <a:lstStyle/>
          <a:p>
            <a:pPr eaLnBrk="1" hangingPunct="1"/>
            <a:r>
              <a:rPr lang="en-US" smtClean="0"/>
              <a:t>Problema da macrolocalização</a:t>
            </a:r>
          </a:p>
          <a:p>
            <a:pPr eaLnBrk="1" hangingPunct="1"/>
            <a:r>
              <a:rPr lang="en-US" smtClean="0"/>
              <a:t>Oneroso no levantamento das informações (porém projetos de grande porte absorvem)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Tempo de adoção de novos produtos</a:t>
            </a:r>
            <a:endParaRPr lang="pt-B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8763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II.3) ciclo de vida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Considera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fatores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influentes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escolha</a:t>
            </a:r>
            <a:r>
              <a:rPr lang="en-US" sz="2800" dirty="0" smtClean="0"/>
              <a:t> – </a:t>
            </a:r>
            <a:r>
              <a:rPr lang="en-US" sz="2800" dirty="0" err="1" smtClean="0"/>
              <a:t>fatores</a:t>
            </a:r>
            <a:r>
              <a:rPr lang="en-US" sz="2800" dirty="0" smtClean="0"/>
              <a:t> </a:t>
            </a:r>
            <a:r>
              <a:rPr lang="en-US" sz="2800" dirty="0" err="1" smtClean="0"/>
              <a:t>locacionais</a:t>
            </a:r>
            <a:r>
              <a:rPr lang="en-US" sz="2800" dirty="0" smtClean="0"/>
              <a:t> </a:t>
            </a:r>
            <a:r>
              <a:rPr lang="en-US" sz="2800" dirty="0" err="1" smtClean="0"/>
              <a:t>quantitativos</a:t>
            </a:r>
            <a:endParaRPr lang="en-US" sz="28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</a:t>
            </a:r>
            <a:r>
              <a:rPr lang="en-US" sz="2400" dirty="0" smtClean="0"/>
              <a:t> das </a:t>
            </a:r>
            <a:r>
              <a:rPr lang="en-US" sz="2400" dirty="0" err="1" smtClean="0"/>
              <a:t>entradas</a:t>
            </a:r>
            <a:r>
              <a:rPr lang="en-US" sz="2400" dirty="0" smtClean="0"/>
              <a:t> </a:t>
            </a:r>
            <a:r>
              <a:rPr lang="en-US" sz="1600" dirty="0" smtClean="0"/>
              <a:t>(mp </a:t>
            </a:r>
            <a:r>
              <a:rPr lang="en-US" sz="1600" dirty="0" err="1" smtClean="0"/>
              <a:t>volumosa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pesada</a:t>
            </a:r>
            <a:r>
              <a:rPr lang="en-US" sz="16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Dependentes</a:t>
            </a:r>
            <a:r>
              <a:rPr lang="en-US" sz="2400" dirty="0" smtClean="0"/>
              <a:t> das </a:t>
            </a:r>
            <a:r>
              <a:rPr lang="en-US" sz="2400" dirty="0" err="1" smtClean="0"/>
              <a:t>saídas</a:t>
            </a:r>
            <a:r>
              <a:rPr lang="en-US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mercado</a:t>
            </a:r>
            <a:r>
              <a:rPr lang="en-US" sz="1800" dirty="0" smtClean="0"/>
              <a:t>, </a:t>
            </a:r>
            <a:r>
              <a:rPr lang="en-US" sz="1800" dirty="0" err="1" smtClean="0"/>
              <a:t>margem</a:t>
            </a:r>
            <a:r>
              <a:rPr lang="en-US" sz="1800" dirty="0" smtClean="0"/>
              <a:t> </a:t>
            </a:r>
            <a:r>
              <a:rPr lang="en-US" sz="1800" dirty="0" err="1" smtClean="0"/>
              <a:t>baixa</a:t>
            </a:r>
            <a:r>
              <a:rPr lang="en-US" sz="18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Dependentes</a:t>
            </a:r>
            <a:r>
              <a:rPr lang="en-US" sz="2400" dirty="0" smtClean="0"/>
              <a:t> do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condições</a:t>
            </a:r>
            <a:r>
              <a:rPr lang="en-US" sz="1400" dirty="0" smtClean="0"/>
              <a:t> </a:t>
            </a:r>
            <a:r>
              <a:rPr lang="en-US" sz="1400" dirty="0" err="1" smtClean="0"/>
              <a:t>atmosféricas</a:t>
            </a:r>
            <a:r>
              <a:rPr lang="en-US" sz="1400" dirty="0" smtClean="0"/>
              <a:t>, </a:t>
            </a:r>
            <a:r>
              <a:rPr lang="en-US" sz="1400" dirty="0" err="1" smtClean="0"/>
              <a:t>vias</a:t>
            </a:r>
            <a:r>
              <a:rPr lang="en-US" sz="1400" dirty="0" smtClean="0"/>
              <a:t>, mo </a:t>
            </a:r>
            <a:r>
              <a:rPr lang="en-US" sz="1400" dirty="0" err="1" smtClean="0"/>
              <a:t>especializ</a:t>
            </a:r>
            <a:r>
              <a:rPr lang="en-US" sz="1400" dirty="0" smtClean="0"/>
              <a:t>, </a:t>
            </a:r>
            <a:r>
              <a:rPr lang="en-US" sz="1400" dirty="0" err="1" smtClean="0"/>
              <a:t>água</a:t>
            </a:r>
            <a:r>
              <a:rPr lang="en-US" sz="14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Impostos</a:t>
            </a:r>
            <a:r>
              <a:rPr lang="en-US" sz="2400" dirty="0" smtClean="0"/>
              <a:t>, </a:t>
            </a:r>
            <a:r>
              <a:rPr lang="en-US" sz="2400" dirty="0" err="1" smtClean="0"/>
              <a:t>fatores</a:t>
            </a:r>
            <a:r>
              <a:rPr lang="en-US" sz="2400" dirty="0" smtClean="0"/>
              <a:t> </a:t>
            </a:r>
            <a:r>
              <a:rPr lang="en-US" sz="2400" dirty="0" err="1" smtClean="0"/>
              <a:t>legais</a:t>
            </a:r>
            <a:r>
              <a:rPr lang="en-US" sz="2400" dirty="0" smtClean="0"/>
              <a:t> e </a:t>
            </a:r>
            <a:r>
              <a:rPr lang="en-US" sz="2400" dirty="0" err="1" smtClean="0"/>
              <a:t>incentivos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Meio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ambiente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- </a:t>
            </a:r>
            <a:r>
              <a:rPr lang="en-US" sz="2600" dirty="0" err="1" smtClean="0"/>
              <a:t>fatores</a:t>
            </a:r>
            <a:r>
              <a:rPr lang="en-US" sz="2600" dirty="0" smtClean="0"/>
              <a:t> </a:t>
            </a:r>
            <a:r>
              <a:rPr lang="en-US" sz="2600" dirty="0" err="1" smtClean="0"/>
              <a:t>locacionais</a:t>
            </a:r>
            <a:r>
              <a:rPr lang="en-US" sz="2600" dirty="0" smtClean="0"/>
              <a:t> </a:t>
            </a:r>
            <a:r>
              <a:rPr lang="en-US" sz="2600" dirty="0" err="1" smtClean="0"/>
              <a:t>qualit</a:t>
            </a:r>
            <a:endParaRPr lang="en-US" sz="2600" dirty="0" smtClean="0"/>
          </a:p>
          <a:p>
            <a:pPr lvl="1" eaLnBrk="1" hangingPunct="1"/>
            <a:r>
              <a:rPr lang="en-US" sz="2400" dirty="0" err="1" smtClean="0"/>
              <a:t>Preferências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pessoais</a:t>
            </a:r>
            <a:endParaRPr lang="en-US" sz="2400" dirty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76825" y="4941888"/>
            <a:ext cx="3816350" cy="1458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Quatro grupos de critérios (</a:t>
            </a:r>
            <a:r>
              <a:rPr lang="en-US"/>
              <a:t>Casarotto)</a:t>
            </a:r>
            <a:r>
              <a:rPr lang="en-US" sz="1600"/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políticas de negócios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Estratégias globais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Estratégias de comercialização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Estratégias de produção</a:t>
            </a:r>
            <a:endParaRPr 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>
              <a:defRPr/>
            </a:pPr>
            <a:r>
              <a:rPr lang="en-US" dirty="0" err="1" smtClean="0"/>
              <a:t>Etapas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Seleção</a:t>
            </a:r>
            <a:r>
              <a:rPr lang="en-US" dirty="0" smtClean="0"/>
              <a:t> dos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locacionais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Escolha</a:t>
            </a:r>
            <a:r>
              <a:rPr lang="en-US" dirty="0" smtClean="0"/>
              <a:t> de </a:t>
            </a:r>
            <a:r>
              <a:rPr lang="en-US" dirty="0" err="1" smtClean="0"/>
              <a:t>zonas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pré-qualificadas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geográfica</a:t>
            </a:r>
            <a:r>
              <a:rPr lang="en-US" sz="1800" dirty="0" smtClean="0"/>
              <a:t>, mp, </a:t>
            </a:r>
            <a:r>
              <a:rPr lang="en-US" sz="1800" dirty="0" err="1" smtClean="0"/>
              <a:t>tarifas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transporte</a:t>
            </a:r>
            <a:r>
              <a:rPr lang="en-US" sz="1800" dirty="0" smtClean="0"/>
              <a:t>, mo, </a:t>
            </a:r>
            <a:r>
              <a:rPr lang="en-US" sz="1800" dirty="0" err="1" smtClean="0"/>
              <a:t>pesquisa</a:t>
            </a:r>
            <a:r>
              <a:rPr lang="en-US" sz="1800" dirty="0" smtClean="0"/>
              <a:t> de </a:t>
            </a:r>
            <a:r>
              <a:rPr lang="en-US" sz="1800" dirty="0" err="1" smtClean="0"/>
              <a:t>mercado</a:t>
            </a:r>
            <a:r>
              <a:rPr lang="en-US" sz="1800" dirty="0" smtClean="0"/>
              <a:t>)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Atribuição</a:t>
            </a:r>
            <a:r>
              <a:rPr lang="en-US" dirty="0" smtClean="0"/>
              <a:t> de pesos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escolhidos</a:t>
            </a:r>
            <a:endParaRPr lang="en-US" dirty="0" smtClean="0"/>
          </a:p>
          <a:p>
            <a:pPr marL="1390650" lvl="2" indent="-533400" eaLnBrk="1" hangingPunct="1">
              <a:defRPr/>
            </a:pPr>
            <a:r>
              <a:rPr lang="en-US" sz="1800" dirty="0" smtClean="0"/>
              <a:t>Peso 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</a:t>
            </a:r>
            <a:r>
              <a:rPr lang="en-US" sz="1800" dirty="0" err="1" smtClean="0"/>
              <a:t>participação</a:t>
            </a:r>
            <a:r>
              <a:rPr lang="en-US" sz="1800" dirty="0" smtClean="0"/>
              <a:t> no </a:t>
            </a:r>
            <a:r>
              <a:rPr lang="en-US" sz="1800" dirty="0" err="1" smtClean="0"/>
              <a:t>custo</a:t>
            </a:r>
            <a:r>
              <a:rPr lang="en-US" sz="1800" dirty="0" smtClean="0"/>
              <a:t> de </a:t>
            </a:r>
            <a:r>
              <a:rPr lang="en-US" sz="1800" dirty="0" err="1" smtClean="0"/>
              <a:t>produção</a:t>
            </a:r>
            <a:endParaRPr lang="en-US" sz="1800" dirty="0" smtClean="0"/>
          </a:p>
          <a:p>
            <a:pPr marL="1390650" lvl="2" indent="-533400" eaLnBrk="1" hangingPunct="1">
              <a:defRPr/>
            </a:pPr>
            <a:r>
              <a:rPr lang="en-US" sz="1800" dirty="0" smtClean="0"/>
              <a:t>Peso 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</a:t>
            </a:r>
            <a:r>
              <a:rPr lang="en-US" sz="1800" dirty="0" err="1" smtClean="0"/>
              <a:t>particip</a:t>
            </a:r>
            <a:r>
              <a:rPr lang="en-US" sz="1800" dirty="0" smtClean="0"/>
              <a:t> no </a:t>
            </a:r>
            <a:r>
              <a:rPr lang="en-US" sz="1800" dirty="0" err="1" smtClean="0"/>
              <a:t>custo</a:t>
            </a:r>
            <a:r>
              <a:rPr lang="en-US" sz="1800" dirty="0" smtClean="0"/>
              <a:t> de invest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Comparação</a:t>
            </a:r>
            <a:r>
              <a:rPr lang="en-US" dirty="0" smtClean="0"/>
              <a:t> final</a:t>
            </a:r>
          </a:p>
          <a:p>
            <a:pPr marL="1371600" lvl="2" indent="-457200" eaLnBrk="1" hangingPunct="1">
              <a:defRPr/>
            </a:pPr>
            <a:r>
              <a:rPr lang="en-US" dirty="0" err="1" smtClean="0"/>
              <a:t>Macrolocalização</a:t>
            </a:r>
            <a:endParaRPr lang="en-US" dirty="0" smtClean="0"/>
          </a:p>
          <a:p>
            <a:pPr marL="1371600" lvl="2" indent="-457200" eaLnBrk="1" hangingPunct="1">
              <a:defRPr/>
            </a:pPr>
            <a:r>
              <a:rPr lang="en-US" dirty="0" err="1" smtClean="0"/>
              <a:t>Microlocalização</a:t>
            </a:r>
            <a:r>
              <a:rPr lang="en-US" dirty="0" smtClean="0"/>
              <a:t> (</a:t>
            </a:r>
            <a:r>
              <a:rPr lang="en-US" dirty="0" err="1" smtClean="0"/>
              <a:t>bairro</a:t>
            </a:r>
            <a:r>
              <a:rPr lang="en-US" dirty="0" smtClean="0"/>
              <a:t>, </a:t>
            </a:r>
            <a:r>
              <a:rPr lang="en-US" dirty="0" err="1" smtClean="0"/>
              <a:t>subúrbio</a:t>
            </a:r>
            <a:r>
              <a:rPr lang="en-US" dirty="0" smtClean="0"/>
              <a:t>, </a:t>
            </a:r>
            <a:r>
              <a:rPr lang="en-US" dirty="0" err="1" smtClean="0"/>
              <a:t>zona</a:t>
            </a:r>
            <a:r>
              <a:rPr lang="en-US" dirty="0" smtClean="0"/>
              <a:t> rural…)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3200" y="2132856"/>
            <a:ext cx="8940800" cy="4086225"/>
            <a:chOff x="144" y="1029"/>
            <a:chExt cx="5743" cy="257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" y="1664"/>
              <a:ext cx="2464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pt-BR" altLang="pt-BR"/>
                <a:t>Sindicatos e clima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Proximidade de fornecedores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Taxas sobre salários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Ambiente da comunidade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Proximidade dos clientes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Modos de transporte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Serviço de publicidade</a:t>
              </a:r>
              <a:r>
                <a:rPr lang="pt-BR" altLang="pt-BR" sz="2000"/>
                <a:t>  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07" y="1664"/>
              <a:ext cx="434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>
                  <a:latin typeface="Arial" charset="0"/>
                </a:rPr>
                <a:t>.30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.20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.05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.05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466" y="1664"/>
              <a:ext cx="49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100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75" y="1664"/>
              <a:ext cx="371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91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92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191" y="1664"/>
              <a:ext cx="371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72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0" y="1377"/>
              <a:ext cx="240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Fatores de localização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73" y="1376"/>
              <a:ext cx="63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Peso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435" y="1376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 dirty="0">
                  <a:latin typeface="Arial" charset="0"/>
                </a:rPr>
                <a:t>Local 1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69" y="1376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 dirty="0">
                  <a:latin typeface="Arial" charset="0"/>
                </a:rPr>
                <a:t>Local 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033" y="1383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Local 3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77" y="1029"/>
              <a:ext cx="174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sz="2800" dirty="0">
                  <a:latin typeface="Arial" charset="0"/>
                </a:rPr>
                <a:t>Pontos (0 a100)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pt-BR" altLang="pt-BR" sz="900" i="1" dirty="0">
                <a:latin typeface="Arial" charset="0"/>
              </a:rPr>
              <a:t>© 1998 </a:t>
            </a:r>
            <a:r>
              <a:rPr lang="pt-BR" altLang="pt-BR" sz="900" i="1" dirty="0" err="1">
                <a:latin typeface="Arial" charset="0"/>
              </a:rPr>
              <a:t>by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Prentice-Hall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Inc</a:t>
            </a:r>
            <a:endParaRPr lang="pt-BR" altLang="pt-BR" sz="900" i="1" dirty="0">
              <a:latin typeface="Arial" charset="0"/>
            </a:endParaRPr>
          </a:p>
          <a:p>
            <a:pPr algn="ctr"/>
            <a:r>
              <a:rPr lang="pt-BR" altLang="pt-BR" sz="900" i="1" dirty="0">
                <a:latin typeface="Arial" charset="0"/>
              </a:rPr>
              <a:t>Russell/Taylor  </a:t>
            </a:r>
            <a:r>
              <a:rPr lang="pt-BR" altLang="pt-BR" sz="900" i="1" dirty="0" err="1">
                <a:latin typeface="Arial" charset="0"/>
              </a:rPr>
              <a:t>Oper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Mgt</a:t>
            </a:r>
            <a:r>
              <a:rPr lang="pt-BR" altLang="pt-BR" sz="900" i="1" dirty="0">
                <a:latin typeface="Arial" charset="0"/>
              </a:rPr>
              <a:t> 2/e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38125" y="1709738"/>
            <a:ext cx="8701088" cy="4468812"/>
            <a:chOff x="150" y="1077"/>
            <a:chExt cx="5481" cy="281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147" y="1376"/>
              <a:ext cx="83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Local 1</a:t>
              </a: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50" y="1077"/>
              <a:ext cx="5481" cy="2815"/>
              <a:chOff x="150" y="1077"/>
              <a:chExt cx="5481" cy="2815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150" y="1664"/>
                <a:ext cx="2458" cy="2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Sindicatos e clima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Proximidade de fornecedores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Taxas sobre salários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Ambiente da comunidade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Proximidade dos clientes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Modos de transporte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Serviço de publicidade</a:t>
                </a:r>
                <a:r>
                  <a:rPr lang="pt-BR" altLang="pt-BR" sz="2000" dirty="0"/>
                  <a:t>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b="1" dirty="0"/>
                  <a:t>Total de pontos</a:t>
                </a:r>
                <a:endParaRPr lang="pt-BR" altLang="pt-BR" sz="2800" b="1" dirty="0">
                  <a:latin typeface="Arial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145" y="1664"/>
                <a:ext cx="676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>
                    <a:latin typeface="Arial" charset="0"/>
                  </a:rPr>
                  <a:t>24.00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20.00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9.00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11.25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6.50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4.25</a:t>
                </a:r>
              </a:p>
              <a:p>
                <a:pPr algn="r"/>
                <a:r>
                  <a:rPr lang="pt-BR" altLang="pt-BR" sz="2800" u="sng">
                    <a:latin typeface="Arial" charset="0"/>
                  </a:rPr>
                  <a:t>2.50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77.50</a:t>
                </a: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974" y="1664"/>
                <a:ext cx="676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>
                    <a:latin typeface="Arial" charset="0"/>
                  </a:rPr>
                  <a:t>19.50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18.20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14.25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12.00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9.00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4.60</a:t>
                </a:r>
              </a:p>
              <a:p>
                <a:pPr algn="r"/>
                <a:r>
                  <a:rPr lang="pt-BR" altLang="pt-BR" sz="2800" u="sng">
                    <a:latin typeface="Arial" charset="0"/>
                  </a:rPr>
                  <a:t>3.25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80.80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744" y="1664"/>
                <a:ext cx="770" cy="2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 dirty="0">
                    <a:latin typeface="Arial" charset="0"/>
                  </a:rPr>
                  <a:t>27.00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15.00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10.80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12.00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9.50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3.25</a:t>
                </a:r>
              </a:p>
              <a:p>
                <a:pPr algn="r"/>
                <a:r>
                  <a:rPr lang="pt-BR" altLang="pt-BR" sz="2800" u="sng" dirty="0">
                    <a:latin typeface="Arial" charset="0"/>
                  </a:rPr>
                  <a:t>4.50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*</a:t>
                </a:r>
                <a:r>
                  <a:rPr lang="pt-BR" altLang="pt-BR" sz="2800" dirty="0">
                    <a:solidFill>
                      <a:srgbClr val="FF0000"/>
                    </a:solidFill>
                    <a:latin typeface="Arial" charset="0"/>
                  </a:rPr>
                  <a:t>82.05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150" y="1377"/>
                <a:ext cx="2360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Fatores de localização</a:t>
                </a: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3981" y="1376"/>
                <a:ext cx="83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Local 2</a:t>
                </a: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4793" y="1383"/>
                <a:ext cx="83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Local 3</a:t>
                </a: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476" y="1077"/>
                <a:ext cx="2022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pt-BR" altLang="pt-BR" sz="2800">
                    <a:latin typeface="Arial" charset="0"/>
                  </a:rPr>
                  <a:t>Valores com pesos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Microlocalização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Custo do terreno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Transporte de mão-de-obra (ex. Petrobras 300 km da costa)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Proximidade de rodovias e terminais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Topografia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Tipo de solo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Comunicações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Matérias-primas e insumos locais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Possibilidades de ampliações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Limitações para edificações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Poluição ambiental</a:t>
            </a: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técnicas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Carga-distância</a:t>
            </a:r>
          </a:p>
          <a:p>
            <a:r>
              <a:rPr lang="pt-BR" dirty="0" smtClean="0"/>
              <a:t>Centro de gravidade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7879" t="20262" r="29436" b="9351"/>
          <a:stretch>
            <a:fillRect/>
          </a:stretch>
        </p:blipFill>
        <p:spPr bwMode="auto">
          <a:xfrm>
            <a:off x="765175" y="0"/>
            <a:ext cx="7388225" cy="685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tângulo de cantos arredondados 4"/>
          <p:cNvSpPr/>
          <p:nvPr/>
        </p:nvSpPr>
        <p:spPr>
          <a:xfrm>
            <a:off x="539552" y="5085184"/>
            <a:ext cx="7848872" cy="144016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para entregar na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r>
              <a:rPr lang="pt-BR" dirty="0" smtClean="0"/>
              <a:t>Listar as variáveis de demanda para a sua EMPRESA</a:t>
            </a:r>
          </a:p>
          <a:p>
            <a:r>
              <a:rPr lang="pt-BR" dirty="0" smtClean="0"/>
              <a:t>Onde buscará as fontes de informações</a:t>
            </a:r>
          </a:p>
          <a:p>
            <a:r>
              <a:rPr lang="pt-BR" dirty="0" smtClean="0"/>
              <a:t>Qual técnica de análise utilizará para prever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BFDB766-CD87-4FEA-A399-9D456804ECA4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Técnica do centro-de-gravidade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Localizar a instalação no centro geográfico da área geográfica   </a:t>
            </a:r>
          </a:p>
          <a:p>
            <a:r>
              <a:rPr lang="pt-BR" altLang="pt-BR" smtClean="0"/>
              <a:t>Baseado em peso &amp; distância do transporte  </a:t>
            </a:r>
          </a:p>
          <a:p>
            <a:r>
              <a:rPr lang="pt-BR" altLang="pt-BR" smtClean="0"/>
              <a:t>Mapa da área com escalas  </a:t>
            </a:r>
          </a:p>
          <a:p>
            <a:r>
              <a:rPr lang="pt-BR" altLang="pt-BR" smtClean="0"/>
              <a:t>Identifique coordenadas &amp; pesos do transporte para cada localização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8"/>
          <p:cNvPicPr>
            <a:picLocks noChangeAspect="1" noChangeArrowheads="1"/>
          </p:cNvPicPr>
          <p:nvPr/>
        </p:nvPicPr>
        <p:blipFill>
          <a:blip r:embed="rId3" cstate="print"/>
          <a:srcRect l="24219" t="14063" r="36792" b="26823"/>
          <a:stretch>
            <a:fillRect/>
          </a:stretch>
        </p:blipFill>
        <p:spPr bwMode="auto">
          <a:xfrm>
            <a:off x="38100" y="1449388"/>
            <a:ext cx="4787900" cy="544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3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0AA7505-E959-4ED2-8863-A7D3086535DD}" type="slidenum">
              <a:rPr lang="en-US" altLang="pt-BR"/>
              <a:pPr/>
              <a:t>29</a:t>
            </a:fld>
            <a:endParaRPr lang="en-US" altLang="pt-B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Mapa com coordenadas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0" y="1624013"/>
            <a:ext cx="9205913" cy="5157787"/>
            <a:chOff x="0" y="1023"/>
            <a:chExt cx="5799" cy="3249"/>
          </a:xfrm>
        </p:grpSpPr>
        <p:sp>
          <p:nvSpPr>
            <p:cNvPr id="46086" name="Rectangle 3"/>
            <p:cNvSpPr>
              <a:spLocks noChangeArrowheads="1"/>
            </p:cNvSpPr>
            <p:nvPr/>
          </p:nvSpPr>
          <p:spPr bwMode="auto">
            <a:xfrm>
              <a:off x="0" y="398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pt-BR" altLang="pt-BR" sz="900" i="1">
                  <a:latin typeface="Arial" charset="0"/>
                </a:rPr>
                <a:t>© 1998 by Prentice-Hall Inc</a:t>
              </a:r>
            </a:p>
            <a:p>
              <a:pPr algn="ctr"/>
              <a:r>
                <a:rPr lang="pt-BR" altLang="pt-BR" sz="900" i="1">
                  <a:latin typeface="Arial" charset="0"/>
                </a:rPr>
                <a:t>Russell/Taylor  Oper Mgt 2/e</a:t>
              </a:r>
            </a:p>
          </p:txBody>
        </p:sp>
        <p:sp>
          <p:nvSpPr>
            <p:cNvPr id="46087" name="Rectangle 5"/>
            <p:cNvSpPr>
              <a:spLocks noChangeArrowheads="1"/>
            </p:cNvSpPr>
            <p:nvPr/>
          </p:nvSpPr>
          <p:spPr bwMode="auto">
            <a:xfrm>
              <a:off x="3040" y="2534"/>
              <a:ext cx="2759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just"/>
              <a:r>
                <a:rPr lang="pt-BR" altLang="pt-BR" sz="2000" b="1">
                  <a:latin typeface="Arial" charset="0"/>
                </a:rPr>
                <a:t>onde,</a:t>
              </a:r>
            </a:p>
            <a:p>
              <a:pPr algn="just"/>
              <a:r>
                <a:rPr lang="pt-BR" altLang="pt-BR" sz="2000" b="1">
                  <a:latin typeface="Arial" charset="0"/>
                </a:rPr>
                <a:t>  </a:t>
              </a:r>
              <a:r>
                <a:rPr lang="pt-BR" altLang="pt-BR" sz="2000" b="1" i="1">
                  <a:latin typeface="Arial" charset="0"/>
                </a:rPr>
                <a:t>x</a:t>
              </a:r>
              <a:r>
                <a:rPr lang="pt-BR" altLang="pt-BR" sz="2000" b="1">
                  <a:latin typeface="Arial" charset="0"/>
                </a:rPr>
                <a:t>, </a:t>
              </a:r>
              <a:r>
                <a:rPr lang="pt-BR" altLang="pt-BR" sz="2000" b="1" i="1">
                  <a:latin typeface="Arial" charset="0"/>
                </a:rPr>
                <a:t>y</a:t>
              </a:r>
              <a:r>
                <a:rPr lang="pt-BR" altLang="pt-BR" sz="2000" b="1">
                  <a:latin typeface="Arial" charset="0"/>
                </a:rPr>
                <a:t> = coordenadas da nova </a:t>
              </a:r>
            </a:p>
            <a:p>
              <a:pPr algn="just"/>
              <a:r>
                <a:rPr lang="pt-BR" altLang="pt-BR" sz="2000" b="1">
                  <a:latin typeface="Arial" charset="0"/>
                </a:rPr>
                <a:t>instalação no centro de gravidade</a:t>
              </a:r>
            </a:p>
            <a:p>
              <a:pPr algn="just"/>
              <a:r>
                <a:rPr lang="pt-BR" altLang="pt-BR" sz="2000" b="1" i="1">
                  <a:latin typeface="Arial" charset="0"/>
                </a:rPr>
                <a:t>x</a:t>
              </a:r>
              <a:r>
                <a:rPr lang="pt-BR" altLang="pt-BR" sz="2000" b="1" i="1" baseline="-25000">
                  <a:latin typeface="Arial" charset="0"/>
                </a:rPr>
                <a:t>i</a:t>
              </a:r>
              <a:r>
                <a:rPr lang="pt-BR" altLang="pt-BR" sz="2000" b="1" i="1">
                  <a:latin typeface="Arial" charset="0"/>
                </a:rPr>
                <a:t>, y</a:t>
              </a:r>
              <a:r>
                <a:rPr lang="pt-BR" altLang="pt-BR" sz="2000" b="1" i="1" baseline="-25000">
                  <a:latin typeface="Arial" charset="0"/>
                </a:rPr>
                <a:t>i</a:t>
              </a:r>
              <a:r>
                <a:rPr lang="pt-BR" altLang="pt-BR" sz="2000" b="1" baseline="-25000">
                  <a:latin typeface="Arial" charset="0"/>
                </a:rPr>
                <a:t> </a:t>
              </a:r>
              <a:r>
                <a:rPr lang="pt-BR" altLang="pt-BR" sz="2000" b="1">
                  <a:latin typeface="Arial" charset="0"/>
                </a:rPr>
                <a:t>= coordenadas de instalações</a:t>
              </a:r>
            </a:p>
            <a:p>
              <a:pPr algn="just"/>
              <a:r>
                <a:rPr lang="pt-BR" altLang="pt-BR" sz="2000" b="1">
                  <a:latin typeface="Arial" charset="0"/>
                </a:rPr>
                <a:t>existentes </a:t>
              </a:r>
              <a:r>
                <a:rPr lang="pt-BR" altLang="pt-BR" sz="2000" b="1" i="1">
                  <a:latin typeface="Arial" charset="0"/>
                </a:rPr>
                <a:t>i</a:t>
              </a:r>
              <a:endParaRPr lang="pt-BR" altLang="pt-BR" sz="2000" b="1">
                <a:latin typeface="Arial" charset="0"/>
              </a:endParaRPr>
            </a:p>
            <a:p>
              <a:pPr algn="just"/>
              <a:r>
                <a:rPr lang="pt-BR" altLang="pt-BR" sz="2000" b="1" i="1">
                  <a:latin typeface="Arial" charset="0"/>
                </a:rPr>
                <a:t>W</a:t>
              </a:r>
              <a:r>
                <a:rPr lang="pt-BR" altLang="pt-BR" sz="2000" b="1" i="1" baseline="-25000">
                  <a:latin typeface="Arial" charset="0"/>
                </a:rPr>
                <a:t>i</a:t>
              </a:r>
              <a:r>
                <a:rPr lang="pt-BR" altLang="pt-BR" sz="2000" b="1">
                  <a:latin typeface="Arial" charset="0"/>
                </a:rPr>
                <a:t> = peso anual de transporte para</a:t>
              </a:r>
            </a:p>
            <a:p>
              <a:pPr algn="just"/>
              <a:r>
                <a:rPr lang="pt-BR" altLang="pt-BR" sz="2000" b="1">
                  <a:latin typeface="Arial" charset="0"/>
                </a:rPr>
                <a:t>a instalação </a:t>
              </a:r>
              <a:r>
                <a:rPr lang="pt-BR" altLang="pt-BR" sz="2000" b="1" i="1">
                  <a:latin typeface="Arial" charset="0"/>
                </a:rPr>
                <a:t>i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081" y="1056"/>
              <a:ext cx="2398" cy="1376"/>
              <a:chOff x="3081" y="1056"/>
              <a:chExt cx="2398" cy="1376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081" y="1056"/>
                <a:ext cx="1150" cy="1376"/>
                <a:chOff x="3081" y="1056"/>
                <a:chExt cx="1150" cy="1376"/>
              </a:xfrm>
            </p:grpSpPr>
            <p:sp>
              <p:nvSpPr>
                <p:cNvPr id="46138" name="Rectangle 6"/>
                <p:cNvSpPr>
                  <a:spLocks noChangeArrowheads="1"/>
                </p:cNvSpPr>
                <p:nvPr/>
              </p:nvSpPr>
              <p:spPr bwMode="auto">
                <a:xfrm>
                  <a:off x="3567" y="1842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46139" name="Rectangle 7"/>
                <p:cNvSpPr>
                  <a:spLocks noChangeArrowheads="1"/>
                </p:cNvSpPr>
                <p:nvPr/>
              </p:nvSpPr>
              <p:spPr bwMode="auto">
                <a:xfrm>
                  <a:off x="3627" y="1758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46140" name="Rectangle 8"/>
                <p:cNvSpPr>
                  <a:spLocks noChangeArrowheads="1"/>
                </p:cNvSpPr>
                <p:nvPr/>
              </p:nvSpPr>
              <p:spPr bwMode="auto">
                <a:xfrm>
                  <a:off x="3831" y="1938"/>
                  <a:ext cx="294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46141" name="Rectangle 9"/>
                <p:cNvSpPr>
                  <a:spLocks noChangeArrowheads="1"/>
                </p:cNvSpPr>
                <p:nvPr/>
              </p:nvSpPr>
              <p:spPr bwMode="auto">
                <a:xfrm>
                  <a:off x="3555" y="2184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6142" name="Line 10"/>
                <p:cNvSpPr>
                  <a:spLocks noChangeShapeType="1"/>
                </p:cNvSpPr>
                <p:nvPr/>
              </p:nvSpPr>
              <p:spPr bwMode="auto">
                <a:xfrm>
                  <a:off x="3469" y="1779"/>
                  <a:ext cx="557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4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55" y="1146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46144" name="Rectangle 12"/>
                <p:cNvSpPr>
                  <a:spLocks noChangeArrowheads="1"/>
                </p:cNvSpPr>
                <p:nvPr/>
              </p:nvSpPr>
              <p:spPr bwMode="auto">
                <a:xfrm>
                  <a:off x="3819" y="1242"/>
                  <a:ext cx="41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x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46145" name="Rectangle 13"/>
                <p:cNvSpPr>
                  <a:spLocks noChangeArrowheads="1"/>
                </p:cNvSpPr>
                <p:nvPr/>
              </p:nvSpPr>
              <p:spPr bwMode="auto">
                <a:xfrm>
                  <a:off x="3543" y="1488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6146" name="Rectangle 14"/>
                <p:cNvSpPr>
                  <a:spLocks noChangeArrowheads="1"/>
                </p:cNvSpPr>
                <p:nvPr/>
              </p:nvSpPr>
              <p:spPr bwMode="auto">
                <a:xfrm>
                  <a:off x="3627" y="1056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461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081" y="1650"/>
                  <a:ext cx="340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x =</a:t>
                  </a: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4329" y="1056"/>
                <a:ext cx="1150" cy="1376"/>
                <a:chOff x="4329" y="1056"/>
                <a:chExt cx="1150" cy="1376"/>
              </a:xfrm>
            </p:grpSpPr>
            <p:sp>
              <p:nvSpPr>
                <p:cNvPr id="46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4815" y="1842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46129" name="Rectangle 18"/>
                <p:cNvSpPr>
                  <a:spLocks noChangeArrowheads="1"/>
                </p:cNvSpPr>
                <p:nvPr/>
              </p:nvSpPr>
              <p:spPr bwMode="auto">
                <a:xfrm>
                  <a:off x="4875" y="1758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46130" name="Rectangle 19"/>
                <p:cNvSpPr>
                  <a:spLocks noChangeArrowheads="1"/>
                </p:cNvSpPr>
                <p:nvPr/>
              </p:nvSpPr>
              <p:spPr bwMode="auto">
                <a:xfrm>
                  <a:off x="5079" y="1938"/>
                  <a:ext cx="294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46131" name="Rectangle 20"/>
                <p:cNvSpPr>
                  <a:spLocks noChangeArrowheads="1"/>
                </p:cNvSpPr>
                <p:nvPr/>
              </p:nvSpPr>
              <p:spPr bwMode="auto">
                <a:xfrm>
                  <a:off x="4803" y="2184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6132" name="Line 21"/>
                <p:cNvSpPr>
                  <a:spLocks noChangeShapeType="1"/>
                </p:cNvSpPr>
                <p:nvPr/>
              </p:nvSpPr>
              <p:spPr bwMode="auto">
                <a:xfrm>
                  <a:off x="4717" y="1779"/>
                  <a:ext cx="557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33" name="Rectangle 22"/>
                <p:cNvSpPr>
                  <a:spLocks noChangeArrowheads="1"/>
                </p:cNvSpPr>
                <p:nvPr/>
              </p:nvSpPr>
              <p:spPr bwMode="auto">
                <a:xfrm>
                  <a:off x="4803" y="1146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46134" name="Rectangle 23"/>
                <p:cNvSpPr>
                  <a:spLocks noChangeArrowheads="1"/>
                </p:cNvSpPr>
                <p:nvPr/>
              </p:nvSpPr>
              <p:spPr bwMode="auto">
                <a:xfrm>
                  <a:off x="5067" y="1242"/>
                  <a:ext cx="41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y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46135" name="Rectangle 24"/>
                <p:cNvSpPr>
                  <a:spLocks noChangeArrowheads="1"/>
                </p:cNvSpPr>
                <p:nvPr/>
              </p:nvSpPr>
              <p:spPr bwMode="auto">
                <a:xfrm>
                  <a:off x="4791" y="1488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6136" name="Rectangle 25"/>
                <p:cNvSpPr>
                  <a:spLocks noChangeArrowheads="1"/>
                </p:cNvSpPr>
                <p:nvPr/>
              </p:nvSpPr>
              <p:spPr bwMode="auto">
                <a:xfrm>
                  <a:off x="4875" y="1056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46137" name="Rectangle 26"/>
                <p:cNvSpPr>
                  <a:spLocks noChangeArrowheads="1"/>
                </p:cNvSpPr>
                <p:nvPr/>
              </p:nvSpPr>
              <p:spPr bwMode="auto">
                <a:xfrm>
                  <a:off x="4329" y="1650"/>
                  <a:ext cx="340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y =</a:t>
                  </a:r>
                </a:p>
              </p:txBody>
            </p:sp>
          </p:grpSp>
          <p:sp>
            <p:nvSpPr>
              <p:cNvPr id="46126" name="Line 28"/>
              <p:cNvSpPr>
                <a:spLocks noChangeShapeType="1"/>
              </p:cNvSpPr>
              <p:nvPr/>
            </p:nvSpPr>
            <p:spPr bwMode="auto">
              <a:xfrm>
                <a:off x="3461" y="1767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27" name="Line 29"/>
              <p:cNvSpPr>
                <a:spLocks noChangeShapeType="1"/>
              </p:cNvSpPr>
              <p:nvPr/>
            </p:nvSpPr>
            <p:spPr bwMode="auto">
              <a:xfrm>
                <a:off x="4703" y="177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6089" name="Rectangle 31"/>
            <p:cNvSpPr>
              <a:spLocks noChangeArrowheads="1"/>
            </p:cNvSpPr>
            <p:nvPr/>
          </p:nvSpPr>
          <p:spPr bwMode="auto">
            <a:xfrm>
              <a:off x="1187" y="3738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1</a:t>
              </a:r>
            </a:p>
          </p:txBody>
        </p:sp>
        <p:sp>
          <p:nvSpPr>
            <p:cNvPr id="46090" name="Rectangle 32"/>
            <p:cNvSpPr>
              <a:spLocks noChangeArrowheads="1"/>
            </p:cNvSpPr>
            <p:nvPr/>
          </p:nvSpPr>
          <p:spPr bwMode="auto">
            <a:xfrm>
              <a:off x="1592" y="3738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2</a:t>
              </a:r>
            </a:p>
          </p:txBody>
        </p:sp>
        <p:sp>
          <p:nvSpPr>
            <p:cNvPr id="46091" name="Rectangle 33"/>
            <p:cNvSpPr>
              <a:spLocks noChangeArrowheads="1"/>
            </p:cNvSpPr>
            <p:nvPr/>
          </p:nvSpPr>
          <p:spPr bwMode="auto">
            <a:xfrm>
              <a:off x="2033" y="3738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3</a:t>
              </a:r>
            </a:p>
          </p:txBody>
        </p:sp>
        <p:sp>
          <p:nvSpPr>
            <p:cNvPr id="46092" name="Rectangle 34"/>
            <p:cNvSpPr>
              <a:spLocks noChangeArrowheads="1"/>
            </p:cNvSpPr>
            <p:nvPr/>
          </p:nvSpPr>
          <p:spPr bwMode="auto">
            <a:xfrm>
              <a:off x="2758" y="3738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x</a:t>
              </a:r>
            </a:p>
          </p:txBody>
        </p:sp>
        <p:sp>
          <p:nvSpPr>
            <p:cNvPr id="46093" name="Line 35"/>
            <p:cNvSpPr>
              <a:spLocks noChangeShapeType="1"/>
            </p:cNvSpPr>
            <p:nvPr/>
          </p:nvSpPr>
          <p:spPr bwMode="auto">
            <a:xfrm flipV="1">
              <a:off x="450" y="1163"/>
              <a:ext cx="0" cy="2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4" name="Line 36"/>
            <p:cNvSpPr>
              <a:spLocks noChangeShapeType="1"/>
            </p:cNvSpPr>
            <p:nvPr/>
          </p:nvSpPr>
          <p:spPr bwMode="auto">
            <a:xfrm>
              <a:off x="455" y="32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5" name="Line 37"/>
            <p:cNvSpPr>
              <a:spLocks noChangeShapeType="1"/>
            </p:cNvSpPr>
            <p:nvPr/>
          </p:nvSpPr>
          <p:spPr bwMode="auto">
            <a:xfrm>
              <a:off x="455" y="2640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6" name="Line 38"/>
            <p:cNvSpPr>
              <a:spLocks noChangeShapeType="1"/>
            </p:cNvSpPr>
            <p:nvPr/>
          </p:nvSpPr>
          <p:spPr bwMode="auto">
            <a:xfrm>
              <a:off x="455" y="2052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7" name="Line 39"/>
            <p:cNvSpPr>
              <a:spLocks noChangeShapeType="1"/>
            </p:cNvSpPr>
            <p:nvPr/>
          </p:nvSpPr>
          <p:spPr bwMode="auto">
            <a:xfrm>
              <a:off x="455" y="1464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8" name="Line 40"/>
            <p:cNvSpPr>
              <a:spLocks noChangeShapeType="1"/>
            </p:cNvSpPr>
            <p:nvPr/>
          </p:nvSpPr>
          <p:spPr bwMode="auto">
            <a:xfrm>
              <a:off x="455" y="349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9" name="Line 41"/>
            <p:cNvSpPr>
              <a:spLocks noChangeShapeType="1"/>
            </p:cNvSpPr>
            <p:nvPr/>
          </p:nvSpPr>
          <p:spPr bwMode="auto">
            <a:xfrm>
              <a:off x="464" y="2913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0" name="Line 42"/>
            <p:cNvSpPr>
              <a:spLocks noChangeShapeType="1"/>
            </p:cNvSpPr>
            <p:nvPr/>
          </p:nvSpPr>
          <p:spPr bwMode="auto">
            <a:xfrm>
              <a:off x="464" y="2355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1" name="Line 43"/>
            <p:cNvSpPr>
              <a:spLocks noChangeShapeType="1"/>
            </p:cNvSpPr>
            <p:nvPr/>
          </p:nvSpPr>
          <p:spPr bwMode="auto">
            <a:xfrm>
              <a:off x="464" y="1752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2" name="Rectangle 44"/>
            <p:cNvSpPr>
              <a:spLocks noChangeArrowheads="1"/>
            </p:cNvSpPr>
            <p:nvPr/>
          </p:nvSpPr>
          <p:spPr bwMode="auto">
            <a:xfrm>
              <a:off x="206" y="1581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2</a:t>
              </a:r>
            </a:p>
          </p:txBody>
        </p:sp>
        <p:sp>
          <p:nvSpPr>
            <p:cNvPr id="46103" name="Line 45"/>
            <p:cNvSpPr>
              <a:spLocks noChangeShapeType="1"/>
            </p:cNvSpPr>
            <p:nvPr/>
          </p:nvSpPr>
          <p:spPr bwMode="auto">
            <a:xfrm>
              <a:off x="458" y="3768"/>
              <a:ext cx="2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4" name="Line 46"/>
            <p:cNvSpPr>
              <a:spLocks noChangeShapeType="1"/>
            </p:cNvSpPr>
            <p:nvPr/>
          </p:nvSpPr>
          <p:spPr bwMode="auto">
            <a:xfrm flipV="1">
              <a:off x="1005" y="362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5" name="Line 47"/>
            <p:cNvSpPr>
              <a:spLocks noChangeShapeType="1"/>
            </p:cNvSpPr>
            <p:nvPr/>
          </p:nvSpPr>
          <p:spPr bwMode="auto">
            <a:xfrm flipV="1">
              <a:off x="1593" y="362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6" name="Line 48"/>
            <p:cNvSpPr>
              <a:spLocks noChangeShapeType="1"/>
            </p:cNvSpPr>
            <p:nvPr/>
          </p:nvSpPr>
          <p:spPr bwMode="auto">
            <a:xfrm flipV="1">
              <a:off x="2181" y="362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7" name="Line 49"/>
            <p:cNvSpPr>
              <a:spLocks noChangeShapeType="1"/>
            </p:cNvSpPr>
            <p:nvPr/>
          </p:nvSpPr>
          <p:spPr bwMode="auto">
            <a:xfrm flipV="1">
              <a:off x="2766" y="362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8" name="Line 50"/>
            <p:cNvSpPr>
              <a:spLocks noChangeShapeType="1"/>
            </p:cNvSpPr>
            <p:nvPr/>
          </p:nvSpPr>
          <p:spPr bwMode="auto">
            <a:xfrm flipV="1">
              <a:off x="735" y="362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09" name="Line 51"/>
            <p:cNvSpPr>
              <a:spLocks noChangeShapeType="1"/>
            </p:cNvSpPr>
            <p:nvPr/>
          </p:nvSpPr>
          <p:spPr bwMode="auto">
            <a:xfrm flipV="1">
              <a:off x="1320" y="3620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10" name="Line 52"/>
            <p:cNvSpPr>
              <a:spLocks noChangeShapeType="1"/>
            </p:cNvSpPr>
            <p:nvPr/>
          </p:nvSpPr>
          <p:spPr bwMode="auto">
            <a:xfrm flipV="1">
              <a:off x="1878" y="3620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11" name="Line 53"/>
            <p:cNvSpPr>
              <a:spLocks noChangeShapeType="1"/>
            </p:cNvSpPr>
            <p:nvPr/>
          </p:nvSpPr>
          <p:spPr bwMode="auto">
            <a:xfrm flipV="1">
              <a:off x="2481" y="3620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12" name="Rectangle 54"/>
            <p:cNvSpPr>
              <a:spLocks noChangeArrowheads="1"/>
            </p:cNvSpPr>
            <p:nvPr/>
          </p:nvSpPr>
          <p:spPr bwMode="auto">
            <a:xfrm>
              <a:off x="250" y="1023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y</a:t>
              </a:r>
            </a:p>
          </p:txBody>
        </p:sp>
        <p:sp>
          <p:nvSpPr>
            <p:cNvPr id="46113" name="Rectangle 55"/>
            <p:cNvSpPr>
              <a:spLocks noChangeArrowheads="1"/>
            </p:cNvSpPr>
            <p:nvPr/>
          </p:nvSpPr>
          <p:spPr bwMode="auto">
            <a:xfrm>
              <a:off x="188" y="2184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1</a:t>
              </a:r>
            </a:p>
          </p:txBody>
        </p:sp>
        <p:sp>
          <p:nvSpPr>
            <p:cNvPr id="46114" name="Rectangle 56"/>
            <p:cNvSpPr>
              <a:spLocks noChangeArrowheads="1"/>
            </p:cNvSpPr>
            <p:nvPr/>
          </p:nvSpPr>
          <p:spPr bwMode="auto">
            <a:xfrm>
              <a:off x="179" y="2769"/>
              <a:ext cx="29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b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3</a:t>
              </a:r>
            </a:p>
          </p:txBody>
        </p:sp>
        <p:sp>
          <p:nvSpPr>
            <p:cNvPr id="46115" name="Rectangle 57"/>
            <p:cNvSpPr>
              <a:spLocks noChangeArrowheads="1"/>
            </p:cNvSpPr>
            <p:nvPr/>
          </p:nvSpPr>
          <p:spPr bwMode="auto">
            <a:xfrm>
              <a:off x="471" y="2046"/>
              <a:ext cx="122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b="1">
                  <a:latin typeface="Arial" charset="0"/>
                </a:rPr>
                <a:t>1 (</a:t>
              </a:r>
              <a:r>
                <a:rPr lang="pt-BR" altLang="pt-BR" b="1" i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1</a:t>
              </a:r>
              <a:r>
                <a:rPr lang="pt-BR" altLang="pt-BR" b="1">
                  <a:latin typeface="Arial" charset="0"/>
                </a:rPr>
                <a:t>, </a:t>
              </a:r>
              <a:r>
                <a:rPr lang="pt-BR" altLang="pt-BR" b="1" i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1</a:t>
              </a:r>
              <a:r>
                <a:rPr lang="pt-BR" altLang="pt-BR" b="1">
                  <a:latin typeface="Arial" charset="0"/>
                </a:rPr>
                <a:t>), W</a:t>
              </a:r>
              <a:r>
                <a:rPr lang="pt-BR" altLang="pt-BR" b="1" baseline="-25000">
                  <a:latin typeface="Arial" charset="0"/>
                </a:rPr>
                <a:t>1</a:t>
              </a:r>
            </a:p>
          </p:txBody>
        </p:sp>
        <p:sp>
          <p:nvSpPr>
            <p:cNvPr id="46116" name="Rectangle 58"/>
            <p:cNvSpPr>
              <a:spLocks noChangeArrowheads="1"/>
            </p:cNvSpPr>
            <p:nvPr/>
          </p:nvSpPr>
          <p:spPr bwMode="auto">
            <a:xfrm>
              <a:off x="699" y="1365"/>
              <a:ext cx="122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b="1">
                  <a:latin typeface="Arial" charset="0"/>
                </a:rPr>
                <a:t>2 (</a:t>
              </a:r>
              <a:r>
                <a:rPr lang="pt-BR" altLang="pt-BR" b="1" i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2</a:t>
              </a:r>
              <a:r>
                <a:rPr lang="pt-BR" altLang="pt-BR" b="1">
                  <a:latin typeface="Arial" charset="0"/>
                </a:rPr>
                <a:t>, </a:t>
              </a:r>
              <a:r>
                <a:rPr lang="pt-BR" altLang="pt-BR" b="1" i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2</a:t>
              </a:r>
              <a:r>
                <a:rPr lang="pt-BR" altLang="pt-BR" b="1">
                  <a:latin typeface="Arial" charset="0"/>
                </a:rPr>
                <a:t>), W</a:t>
              </a:r>
              <a:r>
                <a:rPr lang="pt-BR" altLang="pt-BR" b="1" baseline="-25000">
                  <a:latin typeface="Arial" charset="0"/>
                </a:rPr>
                <a:t>2</a:t>
              </a:r>
            </a:p>
          </p:txBody>
        </p:sp>
        <p:sp>
          <p:nvSpPr>
            <p:cNvPr id="46117" name="Rectangle 59"/>
            <p:cNvSpPr>
              <a:spLocks noChangeArrowheads="1"/>
            </p:cNvSpPr>
            <p:nvPr/>
          </p:nvSpPr>
          <p:spPr bwMode="auto">
            <a:xfrm>
              <a:off x="1797" y="2586"/>
              <a:ext cx="122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b="1">
                  <a:latin typeface="Arial" charset="0"/>
                </a:rPr>
                <a:t>3 (</a:t>
              </a:r>
              <a:r>
                <a:rPr lang="pt-BR" altLang="pt-BR" b="1" i="1">
                  <a:latin typeface="Arial" charset="0"/>
                </a:rPr>
                <a:t>x</a:t>
              </a:r>
              <a:r>
                <a:rPr lang="pt-BR" altLang="pt-BR" b="1" baseline="-25000">
                  <a:latin typeface="Arial" charset="0"/>
                </a:rPr>
                <a:t>3</a:t>
              </a:r>
              <a:r>
                <a:rPr lang="pt-BR" altLang="pt-BR" b="1">
                  <a:latin typeface="Arial" charset="0"/>
                </a:rPr>
                <a:t>, </a:t>
              </a:r>
              <a:r>
                <a:rPr lang="pt-BR" altLang="pt-BR" b="1" i="1">
                  <a:latin typeface="Arial" charset="0"/>
                </a:rPr>
                <a:t>y</a:t>
              </a:r>
              <a:r>
                <a:rPr lang="pt-BR" altLang="pt-BR" b="1" baseline="-25000">
                  <a:latin typeface="Arial" charset="0"/>
                </a:rPr>
                <a:t>3</a:t>
              </a:r>
              <a:r>
                <a:rPr lang="pt-BR" altLang="pt-BR" b="1">
                  <a:latin typeface="Arial" charset="0"/>
                </a:rPr>
                <a:t>), W</a:t>
              </a:r>
              <a:r>
                <a:rPr lang="pt-BR" altLang="pt-BR" b="1" baseline="-25000">
                  <a:latin typeface="Arial" charset="0"/>
                </a:rPr>
                <a:t>3</a:t>
              </a:r>
            </a:p>
          </p:txBody>
        </p:sp>
        <p:sp>
          <p:nvSpPr>
            <p:cNvPr id="46118" name="Freeform 60"/>
            <p:cNvSpPr>
              <a:spLocks/>
            </p:cNvSpPr>
            <p:nvPr/>
          </p:nvSpPr>
          <p:spPr bwMode="auto">
            <a:xfrm>
              <a:off x="441" y="2913"/>
              <a:ext cx="1738" cy="856"/>
            </a:xfrm>
            <a:custGeom>
              <a:avLst/>
              <a:gdLst>
                <a:gd name="T0" fmla="*/ 1737 w 1738"/>
                <a:gd name="T1" fmla="*/ 855 h 856"/>
                <a:gd name="T2" fmla="*/ 1737 w 1738"/>
                <a:gd name="T3" fmla="*/ 0 h 856"/>
                <a:gd name="T4" fmla="*/ 0 w 1738"/>
                <a:gd name="T5" fmla="*/ 0 h 856"/>
                <a:gd name="T6" fmla="*/ 0 60000 65536"/>
                <a:gd name="T7" fmla="*/ 0 60000 65536"/>
                <a:gd name="T8" fmla="*/ 0 60000 65536"/>
                <a:gd name="T9" fmla="*/ 0 w 1738"/>
                <a:gd name="T10" fmla="*/ 0 h 856"/>
                <a:gd name="T11" fmla="*/ 1738 w 1738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8" h="856">
                  <a:moveTo>
                    <a:pt x="1737" y="855"/>
                  </a:moveTo>
                  <a:lnTo>
                    <a:pt x="173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19" name="Freeform 61"/>
            <p:cNvSpPr>
              <a:spLocks/>
            </p:cNvSpPr>
            <p:nvPr/>
          </p:nvSpPr>
          <p:spPr bwMode="auto">
            <a:xfrm>
              <a:off x="450" y="2355"/>
              <a:ext cx="874" cy="1423"/>
            </a:xfrm>
            <a:custGeom>
              <a:avLst/>
              <a:gdLst>
                <a:gd name="T0" fmla="*/ 873 w 874"/>
                <a:gd name="T1" fmla="*/ 1422 h 1423"/>
                <a:gd name="T2" fmla="*/ 873 w 874"/>
                <a:gd name="T3" fmla="*/ 0 h 1423"/>
                <a:gd name="T4" fmla="*/ 0 w 874"/>
                <a:gd name="T5" fmla="*/ 0 h 1423"/>
                <a:gd name="T6" fmla="*/ 0 60000 65536"/>
                <a:gd name="T7" fmla="*/ 0 60000 65536"/>
                <a:gd name="T8" fmla="*/ 0 60000 65536"/>
                <a:gd name="T9" fmla="*/ 0 w 874"/>
                <a:gd name="T10" fmla="*/ 0 h 1423"/>
                <a:gd name="T11" fmla="*/ 874 w 874"/>
                <a:gd name="T12" fmla="*/ 1423 h 14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4" h="1423">
                  <a:moveTo>
                    <a:pt x="873" y="1422"/>
                  </a:moveTo>
                  <a:lnTo>
                    <a:pt x="87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20" name="Freeform 62"/>
            <p:cNvSpPr>
              <a:spLocks/>
            </p:cNvSpPr>
            <p:nvPr/>
          </p:nvSpPr>
          <p:spPr bwMode="auto">
            <a:xfrm>
              <a:off x="441" y="1752"/>
              <a:ext cx="1297" cy="2017"/>
            </a:xfrm>
            <a:custGeom>
              <a:avLst/>
              <a:gdLst>
                <a:gd name="T0" fmla="*/ 1296 w 1297"/>
                <a:gd name="T1" fmla="*/ 2016 h 2017"/>
                <a:gd name="T2" fmla="*/ 1296 w 1297"/>
                <a:gd name="T3" fmla="*/ 0 h 2017"/>
                <a:gd name="T4" fmla="*/ 0 w 1297"/>
                <a:gd name="T5" fmla="*/ 0 h 2017"/>
                <a:gd name="T6" fmla="*/ 0 60000 65536"/>
                <a:gd name="T7" fmla="*/ 0 60000 65536"/>
                <a:gd name="T8" fmla="*/ 0 60000 65536"/>
                <a:gd name="T9" fmla="*/ 0 w 1297"/>
                <a:gd name="T10" fmla="*/ 0 h 2017"/>
                <a:gd name="T11" fmla="*/ 1297 w 1297"/>
                <a:gd name="T12" fmla="*/ 2017 h 20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" h="2017">
                  <a:moveTo>
                    <a:pt x="1296" y="2016"/>
                  </a:moveTo>
                  <a:lnTo>
                    <a:pt x="129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121" name="Oval 63"/>
            <p:cNvSpPr>
              <a:spLocks noChangeArrowheads="1"/>
            </p:cNvSpPr>
            <p:nvPr/>
          </p:nvSpPr>
          <p:spPr bwMode="auto">
            <a:xfrm>
              <a:off x="1289" y="2343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6122" name="Oval 64"/>
            <p:cNvSpPr>
              <a:spLocks noChangeArrowheads="1"/>
            </p:cNvSpPr>
            <p:nvPr/>
          </p:nvSpPr>
          <p:spPr bwMode="auto">
            <a:xfrm>
              <a:off x="1712" y="1731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6123" name="Oval 65"/>
            <p:cNvSpPr>
              <a:spLocks noChangeArrowheads="1"/>
            </p:cNvSpPr>
            <p:nvPr/>
          </p:nvSpPr>
          <p:spPr bwMode="auto">
            <a:xfrm>
              <a:off x="2153" y="2901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8" name="Picture 4" descr="http://unipvirtual.com.br/material/MATERIAL_ANTIGO/mix_marketing/Imagens/vendas_luc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0101"/>
            <a:ext cx="7632848" cy="5707899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II.3) ciclo de vida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A9ABFF6-447D-487D-9D68-495846F101FB}" type="slidenum">
              <a:rPr lang="en-US" altLang="pt-BR"/>
              <a:pPr/>
              <a:t>30</a:t>
            </a:fld>
            <a:endParaRPr lang="en-US" altLang="pt-BR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Exemplo de centro-de-gravidade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0" y="1955800"/>
            <a:ext cx="8753475" cy="4826000"/>
            <a:chOff x="0" y="1232"/>
            <a:chExt cx="5514" cy="3040"/>
          </a:xfrm>
        </p:grpSpPr>
        <p:sp>
          <p:nvSpPr>
            <p:cNvPr id="48134" name="Rectangle 3"/>
            <p:cNvSpPr>
              <a:spLocks noChangeArrowheads="1"/>
            </p:cNvSpPr>
            <p:nvPr/>
          </p:nvSpPr>
          <p:spPr bwMode="auto">
            <a:xfrm>
              <a:off x="0" y="398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pt-BR" altLang="pt-BR" sz="900" i="1">
                  <a:latin typeface="Arial" charset="0"/>
                </a:rPr>
                <a:t>© 1998 by Prentice-Hall Inc</a:t>
              </a:r>
            </a:p>
            <a:p>
              <a:pPr algn="ctr"/>
              <a:r>
                <a:rPr lang="pt-BR" altLang="pt-BR" sz="900" i="1">
                  <a:latin typeface="Arial" charset="0"/>
                </a:rPr>
                <a:t>Russell/Taylor  Oper Mgt 2/e</a:t>
              </a:r>
            </a:p>
          </p:txBody>
        </p:sp>
        <p:sp>
          <p:nvSpPr>
            <p:cNvPr id="48135" name="Line 5"/>
            <p:cNvSpPr>
              <a:spLocks noChangeShapeType="1"/>
            </p:cNvSpPr>
            <p:nvPr/>
          </p:nvSpPr>
          <p:spPr bwMode="auto">
            <a:xfrm flipV="1">
              <a:off x="882" y="1573"/>
              <a:ext cx="0" cy="20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6" name="Line 6"/>
            <p:cNvSpPr>
              <a:spLocks noChangeShapeType="1"/>
            </p:cNvSpPr>
            <p:nvPr/>
          </p:nvSpPr>
          <p:spPr bwMode="auto">
            <a:xfrm>
              <a:off x="887" y="3072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7" name="Line 7"/>
            <p:cNvSpPr>
              <a:spLocks noChangeShapeType="1"/>
            </p:cNvSpPr>
            <p:nvPr/>
          </p:nvSpPr>
          <p:spPr bwMode="auto">
            <a:xfrm>
              <a:off x="887" y="2484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8" name="Line 8"/>
            <p:cNvSpPr>
              <a:spLocks noChangeShapeType="1"/>
            </p:cNvSpPr>
            <p:nvPr/>
          </p:nvSpPr>
          <p:spPr bwMode="auto">
            <a:xfrm>
              <a:off x="887" y="1896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9" name="Line 9"/>
            <p:cNvSpPr>
              <a:spLocks noChangeShapeType="1"/>
            </p:cNvSpPr>
            <p:nvPr/>
          </p:nvSpPr>
          <p:spPr bwMode="auto">
            <a:xfrm>
              <a:off x="887" y="3342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0" name="Line 10"/>
            <p:cNvSpPr>
              <a:spLocks noChangeShapeType="1"/>
            </p:cNvSpPr>
            <p:nvPr/>
          </p:nvSpPr>
          <p:spPr bwMode="auto">
            <a:xfrm>
              <a:off x="896" y="2757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1" name="Line 11"/>
            <p:cNvSpPr>
              <a:spLocks noChangeShapeType="1"/>
            </p:cNvSpPr>
            <p:nvPr/>
          </p:nvSpPr>
          <p:spPr bwMode="auto">
            <a:xfrm>
              <a:off x="896" y="2199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2" name="Line 12"/>
            <p:cNvSpPr>
              <a:spLocks noChangeShapeType="1"/>
            </p:cNvSpPr>
            <p:nvPr/>
          </p:nvSpPr>
          <p:spPr bwMode="auto">
            <a:xfrm>
              <a:off x="896" y="1576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3" name="Line 13"/>
            <p:cNvSpPr>
              <a:spLocks noChangeShapeType="1"/>
            </p:cNvSpPr>
            <p:nvPr/>
          </p:nvSpPr>
          <p:spPr bwMode="auto">
            <a:xfrm>
              <a:off x="890" y="3612"/>
              <a:ext cx="19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4" name="Line 14"/>
            <p:cNvSpPr>
              <a:spLocks noChangeShapeType="1"/>
            </p:cNvSpPr>
            <p:nvPr/>
          </p:nvSpPr>
          <p:spPr bwMode="auto">
            <a:xfrm flipV="1">
              <a:off x="1437" y="3473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5" name="Line 15"/>
            <p:cNvSpPr>
              <a:spLocks noChangeShapeType="1"/>
            </p:cNvSpPr>
            <p:nvPr/>
          </p:nvSpPr>
          <p:spPr bwMode="auto">
            <a:xfrm flipV="1">
              <a:off x="1989" y="3469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6" name="Line 16"/>
            <p:cNvSpPr>
              <a:spLocks noChangeShapeType="1"/>
            </p:cNvSpPr>
            <p:nvPr/>
          </p:nvSpPr>
          <p:spPr bwMode="auto">
            <a:xfrm flipV="1">
              <a:off x="2537" y="3473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7" name="Line 17"/>
            <p:cNvSpPr>
              <a:spLocks noChangeShapeType="1"/>
            </p:cNvSpPr>
            <p:nvPr/>
          </p:nvSpPr>
          <p:spPr bwMode="auto">
            <a:xfrm flipV="1">
              <a:off x="1167" y="3473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8" name="Line 18"/>
            <p:cNvSpPr>
              <a:spLocks noChangeShapeType="1"/>
            </p:cNvSpPr>
            <p:nvPr/>
          </p:nvSpPr>
          <p:spPr bwMode="auto">
            <a:xfrm flipV="1">
              <a:off x="1712" y="3464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9" name="Line 19"/>
            <p:cNvSpPr>
              <a:spLocks noChangeShapeType="1"/>
            </p:cNvSpPr>
            <p:nvPr/>
          </p:nvSpPr>
          <p:spPr bwMode="auto">
            <a:xfrm flipV="1">
              <a:off x="2266" y="3464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0" name="Line 20"/>
            <p:cNvSpPr>
              <a:spLocks noChangeShapeType="1"/>
            </p:cNvSpPr>
            <p:nvPr/>
          </p:nvSpPr>
          <p:spPr bwMode="auto">
            <a:xfrm flipV="1">
              <a:off x="2801" y="3464"/>
              <a:ext cx="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1" name="Rectangle 21"/>
            <p:cNvSpPr>
              <a:spLocks noChangeArrowheads="1"/>
            </p:cNvSpPr>
            <p:nvPr/>
          </p:nvSpPr>
          <p:spPr bwMode="auto">
            <a:xfrm>
              <a:off x="695" y="1246"/>
              <a:ext cx="1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sz="1800" b="1">
                  <a:latin typeface="Arial" charset="0"/>
                </a:rPr>
                <a:t>y</a:t>
              </a:r>
            </a:p>
          </p:txBody>
        </p:sp>
        <p:sp>
          <p:nvSpPr>
            <p:cNvPr id="48152" name="Oval 22"/>
            <p:cNvSpPr>
              <a:spLocks noChangeArrowheads="1"/>
            </p:cNvSpPr>
            <p:nvPr/>
          </p:nvSpPr>
          <p:spPr bwMode="auto">
            <a:xfrm>
              <a:off x="1391" y="3045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8153" name="Oval 23"/>
            <p:cNvSpPr>
              <a:spLocks noChangeArrowheads="1"/>
            </p:cNvSpPr>
            <p:nvPr/>
          </p:nvSpPr>
          <p:spPr bwMode="auto">
            <a:xfrm>
              <a:off x="1550" y="1887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8154" name="Oval 24"/>
            <p:cNvSpPr>
              <a:spLocks noChangeArrowheads="1"/>
            </p:cNvSpPr>
            <p:nvPr/>
          </p:nvSpPr>
          <p:spPr bwMode="auto">
            <a:xfrm>
              <a:off x="1139" y="2187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8155" name="Rectangle 25"/>
            <p:cNvSpPr>
              <a:spLocks noChangeArrowheads="1"/>
            </p:cNvSpPr>
            <p:nvPr/>
          </p:nvSpPr>
          <p:spPr bwMode="auto">
            <a:xfrm>
              <a:off x="1281" y="1254"/>
              <a:ext cx="11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endParaRPr lang="pt-BR" altLang="pt-BR" sz="1800">
                <a:latin typeface="Arial" charset="0"/>
              </a:endParaRPr>
            </a:p>
            <a:p>
              <a:endParaRPr lang="pt-BR" altLang="pt-BR" sz="1800">
                <a:latin typeface="Arial" charset="0"/>
              </a:endParaRPr>
            </a:p>
            <a:p>
              <a:endParaRPr lang="pt-BR" altLang="pt-BR" sz="1800">
                <a:latin typeface="Arial" charset="0"/>
              </a:endParaRPr>
            </a:p>
            <a:p>
              <a:endParaRPr lang="pt-BR" altLang="pt-BR" sz="1800">
                <a:latin typeface="Arial" charset="0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86" y="1482"/>
              <a:ext cx="382" cy="1985"/>
              <a:chOff x="486" y="1482"/>
              <a:chExt cx="382" cy="1985"/>
            </a:xfrm>
          </p:grpSpPr>
          <p:sp>
            <p:nvSpPr>
              <p:cNvPr id="48175" name="Rectangle 26"/>
              <p:cNvSpPr>
                <a:spLocks noChangeArrowheads="1"/>
              </p:cNvSpPr>
              <p:nvPr/>
            </p:nvSpPr>
            <p:spPr bwMode="auto">
              <a:xfrm>
                <a:off x="487" y="148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700</a:t>
                </a:r>
              </a:p>
            </p:txBody>
          </p:sp>
          <p:sp>
            <p:nvSpPr>
              <p:cNvPr id="48176" name="Rectangle 27"/>
              <p:cNvSpPr>
                <a:spLocks noChangeArrowheads="1"/>
              </p:cNvSpPr>
              <p:nvPr/>
            </p:nvSpPr>
            <p:spPr bwMode="auto">
              <a:xfrm>
                <a:off x="487" y="209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500</a:t>
                </a:r>
              </a:p>
            </p:txBody>
          </p:sp>
          <p:sp>
            <p:nvSpPr>
              <p:cNvPr id="48177" name="Rectangle 28"/>
              <p:cNvSpPr>
                <a:spLocks noChangeArrowheads="1"/>
              </p:cNvSpPr>
              <p:nvPr/>
            </p:nvSpPr>
            <p:spPr bwMode="auto">
              <a:xfrm>
                <a:off x="487" y="1784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600</a:t>
                </a:r>
              </a:p>
            </p:txBody>
          </p:sp>
          <p:sp>
            <p:nvSpPr>
              <p:cNvPr id="48178" name="Rectangle 29"/>
              <p:cNvSpPr>
                <a:spLocks noChangeArrowheads="1"/>
              </p:cNvSpPr>
              <p:nvPr/>
            </p:nvSpPr>
            <p:spPr bwMode="auto">
              <a:xfrm>
                <a:off x="487" y="238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400</a:t>
                </a:r>
              </a:p>
            </p:txBody>
          </p:sp>
          <p:sp>
            <p:nvSpPr>
              <p:cNvPr id="48179" name="Rectangle 30"/>
              <p:cNvSpPr>
                <a:spLocks noChangeArrowheads="1"/>
              </p:cNvSpPr>
              <p:nvPr/>
            </p:nvSpPr>
            <p:spPr bwMode="auto">
              <a:xfrm>
                <a:off x="487" y="2656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300</a:t>
                </a:r>
              </a:p>
            </p:txBody>
          </p:sp>
          <p:sp>
            <p:nvSpPr>
              <p:cNvPr id="48180" name="Rectangle 31"/>
              <p:cNvSpPr>
                <a:spLocks noChangeArrowheads="1"/>
              </p:cNvSpPr>
              <p:nvPr/>
            </p:nvSpPr>
            <p:spPr bwMode="auto">
              <a:xfrm>
                <a:off x="486" y="2949"/>
                <a:ext cx="382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200</a:t>
                </a:r>
              </a:p>
            </p:txBody>
          </p:sp>
          <p:sp>
            <p:nvSpPr>
              <p:cNvPr id="48181" name="Rectangle 32"/>
              <p:cNvSpPr>
                <a:spLocks noChangeArrowheads="1"/>
              </p:cNvSpPr>
              <p:nvPr/>
            </p:nvSpPr>
            <p:spPr bwMode="auto">
              <a:xfrm>
                <a:off x="487" y="3238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100</a:t>
                </a:r>
              </a:p>
            </p:txBody>
          </p:sp>
        </p:grpSp>
        <p:sp>
          <p:nvSpPr>
            <p:cNvPr id="48157" name="Rectangle 34"/>
            <p:cNvSpPr>
              <a:spLocks noChangeArrowheads="1"/>
            </p:cNvSpPr>
            <p:nvPr/>
          </p:nvSpPr>
          <p:spPr bwMode="auto">
            <a:xfrm>
              <a:off x="663" y="3592"/>
              <a:ext cx="1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1800">
                  <a:latin typeface="Arial" charset="0"/>
                </a:rPr>
                <a:t>0</a:t>
              </a: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971" y="3584"/>
              <a:ext cx="2146" cy="257"/>
              <a:chOff x="971" y="3584"/>
              <a:chExt cx="2146" cy="257"/>
            </a:xfrm>
          </p:grpSpPr>
          <p:sp>
            <p:nvSpPr>
              <p:cNvPr id="48167" name="Rectangle 35"/>
              <p:cNvSpPr>
                <a:spLocks noChangeArrowheads="1"/>
              </p:cNvSpPr>
              <p:nvPr/>
            </p:nvSpPr>
            <p:spPr bwMode="auto">
              <a:xfrm>
                <a:off x="2923" y="3584"/>
                <a:ext cx="19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pt-BR" altLang="pt-BR" sz="1800" b="1">
                    <a:latin typeface="Arial" charset="0"/>
                  </a:rPr>
                  <a:t>x</a:t>
                </a:r>
              </a:p>
            </p:txBody>
          </p:sp>
          <p:sp>
            <p:nvSpPr>
              <p:cNvPr id="48168" name="Rectangle 36"/>
              <p:cNvSpPr>
                <a:spLocks noChangeArrowheads="1"/>
              </p:cNvSpPr>
              <p:nvPr/>
            </p:nvSpPr>
            <p:spPr bwMode="auto">
              <a:xfrm>
                <a:off x="2607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700</a:t>
                </a:r>
              </a:p>
            </p:txBody>
          </p:sp>
          <p:sp>
            <p:nvSpPr>
              <p:cNvPr id="48169" name="Rectangle 37"/>
              <p:cNvSpPr>
                <a:spLocks noChangeArrowheads="1"/>
              </p:cNvSpPr>
              <p:nvPr/>
            </p:nvSpPr>
            <p:spPr bwMode="auto">
              <a:xfrm>
                <a:off x="2069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500</a:t>
                </a:r>
              </a:p>
            </p:txBody>
          </p:sp>
          <p:sp>
            <p:nvSpPr>
              <p:cNvPr id="48170" name="Rectangle 38"/>
              <p:cNvSpPr>
                <a:spLocks noChangeArrowheads="1"/>
              </p:cNvSpPr>
              <p:nvPr/>
            </p:nvSpPr>
            <p:spPr bwMode="auto">
              <a:xfrm>
                <a:off x="2343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600</a:t>
                </a:r>
              </a:p>
            </p:txBody>
          </p:sp>
          <p:sp>
            <p:nvSpPr>
              <p:cNvPr id="48171" name="Rectangle 39"/>
              <p:cNvSpPr>
                <a:spLocks noChangeArrowheads="1"/>
              </p:cNvSpPr>
              <p:nvPr/>
            </p:nvSpPr>
            <p:spPr bwMode="auto">
              <a:xfrm>
                <a:off x="1795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400</a:t>
                </a:r>
              </a:p>
            </p:txBody>
          </p:sp>
          <p:sp>
            <p:nvSpPr>
              <p:cNvPr id="48172" name="Rectangle 40"/>
              <p:cNvSpPr>
                <a:spLocks noChangeArrowheads="1"/>
              </p:cNvSpPr>
              <p:nvPr/>
            </p:nvSpPr>
            <p:spPr bwMode="auto">
              <a:xfrm>
                <a:off x="1519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300</a:t>
                </a:r>
              </a:p>
            </p:txBody>
          </p:sp>
          <p:sp>
            <p:nvSpPr>
              <p:cNvPr id="48173" name="Rectangle 41"/>
              <p:cNvSpPr>
                <a:spLocks noChangeArrowheads="1"/>
              </p:cNvSpPr>
              <p:nvPr/>
            </p:nvSpPr>
            <p:spPr bwMode="auto">
              <a:xfrm>
                <a:off x="1240" y="3612"/>
                <a:ext cx="382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200</a:t>
                </a:r>
              </a:p>
            </p:txBody>
          </p:sp>
          <p:sp>
            <p:nvSpPr>
              <p:cNvPr id="48174" name="Rectangle 42"/>
              <p:cNvSpPr>
                <a:spLocks noChangeArrowheads="1"/>
              </p:cNvSpPr>
              <p:nvPr/>
            </p:nvSpPr>
            <p:spPr bwMode="auto">
              <a:xfrm>
                <a:off x="971" y="3612"/>
                <a:ext cx="3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>
                    <a:latin typeface="Arial" charset="0"/>
                  </a:rPr>
                  <a:t>100</a:t>
                </a:r>
              </a:p>
            </p:txBody>
          </p:sp>
        </p:grpSp>
        <p:sp>
          <p:nvSpPr>
            <p:cNvPr id="48159" name="Oval 44"/>
            <p:cNvSpPr>
              <a:spLocks noChangeArrowheads="1"/>
            </p:cNvSpPr>
            <p:nvPr/>
          </p:nvSpPr>
          <p:spPr bwMode="auto">
            <a:xfrm>
              <a:off x="2243" y="2739"/>
              <a:ext cx="50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pt-BR"/>
            </a:p>
          </p:txBody>
        </p:sp>
        <p:sp>
          <p:nvSpPr>
            <p:cNvPr id="48160" name="Rectangle 45"/>
            <p:cNvSpPr>
              <a:spLocks noChangeArrowheads="1"/>
            </p:cNvSpPr>
            <p:nvPr/>
          </p:nvSpPr>
          <p:spPr bwMode="auto">
            <a:xfrm>
              <a:off x="1401" y="2178"/>
              <a:ext cx="27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3200" b="1">
                  <a:solidFill>
                    <a:schemeClr val="tx2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8161" name="Rectangle 46"/>
            <p:cNvSpPr>
              <a:spLocks noChangeArrowheads="1"/>
            </p:cNvSpPr>
            <p:nvPr/>
          </p:nvSpPr>
          <p:spPr bwMode="auto">
            <a:xfrm>
              <a:off x="1479" y="2948"/>
              <a:ext cx="22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A</a:t>
              </a:r>
            </a:p>
          </p:txBody>
        </p:sp>
        <p:sp>
          <p:nvSpPr>
            <p:cNvPr id="48162" name="Rectangle 47"/>
            <p:cNvSpPr>
              <a:spLocks noChangeArrowheads="1"/>
            </p:cNvSpPr>
            <p:nvPr/>
          </p:nvSpPr>
          <p:spPr bwMode="auto">
            <a:xfrm>
              <a:off x="1251" y="2084"/>
              <a:ext cx="22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B</a:t>
              </a:r>
            </a:p>
          </p:txBody>
        </p:sp>
        <p:sp>
          <p:nvSpPr>
            <p:cNvPr id="48163" name="Rectangle 48"/>
            <p:cNvSpPr>
              <a:spLocks noChangeArrowheads="1"/>
            </p:cNvSpPr>
            <p:nvPr/>
          </p:nvSpPr>
          <p:spPr bwMode="auto">
            <a:xfrm>
              <a:off x="1683" y="1772"/>
              <a:ext cx="2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C</a:t>
              </a:r>
            </a:p>
          </p:txBody>
        </p:sp>
        <p:sp>
          <p:nvSpPr>
            <p:cNvPr id="48164" name="Rectangle 49"/>
            <p:cNvSpPr>
              <a:spLocks noChangeArrowheads="1"/>
            </p:cNvSpPr>
            <p:nvPr/>
          </p:nvSpPr>
          <p:spPr bwMode="auto">
            <a:xfrm>
              <a:off x="2367" y="2684"/>
              <a:ext cx="2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D</a:t>
              </a:r>
            </a:p>
          </p:txBody>
        </p:sp>
        <p:sp>
          <p:nvSpPr>
            <p:cNvPr id="48165" name="Rectangle 50"/>
            <p:cNvSpPr>
              <a:spLocks noChangeArrowheads="1"/>
            </p:cNvSpPr>
            <p:nvPr/>
          </p:nvSpPr>
          <p:spPr bwMode="auto">
            <a:xfrm>
              <a:off x="1647" y="2264"/>
              <a:ext cx="59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Centro</a:t>
              </a:r>
            </a:p>
          </p:txBody>
        </p:sp>
        <p:sp>
          <p:nvSpPr>
            <p:cNvPr id="48166" name="Rectangle 51"/>
            <p:cNvSpPr>
              <a:spLocks noChangeArrowheads="1"/>
            </p:cNvSpPr>
            <p:nvPr/>
          </p:nvSpPr>
          <p:spPr bwMode="auto">
            <a:xfrm>
              <a:off x="2775" y="1232"/>
              <a:ext cx="2739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>
                  <a:latin typeface="Arial" charset="0"/>
                </a:rPr>
                <a:t>	</a:t>
              </a:r>
              <a:r>
                <a:rPr lang="pt-BR" altLang="pt-BR" u="sng">
                  <a:latin typeface="Arial" charset="0"/>
                </a:rPr>
                <a:t>A	B	C	D</a:t>
              </a:r>
              <a:endParaRPr lang="pt-BR" altLang="pt-BR">
                <a:latin typeface="Arial" charset="0"/>
              </a:endParaRPr>
            </a:p>
            <a:p>
              <a:r>
                <a:rPr lang="pt-BR" altLang="pt-BR">
                  <a:latin typeface="Arial" charset="0"/>
                </a:rPr>
                <a:t>X	200	100	250	500</a:t>
              </a:r>
            </a:p>
            <a:p>
              <a:r>
                <a:rPr lang="pt-BR" altLang="pt-BR">
                  <a:latin typeface="Arial" charset="0"/>
                </a:rPr>
                <a:t>Y	200	500	600	300</a:t>
              </a:r>
            </a:p>
            <a:p>
              <a:r>
                <a:rPr lang="pt-BR" altLang="pt-BR">
                  <a:latin typeface="Arial" charset="0"/>
                </a:rPr>
                <a:t>Wt	75	105	135	60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0A936E1-7CAB-42E2-8D60-1AD39D7C385C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 lIns="90488" tIns="44450" rIns="90488" bIns="44450"/>
          <a:lstStyle/>
          <a:p>
            <a:r>
              <a:rPr lang="pt-BR" altLang="pt-BR" smtClean="0"/>
              <a:t>Calculando o centro-de-gravidade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1446213"/>
            <a:ext cx="8821738" cy="5335587"/>
            <a:chOff x="0" y="911"/>
            <a:chExt cx="5557" cy="3361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0" y="398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pt-BR" altLang="pt-BR" sz="900" i="1">
                  <a:latin typeface="Arial" charset="0"/>
                </a:rPr>
                <a:t>© 1998 by Prentice-Hall Inc</a:t>
              </a:r>
            </a:p>
            <a:p>
              <a:pPr algn="ctr"/>
              <a:r>
                <a:rPr lang="pt-BR" altLang="pt-BR" sz="900" i="1">
                  <a:latin typeface="Arial" charset="0"/>
                </a:rPr>
                <a:t>Russell/Taylor  Oper Mgt 2/e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89" y="911"/>
              <a:ext cx="1150" cy="1376"/>
              <a:chOff x="189" y="911"/>
              <a:chExt cx="1150" cy="137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89" y="911"/>
                <a:ext cx="1150" cy="1376"/>
                <a:chOff x="189" y="911"/>
                <a:chExt cx="1150" cy="1376"/>
              </a:xfrm>
            </p:grpSpPr>
            <p:sp>
              <p:nvSpPr>
                <p:cNvPr id="50210" name="Rectangle 5"/>
                <p:cNvSpPr>
                  <a:spLocks noChangeArrowheads="1"/>
                </p:cNvSpPr>
                <p:nvPr/>
              </p:nvSpPr>
              <p:spPr bwMode="auto">
                <a:xfrm>
                  <a:off x="675" y="1697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50211" name="Rectangle 6"/>
                <p:cNvSpPr>
                  <a:spLocks noChangeArrowheads="1"/>
                </p:cNvSpPr>
                <p:nvPr/>
              </p:nvSpPr>
              <p:spPr bwMode="auto">
                <a:xfrm>
                  <a:off x="735" y="1613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50212" name="Rectangle 7"/>
                <p:cNvSpPr>
                  <a:spLocks noChangeArrowheads="1"/>
                </p:cNvSpPr>
                <p:nvPr/>
              </p:nvSpPr>
              <p:spPr bwMode="auto">
                <a:xfrm>
                  <a:off x="939" y="1793"/>
                  <a:ext cx="294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50213" name="Rectangle 8"/>
                <p:cNvSpPr>
                  <a:spLocks noChangeArrowheads="1"/>
                </p:cNvSpPr>
                <p:nvPr/>
              </p:nvSpPr>
              <p:spPr bwMode="auto">
                <a:xfrm>
                  <a:off x="663" y="2039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50214" name="Line 9"/>
                <p:cNvSpPr>
                  <a:spLocks noChangeShapeType="1"/>
                </p:cNvSpPr>
                <p:nvPr/>
              </p:nvSpPr>
              <p:spPr bwMode="auto">
                <a:xfrm>
                  <a:off x="577" y="1635"/>
                  <a:ext cx="557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215" name="Rectangle 10"/>
                <p:cNvSpPr>
                  <a:spLocks noChangeArrowheads="1"/>
                </p:cNvSpPr>
                <p:nvPr/>
              </p:nvSpPr>
              <p:spPr bwMode="auto">
                <a:xfrm>
                  <a:off x="663" y="1001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50216" name="Rectangle 11"/>
                <p:cNvSpPr>
                  <a:spLocks noChangeArrowheads="1"/>
                </p:cNvSpPr>
                <p:nvPr/>
              </p:nvSpPr>
              <p:spPr bwMode="auto">
                <a:xfrm>
                  <a:off x="927" y="1097"/>
                  <a:ext cx="41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x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50217" name="Rectangle 12"/>
                <p:cNvSpPr>
                  <a:spLocks noChangeArrowheads="1"/>
                </p:cNvSpPr>
                <p:nvPr/>
              </p:nvSpPr>
              <p:spPr bwMode="auto">
                <a:xfrm>
                  <a:off x="651" y="1343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50218" name="Rectangle 13"/>
                <p:cNvSpPr>
                  <a:spLocks noChangeArrowheads="1"/>
                </p:cNvSpPr>
                <p:nvPr/>
              </p:nvSpPr>
              <p:spPr bwMode="auto">
                <a:xfrm>
                  <a:off x="735" y="911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50219" name="Rectangle 14"/>
                <p:cNvSpPr>
                  <a:spLocks noChangeArrowheads="1"/>
                </p:cNvSpPr>
                <p:nvPr/>
              </p:nvSpPr>
              <p:spPr bwMode="auto">
                <a:xfrm>
                  <a:off x="189" y="1505"/>
                  <a:ext cx="340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x =</a:t>
                  </a:r>
                </a:p>
              </p:txBody>
            </p:sp>
          </p:grpSp>
          <p:sp>
            <p:nvSpPr>
              <p:cNvPr id="50209" name="Line 16"/>
              <p:cNvSpPr>
                <a:spLocks noChangeShapeType="1"/>
              </p:cNvSpPr>
              <p:nvPr/>
            </p:nvSpPr>
            <p:spPr bwMode="auto">
              <a:xfrm>
                <a:off x="569" y="1623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9" y="2339"/>
              <a:ext cx="1150" cy="1376"/>
              <a:chOff x="189" y="2339"/>
              <a:chExt cx="1150" cy="1376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89" y="2339"/>
                <a:ext cx="1150" cy="1376"/>
                <a:chOff x="189" y="2339"/>
                <a:chExt cx="1150" cy="1376"/>
              </a:xfrm>
            </p:grpSpPr>
            <p:sp>
              <p:nvSpPr>
                <p:cNvPr id="50198" name="Rectangle 18"/>
                <p:cNvSpPr>
                  <a:spLocks noChangeArrowheads="1"/>
                </p:cNvSpPr>
                <p:nvPr/>
              </p:nvSpPr>
              <p:spPr bwMode="auto">
                <a:xfrm>
                  <a:off x="675" y="3125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50199" name="Rectangle 19"/>
                <p:cNvSpPr>
                  <a:spLocks noChangeArrowheads="1"/>
                </p:cNvSpPr>
                <p:nvPr/>
              </p:nvSpPr>
              <p:spPr bwMode="auto">
                <a:xfrm>
                  <a:off x="735" y="3041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50200" name="Rectangle 20"/>
                <p:cNvSpPr>
                  <a:spLocks noChangeArrowheads="1"/>
                </p:cNvSpPr>
                <p:nvPr/>
              </p:nvSpPr>
              <p:spPr bwMode="auto">
                <a:xfrm>
                  <a:off x="939" y="3221"/>
                  <a:ext cx="294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50201" name="Rectangle 21"/>
                <p:cNvSpPr>
                  <a:spLocks noChangeArrowheads="1"/>
                </p:cNvSpPr>
                <p:nvPr/>
              </p:nvSpPr>
              <p:spPr bwMode="auto">
                <a:xfrm>
                  <a:off x="663" y="3467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50202" name="Line 22"/>
                <p:cNvSpPr>
                  <a:spLocks noChangeShapeType="1"/>
                </p:cNvSpPr>
                <p:nvPr/>
              </p:nvSpPr>
              <p:spPr bwMode="auto">
                <a:xfrm>
                  <a:off x="577" y="3063"/>
                  <a:ext cx="557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203" name="Rectangle 23"/>
                <p:cNvSpPr>
                  <a:spLocks noChangeArrowheads="1"/>
                </p:cNvSpPr>
                <p:nvPr/>
              </p:nvSpPr>
              <p:spPr bwMode="auto">
                <a:xfrm>
                  <a:off x="663" y="2429"/>
                  <a:ext cx="34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4000">
                      <a:latin typeface="Symbol" pitchFamily="18" charset="2"/>
                    </a:rPr>
                    <a:t>å</a:t>
                  </a:r>
                </a:p>
              </p:txBody>
            </p:sp>
            <p:sp>
              <p:nvSpPr>
                <p:cNvPr id="50204" name="Rectangle 24"/>
                <p:cNvSpPr>
                  <a:spLocks noChangeArrowheads="1"/>
                </p:cNvSpPr>
                <p:nvPr/>
              </p:nvSpPr>
              <p:spPr bwMode="auto">
                <a:xfrm>
                  <a:off x="927" y="2525"/>
                  <a:ext cx="41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y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  <a:r>
                    <a:rPr lang="pt-BR" altLang="pt-BR" sz="2000" b="1" i="1">
                      <a:latin typeface="Arial" charset="0"/>
                    </a:rPr>
                    <a:t>W</a:t>
                  </a:r>
                  <a:r>
                    <a:rPr lang="pt-BR" altLang="pt-BR" sz="2000" b="1" i="1" baseline="-250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50205" name="Rectangle 25"/>
                <p:cNvSpPr>
                  <a:spLocks noChangeArrowheads="1"/>
                </p:cNvSpPr>
                <p:nvPr/>
              </p:nvSpPr>
              <p:spPr bwMode="auto">
                <a:xfrm>
                  <a:off x="651" y="2771"/>
                  <a:ext cx="428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i = </a:t>
                  </a:r>
                  <a:r>
                    <a:rPr lang="pt-BR" altLang="pt-BR" sz="20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50206" name="Rectangle 26"/>
                <p:cNvSpPr>
                  <a:spLocks noChangeArrowheads="1"/>
                </p:cNvSpPr>
                <p:nvPr/>
              </p:nvSpPr>
              <p:spPr bwMode="auto">
                <a:xfrm>
                  <a:off x="735" y="2339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i="1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502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89" y="2933"/>
                  <a:ext cx="340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pt-BR" altLang="pt-BR" sz="2000" b="1" i="1">
                      <a:latin typeface="Arial" charset="0"/>
                    </a:rPr>
                    <a:t>y =</a:t>
                  </a:r>
                </a:p>
              </p:txBody>
            </p:sp>
          </p:grpSp>
          <p:sp>
            <p:nvSpPr>
              <p:cNvPr id="50197" name="Line 29"/>
              <p:cNvSpPr>
                <a:spLocks noChangeShapeType="1"/>
              </p:cNvSpPr>
              <p:nvPr/>
            </p:nvSpPr>
            <p:spPr bwMode="auto">
              <a:xfrm>
                <a:off x="563" y="306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599" y="1348"/>
              <a:ext cx="3463" cy="540"/>
              <a:chOff x="1599" y="1348"/>
              <a:chExt cx="3463" cy="540"/>
            </a:xfrm>
          </p:grpSpPr>
          <p:sp>
            <p:nvSpPr>
              <p:cNvPr id="50193" name="Rectangle 31"/>
              <p:cNvSpPr>
                <a:spLocks noChangeArrowheads="1"/>
              </p:cNvSpPr>
              <p:nvPr/>
            </p:nvSpPr>
            <p:spPr bwMode="auto">
              <a:xfrm>
                <a:off x="1599" y="1348"/>
                <a:ext cx="346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(200)(75) + (100)(105) + (250)(135) + (500)(60)</a:t>
                </a:r>
              </a:p>
            </p:txBody>
          </p:sp>
          <p:sp>
            <p:nvSpPr>
              <p:cNvPr id="50194" name="Rectangle 32"/>
              <p:cNvSpPr>
                <a:spLocks noChangeArrowheads="1"/>
              </p:cNvSpPr>
              <p:nvPr/>
            </p:nvSpPr>
            <p:spPr bwMode="auto">
              <a:xfrm>
                <a:off x="2595" y="1640"/>
                <a:ext cx="154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75 + 105 + 135 + 60</a:t>
                </a:r>
              </a:p>
            </p:txBody>
          </p:sp>
          <p:sp>
            <p:nvSpPr>
              <p:cNvPr id="50195" name="Line 33"/>
              <p:cNvSpPr>
                <a:spLocks noChangeShapeType="1"/>
              </p:cNvSpPr>
              <p:nvPr/>
            </p:nvSpPr>
            <p:spPr bwMode="auto">
              <a:xfrm>
                <a:off x="1613" y="1624"/>
                <a:ext cx="3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0185" name="Rectangle 35"/>
            <p:cNvSpPr>
              <a:spLocks noChangeArrowheads="1"/>
            </p:cNvSpPr>
            <p:nvPr/>
          </p:nvSpPr>
          <p:spPr bwMode="auto">
            <a:xfrm>
              <a:off x="1371" y="1496"/>
              <a:ext cx="20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</a:t>
              </a:r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599" y="2804"/>
              <a:ext cx="3463" cy="548"/>
              <a:chOff x="1599" y="2804"/>
              <a:chExt cx="3463" cy="548"/>
            </a:xfrm>
          </p:grpSpPr>
          <p:sp>
            <p:nvSpPr>
              <p:cNvPr id="50190" name="Rectangle 36"/>
              <p:cNvSpPr>
                <a:spLocks noChangeArrowheads="1"/>
              </p:cNvSpPr>
              <p:nvPr/>
            </p:nvSpPr>
            <p:spPr bwMode="auto">
              <a:xfrm>
                <a:off x="1599" y="2804"/>
                <a:ext cx="346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(200)(75) + (500)(105) + (600)(135) + (300)(60)</a:t>
                </a:r>
              </a:p>
            </p:txBody>
          </p:sp>
          <p:sp>
            <p:nvSpPr>
              <p:cNvPr id="50191" name="Rectangle 37"/>
              <p:cNvSpPr>
                <a:spLocks noChangeArrowheads="1"/>
              </p:cNvSpPr>
              <p:nvPr/>
            </p:nvSpPr>
            <p:spPr bwMode="auto">
              <a:xfrm>
                <a:off x="2595" y="3104"/>
                <a:ext cx="154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75 + 105 + 135 + 60</a:t>
                </a:r>
              </a:p>
            </p:txBody>
          </p:sp>
          <p:sp>
            <p:nvSpPr>
              <p:cNvPr id="50192" name="Line 38"/>
              <p:cNvSpPr>
                <a:spLocks noChangeShapeType="1"/>
              </p:cNvSpPr>
              <p:nvPr/>
            </p:nvSpPr>
            <p:spPr bwMode="auto">
              <a:xfrm>
                <a:off x="1613" y="3060"/>
                <a:ext cx="3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0187" name="Rectangle 40"/>
            <p:cNvSpPr>
              <a:spLocks noChangeArrowheads="1"/>
            </p:cNvSpPr>
            <p:nvPr/>
          </p:nvSpPr>
          <p:spPr bwMode="auto">
            <a:xfrm>
              <a:off x="1371" y="2948"/>
              <a:ext cx="20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</a:t>
              </a:r>
            </a:p>
          </p:txBody>
        </p:sp>
        <p:sp>
          <p:nvSpPr>
            <p:cNvPr id="50188" name="Rectangle 41"/>
            <p:cNvSpPr>
              <a:spLocks noChangeArrowheads="1"/>
            </p:cNvSpPr>
            <p:nvPr/>
          </p:nvSpPr>
          <p:spPr bwMode="auto">
            <a:xfrm>
              <a:off x="5039" y="1492"/>
              <a:ext cx="51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238</a:t>
              </a:r>
            </a:p>
          </p:txBody>
        </p:sp>
        <p:sp>
          <p:nvSpPr>
            <p:cNvPr id="50189" name="Rectangle 42"/>
            <p:cNvSpPr>
              <a:spLocks noChangeArrowheads="1"/>
            </p:cNvSpPr>
            <p:nvPr/>
          </p:nvSpPr>
          <p:spPr bwMode="auto">
            <a:xfrm>
              <a:off x="5039" y="2948"/>
              <a:ext cx="51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444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6AA95B8-CC6B-42CC-9F59-E42D08237152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pt-BR" altLang="pt-BR" sz="900" i="1">
                <a:latin typeface="Arial" charset="0"/>
              </a:rPr>
              <a:t>© 1998 by Prentice-Hall Inc</a:t>
            </a:r>
          </a:p>
          <a:p>
            <a:pPr algn="ctr"/>
            <a:r>
              <a:rPr lang="pt-BR" altLang="pt-BR" sz="900" i="1">
                <a:latin typeface="Arial" charset="0"/>
              </a:rPr>
              <a:t>Russell/Taylor  Oper Mgt 2/e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Técnica da Carga-Distância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Calcule Carga x Distancia para cada local  </a:t>
            </a:r>
          </a:p>
          <a:p>
            <a:r>
              <a:rPr lang="pt-BR" altLang="pt-BR" smtClean="0"/>
              <a:t>Escolha o local com mais baixa Carga x Distância   </a:t>
            </a:r>
          </a:p>
          <a:p>
            <a:r>
              <a:rPr lang="pt-BR" altLang="pt-BR" smtClean="0"/>
              <a:t>Distância pode ser real ou linha reta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663BD7D-61E5-4A85-BC9E-5671E7DAB504}" type="slidenum">
              <a:rPr lang="en-US" altLang="pt-BR"/>
              <a:pPr/>
              <a:t>33</a:t>
            </a:fld>
            <a:endParaRPr lang="en-US" altLang="pt-BR"/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417513" y="228600"/>
            <a:ext cx="8458200" cy="1143000"/>
          </a:xfrm>
        </p:spPr>
        <p:txBody>
          <a:bodyPr lIns="90488" tIns="44450" rIns="90488" bIns="44450"/>
          <a:lstStyle/>
          <a:p>
            <a:r>
              <a:rPr lang="pt-BR" altLang="pt-BR" smtClean="0"/>
              <a:t>Cálculo de Carga-Distância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320800"/>
            <a:ext cx="8905875" cy="5461000"/>
            <a:chOff x="0" y="832"/>
            <a:chExt cx="5610" cy="3440"/>
          </a:xfrm>
        </p:grpSpPr>
        <p:sp>
          <p:nvSpPr>
            <p:cNvPr id="54277" name="Rectangle 3"/>
            <p:cNvSpPr>
              <a:spLocks noChangeArrowheads="1"/>
            </p:cNvSpPr>
            <p:nvPr/>
          </p:nvSpPr>
          <p:spPr bwMode="auto">
            <a:xfrm>
              <a:off x="0" y="398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pt-BR" altLang="pt-BR" sz="900" i="1">
                  <a:latin typeface="Arial" charset="0"/>
                </a:rPr>
                <a:t>© 1998 by Prentice-Hall Inc</a:t>
              </a:r>
            </a:p>
            <a:p>
              <a:pPr algn="ctr"/>
              <a:r>
                <a:rPr lang="pt-BR" altLang="pt-BR" sz="900" i="1">
                  <a:latin typeface="Arial" charset="0"/>
                </a:rPr>
                <a:t>Russell/Taylor  Oper Mgt 2/e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103" y="832"/>
              <a:ext cx="1555" cy="1018"/>
              <a:chOff x="2103" y="832"/>
              <a:chExt cx="1555" cy="1018"/>
            </a:xfrm>
          </p:grpSpPr>
          <p:sp>
            <p:nvSpPr>
              <p:cNvPr id="54289" name="Rectangle 5"/>
              <p:cNvSpPr>
                <a:spLocks noChangeArrowheads="1"/>
              </p:cNvSpPr>
              <p:nvPr/>
            </p:nvSpPr>
            <p:spPr bwMode="auto">
              <a:xfrm>
                <a:off x="2802" y="1032"/>
                <a:ext cx="422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5400">
                    <a:latin typeface="Symbol" pitchFamily="18" charset="2"/>
                  </a:rPr>
                  <a:t>å</a:t>
                </a:r>
              </a:p>
            </p:txBody>
          </p:sp>
          <p:sp>
            <p:nvSpPr>
              <p:cNvPr id="54290" name="Rectangle 6"/>
              <p:cNvSpPr>
                <a:spLocks noChangeArrowheads="1"/>
              </p:cNvSpPr>
              <p:nvPr/>
            </p:nvSpPr>
            <p:spPr bwMode="auto">
              <a:xfrm>
                <a:off x="3219" y="1135"/>
                <a:ext cx="43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b="1" i="1">
                    <a:latin typeface="Arial" charset="0"/>
                  </a:rPr>
                  <a:t>l</a:t>
                </a:r>
                <a:r>
                  <a:rPr lang="pt-BR" altLang="pt-BR" sz="2800" b="1" i="1" baseline="-25000">
                    <a:latin typeface="Arial" charset="0"/>
                  </a:rPr>
                  <a:t>i </a:t>
                </a:r>
                <a:r>
                  <a:rPr lang="pt-BR" altLang="pt-BR" sz="2800" b="1" i="1">
                    <a:latin typeface="Arial" charset="0"/>
                  </a:rPr>
                  <a:t>d</a:t>
                </a:r>
                <a:r>
                  <a:rPr lang="pt-BR" altLang="pt-BR" sz="2800" b="1" i="1" baseline="-25000">
                    <a:latin typeface="Arial" charset="0"/>
                  </a:rPr>
                  <a:t>i</a:t>
                </a:r>
              </a:p>
            </p:txBody>
          </p:sp>
          <p:sp>
            <p:nvSpPr>
              <p:cNvPr id="54291" name="Rectangle 7"/>
              <p:cNvSpPr>
                <a:spLocks noChangeArrowheads="1"/>
              </p:cNvSpPr>
              <p:nvPr/>
            </p:nvSpPr>
            <p:spPr bwMode="auto">
              <a:xfrm>
                <a:off x="2718" y="1525"/>
                <a:ext cx="556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b="1" i="1">
                    <a:latin typeface="Arial" charset="0"/>
                  </a:rPr>
                  <a:t>i = </a:t>
                </a:r>
                <a:r>
                  <a:rPr lang="pt-BR" altLang="pt-BR" sz="28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54292" name="Rectangle 8"/>
              <p:cNvSpPr>
                <a:spLocks noChangeArrowheads="1"/>
              </p:cNvSpPr>
              <p:nvPr/>
            </p:nvSpPr>
            <p:spPr bwMode="auto">
              <a:xfrm>
                <a:off x="2874" y="832"/>
                <a:ext cx="23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i="1">
                    <a:latin typeface="Arial" charset="0"/>
                  </a:rPr>
                  <a:t>n</a:t>
                </a:r>
              </a:p>
            </p:txBody>
          </p:sp>
          <p:sp>
            <p:nvSpPr>
              <p:cNvPr id="54293" name="Rectangle 9"/>
              <p:cNvSpPr>
                <a:spLocks noChangeArrowheads="1"/>
              </p:cNvSpPr>
              <p:nvPr/>
            </p:nvSpPr>
            <p:spPr bwMode="auto">
              <a:xfrm>
                <a:off x="2103" y="1156"/>
                <a:ext cx="606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b="1" i="1">
                    <a:latin typeface="Arial" charset="0"/>
                  </a:rPr>
                  <a:t>LD =</a:t>
                </a:r>
              </a:p>
            </p:txBody>
          </p:sp>
        </p:grpSp>
        <p:sp>
          <p:nvSpPr>
            <p:cNvPr id="54279" name="Freeform 15"/>
            <p:cNvSpPr>
              <a:spLocks/>
            </p:cNvSpPr>
            <p:nvPr/>
          </p:nvSpPr>
          <p:spPr bwMode="auto">
            <a:xfrm>
              <a:off x="864" y="2832"/>
              <a:ext cx="1306" cy="163"/>
            </a:xfrm>
            <a:custGeom>
              <a:avLst/>
              <a:gdLst>
                <a:gd name="T0" fmla="*/ 0 w 1306"/>
                <a:gd name="T1" fmla="*/ 99 h 163"/>
                <a:gd name="T2" fmla="*/ 36 w 1306"/>
                <a:gd name="T3" fmla="*/ 162 h 163"/>
                <a:gd name="T4" fmla="*/ 117 w 1306"/>
                <a:gd name="T5" fmla="*/ 0 h 163"/>
                <a:gd name="T6" fmla="*/ 1305 w 1306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"/>
                <a:gd name="T13" fmla="*/ 0 h 163"/>
                <a:gd name="T14" fmla="*/ 1306 w 1306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" h="163">
                  <a:moveTo>
                    <a:pt x="0" y="99"/>
                  </a:moveTo>
                  <a:lnTo>
                    <a:pt x="36" y="162"/>
                  </a:lnTo>
                  <a:lnTo>
                    <a:pt x="117" y="0"/>
                  </a:lnTo>
                  <a:lnTo>
                    <a:pt x="1305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280" name="Rectangle 18"/>
            <p:cNvSpPr>
              <a:spLocks noChangeArrowheads="1"/>
            </p:cNvSpPr>
            <p:nvPr/>
          </p:nvSpPr>
          <p:spPr bwMode="auto">
            <a:xfrm>
              <a:off x="240" y="1680"/>
              <a:ext cx="49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1800" b="1">
                  <a:latin typeface="Arial" charset="0"/>
                </a:rPr>
                <a:t>onde,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40" y="1920"/>
              <a:ext cx="5370" cy="2008"/>
              <a:chOff x="775" y="1885"/>
              <a:chExt cx="5370" cy="2008"/>
            </a:xfrm>
          </p:grpSpPr>
          <p:sp>
            <p:nvSpPr>
              <p:cNvPr id="54282" name="Rectangle 11"/>
              <p:cNvSpPr>
                <a:spLocks noChangeArrowheads="1"/>
              </p:cNvSpPr>
              <p:nvPr/>
            </p:nvSpPr>
            <p:spPr bwMode="auto">
              <a:xfrm>
                <a:off x="775" y="1885"/>
                <a:ext cx="245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 i="1">
                    <a:latin typeface="Arial" charset="0"/>
                  </a:rPr>
                  <a:t>LD = 	</a:t>
                </a:r>
                <a:r>
                  <a:rPr lang="pt-BR" altLang="pt-BR" sz="1800" b="1">
                    <a:latin typeface="Arial" charset="0"/>
                  </a:rPr>
                  <a:t>valor de carga x distância</a:t>
                </a:r>
              </a:p>
            </p:txBody>
          </p:sp>
          <p:sp>
            <p:nvSpPr>
              <p:cNvPr id="54283" name="Rectangle 12"/>
              <p:cNvSpPr>
                <a:spLocks noChangeArrowheads="1"/>
              </p:cNvSpPr>
              <p:nvPr/>
            </p:nvSpPr>
            <p:spPr bwMode="auto">
              <a:xfrm>
                <a:off x="775" y="2128"/>
                <a:ext cx="537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 i="1">
                    <a:latin typeface="Arial" charset="0"/>
                  </a:rPr>
                  <a:t>l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   =  	</a:t>
                </a:r>
                <a:r>
                  <a:rPr lang="pt-BR" altLang="pt-BR" sz="1800" b="1">
                    <a:latin typeface="Arial" charset="0"/>
                  </a:rPr>
                  <a:t>a carga, expressa como um peso, número de viagens ou</a:t>
                </a:r>
              </a:p>
              <a:p>
                <a:r>
                  <a:rPr lang="pt-BR" altLang="pt-BR" sz="1800" b="1">
                    <a:latin typeface="Arial" charset="0"/>
                  </a:rPr>
                  <a:t>	 unidades, sendo transportadas do local proposto até a localização i</a:t>
                </a:r>
              </a:p>
            </p:txBody>
          </p:sp>
          <p:sp>
            <p:nvSpPr>
              <p:cNvPr id="54284" name="Rectangle 13"/>
              <p:cNvSpPr>
                <a:spLocks noChangeArrowheads="1"/>
              </p:cNvSpPr>
              <p:nvPr/>
            </p:nvSpPr>
            <p:spPr bwMode="auto">
              <a:xfrm>
                <a:off x="775" y="2497"/>
                <a:ext cx="411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 i="1">
                    <a:latin typeface="Arial" charset="0"/>
                  </a:rPr>
                  <a:t>d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   =  	</a:t>
                </a:r>
                <a:r>
                  <a:rPr lang="pt-BR" altLang="pt-BR" sz="1800" b="1">
                    <a:latin typeface="Arial" charset="0"/>
                  </a:rPr>
                  <a:t>a distância entre o local proposto e a localização i</a:t>
                </a:r>
              </a:p>
            </p:txBody>
          </p:sp>
          <p:sp>
            <p:nvSpPr>
              <p:cNvPr id="54285" name="Rectangle 14"/>
              <p:cNvSpPr>
                <a:spLocks noChangeArrowheads="1"/>
              </p:cNvSpPr>
              <p:nvPr/>
            </p:nvSpPr>
            <p:spPr bwMode="auto">
              <a:xfrm>
                <a:off x="775" y="2821"/>
                <a:ext cx="1862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 i="1">
                    <a:latin typeface="Arial" charset="0"/>
                  </a:rPr>
                  <a:t>d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   =  	</a:t>
                </a:r>
                <a:r>
                  <a:rPr lang="pt-BR" altLang="pt-BR" sz="1800" b="1">
                    <a:latin typeface="Arial" charset="0"/>
                  </a:rPr>
                  <a:t>  (</a:t>
                </a:r>
                <a:r>
                  <a:rPr lang="pt-BR" altLang="pt-BR" sz="1800" b="1" i="1">
                    <a:latin typeface="Arial" charset="0"/>
                  </a:rPr>
                  <a:t>x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- x</a:t>
                </a:r>
                <a:r>
                  <a:rPr lang="pt-BR" altLang="pt-BR" sz="1800" b="1">
                    <a:latin typeface="Arial" charset="0"/>
                  </a:rPr>
                  <a:t>)</a:t>
                </a:r>
                <a:r>
                  <a:rPr lang="pt-BR" altLang="pt-BR" sz="1800" b="1" baseline="30000">
                    <a:latin typeface="Arial" charset="0"/>
                  </a:rPr>
                  <a:t>2</a:t>
                </a:r>
                <a:r>
                  <a:rPr lang="pt-BR" altLang="pt-BR" sz="1800" b="1">
                    <a:latin typeface="Arial" charset="0"/>
                  </a:rPr>
                  <a:t> + (</a:t>
                </a:r>
                <a:r>
                  <a:rPr lang="pt-BR" altLang="pt-BR" sz="1800" b="1" i="1">
                    <a:latin typeface="Arial" charset="0"/>
                  </a:rPr>
                  <a:t>y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- y</a:t>
                </a:r>
                <a:r>
                  <a:rPr lang="pt-BR" altLang="pt-BR" sz="1800" b="1">
                    <a:latin typeface="Arial" charset="0"/>
                  </a:rPr>
                  <a:t>)</a:t>
                </a:r>
                <a:r>
                  <a:rPr lang="pt-BR" altLang="pt-BR" sz="1800" b="1" baseline="30000">
                    <a:latin typeface="Arial" charset="0"/>
                  </a:rPr>
                  <a:t>2</a:t>
                </a:r>
              </a:p>
            </p:txBody>
          </p:sp>
          <p:sp>
            <p:nvSpPr>
              <p:cNvPr id="54286" name="Rectangle 16"/>
              <p:cNvSpPr>
                <a:spLocks noChangeArrowheads="1"/>
              </p:cNvSpPr>
              <p:nvPr/>
            </p:nvSpPr>
            <p:spPr bwMode="auto">
              <a:xfrm>
                <a:off x="775" y="3382"/>
                <a:ext cx="283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>
                    <a:latin typeface="Arial" charset="0"/>
                  </a:rPr>
                  <a:t>(</a:t>
                </a:r>
                <a:r>
                  <a:rPr lang="pt-BR" altLang="pt-BR" sz="1800" b="1" i="1">
                    <a:latin typeface="Arial" charset="0"/>
                  </a:rPr>
                  <a:t>x,y</a:t>
                </a:r>
                <a:r>
                  <a:rPr lang="pt-BR" altLang="pt-BR" sz="1800" b="1">
                    <a:latin typeface="Arial" charset="0"/>
                  </a:rPr>
                  <a:t>) </a:t>
                </a:r>
                <a:r>
                  <a:rPr lang="pt-BR" altLang="pt-BR" sz="1800" b="1" i="1">
                    <a:latin typeface="Arial" charset="0"/>
                  </a:rPr>
                  <a:t>= 	</a:t>
                </a:r>
                <a:r>
                  <a:rPr lang="pt-BR" altLang="pt-BR" sz="1800" b="1">
                    <a:latin typeface="Arial" charset="0"/>
                  </a:rPr>
                  <a:t>coordenadas do local proposto</a:t>
                </a:r>
              </a:p>
            </p:txBody>
          </p:sp>
          <p:sp>
            <p:nvSpPr>
              <p:cNvPr id="54287" name="Rectangle 17"/>
              <p:cNvSpPr>
                <a:spLocks noChangeArrowheads="1"/>
              </p:cNvSpPr>
              <p:nvPr/>
            </p:nvSpPr>
            <p:spPr bwMode="auto">
              <a:xfrm>
                <a:off x="775" y="3664"/>
                <a:ext cx="3556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>
                    <a:latin typeface="Arial" charset="0"/>
                  </a:rPr>
                  <a:t>(</a:t>
                </a:r>
                <a:r>
                  <a:rPr lang="pt-BR" altLang="pt-BR" sz="1800" b="1" i="1">
                    <a:latin typeface="Arial" charset="0"/>
                  </a:rPr>
                  <a:t>x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 i="1">
                    <a:latin typeface="Arial" charset="0"/>
                  </a:rPr>
                  <a:t> , y</a:t>
                </a:r>
                <a:r>
                  <a:rPr lang="pt-BR" altLang="pt-BR" sz="1800" b="1" i="1" baseline="-25000">
                    <a:latin typeface="Arial" charset="0"/>
                  </a:rPr>
                  <a:t>i</a:t>
                </a:r>
                <a:r>
                  <a:rPr lang="pt-BR" altLang="pt-BR" sz="1800" b="1">
                    <a:latin typeface="Arial" charset="0"/>
                  </a:rPr>
                  <a:t>) </a:t>
                </a:r>
                <a:r>
                  <a:rPr lang="pt-BR" altLang="pt-BR" sz="1800" b="1" i="1">
                    <a:latin typeface="Arial" charset="0"/>
                  </a:rPr>
                  <a:t>= </a:t>
                </a:r>
                <a:r>
                  <a:rPr lang="pt-BR" altLang="pt-BR" sz="1800" b="1">
                    <a:latin typeface="Arial" charset="0"/>
                  </a:rPr>
                  <a:t>coordenadas de uma instalação existente</a:t>
                </a:r>
              </a:p>
            </p:txBody>
          </p:sp>
          <p:sp>
            <p:nvSpPr>
              <p:cNvPr id="54288" name="Rectangle 19"/>
              <p:cNvSpPr>
                <a:spLocks noChangeArrowheads="1"/>
              </p:cNvSpPr>
              <p:nvPr/>
            </p:nvSpPr>
            <p:spPr bwMode="auto">
              <a:xfrm>
                <a:off x="775" y="3134"/>
                <a:ext cx="498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1800" b="1">
                    <a:latin typeface="Arial" charset="0"/>
                  </a:rPr>
                  <a:t>onde,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7F7EA1E-9032-42F4-A82B-354A76D395F9}" type="slidenum">
              <a:rPr lang="en-US" altLang="pt-BR"/>
              <a:pPr/>
              <a:t>34</a:t>
            </a:fld>
            <a:endParaRPr lang="en-US" altLang="pt-B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pt-BR" altLang="pt-BR" sz="900" i="1">
                <a:latin typeface="Arial" charset="0"/>
              </a:rPr>
              <a:t>© 1998 by Prentice-Hall Inc</a:t>
            </a:r>
          </a:p>
          <a:p>
            <a:pPr algn="ctr"/>
            <a:r>
              <a:rPr lang="pt-BR" altLang="pt-BR" sz="900" i="1">
                <a:latin typeface="Arial" charset="0"/>
              </a:rPr>
              <a:t>Russell/Taylor  Oper Mgt 2/e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altLang="pt-BR" smtClean="0"/>
              <a:t>Exemplo de carga-distância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471613"/>
            <a:ext cx="8753475" cy="4370387"/>
            <a:chOff x="0" y="927"/>
            <a:chExt cx="5514" cy="2753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631" y="2616"/>
              <a:ext cx="195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d</a:t>
              </a:r>
              <a:r>
                <a:rPr lang="pt-BR" altLang="pt-BR" sz="2000" baseline="-25000">
                  <a:latin typeface="Arial" charset="0"/>
                </a:rPr>
                <a:t>A</a:t>
              </a:r>
              <a:r>
                <a:rPr lang="pt-BR" altLang="pt-BR" sz="2000">
                  <a:latin typeface="Arial" charset="0"/>
                </a:rPr>
                <a:t> =    (x</a:t>
              </a:r>
              <a:r>
                <a:rPr lang="pt-BR" altLang="pt-BR" sz="2000" baseline="-25000">
                  <a:latin typeface="Arial" charset="0"/>
                </a:rPr>
                <a:t>A</a:t>
              </a:r>
              <a:r>
                <a:rPr lang="pt-BR" altLang="pt-BR" sz="2000">
                  <a:latin typeface="Arial" charset="0"/>
                </a:rPr>
                <a:t> - x</a:t>
              </a:r>
              <a:r>
                <a:rPr lang="pt-BR" altLang="pt-BR" sz="2000" baseline="-25000">
                  <a:latin typeface="Arial" charset="0"/>
                </a:rPr>
                <a:t>1</a:t>
              </a:r>
              <a:r>
                <a:rPr lang="pt-BR" altLang="pt-BR" sz="2000">
                  <a:latin typeface="Arial" charset="0"/>
                </a:rPr>
                <a:t>)</a:t>
              </a:r>
              <a:r>
                <a:rPr lang="pt-BR" altLang="pt-BR" sz="2000" baseline="30000">
                  <a:latin typeface="Arial" charset="0"/>
                </a:rPr>
                <a:t>2</a:t>
              </a:r>
              <a:r>
                <a:rPr lang="pt-BR" altLang="pt-BR" sz="2000">
                  <a:latin typeface="Arial" charset="0"/>
                </a:rPr>
                <a:t> + (y</a:t>
              </a:r>
              <a:r>
                <a:rPr lang="pt-BR" altLang="pt-BR" sz="2000" baseline="-25000">
                  <a:latin typeface="Arial" charset="0"/>
                </a:rPr>
                <a:t>A</a:t>
              </a:r>
              <a:r>
                <a:rPr lang="pt-BR" altLang="pt-BR" sz="2000">
                  <a:latin typeface="Arial" charset="0"/>
                </a:rPr>
                <a:t> - y</a:t>
              </a:r>
              <a:r>
                <a:rPr lang="pt-BR" altLang="pt-BR" sz="2000" baseline="-25000">
                  <a:latin typeface="Arial" charset="0"/>
                </a:rPr>
                <a:t>1</a:t>
              </a:r>
              <a:r>
                <a:rPr lang="pt-BR" altLang="pt-BR" sz="2000">
                  <a:latin typeface="Arial" charset="0"/>
                </a:rPr>
                <a:t>)</a:t>
              </a:r>
              <a:r>
                <a:rPr lang="pt-BR" altLang="pt-BR" sz="2000" baseline="30000">
                  <a:latin typeface="Arial" charset="0"/>
                </a:rPr>
                <a:t>2</a:t>
              </a:r>
            </a:p>
          </p:txBody>
        </p:sp>
        <p:sp>
          <p:nvSpPr>
            <p:cNvPr id="56327" name="Freeform 6"/>
            <p:cNvSpPr>
              <a:spLocks/>
            </p:cNvSpPr>
            <p:nvPr/>
          </p:nvSpPr>
          <p:spPr bwMode="auto">
            <a:xfrm>
              <a:off x="1014" y="2626"/>
              <a:ext cx="1627" cy="229"/>
            </a:xfrm>
            <a:custGeom>
              <a:avLst/>
              <a:gdLst>
                <a:gd name="T0" fmla="*/ 0 w 1627"/>
                <a:gd name="T1" fmla="*/ 139 h 229"/>
                <a:gd name="T2" fmla="*/ 44 w 1627"/>
                <a:gd name="T3" fmla="*/ 228 h 229"/>
                <a:gd name="T4" fmla="*/ 145 w 1627"/>
                <a:gd name="T5" fmla="*/ 0 h 229"/>
                <a:gd name="T6" fmla="*/ 1626 w 1627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7"/>
                <a:gd name="T13" fmla="*/ 0 h 229"/>
                <a:gd name="T14" fmla="*/ 1627 w 162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7" h="229">
                  <a:moveTo>
                    <a:pt x="0" y="139"/>
                  </a:moveTo>
                  <a:lnTo>
                    <a:pt x="44" y="228"/>
                  </a:lnTo>
                  <a:lnTo>
                    <a:pt x="145" y="0"/>
                  </a:lnTo>
                  <a:lnTo>
                    <a:pt x="162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314" y="934"/>
              <a:ext cx="1834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u="sng">
                  <a:latin typeface="Arial" charset="0"/>
                </a:rPr>
                <a:t>Locais em Potencial</a:t>
              </a:r>
            </a:p>
            <a:p>
              <a:r>
                <a:rPr lang="pt-BR" altLang="pt-BR" u="sng">
                  <a:latin typeface="Arial" charset="0"/>
                </a:rPr>
                <a:t>Local	X	Y</a:t>
              </a:r>
              <a:endParaRPr lang="pt-BR" altLang="pt-BR">
                <a:latin typeface="Arial" charset="0"/>
              </a:endParaRPr>
            </a:p>
            <a:p>
              <a:r>
                <a:rPr lang="pt-BR" altLang="pt-BR">
                  <a:latin typeface="Arial" charset="0"/>
                </a:rPr>
                <a:t>1	360	180</a:t>
              </a:r>
            </a:p>
            <a:p>
              <a:r>
                <a:rPr lang="pt-BR" altLang="pt-BR">
                  <a:latin typeface="Arial" charset="0"/>
                </a:rPr>
                <a:t>2	420	450</a:t>
              </a:r>
            </a:p>
            <a:p>
              <a:r>
                <a:rPr lang="pt-BR" altLang="pt-BR">
                  <a:latin typeface="Arial" charset="0"/>
                </a:rPr>
                <a:t>3	250	400</a:t>
              </a: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2775" y="927"/>
              <a:ext cx="2739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>
                  <a:latin typeface="Arial" charset="0"/>
                </a:rPr>
                <a:t>		</a:t>
              </a:r>
              <a:r>
                <a:rPr lang="pt-BR" altLang="pt-BR" u="sng">
                  <a:latin typeface="Arial" charset="0"/>
                </a:rPr>
                <a:t>Fornecedores</a:t>
              </a:r>
              <a:endParaRPr lang="pt-BR" altLang="pt-BR">
                <a:latin typeface="Arial" charset="0"/>
              </a:endParaRPr>
            </a:p>
            <a:p>
              <a:r>
                <a:rPr lang="pt-BR" altLang="pt-BR" u="sng">
                  <a:latin typeface="Arial" charset="0"/>
                </a:rPr>
                <a:t>	A	B	C	D</a:t>
              </a:r>
              <a:endParaRPr lang="pt-BR" altLang="pt-BR">
                <a:latin typeface="Arial" charset="0"/>
              </a:endParaRPr>
            </a:p>
            <a:p>
              <a:r>
                <a:rPr lang="pt-BR" altLang="pt-BR">
                  <a:latin typeface="Arial" charset="0"/>
                </a:rPr>
                <a:t>X	200	100	250	500</a:t>
              </a:r>
            </a:p>
            <a:p>
              <a:r>
                <a:rPr lang="pt-BR" altLang="pt-BR">
                  <a:latin typeface="Arial" charset="0"/>
                </a:rPr>
                <a:t>Y	200	500	600	300</a:t>
              </a:r>
            </a:p>
            <a:p>
              <a:r>
                <a:rPr lang="pt-BR" altLang="pt-BR">
                  <a:latin typeface="Arial" charset="0"/>
                </a:rPr>
                <a:t>Wt	75	105	135	60</a:t>
              </a:r>
            </a:p>
          </p:txBody>
        </p:sp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363" y="2204"/>
              <a:ext cx="377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Calcule a distância de cada local a cada fornecedor</a:t>
              </a:r>
            </a:p>
          </p:txBody>
        </p:sp>
        <p:sp>
          <p:nvSpPr>
            <p:cNvPr id="56331" name="Rectangle 10"/>
            <p:cNvSpPr>
              <a:spLocks noChangeArrowheads="1"/>
            </p:cNvSpPr>
            <p:nvPr/>
          </p:nvSpPr>
          <p:spPr bwMode="auto">
            <a:xfrm>
              <a:off x="0" y="2592"/>
              <a:ext cx="63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Local 1</a:t>
              </a:r>
            </a:p>
          </p:txBody>
        </p:sp>
        <p:sp>
          <p:nvSpPr>
            <p:cNvPr id="56332" name="Freeform 11"/>
            <p:cNvSpPr>
              <a:spLocks/>
            </p:cNvSpPr>
            <p:nvPr/>
          </p:nvSpPr>
          <p:spPr bwMode="auto">
            <a:xfrm>
              <a:off x="2882" y="2626"/>
              <a:ext cx="1843" cy="229"/>
            </a:xfrm>
            <a:custGeom>
              <a:avLst/>
              <a:gdLst>
                <a:gd name="T0" fmla="*/ 0 w 1843"/>
                <a:gd name="T1" fmla="*/ 139 h 229"/>
                <a:gd name="T2" fmla="*/ 50 w 1843"/>
                <a:gd name="T3" fmla="*/ 228 h 229"/>
                <a:gd name="T4" fmla="*/ 165 w 1843"/>
                <a:gd name="T5" fmla="*/ 0 h 229"/>
                <a:gd name="T6" fmla="*/ 1842 w 1843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3"/>
                <a:gd name="T13" fmla="*/ 0 h 229"/>
                <a:gd name="T14" fmla="*/ 1843 w 184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3" h="229">
                  <a:moveTo>
                    <a:pt x="0" y="139"/>
                  </a:moveTo>
                  <a:lnTo>
                    <a:pt x="50" y="228"/>
                  </a:lnTo>
                  <a:lnTo>
                    <a:pt x="165" y="0"/>
                  </a:lnTo>
                  <a:lnTo>
                    <a:pt x="184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2697" y="2616"/>
              <a:ext cx="206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   (200-360)</a:t>
              </a:r>
              <a:r>
                <a:rPr lang="pt-BR" altLang="pt-BR" sz="2000" baseline="30000">
                  <a:latin typeface="Arial" charset="0"/>
                </a:rPr>
                <a:t>2</a:t>
              </a:r>
              <a:r>
                <a:rPr lang="pt-BR" altLang="pt-BR" sz="2000">
                  <a:latin typeface="Arial" charset="0"/>
                </a:rPr>
                <a:t> + (200-180)</a:t>
              </a:r>
              <a:r>
                <a:rPr lang="pt-BR" altLang="pt-BR" sz="2000" baseline="30000">
                  <a:latin typeface="Arial" charset="0"/>
                </a:rPr>
                <a:t>2</a:t>
              </a:r>
            </a:p>
          </p:txBody>
        </p:sp>
        <p:sp>
          <p:nvSpPr>
            <p:cNvPr id="56334" name="Rectangle 13"/>
            <p:cNvSpPr>
              <a:spLocks noChangeArrowheads="1"/>
            </p:cNvSpPr>
            <p:nvPr/>
          </p:nvSpPr>
          <p:spPr bwMode="auto">
            <a:xfrm>
              <a:off x="4755" y="2600"/>
              <a:ext cx="65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161.2</a:t>
              </a:r>
            </a:p>
          </p:txBody>
        </p:sp>
        <p:sp>
          <p:nvSpPr>
            <p:cNvPr id="56335" name="Rectangle 14"/>
            <p:cNvSpPr>
              <a:spLocks noChangeArrowheads="1"/>
            </p:cNvSpPr>
            <p:nvPr/>
          </p:nvSpPr>
          <p:spPr bwMode="auto">
            <a:xfrm>
              <a:off x="625" y="3036"/>
              <a:ext cx="195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d</a:t>
              </a:r>
              <a:r>
                <a:rPr lang="pt-BR" altLang="pt-BR" sz="2000" baseline="-25000">
                  <a:latin typeface="Arial" charset="0"/>
                </a:rPr>
                <a:t>B</a:t>
              </a:r>
              <a:r>
                <a:rPr lang="pt-BR" altLang="pt-BR" sz="2000">
                  <a:latin typeface="Arial" charset="0"/>
                </a:rPr>
                <a:t> =    (x</a:t>
              </a:r>
              <a:r>
                <a:rPr lang="pt-BR" altLang="pt-BR" sz="2000" baseline="-25000">
                  <a:latin typeface="Arial" charset="0"/>
                </a:rPr>
                <a:t>B</a:t>
              </a:r>
              <a:r>
                <a:rPr lang="pt-BR" altLang="pt-BR" sz="2000">
                  <a:latin typeface="Arial" charset="0"/>
                </a:rPr>
                <a:t> - x</a:t>
              </a:r>
              <a:r>
                <a:rPr lang="pt-BR" altLang="pt-BR" sz="2000" baseline="-25000">
                  <a:latin typeface="Arial" charset="0"/>
                </a:rPr>
                <a:t>1</a:t>
              </a:r>
              <a:r>
                <a:rPr lang="pt-BR" altLang="pt-BR" sz="2000">
                  <a:latin typeface="Arial" charset="0"/>
                </a:rPr>
                <a:t>)</a:t>
              </a:r>
              <a:r>
                <a:rPr lang="pt-BR" altLang="pt-BR" sz="2000" baseline="30000">
                  <a:latin typeface="Arial" charset="0"/>
                </a:rPr>
                <a:t>2</a:t>
              </a:r>
              <a:r>
                <a:rPr lang="pt-BR" altLang="pt-BR" sz="2000">
                  <a:latin typeface="Arial" charset="0"/>
                </a:rPr>
                <a:t> + (y</a:t>
              </a:r>
              <a:r>
                <a:rPr lang="pt-BR" altLang="pt-BR" sz="2000" baseline="-25000">
                  <a:latin typeface="Arial" charset="0"/>
                </a:rPr>
                <a:t>B</a:t>
              </a:r>
              <a:r>
                <a:rPr lang="pt-BR" altLang="pt-BR" sz="2000">
                  <a:latin typeface="Arial" charset="0"/>
                </a:rPr>
                <a:t> - y</a:t>
              </a:r>
              <a:r>
                <a:rPr lang="pt-BR" altLang="pt-BR" sz="2000" baseline="-25000">
                  <a:latin typeface="Arial" charset="0"/>
                </a:rPr>
                <a:t>1</a:t>
              </a:r>
              <a:r>
                <a:rPr lang="pt-BR" altLang="pt-BR" sz="2000">
                  <a:latin typeface="Arial" charset="0"/>
                </a:rPr>
                <a:t>)</a:t>
              </a:r>
              <a:r>
                <a:rPr lang="pt-BR" altLang="pt-BR" sz="2000" baseline="30000">
                  <a:latin typeface="Arial" charset="0"/>
                </a:rPr>
                <a:t>2</a:t>
              </a:r>
            </a:p>
          </p:txBody>
        </p:sp>
        <p:sp>
          <p:nvSpPr>
            <p:cNvPr id="56336" name="Freeform 15"/>
            <p:cNvSpPr>
              <a:spLocks/>
            </p:cNvSpPr>
            <p:nvPr/>
          </p:nvSpPr>
          <p:spPr bwMode="auto">
            <a:xfrm>
              <a:off x="1008" y="3046"/>
              <a:ext cx="1627" cy="229"/>
            </a:xfrm>
            <a:custGeom>
              <a:avLst/>
              <a:gdLst>
                <a:gd name="T0" fmla="*/ 0 w 1627"/>
                <a:gd name="T1" fmla="*/ 139 h 229"/>
                <a:gd name="T2" fmla="*/ 44 w 1627"/>
                <a:gd name="T3" fmla="*/ 228 h 229"/>
                <a:gd name="T4" fmla="*/ 145 w 1627"/>
                <a:gd name="T5" fmla="*/ 0 h 229"/>
                <a:gd name="T6" fmla="*/ 1626 w 1627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7"/>
                <a:gd name="T13" fmla="*/ 0 h 229"/>
                <a:gd name="T14" fmla="*/ 1627 w 162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7" h="229">
                  <a:moveTo>
                    <a:pt x="0" y="139"/>
                  </a:moveTo>
                  <a:lnTo>
                    <a:pt x="44" y="228"/>
                  </a:lnTo>
                  <a:lnTo>
                    <a:pt x="145" y="0"/>
                  </a:lnTo>
                  <a:lnTo>
                    <a:pt x="162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337" name="Freeform 16"/>
            <p:cNvSpPr>
              <a:spLocks/>
            </p:cNvSpPr>
            <p:nvPr/>
          </p:nvSpPr>
          <p:spPr bwMode="auto">
            <a:xfrm>
              <a:off x="2876" y="3046"/>
              <a:ext cx="1843" cy="229"/>
            </a:xfrm>
            <a:custGeom>
              <a:avLst/>
              <a:gdLst>
                <a:gd name="T0" fmla="*/ 0 w 1843"/>
                <a:gd name="T1" fmla="*/ 139 h 229"/>
                <a:gd name="T2" fmla="*/ 50 w 1843"/>
                <a:gd name="T3" fmla="*/ 228 h 229"/>
                <a:gd name="T4" fmla="*/ 165 w 1843"/>
                <a:gd name="T5" fmla="*/ 0 h 229"/>
                <a:gd name="T6" fmla="*/ 1842 w 1843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3"/>
                <a:gd name="T13" fmla="*/ 0 h 229"/>
                <a:gd name="T14" fmla="*/ 1843 w 184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3" h="229">
                  <a:moveTo>
                    <a:pt x="0" y="139"/>
                  </a:moveTo>
                  <a:lnTo>
                    <a:pt x="50" y="228"/>
                  </a:lnTo>
                  <a:lnTo>
                    <a:pt x="165" y="0"/>
                  </a:lnTo>
                  <a:lnTo>
                    <a:pt x="1842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338" name="Rectangle 17"/>
            <p:cNvSpPr>
              <a:spLocks noChangeArrowheads="1"/>
            </p:cNvSpPr>
            <p:nvPr/>
          </p:nvSpPr>
          <p:spPr bwMode="auto">
            <a:xfrm>
              <a:off x="2691" y="3036"/>
              <a:ext cx="206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   (100-360)</a:t>
              </a:r>
              <a:r>
                <a:rPr lang="pt-BR" altLang="pt-BR" sz="2000" baseline="30000">
                  <a:latin typeface="Arial" charset="0"/>
                </a:rPr>
                <a:t>2</a:t>
              </a:r>
              <a:r>
                <a:rPr lang="pt-BR" altLang="pt-BR" sz="2000">
                  <a:latin typeface="Arial" charset="0"/>
                </a:rPr>
                <a:t> + (500-180)</a:t>
              </a:r>
              <a:r>
                <a:rPr lang="pt-BR" altLang="pt-BR" sz="2000" baseline="30000">
                  <a:latin typeface="Arial" charset="0"/>
                </a:rPr>
                <a:t>2</a:t>
              </a:r>
            </a:p>
          </p:txBody>
        </p:sp>
        <p:sp>
          <p:nvSpPr>
            <p:cNvPr id="56339" name="Rectangle 18"/>
            <p:cNvSpPr>
              <a:spLocks noChangeArrowheads="1"/>
            </p:cNvSpPr>
            <p:nvPr/>
          </p:nvSpPr>
          <p:spPr bwMode="auto">
            <a:xfrm>
              <a:off x="4749" y="3020"/>
              <a:ext cx="65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= 412.3</a:t>
              </a:r>
            </a:p>
          </p:txBody>
        </p:sp>
        <p:sp>
          <p:nvSpPr>
            <p:cNvPr id="56340" name="Rectangle 19"/>
            <p:cNvSpPr>
              <a:spLocks noChangeArrowheads="1"/>
            </p:cNvSpPr>
            <p:nvPr/>
          </p:nvSpPr>
          <p:spPr bwMode="auto">
            <a:xfrm>
              <a:off x="657" y="3432"/>
              <a:ext cx="85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d</a:t>
              </a:r>
              <a:r>
                <a:rPr lang="pt-BR" altLang="pt-BR" sz="2000" baseline="-25000">
                  <a:latin typeface="Arial" charset="0"/>
                </a:rPr>
                <a:t>C</a:t>
              </a:r>
              <a:r>
                <a:rPr lang="pt-BR" altLang="pt-BR" sz="2000">
                  <a:latin typeface="Arial" charset="0"/>
                </a:rPr>
                <a:t> = 434.2</a:t>
              </a:r>
            </a:p>
          </p:txBody>
        </p:sp>
        <p:sp>
          <p:nvSpPr>
            <p:cNvPr id="56341" name="Rectangle 20"/>
            <p:cNvSpPr>
              <a:spLocks noChangeArrowheads="1"/>
            </p:cNvSpPr>
            <p:nvPr/>
          </p:nvSpPr>
          <p:spPr bwMode="auto">
            <a:xfrm>
              <a:off x="2389" y="3432"/>
              <a:ext cx="85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d</a:t>
              </a:r>
              <a:r>
                <a:rPr lang="pt-BR" altLang="pt-BR" sz="2000" baseline="-25000">
                  <a:latin typeface="Arial" charset="0"/>
                </a:rPr>
                <a:t>D</a:t>
              </a:r>
              <a:r>
                <a:rPr lang="pt-BR" altLang="pt-BR" sz="2000">
                  <a:latin typeface="Arial" charset="0"/>
                </a:rPr>
                <a:t> = 184.4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2CF43CB-C910-4DB0-8ED2-DACFC6B5D281}" type="slidenum">
              <a:rPr lang="en-US" altLang="pt-BR"/>
              <a:pPr/>
              <a:t>35</a:t>
            </a:fld>
            <a:endParaRPr lang="en-US" altLang="pt-B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pt-BR" altLang="pt-BR" sz="900" i="1">
                <a:latin typeface="Arial" charset="0"/>
              </a:rPr>
              <a:t>© 1998 by Prentice-Hall Inc</a:t>
            </a:r>
          </a:p>
          <a:p>
            <a:pPr algn="ctr"/>
            <a:r>
              <a:rPr lang="pt-BR" altLang="pt-BR" sz="900" i="1">
                <a:latin typeface="Arial" charset="0"/>
              </a:rPr>
              <a:t>Russell/Taylor  Oper Mgt 2/e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4000" y="692150"/>
            <a:ext cx="8737600" cy="5192713"/>
            <a:chOff x="160" y="436"/>
            <a:chExt cx="5504" cy="3271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19" y="436"/>
              <a:ext cx="3893" cy="517"/>
              <a:chOff x="819" y="436"/>
              <a:chExt cx="3893" cy="517"/>
            </a:xfrm>
          </p:grpSpPr>
          <p:sp>
            <p:nvSpPr>
              <p:cNvPr id="58384" name="Rectangle 4"/>
              <p:cNvSpPr>
                <a:spLocks noChangeArrowheads="1"/>
              </p:cNvSpPr>
              <p:nvPr/>
            </p:nvSpPr>
            <p:spPr bwMode="auto">
              <a:xfrm>
                <a:off x="819" y="436"/>
                <a:ext cx="630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Local 2</a:t>
                </a:r>
              </a:p>
            </p:txBody>
          </p:sp>
          <p:sp>
            <p:nvSpPr>
              <p:cNvPr id="58385" name="Rectangle 5"/>
              <p:cNvSpPr>
                <a:spLocks noChangeArrowheads="1"/>
              </p:cNvSpPr>
              <p:nvPr/>
            </p:nvSpPr>
            <p:spPr bwMode="auto">
              <a:xfrm>
                <a:off x="1382" y="436"/>
                <a:ext cx="720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A</a:t>
                </a:r>
                <a:r>
                  <a:rPr lang="pt-BR" altLang="pt-BR" sz="2000">
                    <a:latin typeface="Arial" charset="0"/>
                  </a:rPr>
                  <a:t> = 333</a:t>
                </a:r>
              </a:p>
            </p:txBody>
          </p:sp>
          <p:sp>
            <p:nvSpPr>
              <p:cNvPr id="58386" name="Rectangle 6"/>
              <p:cNvSpPr>
                <a:spLocks noChangeArrowheads="1"/>
              </p:cNvSpPr>
              <p:nvPr/>
            </p:nvSpPr>
            <p:spPr bwMode="auto">
              <a:xfrm>
                <a:off x="3011" y="436"/>
                <a:ext cx="859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C</a:t>
                </a:r>
                <a:r>
                  <a:rPr lang="pt-BR" altLang="pt-BR" sz="2000">
                    <a:latin typeface="Arial" charset="0"/>
                  </a:rPr>
                  <a:t> = 226.7</a:t>
                </a:r>
              </a:p>
            </p:txBody>
          </p:sp>
          <p:sp>
            <p:nvSpPr>
              <p:cNvPr id="58387" name="Rectangle 7"/>
              <p:cNvSpPr>
                <a:spLocks noChangeArrowheads="1"/>
              </p:cNvSpPr>
              <p:nvPr/>
            </p:nvSpPr>
            <p:spPr bwMode="auto">
              <a:xfrm>
                <a:off x="2167" y="436"/>
                <a:ext cx="85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B</a:t>
                </a:r>
                <a:r>
                  <a:rPr lang="pt-BR" altLang="pt-BR" sz="2000">
                    <a:latin typeface="Arial" charset="0"/>
                  </a:rPr>
                  <a:t> = 323.9</a:t>
                </a:r>
              </a:p>
            </p:txBody>
          </p:sp>
          <p:sp>
            <p:nvSpPr>
              <p:cNvPr id="58388" name="Rectangle 8"/>
              <p:cNvSpPr>
                <a:spLocks noChangeArrowheads="1"/>
              </p:cNvSpPr>
              <p:nvPr/>
            </p:nvSpPr>
            <p:spPr bwMode="auto">
              <a:xfrm>
                <a:off x="3853" y="436"/>
                <a:ext cx="726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D</a:t>
                </a:r>
                <a:r>
                  <a:rPr lang="pt-BR" altLang="pt-BR" sz="2000">
                    <a:latin typeface="Arial" charset="0"/>
                  </a:rPr>
                  <a:t> = 170</a:t>
                </a:r>
              </a:p>
            </p:txBody>
          </p:sp>
          <p:sp>
            <p:nvSpPr>
              <p:cNvPr id="58389" name="Rectangle 9"/>
              <p:cNvSpPr>
                <a:spLocks noChangeArrowheads="1"/>
              </p:cNvSpPr>
              <p:nvPr/>
            </p:nvSpPr>
            <p:spPr bwMode="auto">
              <a:xfrm>
                <a:off x="819" y="705"/>
                <a:ext cx="630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Local 3</a:t>
                </a:r>
              </a:p>
            </p:txBody>
          </p:sp>
          <p:sp>
            <p:nvSpPr>
              <p:cNvPr id="58390" name="Rectangle 10"/>
              <p:cNvSpPr>
                <a:spLocks noChangeArrowheads="1"/>
              </p:cNvSpPr>
              <p:nvPr/>
            </p:nvSpPr>
            <p:spPr bwMode="auto">
              <a:xfrm>
                <a:off x="1382" y="705"/>
                <a:ext cx="85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A</a:t>
                </a:r>
                <a:r>
                  <a:rPr lang="pt-BR" altLang="pt-BR" sz="2000">
                    <a:latin typeface="Arial" charset="0"/>
                  </a:rPr>
                  <a:t> = 206.2</a:t>
                </a:r>
              </a:p>
            </p:txBody>
          </p:sp>
          <p:sp>
            <p:nvSpPr>
              <p:cNvPr id="58391" name="Rectangle 11"/>
              <p:cNvSpPr>
                <a:spLocks noChangeArrowheads="1"/>
              </p:cNvSpPr>
              <p:nvPr/>
            </p:nvSpPr>
            <p:spPr bwMode="auto">
              <a:xfrm>
                <a:off x="3011" y="705"/>
                <a:ext cx="726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C</a:t>
                </a:r>
                <a:r>
                  <a:rPr lang="pt-BR" altLang="pt-BR" sz="2000">
                    <a:latin typeface="Arial" charset="0"/>
                  </a:rPr>
                  <a:t> = 200</a:t>
                </a:r>
              </a:p>
            </p:txBody>
          </p:sp>
          <p:sp>
            <p:nvSpPr>
              <p:cNvPr id="58392" name="Rectangle 12"/>
              <p:cNvSpPr>
                <a:spLocks noChangeArrowheads="1"/>
              </p:cNvSpPr>
              <p:nvPr/>
            </p:nvSpPr>
            <p:spPr bwMode="auto">
              <a:xfrm>
                <a:off x="2167" y="705"/>
                <a:ext cx="85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B</a:t>
                </a:r>
                <a:r>
                  <a:rPr lang="pt-BR" altLang="pt-BR" sz="2000">
                    <a:latin typeface="Arial" charset="0"/>
                  </a:rPr>
                  <a:t> = 180.4</a:t>
                </a:r>
              </a:p>
            </p:txBody>
          </p:sp>
          <p:sp>
            <p:nvSpPr>
              <p:cNvPr id="58393" name="Rectangle 13"/>
              <p:cNvSpPr>
                <a:spLocks noChangeArrowheads="1"/>
              </p:cNvSpPr>
              <p:nvPr/>
            </p:nvSpPr>
            <p:spPr bwMode="auto">
              <a:xfrm>
                <a:off x="3853" y="705"/>
                <a:ext cx="859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000">
                    <a:latin typeface="Arial" charset="0"/>
                  </a:rPr>
                  <a:t>d</a:t>
                </a:r>
                <a:r>
                  <a:rPr lang="pt-BR" altLang="pt-BR" sz="2000" baseline="-25000">
                    <a:latin typeface="Arial" charset="0"/>
                  </a:rPr>
                  <a:t>D</a:t>
                </a:r>
                <a:r>
                  <a:rPr lang="pt-BR" altLang="pt-BR" sz="2000">
                    <a:latin typeface="Arial" charset="0"/>
                  </a:rPr>
                  <a:t> = 269.3</a:t>
                </a:r>
              </a:p>
            </p:txBody>
          </p:sp>
        </p:grpSp>
        <p:sp>
          <p:nvSpPr>
            <p:cNvPr id="58374" name="Rectangle 15"/>
            <p:cNvSpPr>
              <a:spLocks noChangeArrowheads="1"/>
            </p:cNvSpPr>
            <p:nvPr/>
          </p:nvSpPr>
          <p:spPr bwMode="auto">
            <a:xfrm>
              <a:off x="674" y="1062"/>
              <a:ext cx="274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pt-BR" altLang="pt-BR">
                  <a:latin typeface="Arial" charset="0"/>
                </a:rPr>
                <a:t>Calcule a carga x distância</a:t>
              </a:r>
            </a:p>
          </p:txBody>
        </p:sp>
        <p:sp>
          <p:nvSpPr>
            <p:cNvPr id="58375" name="Rectangle 16"/>
            <p:cNvSpPr>
              <a:spLocks noChangeArrowheads="1"/>
            </p:cNvSpPr>
            <p:nvPr/>
          </p:nvSpPr>
          <p:spPr bwMode="auto">
            <a:xfrm>
              <a:off x="2265" y="1891"/>
              <a:ext cx="54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>
                  <a:latin typeface="Arial" charset="0"/>
                </a:rPr>
                <a:t>i = 1</a:t>
              </a:r>
            </a:p>
          </p:txBody>
        </p:sp>
        <p:sp>
          <p:nvSpPr>
            <p:cNvPr id="58376" name="Rectangle 17"/>
            <p:cNvSpPr>
              <a:spLocks noChangeArrowheads="1"/>
            </p:cNvSpPr>
            <p:nvPr/>
          </p:nvSpPr>
          <p:spPr bwMode="auto">
            <a:xfrm>
              <a:off x="2365" y="1263"/>
              <a:ext cx="239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>
                  <a:latin typeface="Arial" charset="0"/>
                </a:rPr>
                <a:t>n</a:t>
              </a:r>
            </a:p>
          </p:txBody>
        </p:sp>
        <p:sp>
          <p:nvSpPr>
            <p:cNvPr id="58377" name="Rectangle 18"/>
            <p:cNvSpPr>
              <a:spLocks noChangeArrowheads="1"/>
            </p:cNvSpPr>
            <p:nvPr/>
          </p:nvSpPr>
          <p:spPr bwMode="auto">
            <a:xfrm>
              <a:off x="2265" y="1446"/>
              <a:ext cx="422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5400">
                  <a:latin typeface="Symbol" pitchFamily="18" charset="2"/>
                </a:rPr>
                <a:t>å</a:t>
              </a:r>
            </a:p>
          </p:txBody>
        </p:sp>
        <p:sp>
          <p:nvSpPr>
            <p:cNvPr id="58378" name="Rectangle 19"/>
            <p:cNvSpPr>
              <a:spLocks noChangeArrowheads="1"/>
            </p:cNvSpPr>
            <p:nvPr/>
          </p:nvSpPr>
          <p:spPr bwMode="auto">
            <a:xfrm>
              <a:off x="2682" y="1549"/>
              <a:ext cx="399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>
                  <a:latin typeface="Arial" charset="0"/>
                </a:rPr>
                <a:t>l</a:t>
              </a:r>
              <a:r>
                <a:rPr lang="pt-BR" altLang="pt-BR" sz="2800" baseline="-25000">
                  <a:latin typeface="Arial" charset="0"/>
                </a:rPr>
                <a:t>i </a:t>
              </a:r>
              <a:r>
                <a:rPr lang="pt-BR" altLang="pt-BR" sz="2800">
                  <a:latin typeface="Arial" charset="0"/>
                </a:rPr>
                <a:t>d</a:t>
              </a:r>
              <a:r>
                <a:rPr lang="pt-BR" altLang="pt-BR" sz="2800" baseline="-25000">
                  <a:latin typeface="Arial" charset="0"/>
                </a:rPr>
                <a:t>i</a:t>
              </a:r>
            </a:p>
          </p:txBody>
        </p:sp>
        <p:sp>
          <p:nvSpPr>
            <p:cNvPr id="58379" name="Rectangle 20"/>
            <p:cNvSpPr>
              <a:spLocks noChangeArrowheads="1"/>
            </p:cNvSpPr>
            <p:nvPr/>
          </p:nvSpPr>
          <p:spPr bwMode="auto">
            <a:xfrm>
              <a:off x="1647" y="1594"/>
              <a:ext cx="59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>
                  <a:latin typeface="Arial" charset="0"/>
                </a:rPr>
                <a:t>LD =</a:t>
              </a:r>
            </a:p>
          </p:txBody>
        </p:sp>
        <p:sp>
          <p:nvSpPr>
            <p:cNvPr id="58380" name="Rectangle 21"/>
            <p:cNvSpPr>
              <a:spLocks noChangeArrowheads="1"/>
            </p:cNvSpPr>
            <p:nvPr/>
          </p:nvSpPr>
          <p:spPr bwMode="auto">
            <a:xfrm>
              <a:off x="160" y="2321"/>
              <a:ext cx="55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Local 1 = (75)(161.2) + (105)(412.3) + (135)(434.2) + (60)(184.4) = 125,063</a:t>
              </a:r>
            </a:p>
          </p:txBody>
        </p:sp>
        <p:sp>
          <p:nvSpPr>
            <p:cNvPr id="58381" name="Rectangle 22"/>
            <p:cNvSpPr>
              <a:spLocks noChangeArrowheads="1"/>
            </p:cNvSpPr>
            <p:nvPr/>
          </p:nvSpPr>
          <p:spPr bwMode="auto">
            <a:xfrm>
              <a:off x="160" y="2621"/>
              <a:ext cx="509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Local 2 = (75)(333) + (105)(323.9) + (135)(226.7) + (60)(170) = 99,789</a:t>
              </a:r>
            </a:p>
          </p:txBody>
        </p:sp>
        <p:sp>
          <p:nvSpPr>
            <p:cNvPr id="58382" name="Rectangle 23"/>
            <p:cNvSpPr>
              <a:spLocks noChangeArrowheads="1"/>
            </p:cNvSpPr>
            <p:nvPr/>
          </p:nvSpPr>
          <p:spPr bwMode="auto">
            <a:xfrm>
              <a:off x="160" y="2933"/>
              <a:ext cx="5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000">
                  <a:latin typeface="Arial" charset="0"/>
                </a:rPr>
                <a:t>Local 3 = (75)(206.2) + (105)(180.4) + (135)(200) + (60)(269.3) = 77,555*</a:t>
              </a:r>
            </a:p>
          </p:txBody>
        </p:sp>
        <p:sp>
          <p:nvSpPr>
            <p:cNvPr id="58383" name="Rectangle 24"/>
            <p:cNvSpPr>
              <a:spLocks noChangeArrowheads="1"/>
            </p:cNvSpPr>
            <p:nvPr/>
          </p:nvSpPr>
          <p:spPr bwMode="auto">
            <a:xfrm>
              <a:off x="1215" y="3382"/>
              <a:ext cx="193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>
                  <a:latin typeface="Arial" charset="0"/>
                </a:rPr>
                <a:t>* escolha o local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II.4) CANAIS DE DISTRIBUIÇÃO</a:t>
            </a:r>
          </a:p>
          <a:p>
            <a:r>
              <a:rPr lang="pt-BR" dirty="0" smtClean="0"/>
              <a:t>Escolha do canal afeta decisões de demanda? Estoques intermediários são importantes na projeção</a:t>
            </a:r>
          </a:p>
          <a:p>
            <a:pPr lvl="1"/>
            <a:r>
              <a:rPr lang="pt-BR" sz="2800" dirty="0" smtClean="0"/>
              <a:t>Cimento: varejista </a:t>
            </a:r>
            <a:r>
              <a:rPr lang="pt-BR" sz="1800" dirty="0" smtClean="0"/>
              <a:t>60%, </a:t>
            </a:r>
            <a:r>
              <a:rPr lang="pt-BR" sz="2800" dirty="0" smtClean="0"/>
              <a:t>industrial </a:t>
            </a:r>
            <a:r>
              <a:rPr lang="pt-BR" sz="1800" dirty="0" smtClean="0"/>
              <a:t>10%, </a:t>
            </a:r>
            <a:r>
              <a:rPr lang="pt-BR" sz="2800" dirty="0" smtClean="0"/>
              <a:t>empreiteiras </a:t>
            </a:r>
            <a:r>
              <a:rPr lang="pt-BR" sz="1800" dirty="0" smtClean="0"/>
              <a:t>30%</a:t>
            </a:r>
            <a:endParaRPr lang="pt-BR" sz="2400" dirty="0" smtClean="0"/>
          </a:p>
          <a:p>
            <a:pPr lvl="1"/>
            <a:r>
              <a:rPr lang="pt-BR" sz="2800" dirty="0" smtClean="0"/>
              <a:t>Azulejo: varejista, grandes atacadistas</a:t>
            </a:r>
          </a:p>
          <a:p>
            <a:pPr lvl="1"/>
            <a:r>
              <a:rPr lang="pt-BR" sz="2800" dirty="0" smtClean="0"/>
              <a:t>Franquias</a:t>
            </a:r>
          </a:p>
          <a:p>
            <a:pPr lvl="1"/>
            <a:r>
              <a:rPr lang="pt-BR" sz="2800" dirty="0" smtClean="0"/>
              <a:t>Concessionárias (bebidas, automóveis)</a:t>
            </a:r>
          </a:p>
          <a:p>
            <a:pPr lvl="1"/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Aula 04: II. DEMANDA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164288" y="332656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II.4) Canais de comercialização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8737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e </a:t>
            </a:r>
            <a:r>
              <a:rPr lang="en-US" dirty="0" err="1" smtClean="0"/>
              <a:t>quanti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504" y="1895048"/>
          <a:ext cx="896448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1512168"/>
                <a:gridCol w="1512168"/>
                <a:gridCol w="1637757"/>
                <a:gridCol w="149408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Pré-produto: </a:t>
                      </a:r>
                      <a:r>
                        <a:rPr lang="pt-BR" dirty="0" err="1" smtClean="0"/>
                        <a:t>P&amp;D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Desenvolvimento: design</a:t>
                      </a:r>
                      <a:r>
                        <a:rPr lang="pt-BR" baseline="0" dirty="0" smtClean="0"/>
                        <a:t> e estratégia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Introdução: vendas baixas, lucro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Crescimento:</a:t>
                      </a:r>
                      <a:r>
                        <a:rPr lang="pt-BR" baseline="0" dirty="0" smtClean="0"/>
                        <a:t> lucro sobe, concorrentes, preços caem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Maturidade e saturação: lucros</a:t>
                      </a:r>
                      <a:r>
                        <a:rPr lang="pt-BR" baseline="0" dirty="0" smtClean="0"/>
                        <a:t> caem, compete preço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Declínio:  mercado restrito</a:t>
                      </a:r>
                      <a:r>
                        <a:rPr lang="pt-BR" baseline="0" dirty="0" smtClean="0"/>
                        <a:t> e especializado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 </a:t>
                      </a:r>
                      <a:r>
                        <a:rPr lang="pt-BR" dirty="0" err="1" smtClean="0"/>
                        <a:t>delphi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Método </a:t>
                      </a:r>
                      <a:r>
                        <a:rPr lang="pt-BR" dirty="0" err="1" smtClean="0"/>
                        <a:t>delphi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 direta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Técnicas</a:t>
                      </a:r>
                      <a:r>
                        <a:rPr lang="pt-BR" baseline="0" dirty="0" smtClean="0"/>
                        <a:t> estatísticas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de séries</a:t>
                      </a:r>
                      <a:r>
                        <a:rPr lang="pt-BR" baseline="0" dirty="0" smtClean="0"/>
                        <a:t> de tempo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Painel</a:t>
                      </a:r>
                      <a:r>
                        <a:rPr lang="pt-BR" baseline="0" dirty="0" smtClean="0"/>
                        <a:t> de especialistas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Painel</a:t>
                      </a:r>
                      <a:r>
                        <a:rPr lang="pt-BR" baseline="0" dirty="0" smtClean="0"/>
                        <a:t> de especialistas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Testes de mercado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</a:t>
                      </a:r>
                      <a:r>
                        <a:rPr lang="pt-BR" baseline="0" dirty="0" smtClean="0"/>
                        <a:t> de intenção de compras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Modelos </a:t>
                      </a:r>
                      <a:r>
                        <a:rPr lang="pt-BR" dirty="0" err="1" smtClean="0"/>
                        <a:t>econométricos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de regressão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do ciclo de vida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 de mercado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Técnicas</a:t>
            </a:r>
            <a:endParaRPr lang="en-US" dirty="0" smtClean="0"/>
          </a:p>
          <a:p>
            <a:pPr lvl="1"/>
            <a:r>
              <a:rPr lang="en-US" dirty="0" err="1" smtClean="0"/>
              <a:t>Taxa</a:t>
            </a:r>
            <a:r>
              <a:rPr lang="en-US" dirty="0" smtClean="0"/>
              <a:t> </a:t>
            </a:r>
            <a:r>
              <a:rPr lang="en-US" dirty="0" err="1" smtClean="0"/>
              <a:t>aritmética</a:t>
            </a:r>
            <a:endParaRPr lang="en-US" dirty="0" smtClean="0"/>
          </a:p>
          <a:p>
            <a:pPr lvl="1"/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geométrica</a:t>
            </a:r>
            <a:endParaRPr lang="en-US" dirty="0" smtClean="0"/>
          </a:p>
          <a:p>
            <a:pPr lvl="1"/>
            <a:r>
              <a:rPr lang="en-US" dirty="0" err="1" smtClean="0"/>
              <a:t>Regressão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Cuidados</a:t>
            </a:r>
            <a:endParaRPr lang="en-US" dirty="0" smtClean="0"/>
          </a:p>
          <a:p>
            <a:pPr lvl="1"/>
            <a:r>
              <a:rPr lang="pt-BR" dirty="0" smtClean="0"/>
              <a:t>Estabelecer hipóteses (hipóteses incorretas é a maior causa de erros)</a:t>
            </a:r>
          </a:p>
          <a:p>
            <a:pPr lvl="1"/>
            <a:r>
              <a:rPr lang="pt-BR" dirty="0" smtClean="0"/>
              <a:t>Julgamento humano não deve ser subestimado</a:t>
            </a:r>
          </a:p>
          <a:p>
            <a:pPr lvl="1"/>
            <a:r>
              <a:rPr lang="pt-BR" dirty="0" smtClean="0"/>
              <a:t>Tempo e recurso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previsão</a:t>
            </a:r>
            <a:endParaRPr lang="pt-BR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4544" y="3717032"/>
            <a:ext cx="9144000" cy="14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sz="1600" dirty="0">
                <a:latin typeface="Tahoma" charset="0"/>
              </a:rPr>
              <a:t>AS PREVISÕES SÃO MAIS PRECISAS PARA FAMÍLIAS OU GRUPOS DE P/S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. “O COMPORTAMENTO DE ITENS INDIVIDUAIS DE UM GRUPO É   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  ALEATÓRIO MESMO QUANDO O GRUPO TEM CARACTERÍSTICAS        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  MUITO ESTÁVEIS”.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1700808"/>
            <a:ext cx="4284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b="1" u="sng" dirty="0">
                <a:latin typeface="Tahoma" charset="0"/>
              </a:rPr>
              <a:t>PRINCÍPIOS DE PREVISÕES</a:t>
            </a:r>
            <a:endParaRPr lang="pt-BR" sz="1600" b="1" u="sng" dirty="0">
              <a:latin typeface="Tahoma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4544" y="2132856"/>
            <a:ext cx="9144000" cy="7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140000"/>
              </a:lnSpc>
              <a:buFontTx/>
              <a:buAutoNum type="arabicPeriod"/>
            </a:pPr>
            <a:r>
              <a:rPr lang="pt-BR" sz="1600" dirty="0">
                <a:latin typeface="Tahoma" charset="0"/>
              </a:rPr>
              <a:t>AS PREVISÕES CONTÊM ERROS!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. ENVOLVIMENTO HUMANO / COMPORTAMENTO DA ECONOMIA / FUTURO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4544" y="2996952"/>
            <a:ext cx="9144000" cy="7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sz="1600" dirty="0">
                <a:latin typeface="Tahoma" charset="0"/>
              </a:rPr>
              <a:t>CADA PREVISÃO DEVE INCLUIR UMA ESTIMATIVA DE ERRO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. ESTATÍSTICA: VARIABILIDADE DA DEMANDA EM TORNO DA MÉDIA   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3528" y="5157192"/>
            <a:ext cx="8460432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140000"/>
              </a:lnSpc>
              <a:buFontTx/>
              <a:buAutoNum type="arabicPeriod" startAt="4"/>
            </a:pPr>
            <a:r>
              <a:rPr lang="pt-BR" sz="1600" dirty="0">
                <a:latin typeface="Tahoma" charset="0"/>
              </a:rPr>
              <a:t>AS PREVISÕES SÃO MAIS PRECISAS PARA PERÍODOS MAIS PRÓXIMOS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. “O FUTURO PRÓXIMO IMPÕE MENOS INCERTEZAS QUE O DISTANTE”;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. ESPERA-SE QUE AMANHÃ TUDO SEJA MUITO IGUAL AO QUE É HOJE!</a:t>
            </a:r>
          </a:p>
          <a:p>
            <a:pPr marL="342900" indent="-342900" algn="l" eaLnBrk="1" hangingPunct="1">
              <a:lnSpc>
                <a:spcPct val="140000"/>
              </a:lnSpc>
            </a:pPr>
            <a:r>
              <a:rPr lang="pt-BR" sz="1600" dirty="0">
                <a:latin typeface="Tahoma" charset="0"/>
              </a:rPr>
              <a:t>       JÁ, PARA DAQUI A UM ANO, ALGO DEVERÁ MUDAR!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pt-BR" sz="3200" b="1" dirty="0" smtClean="0">
                <a:latin typeface="Tahoma" charset="0"/>
              </a:rPr>
              <a:t>MÉTODOS QUALITATIVOS</a:t>
            </a:r>
          </a:p>
          <a:p>
            <a:pPr>
              <a:lnSpc>
                <a:spcPct val="140000"/>
              </a:lnSpc>
            </a:pPr>
            <a:r>
              <a:rPr lang="pt-BR" sz="3200" b="1" dirty="0" smtClean="0">
                <a:latin typeface="Tahoma" charset="0"/>
              </a:rPr>
              <a:t>BASEADOS NA OPINIÃO E EXPERIÊNCIAS DE ESPECIALISTAS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VENDEDORES / GERENTES / EXECUTIVOS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PESQUISA DE MERCADO / CONSUMIDORES</a:t>
            </a:r>
          </a:p>
          <a:p>
            <a:pPr>
              <a:lnSpc>
                <a:spcPct val="140000"/>
              </a:lnSpc>
            </a:pPr>
            <a:r>
              <a:rPr lang="pt-BR" sz="3200" b="1" dirty="0" smtClean="0">
                <a:latin typeface="Tahoma" charset="0"/>
              </a:rPr>
              <a:t>CASOS DE APLICAÇÃO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TENDÊNCIAS GERAIS DOS NEGÓCIOS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DEMANDA POTENCIAL FUTURA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DEMANDA DE NOVOS PRODUTOS E SERVIÇOS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ANALOGIA HISTÓRICA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TESTES DE PROTÓTIPOS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MÉTODO DELPHI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853</TotalTime>
  <Words>1752</Words>
  <Application>Microsoft Office PowerPoint</Application>
  <PresentationFormat>Apresentação na tela (4:3)</PresentationFormat>
  <Paragraphs>474</Paragraphs>
  <Slides>35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Mediano</vt:lpstr>
      <vt:lpstr>ELABORAÇÃO DE PROJETOS</vt:lpstr>
      <vt:lpstr>Aula 04: II. DEMANDA</vt:lpstr>
      <vt:lpstr>Aula 04: II. DEMANDA</vt:lpstr>
      <vt:lpstr>Slide 4</vt:lpstr>
      <vt:lpstr>Slide 5</vt:lpstr>
      <vt:lpstr>AULA 04: técnicas de projeção</vt:lpstr>
      <vt:lpstr>AULA 04: técnicas de projeção</vt:lpstr>
      <vt:lpstr>AULA 04: técnicas de previsão</vt:lpstr>
      <vt:lpstr>AULA 04: técnicas de previsão</vt:lpstr>
      <vt:lpstr>AULA 04: técnicas de projeção</vt:lpstr>
      <vt:lpstr>AULA 05: LOCALIZAÇÃO</vt:lpstr>
      <vt:lpstr>LOCALIZAÇÃO</vt:lpstr>
      <vt:lpstr>Objetivo da localização</vt:lpstr>
      <vt:lpstr>Objetivo da localização</vt:lpstr>
      <vt:lpstr>Abordagem dinâmica</vt:lpstr>
      <vt:lpstr>Aspectos de logística</vt:lpstr>
      <vt:lpstr>Fábrica única ou multiplanta</vt:lpstr>
      <vt:lpstr>Métodos de análise</vt:lpstr>
      <vt:lpstr>1. Teoria da localização</vt:lpstr>
      <vt:lpstr>2. Orçamentos comparados</vt:lpstr>
      <vt:lpstr>2. Orçamentos comparados</vt:lpstr>
      <vt:lpstr>2. Orçamentos comparados</vt:lpstr>
      <vt:lpstr>2. Orçamentos comparados</vt:lpstr>
      <vt:lpstr>2. Orçamentos comparados</vt:lpstr>
      <vt:lpstr>Outras técnicas</vt:lpstr>
      <vt:lpstr>Slide 26</vt:lpstr>
      <vt:lpstr>Atividade para entregar na aula</vt:lpstr>
      <vt:lpstr>Técnica do centro-de-gravidade</vt:lpstr>
      <vt:lpstr>Mapa com coordenadas</vt:lpstr>
      <vt:lpstr>Exemplo de centro-de-gravidade</vt:lpstr>
      <vt:lpstr>Calculando o centro-de-gravidade</vt:lpstr>
      <vt:lpstr>Técnica da Carga-Distância</vt:lpstr>
      <vt:lpstr>Cálculo de Carga-Distância</vt:lpstr>
      <vt:lpstr>Exemplo de carga-distância</vt:lpstr>
      <vt:lpstr>Slide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</dc:creator>
  <cp:lastModifiedBy>Familia</cp:lastModifiedBy>
  <cp:revision>97</cp:revision>
  <dcterms:created xsi:type="dcterms:W3CDTF">2015-08-21T02:39:06Z</dcterms:created>
  <dcterms:modified xsi:type="dcterms:W3CDTF">2015-09-27T22:58:16Z</dcterms:modified>
</cp:coreProperties>
</file>