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3"/>
  </p:notesMasterIdLst>
  <p:handoutMasterIdLst>
    <p:handoutMasterId r:id="rId54"/>
  </p:handoutMasterIdLst>
  <p:sldIdLst>
    <p:sldId id="350" r:id="rId2"/>
    <p:sldId id="520" r:id="rId3"/>
    <p:sldId id="331" r:id="rId4"/>
    <p:sldId id="257" r:id="rId5"/>
    <p:sldId id="258" r:id="rId6"/>
    <p:sldId id="260" r:id="rId7"/>
    <p:sldId id="345" r:id="rId8"/>
    <p:sldId id="344" r:id="rId9"/>
    <p:sldId id="346" r:id="rId10"/>
    <p:sldId id="338" r:id="rId11"/>
    <p:sldId id="262" r:id="rId12"/>
    <p:sldId id="263" r:id="rId13"/>
    <p:sldId id="264" r:id="rId14"/>
    <p:sldId id="326" r:id="rId15"/>
    <p:sldId id="332" r:id="rId16"/>
    <p:sldId id="339" r:id="rId17"/>
    <p:sldId id="340" r:id="rId18"/>
    <p:sldId id="334" r:id="rId19"/>
    <p:sldId id="324" r:id="rId20"/>
    <p:sldId id="265" r:id="rId21"/>
    <p:sldId id="266" r:id="rId22"/>
    <p:sldId id="335" r:id="rId23"/>
    <p:sldId id="268" r:id="rId24"/>
    <p:sldId id="341" r:id="rId25"/>
    <p:sldId id="269" r:id="rId26"/>
    <p:sldId id="321" r:id="rId27"/>
    <p:sldId id="343" r:id="rId28"/>
    <p:sldId id="273" r:id="rId29"/>
    <p:sldId id="307" r:id="rId30"/>
    <p:sldId id="348" r:id="rId31"/>
    <p:sldId id="304" r:id="rId32"/>
    <p:sldId id="308" r:id="rId33"/>
    <p:sldId id="275" r:id="rId34"/>
    <p:sldId id="314" r:id="rId35"/>
    <p:sldId id="309" r:id="rId36"/>
    <p:sldId id="276" r:id="rId37"/>
    <p:sldId id="316" r:id="rId38"/>
    <p:sldId id="310" r:id="rId39"/>
    <p:sldId id="319" r:id="rId40"/>
    <p:sldId id="277" r:id="rId41"/>
    <p:sldId id="311" r:id="rId42"/>
    <p:sldId id="278" r:id="rId43"/>
    <p:sldId id="312" r:id="rId44"/>
    <p:sldId id="279" r:id="rId45"/>
    <p:sldId id="280" r:id="rId46"/>
    <p:sldId id="281" r:id="rId47"/>
    <p:sldId id="282" r:id="rId48"/>
    <p:sldId id="283" r:id="rId49"/>
    <p:sldId id="286" r:id="rId50"/>
    <p:sldId id="284" r:id="rId51"/>
    <p:sldId id="285" r:id="rId5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65"/>
  </p:normalViewPr>
  <p:slideViewPr>
    <p:cSldViewPr snapToGrid="0" snapToObjects="1">
      <p:cViewPr varScale="1">
        <p:scale>
          <a:sx n="107" d="100"/>
          <a:sy n="107" d="100"/>
        </p:scale>
        <p:origin x="1760" y="1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67877EE-1D32-B24F-A49D-C54C00BFF345}" type="datetimeFigureOut">
              <a:rPr lang="en-US" smtClean="0"/>
              <a:pPr/>
              <a:t>8/14/23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24A5DAE-D6B3-9245-B670-6AAB2AA3D65F}" type="slidenum">
              <a:rPr lang="en-US" smtClean="0"/>
              <a:pPr/>
              <a:t>‹nº›</a:t>
            </a:fld>
            <a:endParaRPr lang="en-US"/>
          </a:p>
        </p:txBody>
      </p:sp>
    </p:spTree>
    <p:extLst>
      <p:ext uri="{BB962C8B-B14F-4D97-AF65-F5344CB8AC3E}">
        <p14:creationId xmlns:p14="http://schemas.microsoft.com/office/powerpoint/2010/main" val="23263740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AB45F7-1057-5546-A306-4CA53DB9C089}" type="datetimeFigureOut">
              <a:rPr lang="en-US" smtClean="0"/>
              <a:pPr/>
              <a:t>8/14/23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09E5A9-D7D4-DF47-91C4-3BE1A8808CD0}" type="slidenum">
              <a:rPr lang="en-US" smtClean="0"/>
              <a:pPr/>
              <a:t>‹nº›</a:t>
            </a:fld>
            <a:endParaRPr lang="en-US"/>
          </a:p>
        </p:txBody>
      </p:sp>
    </p:spTree>
    <p:extLst>
      <p:ext uri="{BB962C8B-B14F-4D97-AF65-F5344CB8AC3E}">
        <p14:creationId xmlns:p14="http://schemas.microsoft.com/office/powerpoint/2010/main" val="188643795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x-none"/>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a:t>Click to edit Master subtitle style</a:t>
            </a:r>
            <a:endParaRPr lang="en-US"/>
          </a:p>
        </p:txBody>
      </p:sp>
      <p:sp>
        <p:nvSpPr>
          <p:cNvPr id="4" name="Date Placeholder 3"/>
          <p:cNvSpPr>
            <a:spLocks noGrp="1"/>
          </p:cNvSpPr>
          <p:nvPr>
            <p:ph type="dt" sz="half" idx="10"/>
          </p:nvPr>
        </p:nvSpPr>
        <p:spPr/>
        <p:txBody>
          <a:bodyPr/>
          <a:lstStyle/>
          <a:p>
            <a:fld id="{1C829664-A6C5-864A-9CC5-5DACD7DF50DF}" type="datetime1">
              <a:rPr lang="en-US" smtClean="0"/>
              <a:pPr/>
              <a:t>8/14/23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CD69DC-4217-E947-A017-A01469E0B7C6}" type="slidenum">
              <a:rPr lang="en-US" smtClean="0"/>
              <a:pPr/>
              <a:t>‹nº›</a:t>
            </a:fld>
            <a:endParaRPr lang="en-US"/>
          </a:p>
        </p:txBody>
      </p:sp>
    </p:spTree>
    <p:extLst>
      <p:ext uri="{BB962C8B-B14F-4D97-AF65-F5344CB8AC3E}">
        <p14:creationId xmlns:p14="http://schemas.microsoft.com/office/powerpoint/2010/main" val="2380369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p:txBody>
          <a:bodyPr/>
          <a:lstStyle/>
          <a:p>
            <a:fld id="{4C6C0C3B-D19D-4C47-AD49-FE2931B403E0}" type="datetime1">
              <a:rPr lang="en-US" smtClean="0"/>
              <a:pPr/>
              <a:t>8/14/23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CD69DC-4217-E947-A017-A01469E0B7C6}" type="slidenum">
              <a:rPr lang="en-US" smtClean="0"/>
              <a:pPr/>
              <a:t>‹nº›</a:t>
            </a:fld>
            <a:endParaRPr lang="en-US"/>
          </a:p>
        </p:txBody>
      </p:sp>
    </p:spTree>
    <p:extLst>
      <p:ext uri="{BB962C8B-B14F-4D97-AF65-F5344CB8AC3E}">
        <p14:creationId xmlns:p14="http://schemas.microsoft.com/office/powerpoint/2010/main" val="1767177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x-none"/>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p:txBody>
          <a:bodyPr/>
          <a:lstStyle/>
          <a:p>
            <a:fld id="{A88D1528-871C-394D-9443-A67789FCF462}" type="datetime1">
              <a:rPr lang="en-US" smtClean="0"/>
              <a:pPr/>
              <a:t>8/14/23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CD69DC-4217-E947-A017-A01469E0B7C6}" type="slidenum">
              <a:rPr lang="en-US" smtClean="0"/>
              <a:pPr/>
              <a:t>‹nº›</a:t>
            </a:fld>
            <a:endParaRPr lang="en-US"/>
          </a:p>
        </p:txBody>
      </p:sp>
    </p:spTree>
    <p:extLst>
      <p:ext uri="{BB962C8B-B14F-4D97-AF65-F5344CB8AC3E}">
        <p14:creationId xmlns:p14="http://schemas.microsoft.com/office/powerpoint/2010/main" val="3936165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Content Placeholder 2"/>
          <p:cNvSpPr>
            <a:spLocks noGrp="1"/>
          </p:cNvSpPr>
          <p:nvPr>
            <p:ph idx="1"/>
          </p:nvPr>
        </p:nvSpPr>
        <p:spPr/>
        <p:txBody>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p:txBody>
          <a:bodyPr/>
          <a:lstStyle/>
          <a:p>
            <a:fld id="{9295A538-50BB-0A49-B3D3-FB9949652AD7}" type="datetime1">
              <a:rPr lang="en-US" smtClean="0"/>
              <a:pPr/>
              <a:t>8/14/23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CD69DC-4217-E947-A017-A01469E0B7C6}" type="slidenum">
              <a:rPr lang="en-US" smtClean="0"/>
              <a:pPr/>
              <a:t>‹nº›</a:t>
            </a:fld>
            <a:endParaRPr lang="en-US"/>
          </a:p>
        </p:txBody>
      </p:sp>
    </p:spTree>
    <p:extLst>
      <p:ext uri="{BB962C8B-B14F-4D97-AF65-F5344CB8AC3E}">
        <p14:creationId xmlns:p14="http://schemas.microsoft.com/office/powerpoint/2010/main" val="2353439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x-none"/>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a:t>Click to edit Master text styles</a:t>
            </a:r>
          </a:p>
        </p:txBody>
      </p:sp>
      <p:sp>
        <p:nvSpPr>
          <p:cNvPr id="4" name="Date Placeholder 3"/>
          <p:cNvSpPr>
            <a:spLocks noGrp="1"/>
          </p:cNvSpPr>
          <p:nvPr>
            <p:ph type="dt" sz="half" idx="10"/>
          </p:nvPr>
        </p:nvSpPr>
        <p:spPr/>
        <p:txBody>
          <a:bodyPr/>
          <a:lstStyle/>
          <a:p>
            <a:fld id="{8FA1AB92-3194-6444-A18A-7571557D2AEA}" type="datetime1">
              <a:rPr lang="en-US" smtClean="0"/>
              <a:pPr/>
              <a:t>8/14/23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CD69DC-4217-E947-A017-A01469E0B7C6}" type="slidenum">
              <a:rPr lang="en-US" smtClean="0"/>
              <a:pPr/>
              <a:t>‹nº›</a:t>
            </a:fld>
            <a:endParaRPr lang="en-US"/>
          </a:p>
        </p:txBody>
      </p:sp>
    </p:spTree>
    <p:extLst>
      <p:ext uri="{BB962C8B-B14F-4D97-AF65-F5344CB8AC3E}">
        <p14:creationId xmlns:p14="http://schemas.microsoft.com/office/powerpoint/2010/main" val="1973800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Date Placeholder 4"/>
          <p:cNvSpPr>
            <a:spLocks noGrp="1"/>
          </p:cNvSpPr>
          <p:nvPr>
            <p:ph type="dt" sz="half" idx="10"/>
          </p:nvPr>
        </p:nvSpPr>
        <p:spPr/>
        <p:txBody>
          <a:bodyPr/>
          <a:lstStyle/>
          <a:p>
            <a:fld id="{7A6134B6-B9C5-4A46-B7D8-3A84FFCAEBFE}" type="datetime1">
              <a:rPr lang="en-US" smtClean="0"/>
              <a:pPr/>
              <a:t>8/14/23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CD69DC-4217-E947-A017-A01469E0B7C6}" type="slidenum">
              <a:rPr lang="en-US" smtClean="0"/>
              <a:pPr/>
              <a:t>‹nº›</a:t>
            </a:fld>
            <a:endParaRPr lang="en-US"/>
          </a:p>
        </p:txBody>
      </p:sp>
    </p:spTree>
    <p:extLst>
      <p:ext uri="{BB962C8B-B14F-4D97-AF65-F5344CB8AC3E}">
        <p14:creationId xmlns:p14="http://schemas.microsoft.com/office/powerpoint/2010/main" val="2691417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7" name="Date Placeholder 6"/>
          <p:cNvSpPr>
            <a:spLocks noGrp="1"/>
          </p:cNvSpPr>
          <p:nvPr>
            <p:ph type="dt" sz="half" idx="10"/>
          </p:nvPr>
        </p:nvSpPr>
        <p:spPr/>
        <p:txBody>
          <a:bodyPr/>
          <a:lstStyle/>
          <a:p>
            <a:fld id="{F8137044-86AB-0C45-A910-63B1FDDEEBD5}" type="datetime1">
              <a:rPr lang="en-US" smtClean="0"/>
              <a:pPr/>
              <a:t>8/14/23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CD69DC-4217-E947-A017-A01469E0B7C6}" type="slidenum">
              <a:rPr lang="en-US" smtClean="0"/>
              <a:pPr/>
              <a:t>‹nº›</a:t>
            </a:fld>
            <a:endParaRPr lang="en-US"/>
          </a:p>
        </p:txBody>
      </p:sp>
    </p:spTree>
    <p:extLst>
      <p:ext uri="{BB962C8B-B14F-4D97-AF65-F5344CB8AC3E}">
        <p14:creationId xmlns:p14="http://schemas.microsoft.com/office/powerpoint/2010/main" val="1562393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Date Placeholder 2"/>
          <p:cNvSpPr>
            <a:spLocks noGrp="1"/>
          </p:cNvSpPr>
          <p:nvPr>
            <p:ph type="dt" sz="half" idx="10"/>
          </p:nvPr>
        </p:nvSpPr>
        <p:spPr/>
        <p:txBody>
          <a:bodyPr/>
          <a:lstStyle/>
          <a:p>
            <a:fld id="{37DF069A-2AA8-594A-8EC6-AE5FC9F1311C}" type="datetime1">
              <a:rPr lang="en-US" smtClean="0"/>
              <a:pPr/>
              <a:t>8/14/23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CD69DC-4217-E947-A017-A01469E0B7C6}" type="slidenum">
              <a:rPr lang="en-US" smtClean="0"/>
              <a:pPr/>
              <a:t>‹nº›</a:t>
            </a:fld>
            <a:endParaRPr lang="en-US"/>
          </a:p>
        </p:txBody>
      </p:sp>
    </p:spTree>
    <p:extLst>
      <p:ext uri="{BB962C8B-B14F-4D97-AF65-F5344CB8AC3E}">
        <p14:creationId xmlns:p14="http://schemas.microsoft.com/office/powerpoint/2010/main" val="1267405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13182D-E7C7-8A47-8D85-C2B7E6994381}" type="datetime1">
              <a:rPr lang="en-US" smtClean="0"/>
              <a:pPr/>
              <a:t>8/14/23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CD69DC-4217-E947-A017-A01469E0B7C6}" type="slidenum">
              <a:rPr lang="en-US" smtClean="0"/>
              <a:pPr/>
              <a:t>‹nº›</a:t>
            </a:fld>
            <a:endParaRPr lang="en-US"/>
          </a:p>
        </p:txBody>
      </p:sp>
    </p:spTree>
    <p:extLst>
      <p:ext uri="{BB962C8B-B14F-4D97-AF65-F5344CB8AC3E}">
        <p14:creationId xmlns:p14="http://schemas.microsoft.com/office/powerpoint/2010/main" val="874885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x-none"/>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Date Placeholder 4"/>
          <p:cNvSpPr>
            <a:spLocks noGrp="1"/>
          </p:cNvSpPr>
          <p:nvPr>
            <p:ph type="dt" sz="half" idx="10"/>
          </p:nvPr>
        </p:nvSpPr>
        <p:spPr/>
        <p:txBody>
          <a:bodyPr/>
          <a:lstStyle/>
          <a:p>
            <a:fld id="{FCF0F281-3115-8544-A167-037F007777E0}" type="datetime1">
              <a:rPr lang="en-US" smtClean="0"/>
              <a:pPr/>
              <a:t>8/14/23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CD69DC-4217-E947-A017-A01469E0B7C6}" type="slidenum">
              <a:rPr lang="en-US" smtClean="0"/>
              <a:pPr/>
              <a:t>‹nº›</a:t>
            </a:fld>
            <a:endParaRPr lang="en-US"/>
          </a:p>
        </p:txBody>
      </p:sp>
    </p:spTree>
    <p:extLst>
      <p:ext uri="{BB962C8B-B14F-4D97-AF65-F5344CB8AC3E}">
        <p14:creationId xmlns:p14="http://schemas.microsoft.com/office/powerpoint/2010/main" val="3245106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x-none"/>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Date Placeholder 4"/>
          <p:cNvSpPr>
            <a:spLocks noGrp="1"/>
          </p:cNvSpPr>
          <p:nvPr>
            <p:ph type="dt" sz="half" idx="10"/>
          </p:nvPr>
        </p:nvSpPr>
        <p:spPr/>
        <p:txBody>
          <a:bodyPr/>
          <a:lstStyle/>
          <a:p>
            <a:fld id="{CCB5EAC7-27C8-E74D-A2A4-9070365B2166}" type="datetime1">
              <a:rPr lang="en-US" smtClean="0"/>
              <a:pPr/>
              <a:t>8/14/23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CD69DC-4217-E947-A017-A01469E0B7C6}" type="slidenum">
              <a:rPr lang="en-US" smtClean="0"/>
              <a:pPr/>
              <a:t>‹nº›</a:t>
            </a:fld>
            <a:endParaRPr lang="en-US"/>
          </a:p>
        </p:txBody>
      </p:sp>
    </p:spTree>
    <p:extLst>
      <p:ext uri="{BB962C8B-B14F-4D97-AF65-F5344CB8AC3E}">
        <p14:creationId xmlns:p14="http://schemas.microsoft.com/office/powerpoint/2010/main" val="1121921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x-none"/>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8D7EC7-A7D6-B145-A8AB-A27F9BABF248}" type="datetime1">
              <a:rPr lang="en-US" smtClean="0"/>
              <a:pPr/>
              <a:t>8/14/23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CD69DC-4217-E947-A017-A01469E0B7C6}" type="slidenum">
              <a:rPr lang="en-US" smtClean="0"/>
              <a:pPr/>
              <a:t>‹nº›</a:t>
            </a:fld>
            <a:endParaRPr lang="en-US"/>
          </a:p>
        </p:txBody>
      </p:sp>
    </p:spTree>
    <p:extLst>
      <p:ext uri="{BB962C8B-B14F-4D97-AF65-F5344CB8AC3E}">
        <p14:creationId xmlns:p14="http://schemas.microsoft.com/office/powerpoint/2010/main" val="2336962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leopoldo.fulgencio@gmail.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628801"/>
            <a:ext cx="7772400" cy="1971650"/>
          </a:xfrm>
        </p:spPr>
        <p:txBody>
          <a:bodyPr>
            <a:normAutofit/>
          </a:bodyPr>
          <a:lstStyle/>
          <a:p>
            <a:br>
              <a:rPr lang="pt-BR" sz="3600" b="1" dirty="0"/>
            </a:br>
            <a:r>
              <a:rPr lang="pt-BR" sz="2400" b="1" dirty="0"/>
              <a:t>PSA-286 - Psicologia do Desenvolvimento II</a:t>
            </a:r>
            <a:r>
              <a:rPr lang="pt-BR" sz="2400" dirty="0"/>
              <a:t> </a:t>
            </a:r>
            <a:r>
              <a:rPr lang="pt-BR" sz="2800" dirty="0"/>
              <a:t> </a:t>
            </a:r>
            <a:br>
              <a:rPr lang="pt-BR" dirty="0"/>
            </a:br>
            <a:r>
              <a:rPr lang="pt-BR" dirty="0"/>
              <a:t>2023</a:t>
            </a:r>
          </a:p>
        </p:txBody>
      </p:sp>
      <p:sp>
        <p:nvSpPr>
          <p:cNvPr id="3" name="Subtítulo 2"/>
          <p:cNvSpPr>
            <a:spLocks noGrp="1"/>
          </p:cNvSpPr>
          <p:nvPr>
            <p:ph type="subTitle" idx="1"/>
          </p:nvPr>
        </p:nvSpPr>
        <p:spPr/>
        <p:txBody>
          <a:bodyPr>
            <a:normAutofit/>
          </a:bodyPr>
          <a:lstStyle/>
          <a:p>
            <a:r>
              <a:rPr lang="pt-BR" sz="2400" b="1" dirty="0">
                <a:solidFill>
                  <a:schemeClr val="tx1"/>
                </a:solidFill>
              </a:rPr>
              <a:t>Curso para a Terapia Ocupacional</a:t>
            </a:r>
            <a:br>
              <a:rPr lang="pt-BR" sz="2400" dirty="0">
                <a:solidFill>
                  <a:schemeClr val="tx1"/>
                </a:solidFill>
              </a:rPr>
            </a:br>
            <a:endParaRPr lang="pt-BR" sz="2400" dirty="0">
              <a:solidFill>
                <a:schemeClr val="tx1"/>
              </a:solidFill>
            </a:endParaRPr>
          </a:p>
          <a:p>
            <a:r>
              <a:rPr lang="pt-BR" sz="2400" b="1" dirty="0">
                <a:solidFill>
                  <a:schemeClr val="tx1"/>
                </a:solidFill>
              </a:rPr>
              <a:t>Prof. Dr. </a:t>
            </a:r>
            <a:r>
              <a:rPr lang="pt-BR" sz="2400" b="1" i="1" dirty="0">
                <a:solidFill>
                  <a:schemeClr val="tx1"/>
                </a:solidFill>
              </a:rPr>
              <a:t>Leopoldo </a:t>
            </a:r>
            <a:r>
              <a:rPr lang="pt-BR" sz="2400" b="1" i="1" dirty="0" err="1">
                <a:solidFill>
                  <a:schemeClr val="tx1"/>
                </a:solidFill>
              </a:rPr>
              <a:t>fulgencio</a:t>
            </a:r>
            <a:endParaRPr lang="pt-BR" sz="2400" b="1" i="1" dirty="0">
              <a:solidFill>
                <a:schemeClr val="tx1"/>
              </a:solidFill>
            </a:endParaRPr>
          </a:p>
          <a:p>
            <a:r>
              <a:rPr lang="pt-BR" sz="2400" b="1" dirty="0">
                <a:solidFill>
                  <a:schemeClr val="tx1"/>
                </a:solidFill>
                <a:hlinkClick r:id="rId2"/>
              </a:rPr>
              <a:t>leopoldo.fulgencio@gmail.com</a:t>
            </a:r>
            <a:endParaRPr lang="pt-BR" sz="2400" b="1" dirty="0">
              <a:solidFill>
                <a:schemeClr val="tx1"/>
              </a:solidFill>
            </a:endParaRPr>
          </a:p>
          <a:p>
            <a:endParaRPr lang="pt-BR" b="1" dirty="0">
              <a:solidFill>
                <a:schemeClr val="tx1"/>
              </a:solidFill>
            </a:endParaRPr>
          </a:p>
        </p:txBody>
      </p:sp>
      <p:sp>
        <p:nvSpPr>
          <p:cNvPr id="4" name="Slide Number Placeholder 3"/>
          <p:cNvSpPr>
            <a:spLocks noGrp="1"/>
          </p:cNvSpPr>
          <p:nvPr>
            <p:ph type="sldNum" sz="quarter" idx="12"/>
          </p:nvPr>
        </p:nvSpPr>
        <p:spPr/>
        <p:txBody>
          <a:bodyPr/>
          <a:lstStyle/>
          <a:p>
            <a:fld id="{AF77E75A-E3CB-47AE-BED1-145DBA778CAD}" type="slidenum">
              <a:rPr lang="pt-BR" smtClean="0"/>
              <a:pPr/>
              <a:t>1</a:t>
            </a:fld>
            <a:endParaRPr lang="pt-BR"/>
          </a:p>
        </p:txBody>
      </p:sp>
    </p:spTree>
    <p:extLst>
      <p:ext uri="{BB962C8B-B14F-4D97-AF65-F5344CB8AC3E}">
        <p14:creationId xmlns:p14="http://schemas.microsoft.com/office/powerpoint/2010/main" val="7561639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just"/>
            <a:endParaRPr lang="en-US" sz="2400" dirty="0"/>
          </a:p>
        </p:txBody>
      </p:sp>
      <p:sp>
        <p:nvSpPr>
          <p:cNvPr id="3" name="Content Placeholder 2"/>
          <p:cNvSpPr>
            <a:spLocks noGrp="1"/>
          </p:cNvSpPr>
          <p:nvPr>
            <p:ph idx="1"/>
          </p:nvPr>
        </p:nvSpPr>
        <p:spPr/>
        <p:txBody>
          <a:bodyPr>
            <a:normAutofit fontScale="32500" lnSpcReduction="20000"/>
          </a:bodyPr>
          <a:lstStyle/>
          <a:p>
            <a:pPr marL="0" indent="0" algn="just">
              <a:lnSpc>
                <a:spcPct val="170000"/>
              </a:lnSpc>
              <a:buNone/>
            </a:pPr>
            <a:r>
              <a:rPr lang="pt-BR" sz="5200" b="1" dirty="0">
                <a:solidFill>
                  <a:srgbClr val="FF0000"/>
                </a:solidFill>
              </a:rPr>
              <a:t>7</a:t>
            </a:r>
          </a:p>
          <a:p>
            <a:pPr marL="0" indent="0" algn="just">
              <a:lnSpc>
                <a:spcPct val="170000"/>
              </a:lnSpc>
              <a:buNone/>
            </a:pPr>
            <a:r>
              <a:rPr lang="pt-BR" sz="5200" b="1" dirty="0"/>
              <a:t>Também tenho plena consciência do quanto se depende do meio ambiente, e do modo como esse meio, inicialmente importantíssimo, continua a ter significado e vai ter significado, mesmo quando o indivíduo atinge a independência, por meio de uma identificação com características ambientais, como quando uma criança cresce, se casa e cria uma nova geração de filhos, ou começa a participar da vida social e da manutenção da estrutura social”.  </a:t>
            </a:r>
          </a:p>
          <a:p>
            <a:pPr marL="0" indent="0" algn="just">
              <a:lnSpc>
                <a:spcPct val="170000"/>
              </a:lnSpc>
              <a:buNone/>
            </a:pPr>
            <a:r>
              <a:rPr lang="pt-BR" sz="5200" b="1" dirty="0"/>
              <a:t>(</a:t>
            </a:r>
            <a:r>
              <a:rPr lang="pt-BR" sz="5200" b="1" dirty="0" err="1"/>
              <a:t>Winnicott</a:t>
            </a:r>
            <a:r>
              <a:rPr lang="pt-BR" sz="5200" b="1" dirty="0"/>
              <a:t>, 1984h [1968]: “</a:t>
            </a:r>
            <a:r>
              <a:rPr lang="en-US" sz="5200" b="1" dirty="0"/>
              <a:t>Sum: </a:t>
            </a:r>
            <a:r>
              <a:rPr lang="en-US" sz="5200" b="1" dirty="0" err="1"/>
              <a:t>Eu</a:t>
            </a:r>
            <a:r>
              <a:rPr lang="en-US" sz="5200" b="1" dirty="0"/>
              <a:t> </a:t>
            </a:r>
            <a:r>
              <a:rPr lang="en-US" sz="5200" b="1" dirty="0" err="1"/>
              <a:t>Sou</a:t>
            </a:r>
            <a:r>
              <a:rPr lang="en-US" sz="5200" b="1" dirty="0"/>
              <a:t>”, pp. 42-43; CW 8, 268). </a:t>
            </a:r>
            <a:endParaRPr lang="pt-BR" sz="5200" b="1" dirty="0"/>
          </a:p>
          <a:p>
            <a:endParaRPr lang="en-US" dirty="0"/>
          </a:p>
        </p:txBody>
      </p:sp>
      <p:sp>
        <p:nvSpPr>
          <p:cNvPr id="4" name="Slide Number Placeholder 3"/>
          <p:cNvSpPr>
            <a:spLocks noGrp="1"/>
          </p:cNvSpPr>
          <p:nvPr>
            <p:ph type="sldNum" sz="quarter" idx="12"/>
          </p:nvPr>
        </p:nvSpPr>
        <p:spPr/>
        <p:txBody>
          <a:bodyPr/>
          <a:lstStyle/>
          <a:p>
            <a:fld id="{F4CD69DC-4217-E947-A017-A01469E0B7C6}" type="slidenum">
              <a:rPr lang="en-US" smtClean="0"/>
              <a:pPr/>
              <a:t>10</a:t>
            </a:fld>
            <a:endParaRPr lang="en-US"/>
          </a:p>
        </p:txBody>
      </p:sp>
    </p:spTree>
    <p:extLst>
      <p:ext uri="{BB962C8B-B14F-4D97-AF65-F5344CB8AC3E}">
        <p14:creationId xmlns:p14="http://schemas.microsoft.com/office/powerpoint/2010/main" val="4739459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a:t>UMA TEORIA DA DEPENDÊNCIA</a:t>
            </a:r>
            <a:br>
              <a:rPr lang="pt-BR" sz="2800" dirty="0"/>
            </a:br>
            <a:endParaRPr lang="en-US" sz="2800" dirty="0"/>
          </a:p>
        </p:txBody>
      </p:sp>
      <p:sp>
        <p:nvSpPr>
          <p:cNvPr id="3" name="Content Placeholder 2"/>
          <p:cNvSpPr>
            <a:spLocks noGrp="1"/>
          </p:cNvSpPr>
          <p:nvPr>
            <p:ph idx="1"/>
          </p:nvPr>
        </p:nvSpPr>
        <p:spPr/>
        <p:txBody>
          <a:bodyPr>
            <a:normAutofit fontScale="55000" lnSpcReduction="20000"/>
          </a:bodyPr>
          <a:lstStyle/>
          <a:p>
            <a:pPr marL="0" indent="0" algn="just">
              <a:lnSpc>
                <a:spcPct val="170000"/>
              </a:lnSpc>
              <a:buNone/>
            </a:pPr>
            <a:r>
              <a:rPr lang="pt-BR" sz="3500" dirty="0">
                <a:solidFill>
                  <a:srgbClr val="000000"/>
                </a:solidFill>
              </a:rPr>
              <a:t>Esse desenvolvimento emocional – diferente do que fizera Freud, descrevendo e classificando o desenvolvimento em termos de modos de relações de objeto, impulsionados pelas pulsões – foi </a:t>
            </a:r>
            <a:r>
              <a:rPr lang="pt-BR" sz="3500" dirty="0" err="1">
                <a:solidFill>
                  <a:srgbClr val="000000"/>
                </a:solidFill>
              </a:rPr>
              <a:t>redescrito</a:t>
            </a:r>
            <a:r>
              <a:rPr lang="pt-BR" sz="3500" dirty="0">
                <a:solidFill>
                  <a:srgbClr val="000000"/>
                </a:solidFill>
              </a:rPr>
              <a:t>, por </a:t>
            </a:r>
            <a:r>
              <a:rPr lang="pt-BR" sz="3500" dirty="0" err="1">
                <a:solidFill>
                  <a:srgbClr val="000000"/>
                </a:solidFill>
              </a:rPr>
              <a:t>Winnicott</a:t>
            </a:r>
            <a:r>
              <a:rPr lang="pt-BR" sz="3500" dirty="0">
                <a:solidFill>
                  <a:srgbClr val="000000"/>
                </a:solidFill>
              </a:rPr>
              <a:t>, em função da questão da </a:t>
            </a:r>
            <a:r>
              <a:rPr lang="pt-BR" sz="3500" i="1" dirty="0">
                <a:solidFill>
                  <a:srgbClr val="000000"/>
                </a:solidFill>
              </a:rPr>
              <a:t>dependência</a:t>
            </a:r>
            <a:r>
              <a:rPr lang="pt-BR" sz="3500" dirty="0">
                <a:solidFill>
                  <a:srgbClr val="000000"/>
                </a:solidFill>
              </a:rPr>
              <a:t> que o ser humano tem em relação ao ambiente e ao outro: </a:t>
            </a:r>
            <a:r>
              <a:rPr lang="pt-BR" sz="3500" dirty="0">
                <a:solidFill>
                  <a:srgbClr val="FF0000"/>
                </a:solidFill>
              </a:rPr>
              <a:t>8</a:t>
            </a:r>
          </a:p>
          <a:p>
            <a:pPr algn="just">
              <a:lnSpc>
                <a:spcPct val="170000"/>
              </a:lnSpc>
              <a:buFontTx/>
              <a:buChar char="•"/>
            </a:pPr>
            <a:r>
              <a:rPr lang="pt-BR" sz="3500" b="1" dirty="0"/>
              <a:t>“</a:t>
            </a:r>
            <a:r>
              <a:rPr lang="en-US" sz="3500" b="1" dirty="0" err="1"/>
              <a:t>Possuímos</a:t>
            </a:r>
            <a:r>
              <a:rPr lang="en-US" sz="3500" b="1" dirty="0"/>
              <a:t> a </a:t>
            </a:r>
            <a:r>
              <a:rPr lang="en-US" sz="3500" b="1" dirty="0" err="1"/>
              <a:t>única</a:t>
            </a:r>
            <a:r>
              <a:rPr lang="en-US" sz="3500" b="1" dirty="0"/>
              <a:t> </a:t>
            </a:r>
            <a:r>
              <a:rPr lang="en-US" sz="3500" b="1" dirty="0" err="1"/>
              <a:t>formulação</a:t>
            </a:r>
            <a:r>
              <a:rPr lang="en-US" sz="3500" b="1" dirty="0"/>
              <a:t> </a:t>
            </a:r>
            <a:r>
              <a:rPr lang="en-US" sz="3500" b="1" dirty="0" err="1"/>
              <a:t>realmente</a:t>
            </a:r>
            <a:r>
              <a:rPr lang="en-US" sz="3500" b="1" dirty="0"/>
              <a:t> </a:t>
            </a:r>
            <a:r>
              <a:rPr lang="en-US" sz="3500" b="1" dirty="0" err="1"/>
              <a:t>útil</a:t>
            </a:r>
            <a:r>
              <a:rPr lang="en-US" sz="3500" b="1" dirty="0"/>
              <a:t>, </a:t>
            </a:r>
            <a:r>
              <a:rPr lang="en-US" sz="3500" b="1" dirty="0" err="1"/>
              <a:t>que</a:t>
            </a:r>
            <a:r>
              <a:rPr lang="en-US" sz="3500" b="1" dirty="0"/>
              <a:t> </a:t>
            </a:r>
            <a:r>
              <a:rPr lang="en-US" sz="3500" b="1" dirty="0" err="1"/>
              <a:t>existe</a:t>
            </a:r>
            <a:r>
              <a:rPr lang="en-US" sz="3500" b="1" dirty="0"/>
              <a:t>, da </a:t>
            </a:r>
            <a:r>
              <a:rPr lang="en-US" sz="3500" b="1" dirty="0" err="1"/>
              <a:t>maneira</a:t>
            </a:r>
            <a:r>
              <a:rPr lang="en-US" sz="3500" b="1" dirty="0"/>
              <a:t> </a:t>
            </a:r>
            <a:r>
              <a:rPr lang="en-US" sz="3500" b="1" dirty="0" err="1"/>
              <a:t>pela</a:t>
            </a:r>
            <a:r>
              <a:rPr lang="en-US" sz="3500" b="1" dirty="0"/>
              <a:t> </a:t>
            </a:r>
            <a:r>
              <a:rPr lang="en-US" sz="3500" b="1" dirty="0" err="1"/>
              <a:t>qual</a:t>
            </a:r>
            <a:r>
              <a:rPr lang="en-US" sz="3500" b="1" dirty="0"/>
              <a:t> o </a:t>
            </a:r>
            <a:r>
              <a:rPr lang="en-US" sz="3500" b="1" dirty="0" err="1"/>
              <a:t>ser</a:t>
            </a:r>
            <a:r>
              <a:rPr lang="en-US" sz="3500" b="1" dirty="0"/>
              <a:t> </a:t>
            </a:r>
            <a:r>
              <a:rPr lang="en-US" sz="3500" b="1" dirty="0" err="1"/>
              <a:t>humano</a:t>
            </a:r>
            <a:r>
              <a:rPr lang="en-US" sz="3500" b="1" dirty="0"/>
              <a:t> </a:t>
            </a:r>
            <a:r>
              <a:rPr lang="en-US" sz="3500" b="1" dirty="0" err="1"/>
              <a:t>psicologicamente</a:t>
            </a:r>
            <a:r>
              <a:rPr lang="en-US" sz="3500" b="1" dirty="0"/>
              <a:t> se </a:t>
            </a:r>
            <a:r>
              <a:rPr lang="en-US" sz="3500" b="1" dirty="0" err="1"/>
              <a:t>desenvolve</a:t>
            </a:r>
            <a:r>
              <a:rPr lang="en-US" sz="3500" b="1" dirty="0"/>
              <a:t> de um </a:t>
            </a:r>
            <a:r>
              <a:rPr lang="en-US" sz="3500" b="1" dirty="0" err="1"/>
              <a:t>ser</a:t>
            </a:r>
            <a:r>
              <a:rPr lang="en-US" sz="3500" b="1" dirty="0"/>
              <a:t> </a:t>
            </a:r>
            <a:r>
              <a:rPr lang="en-US" sz="3500" b="1" dirty="0" err="1"/>
              <a:t>completamente</a:t>
            </a:r>
            <a:r>
              <a:rPr lang="en-US" sz="3500" b="1" dirty="0"/>
              <a:t> </a:t>
            </a:r>
            <a:r>
              <a:rPr lang="en-US" sz="3500" b="1" dirty="0" err="1"/>
              <a:t>dependente</a:t>
            </a:r>
            <a:r>
              <a:rPr lang="en-US" sz="3500" b="1" dirty="0"/>
              <a:t> e </a:t>
            </a:r>
            <a:r>
              <a:rPr lang="en-US" sz="3500" b="1" dirty="0" err="1"/>
              <a:t>imaturo</a:t>
            </a:r>
            <a:r>
              <a:rPr lang="en-US" sz="3500" b="1" dirty="0"/>
              <a:t> </a:t>
            </a:r>
            <a:r>
              <a:rPr lang="en-US" sz="3500" b="1" dirty="0" err="1"/>
              <a:t>para</a:t>
            </a:r>
            <a:r>
              <a:rPr lang="en-US" sz="3500" b="1" dirty="0"/>
              <a:t> um </a:t>
            </a:r>
            <a:r>
              <a:rPr lang="en-US" sz="3500" b="1" dirty="0" err="1"/>
              <a:t>estado</a:t>
            </a:r>
            <a:r>
              <a:rPr lang="en-US" sz="3500" b="1" dirty="0"/>
              <a:t> </a:t>
            </a:r>
            <a:r>
              <a:rPr lang="en-US" sz="3500" b="1" dirty="0" err="1"/>
              <a:t>maduro</a:t>
            </a:r>
            <a:r>
              <a:rPr lang="en-US" sz="3500" b="1" dirty="0"/>
              <a:t> </a:t>
            </a:r>
            <a:r>
              <a:rPr lang="en-US" sz="3500" b="1" dirty="0" err="1"/>
              <a:t>relativamente</a:t>
            </a:r>
            <a:r>
              <a:rPr lang="en-US" sz="3500" b="1" dirty="0"/>
              <a:t> </a:t>
            </a:r>
            <a:r>
              <a:rPr lang="en-US" sz="3500" b="1" dirty="0" err="1"/>
              <a:t>independente</a:t>
            </a:r>
            <a:r>
              <a:rPr lang="en-US" sz="3500" b="1" dirty="0"/>
              <a:t>”</a:t>
            </a:r>
          </a:p>
          <a:p>
            <a:pPr marL="0" indent="0" algn="just">
              <a:lnSpc>
                <a:spcPct val="170000"/>
              </a:lnSpc>
              <a:buNone/>
            </a:pPr>
            <a:r>
              <a:rPr lang="en-US" b="1" dirty="0"/>
              <a:t>	</a:t>
            </a:r>
            <a:r>
              <a:rPr lang="pt-BR" sz="1900" b="1" dirty="0"/>
              <a:t>(</a:t>
            </a:r>
            <a:r>
              <a:rPr lang="pt-BR" sz="1900" b="1" dirty="0" err="1"/>
              <a:t>Winnicott</a:t>
            </a:r>
            <a:r>
              <a:rPr lang="pt-BR" sz="1900" b="1" dirty="0"/>
              <a:t>, </a:t>
            </a:r>
            <a:r>
              <a:rPr lang="en-US" sz="1900" b="1" dirty="0"/>
              <a:t>1989vk [1965], “A </a:t>
            </a:r>
            <a:r>
              <a:rPr lang="en-US" sz="1900" b="1" dirty="0" err="1"/>
              <a:t>Psicologia</a:t>
            </a:r>
            <a:r>
              <a:rPr lang="en-US" sz="1900" b="1" dirty="0"/>
              <a:t> da </a:t>
            </a:r>
            <a:r>
              <a:rPr lang="en-US" sz="1900" b="1" dirty="0" err="1"/>
              <a:t>Loucura</a:t>
            </a:r>
            <a:r>
              <a:rPr lang="en-US" sz="1900" b="1" dirty="0"/>
              <a:t>: Uma </a:t>
            </a:r>
            <a:r>
              <a:rPr lang="en-US" sz="1900" b="1" dirty="0" err="1"/>
              <a:t>Contribuição</a:t>
            </a:r>
            <a:r>
              <a:rPr lang="en-US" sz="1900" b="1" dirty="0"/>
              <a:t> da </a:t>
            </a:r>
            <a:r>
              <a:rPr lang="en-US" sz="1900" b="1" dirty="0" err="1"/>
              <a:t>Psicanálise</a:t>
            </a:r>
            <a:r>
              <a:rPr lang="en-US" sz="1900" b="1" dirty="0"/>
              <a:t>”, p. 94; CW 7, 229). </a:t>
            </a:r>
            <a:endParaRPr lang="pt-BR" sz="1900" b="1" dirty="0"/>
          </a:p>
          <a:p>
            <a:endParaRPr lang="en-US" dirty="0"/>
          </a:p>
        </p:txBody>
      </p:sp>
      <p:sp>
        <p:nvSpPr>
          <p:cNvPr id="4" name="Slide Number Placeholder 3"/>
          <p:cNvSpPr>
            <a:spLocks noGrp="1"/>
          </p:cNvSpPr>
          <p:nvPr>
            <p:ph type="sldNum" sz="quarter" idx="12"/>
          </p:nvPr>
        </p:nvSpPr>
        <p:spPr/>
        <p:txBody>
          <a:bodyPr/>
          <a:lstStyle/>
          <a:p>
            <a:fld id="{F4CD69DC-4217-E947-A017-A01469E0B7C6}" type="slidenum">
              <a:rPr lang="en-US" smtClean="0"/>
              <a:pPr/>
              <a:t>11</a:t>
            </a:fld>
            <a:endParaRPr lang="en-US"/>
          </a:p>
        </p:txBody>
      </p:sp>
    </p:spTree>
    <p:extLst>
      <p:ext uri="{BB962C8B-B14F-4D97-AF65-F5344CB8AC3E}">
        <p14:creationId xmlns:p14="http://schemas.microsoft.com/office/powerpoint/2010/main" val="3681728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sz="3100" b="1" dirty="0"/>
            </a:br>
            <a:r>
              <a:rPr lang="en-US" sz="3100" b="1" dirty="0"/>
              <a:t>PROBLEMAS PARA COMPREENSÃO DA TEORIA WINNICOTTIANA DO DESENVOLVIMENTO </a:t>
            </a:r>
            <a:r>
              <a:rPr lang="en-US" sz="3100" b="1" dirty="0">
                <a:solidFill>
                  <a:srgbClr val="FF0000"/>
                </a:solidFill>
              </a:rPr>
              <a:t>-</a:t>
            </a:r>
            <a:br>
              <a:rPr lang="en-US" sz="3100" b="1" dirty="0"/>
            </a:br>
            <a:endParaRPr lang="en-US" dirty="0"/>
          </a:p>
        </p:txBody>
      </p:sp>
      <p:sp>
        <p:nvSpPr>
          <p:cNvPr id="3" name="Content Placeholder 2"/>
          <p:cNvSpPr>
            <a:spLocks noGrp="1"/>
          </p:cNvSpPr>
          <p:nvPr>
            <p:ph idx="1"/>
          </p:nvPr>
        </p:nvSpPr>
        <p:spPr/>
        <p:txBody>
          <a:bodyPr>
            <a:normAutofit fontScale="77500" lnSpcReduction="20000"/>
          </a:bodyPr>
          <a:lstStyle/>
          <a:p>
            <a:pPr marL="0" indent="0">
              <a:lnSpc>
                <a:spcPct val="150000"/>
              </a:lnSpc>
              <a:buNone/>
            </a:pPr>
            <a:r>
              <a:rPr lang="en-US" b="1" dirty="0" err="1">
                <a:solidFill>
                  <a:srgbClr val="000000"/>
                </a:solidFill>
              </a:rPr>
              <a:t>Problema</a:t>
            </a:r>
            <a:r>
              <a:rPr lang="en-US" b="1" dirty="0">
                <a:solidFill>
                  <a:srgbClr val="000000"/>
                </a:solidFill>
              </a:rPr>
              <a:t> 1. FALTA DE SISTEMATIZAÇÃO</a:t>
            </a:r>
          </a:p>
          <a:p>
            <a:pPr marL="0" indent="0">
              <a:lnSpc>
                <a:spcPct val="150000"/>
              </a:lnSpc>
              <a:buNone/>
            </a:pPr>
            <a:endParaRPr lang="en-US" b="1" dirty="0">
              <a:solidFill>
                <a:srgbClr val="000000"/>
              </a:solidFill>
            </a:endParaRPr>
          </a:p>
          <a:p>
            <a:pPr marL="0" indent="0" algn="just">
              <a:lnSpc>
                <a:spcPct val="150000"/>
              </a:lnSpc>
              <a:buNone/>
            </a:pPr>
            <a:r>
              <a:rPr lang="pt-BR" dirty="0">
                <a:solidFill>
                  <a:srgbClr val="000000"/>
                </a:solidFill>
              </a:rPr>
              <a:t>Um dos problemas na compreensão de sua teoria é o fato que esta não foi sistematicamente analisada e apresentada por </a:t>
            </a:r>
            <a:r>
              <a:rPr lang="pt-BR" dirty="0" err="1">
                <a:solidFill>
                  <a:srgbClr val="000000"/>
                </a:solidFill>
              </a:rPr>
              <a:t>Winnicott</a:t>
            </a:r>
            <a:r>
              <a:rPr lang="pt-BR" dirty="0">
                <a:solidFill>
                  <a:srgbClr val="000000"/>
                </a:solidFill>
              </a:rPr>
              <a:t>, num único lugar (livro ou artigo), mas encontra-se dispersa em diversos de seus textos; ainda que no seu livro </a:t>
            </a:r>
            <a:r>
              <a:rPr lang="pt-BR" i="1" dirty="0">
                <a:solidFill>
                  <a:srgbClr val="000000"/>
                </a:solidFill>
              </a:rPr>
              <a:t>Natureza Humana</a:t>
            </a:r>
            <a:r>
              <a:rPr lang="pt-BR" dirty="0">
                <a:solidFill>
                  <a:srgbClr val="000000"/>
                </a:solidFill>
              </a:rPr>
              <a:t> , tenhamos uma apresentação geral do processo.</a:t>
            </a:r>
          </a:p>
          <a:p>
            <a:endParaRPr lang="en-US" dirty="0"/>
          </a:p>
        </p:txBody>
      </p:sp>
      <p:sp>
        <p:nvSpPr>
          <p:cNvPr id="4" name="Slide Number Placeholder 3"/>
          <p:cNvSpPr>
            <a:spLocks noGrp="1"/>
          </p:cNvSpPr>
          <p:nvPr>
            <p:ph type="sldNum" sz="quarter" idx="12"/>
          </p:nvPr>
        </p:nvSpPr>
        <p:spPr/>
        <p:txBody>
          <a:bodyPr/>
          <a:lstStyle/>
          <a:p>
            <a:fld id="{F4CD69DC-4217-E947-A017-A01469E0B7C6}" type="slidenum">
              <a:rPr lang="en-US" smtClean="0"/>
              <a:pPr/>
              <a:t>12</a:t>
            </a:fld>
            <a:endParaRPr lang="en-US"/>
          </a:p>
        </p:txBody>
      </p:sp>
    </p:spTree>
    <p:extLst>
      <p:ext uri="{BB962C8B-B14F-4D97-AF65-F5344CB8AC3E}">
        <p14:creationId xmlns:p14="http://schemas.microsoft.com/office/powerpoint/2010/main" val="24717871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BR" sz="2800" b="1" dirty="0"/>
              <a:t>Problema 2. LINGUAGEM NÃO HOMOGÊNEA</a:t>
            </a:r>
            <a:endParaRPr lang="en-US" sz="2800" dirty="0"/>
          </a:p>
        </p:txBody>
      </p:sp>
      <p:sp>
        <p:nvSpPr>
          <p:cNvPr id="3" name="Content Placeholder 2"/>
          <p:cNvSpPr>
            <a:spLocks noGrp="1"/>
          </p:cNvSpPr>
          <p:nvPr>
            <p:ph idx="1"/>
          </p:nvPr>
        </p:nvSpPr>
        <p:spPr/>
        <p:txBody>
          <a:bodyPr>
            <a:normAutofit fontScale="70000" lnSpcReduction="20000"/>
          </a:bodyPr>
          <a:lstStyle/>
          <a:p>
            <a:pPr marL="0" indent="0" algn="just">
              <a:lnSpc>
                <a:spcPct val="160000"/>
              </a:lnSpc>
              <a:buNone/>
            </a:pPr>
            <a:endParaRPr lang="pt-BR" dirty="0">
              <a:solidFill>
                <a:srgbClr val="000000"/>
              </a:solidFill>
            </a:endParaRPr>
          </a:p>
          <a:p>
            <a:pPr marL="0" indent="0" algn="just">
              <a:lnSpc>
                <a:spcPct val="160000"/>
              </a:lnSpc>
              <a:buNone/>
            </a:pPr>
            <a:r>
              <a:rPr lang="pt-BR" dirty="0">
                <a:solidFill>
                  <a:srgbClr val="000000"/>
                </a:solidFill>
              </a:rPr>
              <a:t>Outro problema se refere ao fato de que ele usa linguagens diferentes para falar de fases diferentes, considerando isto como uma necessidade epistemológica e metodológica </a:t>
            </a:r>
            <a:r>
              <a:rPr lang="pt-BR" dirty="0">
                <a:solidFill>
                  <a:srgbClr val="FF0000"/>
                </a:solidFill>
              </a:rPr>
              <a:t>9</a:t>
            </a:r>
            <a:r>
              <a:rPr lang="pt-BR" dirty="0">
                <a:solidFill>
                  <a:srgbClr val="000000"/>
                </a:solidFill>
              </a:rPr>
              <a:t> – </a:t>
            </a:r>
            <a:r>
              <a:rPr lang="pt-BR" b="1" dirty="0">
                <a:solidFill>
                  <a:srgbClr val="000000"/>
                </a:solidFill>
              </a:rPr>
              <a:t>“A linguagem de uma parte específica é inadequada para as outras” </a:t>
            </a:r>
            <a:r>
              <a:rPr lang="pt-BR" sz="1700" b="1" dirty="0">
                <a:solidFill>
                  <a:srgbClr val="000000"/>
                </a:solidFill>
              </a:rPr>
              <a:t>(</a:t>
            </a:r>
            <a:r>
              <a:rPr lang="pt-BR" sz="1700" b="1" dirty="0" err="1">
                <a:solidFill>
                  <a:srgbClr val="000000"/>
                </a:solidFill>
              </a:rPr>
              <a:t>Winnicott</a:t>
            </a:r>
            <a:r>
              <a:rPr lang="pt-BR" sz="1700" b="1" dirty="0">
                <a:solidFill>
                  <a:srgbClr val="000000"/>
                </a:solidFill>
              </a:rPr>
              <a:t>, 1988, </a:t>
            </a:r>
            <a:r>
              <a:rPr lang="pt-BR" sz="1700" b="1" i="1" dirty="0">
                <a:solidFill>
                  <a:srgbClr val="000000"/>
                </a:solidFill>
              </a:rPr>
              <a:t>Natureza Humana</a:t>
            </a:r>
            <a:r>
              <a:rPr lang="pt-BR" sz="1700" b="1" dirty="0">
                <a:solidFill>
                  <a:srgbClr val="000000"/>
                </a:solidFill>
              </a:rPr>
              <a:t>, “Introdução”, Parte II, p. 52; CW 10, 60)</a:t>
            </a:r>
            <a:r>
              <a:rPr lang="pt-BR" sz="1700" dirty="0">
                <a:solidFill>
                  <a:srgbClr val="000000"/>
                </a:solidFill>
              </a:rPr>
              <a:t> </a:t>
            </a:r>
            <a:r>
              <a:rPr lang="pt-BR" dirty="0">
                <a:solidFill>
                  <a:srgbClr val="000000"/>
                </a:solidFill>
              </a:rPr>
              <a:t>–; considerando, por exemplo, que seria inadequado descrever as fases iniciais do desenvolvimento em termos de relações edípicas.</a:t>
            </a:r>
          </a:p>
          <a:p>
            <a:endParaRPr lang="en-US" dirty="0"/>
          </a:p>
        </p:txBody>
      </p:sp>
      <p:sp>
        <p:nvSpPr>
          <p:cNvPr id="4" name="Slide Number Placeholder 3"/>
          <p:cNvSpPr>
            <a:spLocks noGrp="1"/>
          </p:cNvSpPr>
          <p:nvPr>
            <p:ph type="sldNum" sz="quarter" idx="12"/>
          </p:nvPr>
        </p:nvSpPr>
        <p:spPr/>
        <p:txBody>
          <a:bodyPr/>
          <a:lstStyle/>
          <a:p>
            <a:fld id="{F4CD69DC-4217-E947-A017-A01469E0B7C6}" type="slidenum">
              <a:rPr lang="en-US" smtClean="0"/>
              <a:pPr/>
              <a:t>13</a:t>
            </a:fld>
            <a:endParaRPr lang="en-US"/>
          </a:p>
        </p:txBody>
      </p:sp>
    </p:spTree>
    <p:extLst>
      <p:ext uri="{BB962C8B-B14F-4D97-AF65-F5344CB8AC3E}">
        <p14:creationId xmlns:p14="http://schemas.microsoft.com/office/powerpoint/2010/main" val="5373254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err="1">
                <a:solidFill>
                  <a:srgbClr val="000000"/>
                </a:solidFill>
              </a:rPr>
              <a:t>Problema</a:t>
            </a:r>
            <a:r>
              <a:rPr lang="en-US" sz="2800" b="1" dirty="0">
                <a:solidFill>
                  <a:srgbClr val="000000"/>
                </a:solidFill>
              </a:rPr>
              <a:t> 3: O </a:t>
            </a:r>
            <a:r>
              <a:rPr lang="en-US" sz="2800" b="1" dirty="0" err="1">
                <a:solidFill>
                  <a:srgbClr val="000000"/>
                </a:solidFill>
              </a:rPr>
              <a:t>lugar</a:t>
            </a:r>
            <a:r>
              <a:rPr lang="en-US" sz="2800" b="1" dirty="0">
                <a:solidFill>
                  <a:srgbClr val="000000"/>
                </a:solidFill>
              </a:rPr>
              <a:t> da </a:t>
            </a:r>
            <a:r>
              <a:rPr lang="en-US" sz="2800" b="1" dirty="0" err="1">
                <a:solidFill>
                  <a:srgbClr val="000000"/>
                </a:solidFill>
              </a:rPr>
              <a:t>sexualidade</a:t>
            </a:r>
            <a:r>
              <a:rPr lang="en-US" sz="2800" b="1" dirty="0">
                <a:solidFill>
                  <a:srgbClr val="000000"/>
                </a:solidFill>
              </a:rPr>
              <a:t> </a:t>
            </a:r>
            <a:br>
              <a:rPr lang="en-US" sz="2800" b="1" dirty="0">
                <a:solidFill>
                  <a:srgbClr val="000000"/>
                </a:solidFill>
              </a:rPr>
            </a:br>
            <a:r>
              <a:rPr lang="en-US" sz="2800" b="1" dirty="0">
                <a:solidFill>
                  <a:srgbClr val="000000"/>
                </a:solidFill>
              </a:rPr>
              <a:t>e da </a:t>
            </a:r>
            <a:r>
              <a:rPr lang="en-US" sz="2800" b="1" dirty="0" err="1">
                <a:solidFill>
                  <a:srgbClr val="000000"/>
                </a:solidFill>
              </a:rPr>
              <a:t>vida</a:t>
            </a:r>
            <a:r>
              <a:rPr lang="en-US" sz="2800" b="1" dirty="0">
                <a:solidFill>
                  <a:srgbClr val="000000"/>
                </a:solidFill>
              </a:rPr>
              <a:t> </a:t>
            </a:r>
            <a:r>
              <a:rPr lang="en-US" sz="2800" b="1" dirty="0" err="1">
                <a:solidFill>
                  <a:srgbClr val="000000"/>
                </a:solidFill>
              </a:rPr>
              <a:t>instintual</a:t>
            </a:r>
            <a:r>
              <a:rPr lang="en-US" sz="2800" b="1" dirty="0">
                <a:solidFill>
                  <a:srgbClr val="000000"/>
                </a:solidFill>
              </a:rPr>
              <a:t> </a:t>
            </a:r>
            <a:r>
              <a:rPr lang="en-US" sz="2800" b="1" dirty="0">
                <a:solidFill>
                  <a:srgbClr val="FF0000"/>
                </a:solidFill>
              </a:rPr>
              <a:t>-</a:t>
            </a:r>
          </a:p>
        </p:txBody>
      </p:sp>
      <p:sp>
        <p:nvSpPr>
          <p:cNvPr id="3" name="Content Placeholder 2"/>
          <p:cNvSpPr>
            <a:spLocks noGrp="1"/>
          </p:cNvSpPr>
          <p:nvPr>
            <p:ph idx="1"/>
          </p:nvPr>
        </p:nvSpPr>
        <p:spPr/>
        <p:txBody>
          <a:bodyPr>
            <a:normAutofit fontScale="70000" lnSpcReduction="20000"/>
          </a:bodyPr>
          <a:lstStyle/>
          <a:p>
            <a:pPr marL="0" indent="0" algn="just">
              <a:lnSpc>
                <a:spcPct val="170000"/>
              </a:lnSpc>
              <a:buNone/>
            </a:pPr>
            <a:r>
              <a:rPr lang="pt-BR" dirty="0">
                <a:solidFill>
                  <a:srgbClr val="000000"/>
                </a:solidFill>
              </a:rPr>
              <a:t>Outro problema, para a compreensão da obra de </a:t>
            </a:r>
            <a:r>
              <a:rPr lang="pt-BR" dirty="0" err="1">
                <a:solidFill>
                  <a:srgbClr val="000000"/>
                </a:solidFill>
              </a:rPr>
              <a:t>Winnicott</a:t>
            </a:r>
            <a:r>
              <a:rPr lang="pt-BR" dirty="0">
                <a:solidFill>
                  <a:srgbClr val="000000"/>
                </a:solidFill>
              </a:rPr>
              <a:t>, se refere ao lugar que </a:t>
            </a:r>
            <a:r>
              <a:rPr lang="pt-BR" dirty="0" err="1">
                <a:solidFill>
                  <a:srgbClr val="000000"/>
                </a:solidFill>
              </a:rPr>
              <a:t>Winnicott</a:t>
            </a:r>
            <a:r>
              <a:rPr lang="pt-BR" dirty="0">
                <a:solidFill>
                  <a:srgbClr val="000000"/>
                </a:solidFill>
              </a:rPr>
              <a:t> deu à sexualidade (não mais como presente desde o início do desenvolvimento, mas como um modo específico, mais maduro, de viver a vida instintual nas relações interpessoais: uma conquista do desenvolvimento). </a:t>
            </a:r>
          </a:p>
          <a:p>
            <a:pPr marL="0" indent="0" algn="just">
              <a:lnSpc>
                <a:spcPct val="170000"/>
              </a:lnSpc>
              <a:buNone/>
            </a:pPr>
            <a:endParaRPr lang="pt-BR" dirty="0">
              <a:solidFill>
                <a:srgbClr val="000000"/>
              </a:solidFill>
            </a:endParaRPr>
          </a:p>
          <a:p>
            <a:pPr marL="0" indent="0" algn="just">
              <a:lnSpc>
                <a:spcPct val="170000"/>
              </a:lnSpc>
              <a:buNone/>
            </a:pPr>
            <a:r>
              <a:rPr lang="pt-BR" dirty="0">
                <a:solidFill>
                  <a:srgbClr val="000000"/>
                </a:solidFill>
              </a:rPr>
              <a:t>Isto pode ser </a:t>
            </a:r>
            <a:r>
              <a:rPr lang="pt-BR" dirty="0" err="1">
                <a:solidFill>
                  <a:srgbClr val="000000"/>
                </a:solidFill>
              </a:rPr>
              <a:t>envidenciado</a:t>
            </a:r>
            <a:r>
              <a:rPr lang="pt-BR" dirty="0">
                <a:solidFill>
                  <a:srgbClr val="000000"/>
                </a:solidFill>
              </a:rPr>
              <a:t>, por exemplo, nalgumas de suas passagens, tais como :</a:t>
            </a:r>
          </a:p>
        </p:txBody>
      </p:sp>
      <p:sp>
        <p:nvSpPr>
          <p:cNvPr id="4" name="Slide Number Placeholder 3"/>
          <p:cNvSpPr>
            <a:spLocks noGrp="1"/>
          </p:cNvSpPr>
          <p:nvPr>
            <p:ph type="sldNum" sz="quarter" idx="12"/>
          </p:nvPr>
        </p:nvSpPr>
        <p:spPr/>
        <p:txBody>
          <a:bodyPr/>
          <a:lstStyle/>
          <a:p>
            <a:fld id="{25D87FDC-79E3-FA4B-8BF3-ACEFE596D47D}" type="slidenum">
              <a:rPr lang="en-US" smtClean="0"/>
              <a:pPr/>
              <a:t>14</a:t>
            </a:fld>
            <a:endParaRPr lang="en-US"/>
          </a:p>
        </p:txBody>
      </p:sp>
    </p:spTree>
    <p:extLst>
      <p:ext uri="{BB962C8B-B14F-4D97-AF65-F5344CB8AC3E}">
        <p14:creationId xmlns:p14="http://schemas.microsoft.com/office/powerpoint/2010/main" val="35363763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err="1">
                <a:solidFill>
                  <a:srgbClr val="000000"/>
                </a:solidFill>
              </a:rPr>
              <a:t>Problema</a:t>
            </a:r>
            <a:r>
              <a:rPr lang="en-US" sz="2800" b="1" dirty="0">
                <a:solidFill>
                  <a:srgbClr val="000000"/>
                </a:solidFill>
              </a:rPr>
              <a:t> 3: </a:t>
            </a:r>
            <a:br>
              <a:rPr lang="en-US" sz="2800" b="1" dirty="0">
                <a:solidFill>
                  <a:srgbClr val="000000"/>
                </a:solidFill>
              </a:rPr>
            </a:br>
            <a:r>
              <a:rPr lang="en-US" sz="2800" b="1" dirty="0">
                <a:solidFill>
                  <a:srgbClr val="000000"/>
                </a:solidFill>
              </a:rPr>
              <a:t>O </a:t>
            </a:r>
            <a:r>
              <a:rPr lang="en-US" sz="2800" b="1" dirty="0" err="1">
                <a:solidFill>
                  <a:srgbClr val="000000"/>
                </a:solidFill>
              </a:rPr>
              <a:t>lugar</a:t>
            </a:r>
            <a:r>
              <a:rPr lang="en-US" sz="2800" b="1" dirty="0">
                <a:solidFill>
                  <a:srgbClr val="000000"/>
                </a:solidFill>
              </a:rPr>
              <a:t> da </a:t>
            </a:r>
            <a:r>
              <a:rPr lang="en-US" sz="2800" b="1" dirty="0" err="1">
                <a:solidFill>
                  <a:srgbClr val="000000"/>
                </a:solidFill>
              </a:rPr>
              <a:t>sexualidade</a:t>
            </a:r>
            <a:r>
              <a:rPr lang="en-US" sz="2800" b="1" dirty="0">
                <a:solidFill>
                  <a:srgbClr val="000000"/>
                </a:solidFill>
              </a:rPr>
              <a:t> e da </a:t>
            </a:r>
            <a:r>
              <a:rPr lang="en-US" sz="2800" b="1" dirty="0" err="1">
                <a:solidFill>
                  <a:srgbClr val="000000"/>
                </a:solidFill>
              </a:rPr>
              <a:t>vida</a:t>
            </a:r>
            <a:r>
              <a:rPr lang="en-US" sz="2800" b="1" dirty="0">
                <a:solidFill>
                  <a:srgbClr val="000000"/>
                </a:solidFill>
              </a:rPr>
              <a:t> </a:t>
            </a:r>
            <a:r>
              <a:rPr lang="en-US" sz="2800" b="1" dirty="0" err="1">
                <a:solidFill>
                  <a:srgbClr val="000000"/>
                </a:solidFill>
              </a:rPr>
              <a:t>instintual</a:t>
            </a:r>
            <a:r>
              <a:rPr lang="en-US" sz="2800" b="1" dirty="0">
                <a:solidFill>
                  <a:srgbClr val="000000"/>
                </a:solidFill>
              </a:rPr>
              <a:t> 1</a:t>
            </a:r>
          </a:p>
        </p:txBody>
      </p:sp>
      <p:sp>
        <p:nvSpPr>
          <p:cNvPr id="3" name="Content Placeholder 2"/>
          <p:cNvSpPr>
            <a:spLocks noGrp="1"/>
          </p:cNvSpPr>
          <p:nvPr>
            <p:ph idx="1"/>
          </p:nvPr>
        </p:nvSpPr>
        <p:spPr/>
        <p:txBody>
          <a:bodyPr>
            <a:normAutofit fontScale="92500"/>
          </a:bodyPr>
          <a:lstStyle/>
          <a:p>
            <a:pPr marL="0" indent="0" algn="just">
              <a:lnSpc>
                <a:spcPct val="170000"/>
              </a:lnSpc>
              <a:buNone/>
            </a:pPr>
            <a:r>
              <a:rPr lang="pt-BR" b="1" dirty="0">
                <a:solidFill>
                  <a:srgbClr val="FF0000"/>
                </a:solidFill>
              </a:rPr>
              <a:t>10</a:t>
            </a:r>
            <a:r>
              <a:rPr lang="pt-BR" b="1" dirty="0">
                <a:solidFill>
                  <a:srgbClr val="000000"/>
                </a:solidFill>
              </a:rPr>
              <a:t> “Muitos erros de interpretação se originaram da lentidão de alguns em entender que as necessidades de um lactente não estão confinadas às tensões instintivas, não importa quão importantes possam ser” (1965r, p. 82, ING, p. 86)</a:t>
            </a:r>
          </a:p>
        </p:txBody>
      </p:sp>
      <p:sp>
        <p:nvSpPr>
          <p:cNvPr id="4" name="Slide Number Placeholder 3"/>
          <p:cNvSpPr>
            <a:spLocks noGrp="1"/>
          </p:cNvSpPr>
          <p:nvPr>
            <p:ph type="sldNum" sz="quarter" idx="12"/>
          </p:nvPr>
        </p:nvSpPr>
        <p:spPr/>
        <p:txBody>
          <a:bodyPr/>
          <a:lstStyle/>
          <a:p>
            <a:fld id="{25D87FDC-79E3-FA4B-8BF3-ACEFE596D47D}" type="slidenum">
              <a:rPr lang="en-US" smtClean="0"/>
              <a:pPr/>
              <a:t>15</a:t>
            </a:fld>
            <a:endParaRPr lang="en-US"/>
          </a:p>
        </p:txBody>
      </p:sp>
    </p:spTree>
    <p:extLst>
      <p:ext uri="{BB962C8B-B14F-4D97-AF65-F5344CB8AC3E}">
        <p14:creationId xmlns:p14="http://schemas.microsoft.com/office/powerpoint/2010/main" val="539128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err="1">
                <a:solidFill>
                  <a:srgbClr val="000000"/>
                </a:solidFill>
              </a:rPr>
              <a:t>Problema</a:t>
            </a:r>
            <a:r>
              <a:rPr lang="en-US" sz="2800" b="1" dirty="0">
                <a:solidFill>
                  <a:srgbClr val="000000"/>
                </a:solidFill>
              </a:rPr>
              <a:t> 3:</a:t>
            </a:r>
            <a:br>
              <a:rPr lang="en-US" sz="2800" b="1" dirty="0">
                <a:solidFill>
                  <a:srgbClr val="000000"/>
                </a:solidFill>
              </a:rPr>
            </a:br>
            <a:r>
              <a:rPr lang="en-US" sz="2800" b="1" dirty="0">
                <a:solidFill>
                  <a:srgbClr val="000000"/>
                </a:solidFill>
              </a:rPr>
              <a:t> O </a:t>
            </a:r>
            <a:r>
              <a:rPr lang="en-US" sz="2800" b="1" dirty="0" err="1">
                <a:solidFill>
                  <a:srgbClr val="000000"/>
                </a:solidFill>
              </a:rPr>
              <a:t>lugar</a:t>
            </a:r>
            <a:r>
              <a:rPr lang="en-US" sz="2800" b="1" dirty="0">
                <a:solidFill>
                  <a:srgbClr val="000000"/>
                </a:solidFill>
              </a:rPr>
              <a:t> da </a:t>
            </a:r>
            <a:r>
              <a:rPr lang="en-US" sz="2800" b="1" dirty="0" err="1">
                <a:solidFill>
                  <a:srgbClr val="000000"/>
                </a:solidFill>
              </a:rPr>
              <a:t>sexualidade</a:t>
            </a:r>
            <a:r>
              <a:rPr lang="en-US" sz="2800" b="1" dirty="0">
                <a:solidFill>
                  <a:srgbClr val="000000"/>
                </a:solidFill>
              </a:rPr>
              <a:t> e da </a:t>
            </a:r>
            <a:r>
              <a:rPr lang="en-US" sz="2800" b="1" dirty="0" err="1">
                <a:solidFill>
                  <a:srgbClr val="000000"/>
                </a:solidFill>
              </a:rPr>
              <a:t>vida</a:t>
            </a:r>
            <a:r>
              <a:rPr lang="en-US" sz="2800" b="1" dirty="0">
                <a:solidFill>
                  <a:srgbClr val="000000"/>
                </a:solidFill>
              </a:rPr>
              <a:t> </a:t>
            </a:r>
            <a:r>
              <a:rPr lang="en-US" sz="2800" b="1" dirty="0" err="1">
                <a:solidFill>
                  <a:srgbClr val="000000"/>
                </a:solidFill>
              </a:rPr>
              <a:t>instintual</a:t>
            </a:r>
            <a:r>
              <a:rPr lang="en-US" sz="2800" b="1" dirty="0">
                <a:solidFill>
                  <a:srgbClr val="000000"/>
                </a:solidFill>
              </a:rPr>
              <a:t> 2</a:t>
            </a:r>
          </a:p>
        </p:txBody>
      </p:sp>
      <p:sp>
        <p:nvSpPr>
          <p:cNvPr id="3" name="Content Placeholder 2"/>
          <p:cNvSpPr>
            <a:spLocks noGrp="1"/>
          </p:cNvSpPr>
          <p:nvPr>
            <p:ph idx="1"/>
          </p:nvPr>
        </p:nvSpPr>
        <p:spPr/>
        <p:txBody>
          <a:bodyPr>
            <a:normAutofit fontScale="92500"/>
          </a:bodyPr>
          <a:lstStyle/>
          <a:p>
            <a:pPr marL="0" indent="0" algn="just">
              <a:lnSpc>
                <a:spcPct val="170000"/>
              </a:lnSpc>
              <a:buNone/>
            </a:pPr>
            <a:r>
              <a:rPr lang="pt-BR" b="1" dirty="0">
                <a:solidFill>
                  <a:srgbClr val="FF0000"/>
                </a:solidFill>
              </a:rPr>
              <a:t>11</a:t>
            </a:r>
            <a:r>
              <a:rPr lang="pt-BR" b="1" dirty="0">
                <a:solidFill>
                  <a:srgbClr val="000000"/>
                </a:solidFill>
              </a:rPr>
              <a:t> “[...] é necessário enxergar através do ‘mito psicanalítico’ (agora felizmente desaparecendo) de que o período inicial da infância é uma questão de satisfações relativas à </a:t>
            </a:r>
            <a:r>
              <a:rPr lang="pt-BR" b="1" dirty="0" err="1">
                <a:solidFill>
                  <a:srgbClr val="000000"/>
                </a:solidFill>
              </a:rPr>
              <a:t>erotogeneidade</a:t>
            </a:r>
            <a:r>
              <a:rPr lang="pt-BR" b="1" dirty="0">
                <a:solidFill>
                  <a:srgbClr val="000000"/>
                </a:solidFill>
              </a:rPr>
              <a:t> oral”. (</a:t>
            </a:r>
            <a:r>
              <a:rPr lang="pt-BR" b="1" dirty="0" err="1">
                <a:solidFill>
                  <a:srgbClr val="000000"/>
                </a:solidFill>
              </a:rPr>
              <a:t>Winnicott</a:t>
            </a:r>
            <a:r>
              <a:rPr lang="pt-BR" b="1" dirty="0">
                <a:solidFill>
                  <a:srgbClr val="000000"/>
                </a:solidFill>
              </a:rPr>
              <a:t> 1968a, pp. 195-196).</a:t>
            </a:r>
          </a:p>
        </p:txBody>
      </p:sp>
      <p:sp>
        <p:nvSpPr>
          <p:cNvPr id="4" name="Slide Number Placeholder 3"/>
          <p:cNvSpPr>
            <a:spLocks noGrp="1"/>
          </p:cNvSpPr>
          <p:nvPr>
            <p:ph type="sldNum" sz="quarter" idx="12"/>
          </p:nvPr>
        </p:nvSpPr>
        <p:spPr/>
        <p:txBody>
          <a:bodyPr/>
          <a:lstStyle/>
          <a:p>
            <a:fld id="{25D87FDC-79E3-FA4B-8BF3-ACEFE596D47D}" type="slidenum">
              <a:rPr lang="en-US" smtClean="0"/>
              <a:pPr/>
              <a:t>16</a:t>
            </a:fld>
            <a:endParaRPr lang="en-US"/>
          </a:p>
        </p:txBody>
      </p:sp>
    </p:spTree>
    <p:extLst>
      <p:ext uri="{BB962C8B-B14F-4D97-AF65-F5344CB8AC3E}">
        <p14:creationId xmlns:p14="http://schemas.microsoft.com/office/powerpoint/2010/main" val="27773314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err="1">
                <a:solidFill>
                  <a:srgbClr val="000000"/>
                </a:solidFill>
              </a:rPr>
              <a:t>Problema</a:t>
            </a:r>
            <a:r>
              <a:rPr lang="en-US" sz="2800" b="1" dirty="0">
                <a:solidFill>
                  <a:srgbClr val="000000"/>
                </a:solidFill>
              </a:rPr>
              <a:t> 3: </a:t>
            </a:r>
            <a:br>
              <a:rPr lang="en-US" sz="2800" b="1" dirty="0">
                <a:solidFill>
                  <a:srgbClr val="000000"/>
                </a:solidFill>
              </a:rPr>
            </a:br>
            <a:r>
              <a:rPr lang="en-US" sz="2800" b="1" dirty="0">
                <a:solidFill>
                  <a:srgbClr val="000000"/>
                </a:solidFill>
              </a:rPr>
              <a:t>O </a:t>
            </a:r>
            <a:r>
              <a:rPr lang="en-US" sz="2800" b="1" dirty="0" err="1">
                <a:solidFill>
                  <a:srgbClr val="000000"/>
                </a:solidFill>
              </a:rPr>
              <a:t>lugar</a:t>
            </a:r>
            <a:r>
              <a:rPr lang="en-US" sz="2800" b="1" dirty="0">
                <a:solidFill>
                  <a:srgbClr val="000000"/>
                </a:solidFill>
              </a:rPr>
              <a:t> da </a:t>
            </a:r>
            <a:r>
              <a:rPr lang="en-US" sz="2800" b="1" dirty="0" err="1">
                <a:solidFill>
                  <a:srgbClr val="000000"/>
                </a:solidFill>
              </a:rPr>
              <a:t>sexualidade</a:t>
            </a:r>
            <a:r>
              <a:rPr lang="en-US" sz="2800" b="1" dirty="0">
                <a:solidFill>
                  <a:srgbClr val="000000"/>
                </a:solidFill>
              </a:rPr>
              <a:t> e da </a:t>
            </a:r>
            <a:r>
              <a:rPr lang="en-US" sz="2800" b="1" dirty="0" err="1">
                <a:solidFill>
                  <a:srgbClr val="000000"/>
                </a:solidFill>
              </a:rPr>
              <a:t>vida</a:t>
            </a:r>
            <a:r>
              <a:rPr lang="en-US" sz="2800" b="1" dirty="0">
                <a:solidFill>
                  <a:srgbClr val="000000"/>
                </a:solidFill>
              </a:rPr>
              <a:t> </a:t>
            </a:r>
            <a:r>
              <a:rPr lang="en-US" sz="2800" b="1" dirty="0" err="1">
                <a:solidFill>
                  <a:srgbClr val="000000"/>
                </a:solidFill>
              </a:rPr>
              <a:t>instintual</a:t>
            </a:r>
            <a:r>
              <a:rPr lang="en-US" sz="2800" b="1" dirty="0">
                <a:solidFill>
                  <a:srgbClr val="000000"/>
                </a:solidFill>
              </a:rPr>
              <a:t> 3</a:t>
            </a:r>
          </a:p>
        </p:txBody>
      </p:sp>
      <p:sp>
        <p:nvSpPr>
          <p:cNvPr id="3" name="Content Placeholder 2"/>
          <p:cNvSpPr>
            <a:spLocks noGrp="1"/>
          </p:cNvSpPr>
          <p:nvPr>
            <p:ph idx="1"/>
          </p:nvPr>
        </p:nvSpPr>
        <p:spPr/>
        <p:txBody>
          <a:bodyPr>
            <a:normAutofit fontScale="92500"/>
          </a:bodyPr>
          <a:lstStyle/>
          <a:p>
            <a:pPr marL="0" indent="0" algn="just">
              <a:lnSpc>
                <a:spcPct val="170000"/>
              </a:lnSpc>
              <a:buNone/>
            </a:pPr>
            <a:r>
              <a:rPr lang="pt-BR" b="1" dirty="0">
                <a:solidFill>
                  <a:srgbClr val="FF0000"/>
                </a:solidFill>
              </a:rPr>
              <a:t>12</a:t>
            </a:r>
            <a:r>
              <a:rPr lang="pt-BR" b="1" dirty="0">
                <a:solidFill>
                  <a:srgbClr val="000000"/>
                </a:solidFill>
              </a:rPr>
              <a:t> “Em contraste, o elemento feminino puro relaciona-se com o seio (ou com a mãe) no sentido de que </a:t>
            </a:r>
            <a:r>
              <a:rPr lang="pt-BR" b="1" i="1" dirty="0">
                <a:solidFill>
                  <a:srgbClr val="000000"/>
                </a:solidFill>
              </a:rPr>
              <a:t>o bebê torna-se o seio (ou a mãe), no sentido de que o objeto é o sujeito</a:t>
            </a:r>
            <a:r>
              <a:rPr lang="pt-BR" b="1" dirty="0">
                <a:solidFill>
                  <a:srgbClr val="000000"/>
                </a:solidFill>
              </a:rPr>
              <a:t>. Não consigo ver impulso instintivo nisso”. (1971g, p. 113) </a:t>
            </a:r>
          </a:p>
        </p:txBody>
      </p:sp>
      <p:sp>
        <p:nvSpPr>
          <p:cNvPr id="4" name="Slide Number Placeholder 3"/>
          <p:cNvSpPr>
            <a:spLocks noGrp="1"/>
          </p:cNvSpPr>
          <p:nvPr>
            <p:ph type="sldNum" sz="quarter" idx="12"/>
          </p:nvPr>
        </p:nvSpPr>
        <p:spPr/>
        <p:txBody>
          <a:bodyPr/>
          <a:lstStyle/>
          <a:p>
            <a:fld id="{25D87FDC-79E3-FA4B-8BF3-ACEFE596D47D}" type="slidenum">
              <a:rPr lang="en-US" smtClean="0"/>
              <a:pPr/>
              <a:t>17</a:t>
            </a:fld>
            <a:endParaRPr lang="en-US"/>
          </a:p>
        </p:txBody>
      </p:sp>
    </p:spTree>
    <p:extLst>
      <p:ext uri="{BB962C8B-B14F-4D97-AF65-F5344CB8AC3E}">
        <p14:creationId xmlns:p14="http://schemas.microsoft.com/office/powerpoint/2010/main" val="27773314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b="1" dirty="0" err="1">
                <a:solidFill>
                  <a:srgbClr val="000000"/>
                </a:solidFill>
              </a:rPr>
              <a:t>Problema</a:t>
            </a:r>
            <a:r>
              <a:rPr lang="en-US" sz="2800" b="1" dirty="0">
                <a:solidFill>
                  <a:srgbClr val="000000"/>
                </a:solidFill>
              </a:rPr>
              <a:t> 3: </a:t>
            </a:r>
            <a:r>
              <a:rPr lang="en-US" sz="2800" b="1" dirty="0">
                <a:solidFill>
                  <a:srgbClr val="FF0000"/>
                </a:solidFill>
              </a:rPr>
              <a:t>-</a:t>
            </a:r>
            <a:br>
              <a:rPr lang="en-US" sz="2800" b="1" dirty="0">
                <a:solidFill>
                  <a:srgbClr val="000000"/>
                </a:solidFill>
              </a:rPr>
            </a:br>
            <a:r>
              <a:rPr lang="en-US" sz="2800" b="1" dirty="0">
                <a:solidFill>
                  <a:srgbClr val="000000"/>
                </a:solidFill>
              </a:rPr>
              <a:t>O </a:t>
            </a:r>
            <a:r>
              <a:rPr lang="en-US" sz="2800" b="1" dirty="0" err="1">
                <a:solidFill>
                  <a:srgbClr val="000000"/>
                </a:solidFill>
              </a:rPr>
              <a:t>lugar</a:t>
            </a:r>
            <a:r>
              <a:rPr lang="en-US" sz="2800" b="1" dirty="0">
                <a:solidFill>
                  <a:srgbClr val="000000"/>
                </a:solidFill>
              </a:rPr>
              <a:t> da </a:t>
            </a:r>
            <a:r>
              <a:rPr lang="en-US" sz="2800" b="1" dirty="0" err="1">
                <a:solidFill>
                  <a:srgbClr val="000000"/>
                </a:solidFill>
              </a:rPr>
              <a:t>sexualidade</a:t>
            </a:r>
            <a:r>
              <a:rPr lang="en-US" sz="2800" b="1" dirty="0">
                <a:solidFill>
                  <a:srgbClr val="000000"/>
                </a:solidFill>
              </a:rPr>
              <a:t> e da </a:t>
            </a:r>
            <a:r>
              <a:rPr lang="en-US" sz="2800" b="1" dirty="0" err="1">
                <a:solidFill>
                  <a:srgbClr val="000000"/>
                </a:solidFill>
              </a:rPr>
              <a:t>vida</a:t>
            </a:r>
            <a:r>
              <a:rPr lang="en-US" sz="2800" b="1" dirty="0">
                <a:solidFill>
                  <a:srgbClr val="000000"/>
                </a:solidFill>
              </a:rPr>
              <a:t> </a:t>
            </a:r>
            <a:r>
              <a:rPr lang="en-US" sz="2800" b="1" dirty="0" err="1">
                <a:solidFill>
                  <a:srgbClr val="000000"/>
                </a:solidFill>
              </a:rPr>
              <a:t>instintual</a:t>
            </a:r>
            <a:br>
              <a:rPr lang="en-US" sz="2800" b="1" dirty="0">
                <a:solidFill>
                  <a:srgbClr val="000000"/>
                </a:solidFill>
              </a:rPr>
            </a:br>
            <a:r>
              <a:rPr lang="en-US" sz="2800" b="1" dirty="0">
                <a:solidFill>
                  <a:srgbClr val="000000"/>
                </a:solidFill>
              </a:rPr>
              <a:t>O </a:t>
            </a:r>
            <a:r>
              <a:rPr lang="en-US" sz="2800" b="1" dirty="0" err="1">
                <a:solidFill>
                  <a:srgbClr val="000000"/>
                </a:solidFill>
              </a:rPr>
              <a:t>Complexo</a:t>
            </a:r>
            <a:r>
              <a:rPr lang="en-US" sz="2800" b="1" dirty="0">
                <a:solidFill>
                  <a:srgbClr val="000000"/>
                </a:solidFill>
              </a:rPr>
              <a:t> de </a:t>
            </a:r>
            <a:r>
              <a:rPr lang="en-US" sz="2800" b="1" dirty="0" err="1">
                <a:solidFill>
                  <a:srgbClr val="000000"/>
                </a:solidFill>
              </a:rPr>
              <a:t>Édipo</a:t>
            </a:r>
            <a:endParaRPr lang="en-US" sz="2800" b="1" dirty="0">
              <a:solidFill>
                <a:srgbClr val="000000"/>
              </a:solidFill>
            </a:endParaRPr>
          </a:p>
        </p:txBody>
      </p:sp>
      <p:sp>
        <p:nvSpPr>
          <p:cNvPr id="3" name="Content Placeholder 2"/>
          <p:cNvSpPr>
            <a:spLocks noGrp="1"/>
          </p:cNvSpPr>
          <p:nvPr>
            <p:ph idx="1"/>
          </p:nvPr>
        </p:nvSpPr>
        <p:spPr/>
        <p:txBody>
          <a:bodyPr>
            <a:normAutofit fontScale="92500" lnSpcReduction="10000"/>
          </a:bodyPr>
          <a:lstStyle/>
          <a:p>
            <a:pPr algn="just">
              <a:lnSpc>
                <a:spcPct val="170000"/>
              </a:lnSpc>
              <a:buFontTx/>
              <a:buChar char="•"/>
            </a:pPr>
            <a:r>
              <a:rPr lang="pt-BR" dirty="0">
                <a:solidFill>
                  <a:srgbClr val="000000"/>
                </a:solidFill>
              </a:rPr>
              <a:t>Nessa mesma direção e mudando lugar dado à sexualidade no processo de desenvolvimento, a compreensão do Complexo de Édipo como um acontecimento que exige a integração do tipo pessoa inteira; claramente reconhecível quando ele diz:</a:t>
            </a:r>
          </a:p>
        </p:txBody>
      </p:sp>
      <p:sp>
        <p:nvSpPr>
          <p:cNvPr id="4" name="Slide Number Placeholder 3"/>
          <p:cNvSpPr>
            <a:spLocks noGrp="1"/>
          </p:cNvSpPr>
          <p:nvPr>
            <p:ph type="sldNum" sz="quarter" idx="12"/>
          </p:nvPr>
        </p:nvSpPr>
        <p:spPr/>
        <p:txBody>
          <a:bodyPr/>
          <a:lstStyle/>
          <a:p>
            <a:fld id="{25D87FDC-79E3-FA4B-8BF3-ACEFE596D47D}" type="slidenum">
              <a:rPr lang="en-US" smtClean="0"/>
              <a:pPr/>
              <a:t>18</a:t>
            </a:fld>
            <a:endParaRPr lang="en-US"/>
          </a:p>
        </p:txBody>
      </p:sp>
    </p:spTree>
    <p:extLst>
      <p:ext uri="{BB962C8B-B14F-4D97-AF65-F5344CB8AC3E}">
        <p14:creationId xmlns:p14="http://schemas.microsoft.com/office/powerpoint/2010/main" val="6213489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b="1" dirty="0" err="1">
                <a:solidFill>
                  <a:srgbClr val="000000"/>
                </a:solidFill>
              </a:rPr>
              <a:t>Problema</a:t>
            </a:r>
            <a:r>
              <a:rPr lang="en-US" sz="2800" b="1" dirty="0">
                <a:solidFill>
                  <a:srgbClr val="000000"/>
                </a:solidFill>
              </a:rPr>
              <a:t> 3: </a:t>
            </a:r>
            <a:br>
              <a:rPr lang="en-US" sz="2800" b="1" dirty="0">
                <a:solidFill>
                  <a:srgbClr val="000000"/>
                </a:solidFill>
              </a:rPr>
            </a:br>
            <a:r>
              <a:rPr lang="en-US" sz="2800" b="1" dirty="0">
                <a:solidFill>
                  <a:srgbClr val="000000"/>
                </a:solidFill>
              </a:rPr>
              <a:t>O </a:t>
            </a:r>
            <a:r>
              <a:rPr lang="en-US" sz="2800" b="1" dirty="0" err="1">
                <a:solidFill>
                  <a:srgbClr val="000000"/>
                </a:solidFill>
              </a:rPr>
              <a:t>lugar</a:t>
            </a:r>
            <a:r>
              <a:rPr lang="en-US" sz="2800" b="1" dirty="0">
                <a:solidFill>
                  <a:srgbClr val="000000"/>
                </a:solidFill>
              </a:rPr>
              <a:t> do </a:t>
            </a:r>
            <a:r>
              <a:rPr lang="en-US" sz="2800" b="1" dirty="0" err="1">
                <a:solidFill>
                  <a:srgbClr val="000000"/>
                </a:solidFill>
              </a:rPr>
              <a:t>Complexo</a:t>
            </a:r>
            <a:r>
              <a:rPr lang="en-US" sz="2800" b="1" dirty="0">
                <a:solidFill>
                  <a:srgbClr val="000000"/>
                </a:solidFill>
              </a:rPr>
              <a:t> de </a:t>
            </a:r>
            <a:r>
              <a:rPr lang="en-US" sz="2800" b="1" dirty="0" err="1">
                <a:solidFill>
                  <a:srgbClr val="000000"/>
                </a:solidFill>
              </a:rPr>
              <a:t>Édipo</a:t>
            </a:r>
            <a:br>
              <a:rPr lang="en-US" sz="2800" dirty="0">
                <a:solidFill>
                  <a:srgbClr val="000000"/>
                </a:solidFill>
              </a:rPr>
            </a:br>
            <a:endParaRPr lang="en-US" sz="2800" dirty="0">
              <a:solidFill>
                <a:srgbClr val="000000"/>
              </a:solidFill>
            </a:endParaRPr>
          </a:p>
        </p:txBody>
      </p:sp>
      <p:sp>
        <p:nvSpPr>
          <p:cNvPr id="3" name="Content Placeholder 2"/>
          <p:cNvSpPr>
            <a:spLocks noGrp="1"/>
          </p:cNvSpPr>
          <p:nvPr>
            <p:ph idx="1"/>
          </p:nvPr>
        </p:nvSpPr>
        <p:spPr/>
        <p:txBody>
          <a:bodyPr>
            <a:normAutofit fontScale="47500" lnSpcReduction="20000"/>
          </a:bodyPr>
          <a:lstStyle/>
          <a:p>
            <a:pPr marL="0" indent="0" algn="just">
              <a:lnSpc>
                <a:spcPct val="170000"/>
              </a:lnSpc>
              <a:buNone/>
            </a:pPr>
            <a:r>
              <a:rPr lang="pt-BR" sz="3600" b="1" dirty="0">
                <a:solidFill>
                  <a:srgbClr val="FF0000"/>
                </a:solidFill>
              </a:rPr>
              <a:t>13</a:t>
            </a:r>
            <a:r>
              <a:rPr lang="pt-BR" sz="3600" b="1" dirty="0">
                <a:solidFill>
                  <a:srgbClr val="000000"/>
                </a:solidFill>
              </a:rPr>
              <a:t> Acredito que alguma coisa se perde quando o termo “Complexo de Édipo” é aplicado às etapas anteriores, em que só estão envolvidas duas pessoas, e a terceira pessoa ou o objeto parcial está internalizado, é um fenômeno da realidade interna. Não posso ver nenhum valor na utilização do termo “complexo de Édipo” quando um ou mais de um dos três que formam o triângulo é um objeto parcial. No Complexo de Édipo, ao menos do meu ponto de vista, cada um dos componentes do triângulo é uma pessoa total, não apenas para o observador, mas especialmente para a própria criança. (</a:t>
            </a:r>
            <a:r>
              <a:rPr lang="pt-BR" sz="3600" b="1" dirty="0">
                <a:solidFill>
                  <a:srgbClr val="000000"/>
                </a:solidFill>
                <a:hlinkClick r:id="" action="ppaction://hlinkfile" tooltip="Winnicott, 1988 #1583"/>
              </a:rPr>
              <a:t>1988b, p. 67</a:t>
            </a:r>
            <a:r>
              <a:rPr lang="pt-BR" sz="3600" b="1" dirty="0">
                <a:solidFill>
                  <a:srgbClr val="000000"/>
                </a:solidFill>
              </a:rPr>
              <a:t>) </a:t>
            </a:r>
          </a:p>
          <a:p>
            <a:pPr marL="0" indent="0" algn="just">
              <a:lnSpc>
                <a:spcPct val="170000"/>
              </a:lnSpc>
              <a:buNone/>
            </a:pPr>
            <a:endParaRPr lang="pt-BR" sz="3600" dirty="0">
              <a:solidFill>
                <a:srgbClr val="FF0000"/>
              </a:solidFill>
            </a:endParaRPr>
          </a:p>
          <a:p>
            <a:pPr marL="0" indent="0" algn="just">
              <a:lnSpc>
                <a:spcPct val="170000"/>
              </a:lnSpc>
              <a:buNone/>
            </a:pPr>
            <a:r>
              <a:rPr lang="x-none" sz="3600" b="1" dirty="0">
                <a:solidFill>
                  <a:srgbClr val="000000"/>
                </a:solidFill>
              </a:rPr>
              <a:t>[é necessáio]“abandonar inteiramente a idéia de que a esquizofrenia e a paranóia surgem por regressão do complexo de Édipo” (</a:t>
            </a:r>
            <a:r>
              <a:rPr lang="x-none" sz="3600" b="1" dirty="0">
                <a:solidFill>
                  <a:srgbClr val="000000"/>
                </a:solidFill>
                <a:hlinkClick r:id="" action="ppaction://hlinkfile" tooltip="Winnicott, 1989xa #1609"/>
              </a:rPr>
              <a:t>1989xa, p. 191</a:t>
            </a:r>
            <a:r>
              <a:rPr lang="x-none" sz="3600" b="1" dirty="0">
                <a:solidFill>
                  <a:srgbClr val="000000"/>
                </a:solidFill>
              </a:rPr>
              <a:t>)</a:t>
            </a:r>
            <a:endParaRPr lang="pt-BR" sz="3600" b="1" dirty="0">
              <a:solidFill>
                <a:srgbClr val="000000"/>
              </a:solidFill>
            </a:endParaRPr>
          </a:p>
          <a:p>
            <a:pPr algn="just">
              <a:lnSpc>
                <a:spcPct val="170000"/>
              </a:lnSpc>
            </a:pPr>
            <a:endParaRPr lang="en-US" dirty="0"/>
          </a:p>
        </p:txBody>
      </p:sp>
      <p:sp>
        <p:nvSpPr>
          <p:cNvPr id="4" name="Slide Number Placeholder 3"/>
          <p:cNvSpPr>
            <a:spLocks noGrp="1"/>
          </p:cNvSpPr>
          <p:nvPr>
            <p:ph type="sldNum" sz="quarter" idx="12"/>
          </p:nvPr>
        </p:nvSpPr>
        <p:spPr/>
        <p:txBody>
          <a:bodyPr/>
          <a:lstStyle/>
          <a:p>
            <a:fld id="{25D87FDC-79E3-FA4B-8BF3-ACEFE596D47D}" type="slidenum">
              <a:rPr lang="en-US" smtClean="0"/>
              <a:pPr/>
              <a:t>19</a:t>
            </a:fld>
            <a:endParaRPr lang="en-US"/>
          </a:p>
        </p:txBody>
      </p:sp>
    </p:spTree>
    <p:extLst>
      <p:ext uri="{BB962C8B-B14F-4D97-AF65-F5344CB8AC3E}">
        <p14:creationId xmlns:p14="http://schemas.microsoft.com/office/powerpoint/2010/main" val="17498038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Programa</a:t>
            </a:r>
            <a:endParaRPr lang="en-US" dirty="0"/>
          </a:p>
        </p:txBody>
      </p:sp>
      <p:sp>
        <p:nvSpPr>
          <p:cNvPr id="3" name="Content Placeholder 2"/>
          <p:cNvSpPr>
            <a:spLocks noGrp="1"/>
          </p:cNvSpPr>
          <p:nvPr>
            <p:ph idx="1"/>
          </p:nvPr>
        </p:nvSpPr>
        <p:spPr/>
        <p:txBody>
          <a:bodyPr>
            <a:normAutofit fontScale="62500" lnSpcReduction="20000"/>
          </a:bodyPr>
          <a:lstStyle/>
          <a:p>
            <a:pPr>
              <a:lnSpc>
                <a:spcPct val="170000"/>
              </a:lnSpc>
            </a:pPr>
            <a:r>
              <a:rPr lang="pt-BR" dirty="0"/>
              <a:t>Quadro geral do campo das Teorias do Desenvolvimento </a:t>
            </a:r>
            <a:endParaRPr lang="pt-BR" sz="2800" dirty="0"/>
          </a:p>
          <a:p>
            <a:pPr lvl="0">
              <a:lnSpc>
                <a:spcPct val="170000"/>
              </a:lnSpc>
            </a:pPr>
            <a:r>
              <a:rPr lang="pt-BR" dirty="0"/>
              <a:t>A teoria do desenvolvimento cognitivo de Piaget (revisão) </a:t>
            </a:r>
            <a:endParaRPr lang="pt-BR" sz="2800" dirty="0"/>
          </a:p>
          <a:p>
            <a:pPr lvl="0">
              <a:lnSpc>
                <a:spcPct val="170000"/>
              </a:lnSpc>
            </a:pPr>
            <a:r>
              <a:rPr lang="pt-BR" dirty="0"/>
              <a:t>A teoria do desenvolvimento da pessoa (</a:t>
            </a:r>
            <a:r>
              <a:rPr lang="pt-BR" dirty="0" err="1"/>
              <a:t>Wallon</a:t>
            </a:r>
            <a:r>
              <a:rPr lang="pt-BR" dirty="0"/>
              <a:t>)</a:t>
            </a:r>
            <a:endParaRPr lang="pt-BR" sz="2800" dirty="0"/>
          </a:p>
          <a:p>
            <a:pPr lvl="0">
              <a:lnSpc>
                <a:spcPct val="170000"/>
              </a:lnSpc>
            </a:pPr>
            <a:r>
              <a:rPr lang="pt-BR" dirty="0"/>
              <a:t>As teorias psicanalíticas do desenvolvimento emocional </a:t>
            </a:r>
            <a:endParaRPr lang="pt-BR" sz="2800" dirty="0"/>
          </a:p>
          <a:p>
            <a:pPr lvl="0">
              <a:lnSpc>
                <a:spcPct val="170000"/>
              </a:lnSpc>
            </a:pPr>
            <a:r>
              <a:rPr lang="pt-BR" dirty="0"/>
              <a:t>As teorias psicanalíticas do Desenvolvimentos pós-Freud (quadro geral)</a:t>
            </a:r>
            <a:endParaRPr lang="pt-BR" sz="2800" dirty="0"/>
          </a:p>
          <a:p>
            <a:pPr lvl="0">
              <a:lnSpc>
                <a:spcPct val="170000"/>
              </a:lnSpc>
            </a:pPr>
            <a:r>
              <a:rPr lang="pt-BR" dirty="0" err="1"/>
              <a:t>Winnicott</a:t>
            </a:r>
            <a:r>
              <a:rPr lang="pt-BR" dirty="0"/>
              <a:t> e o desenvolvimento da psicanálise </a:t>
            </a:r>
            <a:endParaRPr lang="pt-BR" sz="2800" dirty="0"/>
          </a:p>
          <a:p>
            <a:pPr lvl="0">
              <a:lnSpc>
                <a:spcPct val="170000"/>
              </a:lnSpc>
            </a:pPr>
            <a:r>
              <a:rPr lang="pt-BR" dirty="0"/>
              <a:t>O que é Brincar do ponto de vista da psicanálise?</a:t>
            </a:r>
            <a:endParaRPr lang="pt-BR" sz="2800" dirty="0"/>
          </a:p>
          <a:p>
            <a:pPr lvl="0">
              <a:lnSpc>
                <a:spcPct val="170000"/>
              </a:lnSpc>
            </a:pPr>
            <a:r>
              <a:rPr lang="pt-BR" dirty="0"/>
              <a:t>Brincar como fundamento dos cuidados inter-humanos </a:t>
            </a:r>
            <a:endParaRPr lang="pt-BR" sz="2800" dirty="0"/>
          </a:p>
          <a:p>
            <a:pPr marL="0" indent="0">
              <a:lnSpc>
                <a:spcPct val="170000"/>
              </a:lnSpc>
              <a:buNone/>
            </a:pPr>
            <a:endParaRPr lang="pt-BR" dirty="0"/>
          </a:p>
          <a:p>
            <a:pPr marL="514350" indent="-514350">
              <a:buAutoNum type="arabicPeriod"/>
            </a:pPr>
            <a:endParaRPr lang="pt-BR" dirty="0"/>
          </a:p>
          <a:p>
            <a:pPr marL="514350" indent="-514350">
              <a:buAutoNum type="arabicPeriod"/>
            </a:pPr>
            <a:endParaRPr lang="en-US" dirty="0"/>
          </a:p>
          <a:p>
            <a:pPr marL="0" indent="0">
              <a:buNone/>
            </a:pPr>
            <a:endParaRPr lang="en-US" dirty="0"/>
          </a:p>
          <a:p>
            <a:pPr marL="400050" lvl="1" indent="0">
              <a:buNone/>
            </a:pPr>
            <a:endParaRPr lang="pt-BR" dirty="0"/>
          </a:p>
        </p:txBody>
      </p:sp>
      <p:sp>
        <p:nvSpPr>
          <p:cNvPr id="4" name="Slide Number Placeholder 3"/>
          <p:cNvSpPr>
            <a:spLocks noGrp="1"/>
          </p:cNvSpPr>
          <p:nvPr>
            <p:ph type="sldNum" sz="quarter" idx="12"/>
          </p:nvPr>
        </p:nvSpPr>
        <p:spPr/>
        <p:txBody>
          <a:bodyPr/>
          <a:lstStyle/>
          <a:p>
            <a:fld id="{AF77E75A-E3CB-47AE-BED1-145DBA778CAD}" type="slidenum">
              <a:rPr lang="pt-BR" smtClean="0"/>
              <a:pPr/>
              <a:t>2</a:t>
            </a:fld>
            <a:endParaRPr lang="pt-BR"/>
          </a:p>
        </p:txBody>
      </p:sp>
    </p:spTree>
    <p:extLst>
      <p:ext uri="{BB962C8B-B14F-4D97-AF65-F5344CB8AC3E}">
        <p14:creationId xmlns:p14="http://schemas.microsoft.com/office/powerpoint/2010/main" val="31281835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BR" sz="2800" b="1" dirty="0"/>
              <a:t>VISÃO GERAL DO PROCESSO DE DESENVOLVIMENTO</a:t>
            </a:r>
            <a:br>
              <a:rPr lang="pt-BR" sz="2800" b="1" dirty="0"/>
            </a:br>
            <a:r>
              <a:rPr lang="pt-BR" sz="2800" b="1" dirty="0">
                <a:solidFill>
                  <a:srgbClr val="FF0000"/>
                </a:solidFill>
              </a:rPr>
              <a:t>-</a:t>
            </a:r>
            <a:endParaRPr lang="en-US" sz="2800" b="1" dirty="0">
              <a:solidFill>
                <a:srgbClr val="FF0000"/>
              </a:solidFill>
            </a:endParaRPr>
          </a:p>
        </p:txBody>
      </p:sp>
      <p:sp>
        <p:nvSpPr>
          <p:cNvPr id="3" name="Content Placeholder 2"/>
          <p:cNvSpPr>
            <a:spLocks noGrp="1"/>
          </p:cNvSpPr>
          <p:nvPr>
            <p:ph idx="1"/>
          </p:nvPr>
        </p:nvSpPr>
        <p:spPr/>
        <p:txBody>
          <a:bodyPr>
            <a:normAutofit fontScale="85000" lnSpcReduction="10000"/>
          </a:bodyPr>
          <a:lstStyle/>
          <a:p>
            <a:pPr marL="0" indent="0" algn="just">
              <a:lnSpc>
                <a:spcPct val="150000"/>
              </a:lnSpc>
              <a:buNone/>
            </a:pPr>
            <a:r>
              <a:rPr lang="pt-BR" dirty="0">
                <a:solidFill>
                  <a:srgbClr val="000000"/>
                </a:solidFill>
              </a:rPr>
              <a:t>	É nesse sentido que, depois de anos me dedicando ao estudo e ensino de sua obra, achei necessário fazer uma apresentação geral do processo de desenvolvimento emocional, uma visão de conjunto que fosse uma apresentação escolar que pudesse ajudar ao pesquisador e ao estudante a ter uma apreensão geral de suas propostas e descrições.</a:t>
            </a:r>
          </a:p>
          <a:p>
            <a:endParaRPr lang="en-US" dirty="0"/>
          </a:p>
        </p:txBody>
      </p:sp>
      <p:sp>
        <p:nvSpPr>
          <p:cNvPr id="4" name="Slide Number Placeholder 3"/>
          <p:cNvSpPr>
            <a:spLocks noGrp="1"/>
          </p:cNvSpPr>
          <p:nvPr>
            <p:ph type="sldNum" sz="quarter" idx="12"/>
          </p:nvPr>
        </p:nvSpPr>
        <p:spPr/>
        <p:txBody>
          <a:bodyPr/>
          <a:lstStyle/>
          <a:p>
            <a:fld id="{F4CD69DC-4217-E947-A017-A01469E0B7C6}" type="slidenum">
              <a:rPr lang="en-US" smtClean="0"/>
              <a:pPr/>
              <a:t>20</a:t>
            </a:fld>
            <a:endParaRPr lang="en-US"/>
          </a:p>
        </p:txBody>
      </p:sp>
    </p:spTree>
    <p:extLst>
      <p:ext uri="{BB962C8B-B14F-4D97-AF65-F5344CB8AC3E}">
        <p14:creationId xmlns:p14="http://schemas.microsoft.com/office/powerpoint/2010/main" val="34036000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b="1" dirty="0"/>
              <a:t>ONTOLOGIA E </a:t>
            </a:r>
            <a:r>
              <a:rPr lang="en-US" sz="2800" b="1" i="1" dirty="0"/>
              <a:t>TELOS</a:t>
            </a:r>
            <a:r>
              <a:rPr lang="en-US" sz="2800" b="1" dirty="0"/>
              <a:t> DO DESENVOLVIMENTO</a:t>
            </a:r>
            <a:br>
              <a:rPr lang="en-US" sz="2800" b="1" dirty="0"/>
            </a:br>
            <a:r>
              <a:rPr lang="en-US" sz="2800" b="1" dirty="0">
                <a:solidFill>
                  <a:srgbClr val="FF0000"/>
                </a:solidFill>
              </a:rPr>
              <a:t>- </a:t>
            </a:r>
            <a:br>
              <a:rPr lang="en-US" sz="2800" b="1" dirty="0"/>
            </a:br>
            <a:endParaRPr lang="en-US" sz="2800" b="1" dirty="0"/>
          </a:p>
        </p:txBody>
      </p:sp>
      <p:sp>
        <p:nvSpPr>
          <p:cNvPr id="3" name="Content Placeholder 2"/>
          <p:cNvSpPr>
            <a:spLocks noGrp="1"/>
          </p:cNvSpPr>
          <p:nvPr>
            <p:ph idx="1"/>
          </p:nvPr>
        </p:nvSpPr>
        <p:spPr/>
        <p:txBody>
          <a:bodyPr>
            <a:normAutofit fontScale="92500"/>
          </a:bodyPr>
          <a:lstStyle/>
          <a:p>
            <a:pPr marL="0" indent="0" algn="just">
              <a:lnSpc>
                <a:spcPct val="150000"/>
              </a:lnSpc>
              <a:buNone/>
            </a:pPr>
            <a:r>
              <a:rPr lang="pt-BR" dirty="0">
                <a:solidFill>
                  <a:srgbClr val="000000"/>
                </a:solidFill>
              </a:rPr>
              <a:t>Para isto, foi necessário explicitar o que seria seu ponto de partida e o </a:t>
            </a:r>
            <a:r>
              <a:rPr lang="pt-BR" i="1" dirty="0" err="1">
                <a:solidFill>
                  <a:srgbClr val="000000"/>
                </a:solidFill>
              </a:rPr>
              <a:t>telos</a:t>
            </a:r>
            <a:r>
              <a:rPr lang="pt-BR" dirty="0">
                <a:solidFill>
                  <a:srgbClr val="000000"/>
                </a:solidFill>
              </a:rPr>
              <a:t> desse desenvolvimento, oferecendo, por um lado, uma </a:t>
            </a:r>
            <a:r>
              <a:rPr lang="pt-BR" i="1" dirty="0">
                <a:solidFill>
                  <a:srgbClr val="000000"/>
                </a:solidFill>
              </a:rPr>
              <a:t>ontologia</a:t>
            </a:r>
            <a:r>
              <a:rPr lang="pt-BR" dirty="0">
                <a:solidFill>
                  <a:srgbClr val="000000"/>
                </a:solidFill>
              </a:rPr>
              <a:t> (referida questão da </a:t>
            </a:r>
            <a:r>
              <a:rPr lang="pt-BR" i="1" dirty="0">
                <a:solidFill>
                  <a:srgbClr val="000000"/>
                </a:solidFill>
              </a:rPr>
              <a:t>experiência de ser</a:t>
            </a:r>
            <a:r>
              <a:rPr lang="pt-BR" dirty="0">
                <a:solidFill>
                  <a:srgbClr val="000000"/>
                </a:solidFill>
              </a:rPr>
              <a:t>) e, por outro, uma noção de </a:t>
            </a:r>
            <a:r>
              <a:rPr lang="pt-BR" i="1" dirty="0">
                <a:solidFill>
                  <a:srgbClr val="000000"/>
                </a:solidFill>
              </a:rPr>
              <a:t>saúde</a:t>
            </a:r>
            <a:r>
              <a:rPr lang="pt-BR" dirty="0">
                <a:solidFill>
                  <a:srgbClr val="000000"/>
                </a:solidFill>
              </a:rPr>
              <a:t>, pensando no que supõe-se estar ocorrendo na saúde.</a:t>
            </a:r>
          </a:p>
        </p:txBody>
      </p:sp>
      <p:sp>
        <p:nvSpPr>
          <p:cNvPr id="4" name="Slide Number Placeholder 3"/>
          <p:cNvSpPr>
            <a:spLocks noGrp="1"/>
          </p:cNvSpPr>
          <p:nvPr>
            <p:ph type="sldNum" sz="quarter" idx="12"/>
          </p:nvPr>
        </p:nvSpPr>
        <p:spPr/>
        <p:txBody>
          <a:bodyPr/>
          <a:lstStyle/>
          <a:p>
            <a:fld id="{F4CD69DC-4217-E947-A017-A01469E0B7C6}" type="slidenum">
              <a:rPr lang="en-US" smtClean="0"/>
              <a:pPr/>
              <a:t>21</a:t>
            </a:fld>
            <a:endParaRPr lang="en-US"/>
          </a:p>
        </p:txBody>
      </p:sp>
    </p:spTree>
    <p:extLst>
      <p:ext uri="{BB962C8B-B14F-4D97-AF65-F5344CB8AC3E}">
        <p14:creationId xmlns:p14="http://schemas.microsoft.com/office/powerpoint/2010/main" val="5485931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Ontologia</a:t>
            </a:r>
            <a:endParaRPr lang="en-US" dirty="0">
              <a:solidFill>
                <a:srgbClr val="FF0000"/>
              </a:solidFill>
            </a:endParaRPr>
          </a:p>
        </p:txBody>
      </p:sp>
      <p:sp>
        <p:nvSpPr>
          <p:cNvPr id="3" name="Content Placeholder 2"/>
          <p:cNvSpPr>
            <a:spLocks noGrp="1"/>
          </p:cNvSpPr>
          <p:nvPr>
            <p:ph idx="1"/>
          </p:nvPr>
        </p:nvSpPr>
        <p:spPr/>
        <p:txBody>
          <a:bodyPr/>
          <a:lstStyle/>
          <a:p>
            <a:pPr marL="0" indent="0" algn="just">
              <a:lnSpc>
                <a:spcPct val="150000"/>
              </a:lnSpc>
              <a:buNone/>
            </a:pPr>
            <a:endParaRPr lang="en-US" dirty="0"/>
          </a:p>
          <a:p>
            <a:pPr marL="0" indent="0" algn="just">
              <a:lnSpc>
                <a:spcPct val="150000"/>
              </a:lnSpc>
              <a:buNone/>
            </a:pPr>
            <a:r>
              <a:rPr lang="en-US" dirty="0"/>
              <a:t>	</a:t>
            </a:r>
            <a:r>
              <a:rPr lang="en-US" dirty="0" err="1"/>
              <a:t>Em</a:t>
            </a:r>
            <a:r>
              <a:rPr lang="en-US" dirty="0"/>
              <a:t> </a:t>
            </a:r>
            <a:r>
              <a:rPr lang="en-US" dirty="0" err="1"/>
              <a:t>primeiro</a:t>
            </a:r>
            <a:r>
              <a:rPr lang="en-US" dirty="0"/>
              <a:t>, </a:t>
            </a:r>
            <a:r>
              <a:rPr lang="en-US" dirty="0" err="1"/>
              <a:t>cabe</a:t>
            </a:r>
            <a:r>
              <a:rPr lang="en-US" dirty="0"/>
              <a:t> </a:t>
            </a:r>
            <a:r>
              <a:rPr lang="en-US" dirty="0" err="1"/>
              <a:t>colocar</a:t>
            </a:r>
            <a:r>
              <a:rPr lang="en-US" dirty="0"/>
              <a:t> </a:t>
            </a:r>
            <a:r>
              <a:rPr lang="en-US" dirty="0" err="1"/>
              <a:t>em</a:t>
            </a:r>
            <a:r>
              <a:rPr lang="en-US" dirty="0"/>
              <a:t> </a:t>
            </a:r>
            <a:r>
              <a:rPr lang="en-US" dirty="0" err="1"/>
              <a:t>evidência</a:t>
            </a:r>
            <a:r>
              <a:rPr lang="en-US" dirty="0"/>
              <a:t>, o </a:t>
            </a:r>
            <a:r>
              <a:rPr lang="en-US" dirty="0" err="1"/>
              <a:t>modo</a:t>
            </a:r>
            <a:r>
              <a:rPr lang="en-US" dirty="0"/>
              <a:t> </a:t>
            </a:r>
            <a:r>
              <a:rPr lang="en-US" dirty="0" err="1"/>
              <a:t>como</a:t>
            </a:r>
            <a:r>
              <a:rPr lang="en-US" dirty="0"/>
              <a:t> </a:t>
            </a:r>
            <a:r>
              <a:rPr lang="en-US" dirty="0" err="1"/>
              <a:t>Winnicott</a:t>
            </a:r>
            <a:r>
              <a:rPr lang="en-US" dirty="0"/>
              <a:t> se </a:t>
            </a:r>
            <a:r>
              <a:rPr lang="en-US" dirty="0" err="1"/>
              <a:t>refere</a:t>
            </a:r>
            <a:r>
              <a:rPr lang="en-US" dirty="0"/>
              <a:t> </a:t>
            </a:r>
            <a:r>
              <a:rPr lang="en-US" dirty="0" err="1"/>
              <a:t>à</a:t>
            </a:r>
            <a:r>
              <a:rPr lang="en-US" dirty="0"/>
              <a:t> </a:t>
            </a:r>
            <a:r>
              <a:rPr lang="en-US" dirty="0" err="1"/>
              <a:t>experiência</a:t>
            </a:r>
            <a:r>
              <a:rPr lang="en-US" dirty="0"/>
              <a:t> de </a:t>
            </a:r>
            <a:r>
              <a:rPr lang="en-US" dirty="0" err="1"/>
              <a:t>ser</a:t>
            </a:r>
            <a:r>
              <a:rPr lang="en-US" dirty="0"/>
              <a:t>, </a:t>
            </a:r>
            <a:r>
              <a:rPr lang="en-US" dirty="0" err="1"/>
              <a:t>como</a:t>
            </a:r>
            <a:r>
              <a:rPr lang="en-US" dirty="0"/>
              <a:t> </a:t>
            </a:r>
            <a:r>
              <a:rPr lang="en-US" dirty="0" err="1"/>
              <a:t>fundamento</a:t>
            </a:r>
            <a:r>
              <a:rPr lang="en-US" dirty="0"/>
              <a:t> da </a:t>
            </a:r>
            <a:r>
              <a:rPr lang="en-US" dirty="0" err="1"/>
              <a:t>própria</a:t>
            </a:r>
            <a:r>
              <a:rPr lang="en-US" dirty="0"/>
              <a:t> </a:t>
            </a:r>
            <a:r>
              <a:rPr lang="en-US" dirty="0" err="1"/>
              <a:t>Natureza</a:t>
            </a:r>
            <a:r>
              <a:rPr lang="en-US" dirty="0"/>
              <a:t> Humana.</a:t>
            </a:r>
          </a:p>
          <a:p>
            <a:endParaRPr lang="en-US" dirty="0"/>
          </a:p>
        </p:txBody>
      </p:sp>
      <p:sp>
        <p:nvSpPr>
          <p:cNvPr id="4" name="Slide Number Placeholder 3"/>
          <p:cNvSpPr>
            <a:spLocks noGrp="1"/>
          </p:cNvSpPr>
          <p:nvPr>
            <p:ph type="sldNum" sz="quarter" idx="12"/>
          </p:nvPr>
        </p:nvSpPr>
        <p:spPr/>
        <p:txBody>
          <a:bodyPr/>
          <a:lstStyle/>
          <a:p>
            <a:fld id="{F4CD69DC-4217-E947-A017-A01469E0B7C6}" type="slidenum">
              <a:rPr lang="en-US" smtClean="0"/>
              <a:pPr/>
              <a:t>22</a:t>
            </a:fld>
            <a:endParaRPr lang="en-US"/>
          </a:p>
        </p:txBody>
      </p:sp>
    </p:spTree>
    <p:extLst>
      <p:ext uri="{BB962C8B-B14F-4D97-AF65-F5344CB8AC3E}">
        <p14:creationId xmlns:p14="http://schemas.microsoft.com/office/powerpoint/2010/main" val="42830035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br>
              <a:rPr lang="en-US" sz="2800" b="1" dirty="0"/>
            </a:br>
            <a:r>
              <a:rPr lang="en-US" sz="2800" b="1" dirty="0"/>
              <a:t>ONTOLOGIA: O ESTADO DE SER</a:t>
            </a:r>
            <a:br>
              <a:rPr lang="en-US" sz="2800" b="1" dirty="0"/>
            </a:br>
            <a:br>
              <a:rPr lang="en-US" sz="2800" b="1" dirty="0"/>
            </a:br>
            <a:r>
              <a:rPr lang="en-US" sz="2800" dirty="0" err="1"/>
              <a:t>Diz</a:t>
            </a:r>
            <a:r>
              <a:rPr lang="en-US" sz="2800" dirty="0"/>
              <a:t> </a:t>
            </a:r>
            <a:r>
              <a:rPr lang="en-US" sz="2800" dirty="0" err="1"/>
              <a:t>Winnicott</a:t>
            </a:r>
            <a:r>
              <a:rPr lang="en-US" sz="2800" dirty="0"/>
              <a:t>:</a:t>
            </a:r>
            <a:br>
              <a:rPr lang="en-US" sz="2800" dirty="0"/>
            </a:br>
            <a:r>
              <a:rPr lang="en-US" sz="2800" b="1" dirty="0"/>
              <a:t> </a:t>
            </a:r>
          </a:p>
        </p:txBody>
      </p:sp>
      <p:sp>
        <p:nvSpPr>
          <p:cNvPr id="3" name="Content Placeholder 2"/>
          <p:cNvSpPr>
            <a:spLocks noGrp="1"/>
          </p:cNvSpPr>
          <p:nvPr>
            <p:ph idx="1"/>
          </p:nvPr>
        </p:nvSpPr>
        <p:spPr/>
        <p:txBody>
          <a:bodyPr>
            <a:normAutofit fontScale="55000" lnSpcReduction="20000"/>
          </a:bodyPr>
          <a:lstStyle/>
          <a:p>
            <a:pPr marL="0" indent="0" algn="just">
              <a:lnSpc>
                <a:spcPct val="170000"/>
              </a:lnSpc>
              <a:buNone/>
            </a:pPr>
            <a:r>
              <a:rPr lang="en-US" sz="4000" b="1" dirty="0">
                <a:solidFill>
                  <a:srgbClr val="FF0000"/>
                </a:solidFill>
              </a:rPr>
              <a:t>14</a:t>
            </a:r>
            <a:r>
              <a:rPr lang="en-US" sz="4000" b="1" dirty="0"/>
              <a:t> </a:t>
            </a:r>
            <a:r>
              <a:rPr lang="x-none" sz="4000" b="1" dirty="0"/>
              <a:t>Gostaria de postular um estado de ser que é um fato no bebê normal, antes do nascimento e logo depois. Esse estado de ser pertence ao bebê, e não ao observador. A continuidade do ser significa saúde. Se tomarmos como analogia uma bolha, podemos dizer que quando a pressão externa está adaptada à pressão interna, a bolha pode seguir existindo. Se estivéssemos falando de um bebê humano, diríamos “sendo”. </a:t>
            </a:r>
          </a:p>
          <a:p>
            <a:pPr marL="0" indent="0" algn="just">
              <a:lnSpc>
                <a:spcPct val="170000"/>
              </a:lnSpc>
              <a:buNone/>
            </a:pPr>
            <a:r>
              <a:rPr lang="x-none" sz="3000" b="1" dirty="0"/>
              <a:t>	(Winnicott, 1988, </a:t>
            </a:r>
            <a:r>
              <a:rPr lang="x-none" sz="3000" b="1" i="1" dirty="0"/>
              <a:t>Natureza Humana</a:t>
            </a:r>
            <a:r>
              <a:rPr lang="x-none" sz="3000" b="1" dirty="0"/>
              <a:t>, Parte 4, p. 148; </a:t>
            </a:r>
            <a:r>
              <a:rPr lang="en-US" sz="3000" b="1" dirty="0"/>
              <a:t>CW 11, 144</a:t>
            </a:r>
            <a:r>
              <a:rPr lang="x-none" sz="3000" b="1" dirty="0"/>
              <a:t>). Cf. tb. Fulgencio  (2016, 2017, 2018).</a:t>
            </a:r>
            <a:endParaRPr lang="pt-BR" sz="3000" b="1" dirty="0"/>
          </a:p>
          <a:p>
            <a:endParaRPr lang="en-US" dirty="0"/>
          </a:p>
        </p:txBody>
      </p:sp>
      <p:sp>
        <p:nvSpPr>
          <p:cNvPr id="4" name="Slide Number Placeholder 3"/>
          <p:cNvSpPr>
            <a:spLocks noGrp="1"/>
          </p:cNvSpPr>
          <p:nvPr>
            <p:ph type="sldNum" sz="quarter" idx="12"/>
          </p:nvPr>
        </p:nvSpPr>
        <p:spPr/>
        <p:txBody>
          <a:bodyPr/>
          <a:lstStyle/>
          <a:p>
            <a:fld id="{F4CD69DC-4217-E947-A017-A01469E0B7C6}" type="slidenum">
              <a:rPr lang="en-US" smtClean="0"/>
              <a:pPr/>
              <a:t>23</a:t>
            </a:fld>
            <a:endParaRPr lang="en-US"/>
          </a:p>
        </p:txBody>
      </p:sp>
    </p:spTree>
    <p:extLst>
      <p:ext uri="{BB962C8B-B14F-4D97-AF65-F5344CB8AC3E}">
        <p14:creationId xmlns:p14="http://schemas.microsoft.com/office/powerpoint/2010/main" val="135835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b="1" dirty="0"/>
              <a:t> </a:t>
            </a:r>
          </a:p>
        </p:txBody>
      </p:sp>
      <p:sp>
        <p:nvSpPr>
          <p:cNvPr id="3" name="Content Placeholder 2"/>
          <p:cNvSpPr>
            <a:spLocks noGrp="1"/>
          </p:cNvSpPr>
          <p:nvPr>
            <p:ph idx="1"/>
          </p:nvPr>
        </p:nvSpPr>
        <p:spPr/>
        <p:txBody>
          <a:bodyPr>
            <a:normAutofit fontScale="55000" lnSpcReduction="20000"/>
          </a:bodyPr>
          <a:lstStyle/>
          <a:p>
            <a:pPr marL="0" indent="0" algn="just">
              <a:lnSpc>
                <a:spcPct val="170000"/>
              </a:lnSpc>
              <a:buNone/>
            </a:pPr>
            <a:r>
              <a:rPr lang="x-none" sz="4000" b="1" dirty="0">
                <a:solidFill>
                  <a:srgbClr val="FF0000"/>
                </a:solidFill>
              </a:rPr>
              <a:t>15</a:t>
            </a:r>
            <a:r>
              <a:rPr lang="x-none" sz="4000" b="1" dirty="0"/>
              <a:t> Se por outro lado, a pressão no exterior da bolha for maior ou menor do que aquela em seu interior, a bolha passará a reagir à intrusão. Ela se modifica como reação a uma mudança no ambiente, e não a partir de um impulso próprio. Em termos do animal humano, isto significa uma interrupção no ser, e o lugar do ser é substituído pela reação à intrusão. Cessada a intrusão, a reação também desaparece e pode haver, então, um retorno ao ser.</a:t>
            </a:r>
          </a:p>
          <a:p>
            <a:pPr marL="0" indent="0" algn="just">
              <a:lnSpc>
                <a:spcPct val="170000"/>
              </a:lnSpc>
              <a:buNone/>
            </a:pPr>
            <a:r>
              <a:rPr lang="x-none" sz="3000" b="1" dirty="0"/>
              <a:t>	(Winnicott, 1988, </a:t>
            </a:r>
            <a:r>
              <a:rPr lang="x-none" sz="3000" b="1" i="1" dirty="0"/>
              <a:t>Natureza Humana</a:t>
            </a:r>
            <a:r>
              <a:rPr lang="x-none" sz="3000" b="1" dirty="0"/>
              <a:t>, Parte 4, p. 148; </a:t>
            </a:r>
            <a:r>
              <a:rPr lang="en-US" sz="3000" b="1" dirty="0"/>
              <a:t>CW 11, 144</a:t>
            </a:r>
            <a:r>
              <a:rPr lang="x-none" sz="3000" b="1" dirty="0"/>
              <a:t>). Cf. tb. Fulgencio  (2016, 2017, 2018).</a:t>
            </a:r>
            <a:endParaRPr lang="pt-BR" sz="3000" b="1" dirty="0"/>
          </a:p>
          <a:p>
            <a:endParaRPr lang="en-US" dirty="0"/>
          </a:p>
        </p:txBody>
      </p:sp>
      <p:sp>
        <p:nvSpPr>
          <p:cNvPr id="4" name="Slide Number Placeholder 3"/>
          <p:cNvSpPr>
            <a:spLocks noGrp="1"/>
          </p:cNvSpPr>
          <p:nvPr>
            <p:ph type="sldNum" sz="quarter" idx="12"/>
          </p:nvPr>
        </p:nvSpPr>
        <p:spPr/>
        <p:txBody>
          <a:bodyPr/>
          <a:lstStyle/>
          <a:p>
            <a:fld id="{F4CD69DC-4217-E947-A017-A01469E0B7C6}" type="slidenum">
              <a:rPr lang="en-US" smtClean="0"/>
              <a:pPr/>
              <a:t>24</a:t>
            </a:fld>
            <a:endParaRPr lang="en-US"/>
          </a:p>
        </p:txBody>
      </p:sp>
    </p:spTree>
    <p:extLst>
      <p:ext uri="{BB962C8B-B14F-4D97-AF65-F5344CB8AC3E}">
        <p14:creationId xmlns:p14="http://schemas.microsoft.com/office/powerpoint/2010/main" val="42531818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br>
              <a:rPr lang="en-US" sz="2400" b="1" i="1" dirty="0"/>
            </a:br>
            <a:r>
              <a:rPr lang="en-US" sz="2400" b="1" i="1" dirty="0"/>
              <a:t>TELOS</a:t>
            </a:r>
            <a:r>
              <a:rPr lang="en-US" sz="2400" b="1" dirty="0"/>
              <a:t> DO DESENVOLVIMENTO: UMA NOÇÃO DESCRITIVA DA SAÚDE</a:t>
            </a:r>
            <a:br>
              <a:rPr lang="en-US" sz="2400" b="1" dirty="0"/>
            </a:br>
            <a:br>
              <a:rPr lang="en-US" sz="2400" b="1" dirty="0"/>
            </a:br>
            <a:r>
              <a:rPr lang="pt-BR" sz="2400" dirty="0"/>
              <a:t>Numa das suas descrições do que é a saúde, ele diz: </a:t>
            </a:r>
            <a:br>
              <a:rPr lang="pt-BR" sz="2400" dirty="0"/>
            </a:br>
            <a:endParaRPr lang="en-US" sz="2800" b="1" dirty="0"/>
          </a:p>
        </p:txBody>
      </p:sp>
      <p:sp>
        <p:nvSpPr>
          <p:cNvPr id="3" name="Content Placeholder 2"/>
          <p:cNvSpPr>
            <a:spLocks noGrp="1"/>
          </p:cNvSpPr>
          <p:nvPr>
            <p:ph idx="1"/>
          </p:nvPr>
        </p:nvSpPr>
        <p:spPr/>
        <p:txBody>
          <a:bodyPr>
            <a:normAutofit fontScale="70000" lnSpcReduction="20000"/>
          </a:bodyPr>
          <a:lstStyle/>
          <a:p>
            <a:pPr marL="0" indent="0" algn="just">
              <a:lnSpc>
                <a:spcPct val="170000"/>
              </a:lnSpc>
              <a:buNone/>
            </a:pPr>
            <a:r>
              <a:rPr lang="pt-BR" b="1" dirty="0">
                <a:solidFill>
                  <a:srgbClr val="FF0000"/>
                </a:solidFill>
              </a:rPr>
              <a:t>16</a:t>
            </a:r>
            <a:r>
              <a:rPr lang="pt-BR" b="1" dirty="0"/>
              <a:t> “A vida de um indivíduo são se caracteriza mais por medos, sentimentos conflitantes, dúvidas, frustrações do que por seus aspectos positivos. O essencial é que o homem ou a mulher se sintam </a:t>
            </a:r>
            <a:r>
              <a:rPr lang="pt-BR" b="1" i="1" dirty="0"/>
              <a:t>vivendo sua própria vida</a:t>
            </a:r>
            <a:r>
              <a:rPr lang="pt-BR" b="1" dirty="0"/>
              <a:t>, responsabilizando-se por suas ações ou inações, sentindo-se capazes de atribuírem a si o mérito de um sucesso ou a responsabilidade de um fracasso. Pode-se dizer, em suma, que o indivíduo saiu da dependência para entrar na independência ou autonomia”.  </a:t>
            </a:r>
          </a:p>
          <a:p>
            <a:pPr marL="0" indent="0" algn="just">
              <a:lnSpc>
                <a:spcPct val="170000"/>
              </a:lnSpc>
              <a:buNone/>
            </a:pPr>
            <a:r>
              <a:rPr lang="pt-BR" sz="1900" b="1" dirty="0"/>
              <a:t>	(</a:t>
            </a:r>
            <a:r>
              <a:rPr lang="pt-BR" sz="1900" b="1" dirty="0" err="1"/>
              <a:t>Winnicott</a:t>
            </a:r>
            <a:r>
              <a:rPr lang="pt-BR" sz="1900" b="1" dirty="0"/>
              <a:t>, 1971f [1967], “</a:t>
            </a:r>
            <a:r>
              <a:rPr lang="en-US" sz="1900" b="1" dirty="0"/>
              <a:t>O </a:t>
            </a:r>
            <a:r>
              <a:rPr lang="en-US" sz="1900" b="1" dirty="0" err="1"/>
              <a:t>Conceito</a:t>
            </a:r>
            <a:r>
              <a:rPr lang="en-US" sz="1900" b="1" dirty="0"/>
              <a:t> de </a:t>
            </a:r>
            <a:r>
              <a:rPr lang="en-US" sz="1900" b="1" dirty="0" err="1"/>
              <a:t>Indivíduo</a:t>
            </a:r>
            <a:r>
              <a:rPr lang="en-US" sz="1900" b="1" dirty="0"/>
              <a:t> </a:t>
            </a:r>
            <a:r>
              <a:rPr lang="en-US" sz="1900" b="1" dirty="0" err="1"/>
              <a:t>Saudável</a:t>
            </a:r>
            <a:r>
              <a:rPr lang="pt-BR" sz="1900" b="1" dirty="0"/>
              <a:t>”, p. 10; CW 8, 69-70).</a:t>
            </a:r>
          </a:p>
          <a:p>
            <a:pPr>
              <a:buFontTx/>
              <a:buChar char="•"/>
            </a:pPr>
            <a:endParaRPr lang="pt-BR" dirty="0"/>
          </a:p>
          <a:p>
            <a:endParaRPr lang="en-US" dirty="0"/>
          </a:p>
        </p:txBody>
      </p:sp>
      <p:sp>
        <p:nvSpPr>
          <p:cNvPr id="4" name="Slide Number Placeholder 3"/>
          <p:cNvSpPr>
            <a:spLocks noGrp="1"/>
          </p:cNvSpPr>
          <p:nvPr>
            <p:ph type="sldNum" sz="quarter" idx="12"/>
          </p:nvPr>
        </p:nvSpPr>
        <p:spPr/>
        <p:txBody>
          <a:bodyPr/>
          <a:lstStyle/>
          <a:p>
            <a:fld id="{F4CD69DC-4217-E947-A017-A01469E0B7C6}" type="slidenum">
              <a:rPr lang="en-US" smtClean="0"/>
              <a:pPr/>
              <a:t>25</a:t>
            </a:fld>
            <a:endParaRPr lang="en-US"/>
          </a:p>
        </p:txBody>
      </p:sp>
    </p:spTree>
    <p:extLst>
      <p:ext uri="{BB962C8B-B14F-4D97-AF65-F5344CB8AC3E}">
        <p14:creationId xmlns:p14="http://schemas.microsoft.com/office/powerpoint/2010/main" val="5081173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br>
              <a:rPr lang="pt-BR" sz="2800" b="1" dirty="0"/>
            </a:br>
            <a:r>
              <a:rPr lang="pt-BR" sz="2200" b="1" dirty="0"/>
              <a:t>AS FASES DO DESENVOLVIMENTO</a:t>
            </a:r>
            <a:br>
              <a:rPr lang="pt-BR" sz="2200" b="1" dirty="0"/>
            </a:br>
            <a:br>
              <a:rPr lang="pt-BR" sz="2200" b="1" dirty="0"/>
            </a:br>
            <a:r>
              <a:rPr lang="pt-BR" sz="2200" dirty="0"/>
              <a:t>Referindo-se ao lactente, </a:t>
            </a:r>
            <a:r>
              <a:rPr lang="pt-BR" sz="2200" dirty="0" err="1"/>
              <a:t>Winnicott</a:t>
            </a:r>
            <a:r>
              <a:rPr lang="pt-BR" sz="2200" dirty="0"/>
              <a:t> indicou haver 3 fases do desenvolvimento: </a:t>
            </a:r>
            <a:br>
              <a:rPr lang="pt-BR" sz="2800" dirty="0"/>
            </a:br>
            <a:endParaRPr lang="en-US" sz="2800" dirty="0"/>
          </a:p>
        </p:txBody>
      </p:sp>
      <p:sp>
        <p:nvSpPr>
          <p:cNvPr id="3" name="Content Placeholder 2"/>
          <p:cNvSpPr>
            <a:spLocks noGrp="1"/>
          </p:cNvSpPr>
          <p:nvPr>
            <p:ph idx="1"/>
          </p:nvPr>
        </p:nvSpPr>
        <p:spPr/>
        <p:txBody>
          <a:bodyPr>
            <a:normAutofit fontScale="32500" lnSpcReduction="20000"/>
          </a:bodyPr>
          <a:lstStyle/>
          <a:p>
            <a:pPr marL="0" indent="0" algn="just">
              <a:lnSpc>
                <a:spcPct val="220000"/>
              </a:lnSpc>
              <a:buNone/>
            </a:pPr>
            <a:r>
              <a:rPr lang="pt-BR" sz="4300" dirty="0">
                <a:sym typeface="Wingdings"/>
              </a:rPr>
              <a:t>Na fase do </a:t>
            </a:r>
            <a:r>
              <a:rPr lang="pt-BR" sz="4300" i="1" dirty="0">
                <a:sym typeface="Wingdings"/>
              </a:rPr>
              <a:t>holding</a:t>
            </a:r>
            <a:r>
              <a:rPr lang="pt-BR" sz="4300" dirty="0">
                <a:sym typeface="Wingdings"/>
              </a:rPr>
              <a:t> </a:t>
            </a:r>
            <a:r>
              <a:rPr lang="pt-BR" sz="4300" dirty="0"/>
              <a:t>o lactente é dependente ao máximo. De modo que podemos classificar a dependência como se segue</a:t>
            </a:r>
            <a:r>
              <a:rPr lang="pt-BR" sz="4300" dirty="0">
                <a:solidFill>
                  <a:srgbClr val="FF0000"/>
                </a:solidFill>
              </a:rPr>
              <a:t>: </a:t>
            </a:r>
            <a:r>
              <a:rPr lang="pt-BR" sz="4300" b="1" dirty="0">
                <a:solidFill>
                  <a:srgbClr val="FF0000"/>
                </a:solidFill>
              </a:rPr>
              <a:t>17</a:t>
            </a:r>
          </a:p>
          <a:p>
            <a:pPr marL="0" indent="0" algn="just">
              <a:lnSpc>
                <a:spcPct val="220000"/>
              </a:lnSpc>
              <a:buNone/>
            </a:pPr>
            <a:r>
              <a:rPr lang="pt-BR" sz="4300" dirty="0"/>
              <a:t>	1. a da </a:t>
            </a:r>
            <a:r>
              <a:rPr lang="pt-BR" sz="4300" b="1" i="1" dirty="0"/>
              <a:t>Dependência Absoluta</a:t>
            </a:r>
            <a:r>
              <a:rPr lang="pt-BR" sz="4300" b="1" dirty="0"/>
              <a:t> </a:t>
            </a:r>
            <a:r>
              <a:rPr lang="pt-BR" sz="4300" dirty="0"/>
              <a:t>(0-4 meses, aproximadamente), </a:t>
            </a:r>
          </a:p>
          <a:p>
            <a:pPr marL="0" indent="0" algn="just">
              <a:lnSpc>
                <a:spcPct val="220000"/>
              </a:lnSpc>
              <a:buNone/>
            </a:pPr>
            <a:r>
              <a:rPr lang="pt-BR" sz="4300" dirty="0"/>
              <a:t>	2. a da </a:t>
            </a:r>
            <a:r>
              <a:rPr lang="pt-BR" sz="4300" b="1" i="1" dirty="0"/>
              <a:t>Dependência</a:t>
            </a:r>
            <a:r>
              <a:rPr lang="pt-BR" sz="4300" b="1" dirty="0"/>
              <a:t> </a:t>
            </a:r>
            <a:r>
              <a:rPr lang="pt-BR" sz="4300" b="1" i="1" dirty="0"/>
              <a:t>Relativa</a:t>
            </a:r>
            <a:r>
              <a:rPr lang="pt-BR" sz="4300" b="1" dirty="0"/>
              <a:t> </a:t>
            </a:r>
            <a:r>
              <a:rPr lang="pt-BR" sz="4300" dirty="0"/>
              <a:t>(até 1,5 ano) </a:t>
            </a:r>
          </a:p>
          <a:p>
            <a:pPr marL="0" indent="0" algn="just">
              <a:lnSpc>
                <a:spcPct val="220000"/>
              </a:lnSpc>
              <a:buNone/>
            </a:pPr>
            <a:r>
              <a:rPr lang="pt-BR" sz="4300" dirty="0"/>
              <a:t>	3. e </a:t>
            </a:r>
            <a:r>
              <a:rPr lang="pt-BR" sz="4300" b="1" i="1" dirty="0"/>
              <a:t>Rumo à Independência</a:t>
            </a:r>
            <a:r>
              <a:rPr lang="pt-BR" sz="4300" dirty="0"/>
              <a:t> (1,5 em diante)</a:t>
            </a:r>
          </a:p>
          <a:p>
            <a:pPr marL="0" indent="0" algn="just">
              <a:lnSpc>
                <a:spcPct val="170000"/>
              </a:lnSpc>
              <a:buNone/>
            </a:pPr>
            <a:r>
              <a:rPr lang="pt-BR" sz="3700" dirty="0"/>
              <a:t>(cf. </a:t>
            </a:r>
            <a:r>
              <a:rPr lang="pt-BR" sz="3700" dirty="0" err="1"/>
              <a:t>Winnicott</a:t>
            </a:r>
            <a:r>
              <a:rPr lang="pt-BR" sz="3700" dirty="0"/>
              <a:t>, 1960c, “</a:t>
            </a:r>
            <a:r>
              <a:rPr lang="en-US" sz="3700" dirty="0" err="1"/>
              <a:t>Teoria</a:t>
            </a:r>
            <a:r>
              <a:rPr lang="en-US" sz="3700" dirty="0"/>
              <a:t> do </a:t>
            </a:r>
            <a:r>
              <a:rPr lang="en-US" sz="3700" dirty="0" err="1"/>
              <a:t>Relacionamento</a:t>
            </a:r>
            <a:r>
              <a:rPr lang="en-US" sz="3700" dirty="0"/>
              <a:t> </a:t>
            </a:r>
            <a:r>
              <a:rPr lang="en-US" sz="3700" dirty="0" err="1"/>
              <a:t>Paterno-Infantil</a:t>
            </a:r>
            <a:r>
              <a:rPr lang="en-US" sz="3700" dirty="0"/>
              <a:t>”, </a:t>
            </a:r>
            <a:r>
              <a:rPr lang="pt-BR" sz="3700" dirty="0"/>
              <a:t>pp. 45-46; CW 6, 148-149)</a:t>
            </a:r>
          </a:p>
          <a:p>
            <a:pPr marL="0" indent="0" algn="just">
              <a:lnSpc>
                <a:spcPct val="170000"/>
              </a:lnSpc>
              <a:buNone/>
            </a:pPr>
            <a:r>
              <a:rPr lang="en-US" sz="4300" dirty="0" err="1"/>
              <a:t>Também</a:t>
            </a:r>
            <a:r>
              <a:rPr lang="en-US" sz="4300" dirty="0"/>
              <a:t> </a:t>
            </a:r>
            <a:r>
              <a:rPr lang="en-US" sz="4300" dirty="0" err="1"/>
              <a:t>renomiei</a:t>
            </a:r>
            <a:r>
              <a:rPr lang="en-US" sz="4300" dirty="0"/>
              <a:t> a </a:t>
            </a:r>
            <a:r>
              <a:rPr lang="en-US" sz="4300" dirty="0" err="1"/>
              <a:t>fase</a:t>
            </a:r>
            <a:r>
              <a:rPr lang="en-US" sz="4300" dirty="0"/>
              <a:t> “</a:t>
            </a:r>
            <a:r>
              <a:rPr lang="en-US" sz="4300" dirty="0" err="1"/>
              <a:t>Rumo</a:t>
            </a:r>
            <a:r>
              <a:rPr lang="en-US" sz="4300" dirty="0"/>
              <a:t> </a:t>
            </a:r>
            <a:r>
              <a:rPr lang="en-US" sz="4300" dirty="0" err="1"/>
              <a:t>à</a:t>
            </a:r>
            <a:r>
              <a:rPr lang="en-US" sz="4300" dirty="0"/>
              <a:t> </a:t>
            </a:r>
            <a:r>
              <a:rPr lang="en-US" sz="4300" dirty="0" err="1"/>
              <a:t>Independência</a:t>
            </a:r>
            <a:r>
              <a:rPr lang="en-US" sz="4300" dirty="0"/>
              <a:t>” </a:t>
            </a:r>
            <a:r>
              <a:rPr lang="en-US" sz="4300" dirty="0" err="1"/>
              <a:t>para</a:t>
            </a:r>
            <a:r>
              <a:rPr lang="en-US" sz="4300" dirty="0"/>
              <a:t>  “</a:t>
            </a:r>
            <a:r>
              <a:rPr lang="en-US" sz="4300" dirty="0" err="1"/>
              <a:t>Independência</a:t>
            </a:r>
            <a:r>
              <a:rPr lang="en-US" sz="4300" dirty="0"/>
              <a:t> </a:t>
            </a:r>
            <a:r>
              <a:rPr lang="en-US" sz="4300" dirty="0" err="1"/>
              <a:t>Relativa</a:t>
            </a:r>
            <a:r>
              <a:rPr lang="en-US" sz="4300" dirty="0"/>
              <a:t>” e, </a:t>
            </a:r>
            <a:r>
              <a:rPr lang="en-US" sz="4300" dirty="0" err="1"/>
              <a:t>considerando</a:t>
            </a:r>
            <a:r>
              <a:rPr lang="en-US" sz="4300" dirty="0"/>
              <a:t> </a:t>
            </a:r>
            <a:r>
              <a:rPr lang="en-US" sz="4300" dirty="0" err="1"/>
              <a:t>ser</a:t>
            </a:r>
            <a:r>
              <a:rPr lang="en-US" sz="4300" dirty="0"/>
              <a:t> </a:t>
            </a:r>
            <a:r>
              <a:rPr lang="en-US" sz="4300" dirty="0" err="1"/>
              <a:t>uma</a:t>
            </a:r>
            <a:r>
              <a:rPr lang="en-US" sz="4300" dirty="0"/>
              <a:t> </a:t>
            </a:r>
            <a:r>
              <a:rPr lang="en-US" sz="4300" dirty="0" err="1"/>
              <a:t>fase</a:t>
            </a:r>
            <a:r>
              <a:rPr lang="en-US" sz="4300" dirty="0"/>
              <a:t> </a:t>
            </a:r>
            <a:r>
              <a:rPr lang="en-US" sz="4300" dirty="0" err="1"/>
              <a:t>muito</a:t>
            </a:r>
            <a:r>
              <a:rPr lang="en-US" sz="4300" dirty="0"/>
              <a:t> longa, </a:t>
            </a:r>
            <a:r>
              <a:rPr lang="en-US" sz="4300" dirty="0" err="1"/>
              <a:t>optei</a:t>
            </a:r>
            <a:r>
              <a:rPr lang="en-US" sz="4300" dirty="0"/>
              <a:t> </a:t>
            </a:r>
            <a:r>
              <a:rPr lang="en-US" sz="4300" dirty="0" err="1"/>
              <a:t>por</a:t>
            </a:r>
            <a:r>
              <a:rPr lang="en-US" sz="4300" dirty="0"/>
              <a:t> </a:t>
            </a:r>
            <a:r>
              <a:rPr lang="en-US" sz="4300" dirty="0" err="1"/>
              <a:t>dividí</a:t>
            </a:r>
            <a:r>
              <a:rPr lang="en-US" sz="4300" dirty="0"/>
              <a:t>-la </a:t>
            </a:r>
            <a:r>
              <a:rPr lang="en-US" sz="4300" dirty="0" err="1"/>
              <a:t>em</a:t>
            </a:r>
            <a:r>
              <a:rPr lang="en-US" sz="4300" dirty="0"/>
              <a:t> </a:t>
            </a:r>
            <a:r>
              <a:rPr lang="en-US" sz="4300" dirty="0" err="1"/>
              <a:t>duas</a:t>
            </a:r>
            <a:r>
              <a:rPr lang="en-US" sz="4300" dirty="0"/>
              <a:t>:</a:t>
            </a:r>
          </a:p>
          <a:p>
            <a:pPr marL="0" indent="0" algn="just">
              <a:lnSpc>
                <a:spcPct val="170000"/>
              </a:lnSpc>
              <a:buNone/>
            </a:pPr>
            <a:r>
              <a:rPr lang="pt-BR" sz="4300" dirty="0">
                <a:solidFill>
                  <a:srgbClr val="000000"/>
                </a:solidFill>
              </a:rPr>
              <a:t>		a da </a:t>
            </a:r>
            <a:r>
              <a:rPr lang="pt-BR" sz="4300" b="1" i="1" dirty="0">
                <a:solidFill>
                  <a:srgbClr val="000000"/>
                </a:solidFill>
              </a:rPr>
              <a:t>Independência Relativa Infantil </a:t>
            </a:r>
            <a:r>
              <a:rPr lang="pt-BR" sz="4300" dirty="0">
                <a:solidFill>
                  <a:srgbClr val="000000"/>
                </a:solidFill>
              </a:rPr>
              <a:t>[1,5 anos até a latência] </a:t>
            </a:r>
          </a:p>
          <a:p>
            <a:pPr marL="0" indent="0" algn="just">
              <a:lnSpc>
                <a:spcPct val="170000"/>
              </a:lnSpc>
              <a:buNone/>
            </a:pPr>
            <a:r>
              <a:rPr lang="pt-BR" sz="4300" dirty="0">
                <a:solidFill>
                  <a:srgbClr val="000000"/>
                </a:solidFill>
              </a:rPr>
              <a:t>		e a da  </a:t>
            </a:r>
            <a:r>
              <a:rPr lang="pt-BR" sz="4300" b="1" i="1" dirty="0">
                <a:solidFill>
                  <a:srgbClr val="000000"/>
                </a:solidFill>
              </a:rPr>
              <a:t>Independência Relativa Adulta</a:t>
            </a:r>
            <a:r>
              <a:rPr lang="pt-BR" sz="4300" b="1" dirty="0">
                <a:solidFill>
                  <a:srgbClr val="000000"/>
                </a:solidFill>
              </a:rPr>
              <a:t> </a:t>
            </a:r>
            <a:r>
              <a:rPr lang="pt-BR" sz="4300" dirty="0">
                <a:solidFill>
                  <a:srgbClr val="000000"/>
                </a:solidFill>
              </a:rPr>
              <a:t>[da adolescência em diante, até a morte final]</a:t>
            </a:r>
          </a:p>
          <a:p>
            <a:pPr marL="0" indent="0" algn="just">
              <a:lnSpc>
                <a:spcPct val="170000"/>
              </a:lnSpc>
              <a:buNone/>
            </a:pPr>
            <a:endParaRPr lang="pt-BR" sz="2200" dirty="0"/>
          </a:p>
          <a:p>
            <a:endParaRPr lang="en-US" dirty="0"/>
          </a:p>
        </p:txBody>
      </p:sp>
      <p:sp>
        <p:nvSpPr>
          <p:cNvPr id="4" name="Slide Number Placeholder 3"/>
          <p:cNvSpPr>
            <a:spLocks noGrp="1"/>
          </p:cNvSpPr>
          <p:nvPr>
            <p:ph type="sldNum" sz="quarter" idx="12"/>
          </p:nvPr>
        </p:nvSpPr>
        <p:spPr/>
        <p:txBody>
          <a:bodyPr/>
          <a:lstStyle/>
          <a:p>
            <a:fld id="{F4CD69DC-4217-E947-A017-A01469E0B7C6}" type="slidenum">
              <a:rPr lang="en-US" smtClean="0"/>
              <a:pPr/>
              <a:t>26</a:t>
            </a:fld>
            <a:endParaRPr lang="en-US"/>
          </a:p>
        </p:txBody>
      </p:sp>
    </p:spTree>
    <p:extLst>
      <p:ext uri="{BB962C8B-B14F-4D97-AF65-F5344CB8AC3E}">
        <p14:creationId xmlns:p14="http://schemas.microsoft.com/office/powerpoint/2010/main" val="38125021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pt-BR" sz="3100" b="1" dirty="0"/>
            </a:br>
            <a:r>
              <a:rPr lang="pt-BR" sz="2700" b="1" dirty="0"/>
              <a:t>LINHAS DO DESENVOLVIMENTO </a:t>
            </a:r>
            <a:r>
              <a:rPr lang="pt-BR" sz="2700" b="1" dirty="0">
                <a:solidFill>
                  <a:srgbClr val="FF0000"/>
                </a:solidFill>
              </a:rPr>
              <a:t>17</a:t>
            </a:r>
            <a:br>
              <a:rPr lang="pt-BR" sz="2700" dirty="0"/>
            </a:br>
            <a:endParaRPr lang="en-US" sz="2700" dirty="0"/>
          </a:p>
        </p:txBody>
      </p:sp>
      <p:sp>
        <p:nvSpPr>
          <p:cNvPr id="3" name="Content Placeholder 2"/>
          <p:cNvSpPr>
            <a:spLocks noGrp="1"/>
          </p:cNvSpPr>
          <p:nvPr>
            <p:ph idx="1"/>
          </p:nvPr>
        </p:nvSpPr>
        <p:spPr/>
        <p:txBody>
          <a:bodyPr>
            <a:normAutofit fontScale="70000" lnSpcReduction="20000"/>
          </a:bodyPr>
          <a:lstStyle/>
          <a:p>
            <a:pPr marL="0" indent="0" algn="just">
              <a:lnSpc>
                <a:spcPct val="160000"/>
              </a:lnSpc>
              <a:buNone/>
            </a:pPr>
            <a:r>
              <a:rPr lang="pt-BR" sz="2800" dirty="0"/>
              <a:t>Procurei, ainda, colocar em destaque o fato de que </a:t>
            </a:r>
            <a:r>
              <a:rPr lang="pt-BR" sz="2800" dirty="0" err="1"/>
              <a:t>Winnicott</a:t>
            </a:r>
            <a:r>
              <a:rPr lang="pt-BR" sz="2800" dirty="0"/>
              <a:t> distinguiu duas grandes linhas do desenvolvimento que se sobrepõe (às vezes fundidas, outras distintas, ou ainda, integradas) ao longo do processo: </a:t>
            </a:r>
          </a:p>
          <a:p>
            <a:pPr marL="0" indent="0" algn="just">
              <a:lnSpc>
                <a:spcPct val="160000"/>
              </a:lnSpc>
              <a:buNone/>
            </a:pPr>
            <a:endParaRPr lang="pt-BR" sz="2800" dirty="0"/>
          </a:p>
          <a:p>
            <a:pPr marL="0" indent="0" algn="just">
              <a:lnSpc>
                <a:spcPct val="160000"/>
              </a:lnSpc>
              <a:buNone/>
            </a:pPr>
            <a:r>
              <a:rPr lang="pt-BR" sz="2800" dirty="0"/>
              <a:t>	1. a </a:t>
            </a:r>
            <a:r>
              <a:rPr lang="pt-BR" sz="2800" b="1" i="1" dirty="0"/>
              <a:t>Linha do Desenvolvimento do EGO</a:t>
            </a:r>
            <a:r>
              <a:rPr lang="pt-BR" sz="2800" b="1" dirty="0"/>
              <a:t> </a:t>
            </a:r>
          </a:p>
          <a:p>
            <a:pPr marL="0" indent="0" algn="just">
              <a:lnSpc>
                <a:spcPct val="160000"/>
              </a:lnSpc>
              <a:buNone/>
            </a:pPr>
            <a:r>
              <a:rPr lang="pt-BR" sz="2800" dirty="0"/>
              <a:t>		(ou linha do desenvolvimento do ser, linha </a:t>
            </a:r>
            <a:r>
              <a:rPr lang="pt-BR" sz="2800" dirty="0" err="1"/>
              <a:t>identitária</a:t>
            </a:r>
            <a:r>
              <a:rPr lang="pt-BR" sz="2800" dirty="0"/>
              <a:t>)  </a:t>
            </a:r>
          </a:p>
          <a:p>
            <a:pPr marL="0" indent="0" algn="just">
              <a:lnSpc>
                <a:spcPct val="160000"/>
              </a:lnSpc>
              <a:buNone/>
            </a:pPr>
            <a:endParaRPr lang="pt-BR" sz="2800" dirty="0"/>
          </a:p>
          <a:p>
            <a:pPr marL="0" indent="0" algn="just">
              <a:lnSpc>
                <a:spcPct val="160000"/>
              </a:lnSpc>
              <a:buNone/>
            </a:pPr>
            <a:r>
              <a:rPr lang="pt-BR" sz="2800" dirty="0"/>
              <a:t>	2. e </a:t>
            </a:r>
            <a:r>
              <a:rPr lang="pt-BR" sz="2800" b="1" i="1" dirty="0"/>
              <a:t>Linha do Desenvolvimento</a:t>
            </a:r>
            <a:r>
              <a:rPr lang="pt-BR" sz="2800" b="1" dirty="0"/>
              <a:t> </a:t>
            </a:r>
            <a:r>
              <a:rPr lang="pt-BR" sz="2800" b="1" i="1" dirty="0"/>
              <a:t>do ID</a:t>
            </a:r>
            <a:r>
              <a:rPr lang="pt-BR" sz="2800" b="1" dirty="0"/>
              <a:t> </a:t>
            </a:r>
          </a:p>
          <a:p>
            <a:pPr marL="0" indent="0" algn="just">
              <a:lnSpc>
                <a:spcPct val="160000"/>
              </a:lnSpc>
              <a:buNone/>
            </a:pPr>
            <a:r>
              <a:rPr lang="pt-BR" sz="2800" dirty="0"/>
              <a:t>		(ou da vida instintual). </a:t>
            </a:r>
          </a:p>
          <a:p>
            <a:endParaRPr lang="en-US" dirty="0"/>
          </a:p>
        </p:txBody>
      </p:sp>
      <p:sp>
        <p:nvSpPr>
          <p:cNvPr id="4" name="Slide Number Placeholder 3"/>
          <p:cNvSpPr>
            <a:spLocks noGrp="1"/>
          </p:cNvSpPr>
          <p:nvPr>
            <p:ph type="sldNum" sz="quarter" idx="12"/>
          </p:nvPr>
        </p:nvSpPr>
        <p:spPr/>
        <p:txBody>
          <a:bodyPr/>
          <a:lstStyle/>
          <a:p>
            <a:fld id="{F4CD69DC-4217-E947-A017-A01469E0B7C6}" type="slidenum">
              <a:rPr lang="en-US" smtClean="0"/>
              <a:pPr/>
              <a:t>27</a:t>
            </a:fld>
            <a:endParaRPr lang="en-US"/>
          </a:p>
        </p:txBody>
      </p:sp>
    </p:spTree>
    <p:extLst>
      <p:ext uri="{BB962C8B-B14F-4D97-AF65-F5344CB8AC3E}">
        <p14:creationId xmlns:p14="http://schemas.microsoft.com/office/powerpoint/2010/main" val="40906101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a:t>APRESENTAÇÃO FIGURADA </a:t>
            </a:r>
            <a:br>
              <a:rPr lang="en-US" sz="2800" b="1" dirty="0"/>
            </a:br>
            <a:r>
              <a:rPr lang="en-US" sz="2800" b="1" dirty="0"/>
              <a:t>DO DESENVOLVIMENTO EMOCIONAL </a:t>
            </a:r>
            <a:br>
              <a:rPr lang="en-US" sz="2800" b="1" dirty="0"/>
            </a:br>
            <a:endParaRPr lang="en-US" sz="2800" b="1" dirty="0"/>
          </a:p>
        </p:txBody>
      </p:sp>
      <p:sp>
        <p:nvSpPr>
          <p:cNvPr id="3" name="Content Placeholder 2"/>
          <p:cNvSpPr>
            <a:spLocks noGrp="1"/>
          </p:cNvSpPr>
          <p:nvPr>
            <p:ph idx="1"/>
          </p:nvPr>
        </p:nvSpPr>
        <p:spPr/>
        <p:txBody>
          <a:bodyPr>
            <a:normAutofit fontScale="77500" lnSpcReduction="20000"/>
          </a:bodyPr>
          <a:lstStyle/>
          <a:p>
            <a:pPr marL="0" indent="0" algn="just">
              <a:lnSpc>
                <a:spcPct val="150000"/>
              </a:lnSpc>
              <a:buNone/>
            </a:pPr>
            <a:r>
              <a:rPr lang="pt-BR" dirty="0">
                <a:solidFill>
                  <a:srgbClr val="0000FF"/>
                </a:solidFill>
              </a:rPr>
              <a:t>	</a:t>
            </a:r>
            <a:r>
              <a:rPr lang="pt-BR" sz="3400" dirty="0">
                <a:solidFill>
                  <a:srgbClr val="000000"/>
                </a:solidFill>
              </a:rPr>
              <a:t>Na apresentação dessa visão de conjunto, inicio com uma prancha dedicada à análise da ontologia proposta por </a:t>
            </a:r>
            <a:r>
              <a:rPr lang="pt-BR" sz="3400" dirty="0" err="1">
                <a:solidFill>
                  <a:srgbClr val="000000"/>
                </a:solidFill>
              </a:rPr>
              <a:t>Winnicott</a:t>
            </a:r>
            <a:r>
              <a:rPr lang="pt-BR" sz="3400" dirty="0">
                <a:solidFill>
                  <a:srgbClr val="000000"/>
                </a:solidFill>
              </a:rPr>
              <a:t>, analisando, na Prancha 1, o que poderíamos denominar como sendo um </a:t>
            </a:r>
            <a:r>
              <a:rPr lang="pt-BR" sz="3400" i="1" dirty="0">
                <a:solidFill>
                  <a:srgbClr val="000000"/>
                </a:solidFill>
              </a:rPr>
              <a:t>Mundo Humano Pré-Existente</a:t>
            </a:r>
            <a:r>
              <a:rPr lang="pt-BR" sz="3400" dirty="0">
                <a:solidFill>
                  <a:srgbClr val="000000"/>
                </a:solidFill>
              </a:rPr>
              <a:t>; que parece ter grande proximidade com a preocupação e o lugar dado pelos existencialistas modernos – dentre eles , Heidegger –, à questão do ser (ao </a:t>
            </a:r>
            <a:r>
              <a:rPr lang="pt-BR" sz="3400" i="1" dirty="0">
                <a:solidFill>
                  <a:srgbClr val="000000"/>
                </a:solidFill>
              </a:rPr>
              <a:t>Dasein</a:t>
            </a:r>
            <a:r>
              <a:rPr lang="pt-BR" sz="3400" dirty="0">
                <a:solidFill>
                  <a:srgbClr val="000000"/>
                </a:solidFill>
              </a:rPr>
              <a:t> como termo que designa o modo de ser do ser humano). </a:t>
            </a:r>
            <a:r>
              <a:rPr lang="pt-BR" sz="3400" dirty="0">
                <a:solidFill>
                  <a:srgbClr val="FF0000"/>
                </a:solidFill>
              </a:rPr>
              <a:t>18 (</a:t>
            </a:r>
            <a:r>
              <a:rPr lang="pt-BR" sz="3400" dirty="0" err="1">
                <a:solidFill>
                  <a:srgbClr val="FF0000"/>
                </a:solidFill>
              </a:rPr>
              <a:t>Fig</a:t>
            </a:r>
            <a:r>
              <a:rPr lang="pt-BR" sz="3400" dirty="0">
                <a:solidFill>
                  <a:srgbClr val="FF0000"/>
                </a:solidFill>
              </a:rPr>
              <a:t> + Delta </a:t>
            </a:r>
            <a:r>
              <a:rPr lang="pt-BR" sz="3400" dirty="0" err="1">
                <a:solidFill>
                  <a:srgbClr val="FF0000"/>
                </a:solidFill>
              </a:rPr>
              <a:t>t</a:t>
            </a:r>
            <a:r>
              <a:rPr lang="pt-BR" sz="3400" dirty="0">
                <a:solidFill>
                  <a:srgbClr val="FF0000"/>
                </a:solidFill>
              </a:rPr>
              <a:t>)</a:t>
            </a:r>
          </a:p>
          <a:p>
            <a:endParaRPr lang="en-US" dirty="0"/>
          </a:p>
        </p:txBody>
      </p:sp>
      <p:sp>
        <p:nvSpPr>
          <p:cNvPr id="4" name="Slide Number Placeholder 3"/>
          <p:cNvSpPr>
            <a:spLocks noGrp="1"/>
          </p:cNvSpPr>
          <p:nvPr>
            <p:ph type="sldNum" sz="quarter" idx="12"/>
          </p:nvPr>
        </p:nvSpPr>
        <p:spPr/>
        <p:txBody>
          <a:bodyPr/>
          <a:lstStyle/>
          <a:p>
            <a:fld id="{F4CD69DC-4217-E947-A017-A01469E0B7C6}" type="slidenum">
              <a:rPr lang="en-US" smtClean="0"/>
              <a:pPr/>
              <a:t>28</a:t>
            </a:fld>
            <a:endParaRPr lang="en-US"/>
          </a:p>
        </p:txBody>
      </p:sp>
    </p:spTree>
    <p:extLst>
      <p:ext uri="{BB962C8B-B14F-4D97-AF65-F5344CB8AC3E}">
        <p14:creationId xmlns:p14="http://schemas.microsoft.com/office/powerpoint/2010/main" val="39354934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4CD69DC-4217-E947-A017-A01469E0B7C6}" type="slidenum">
              <a:rPr lang="en-US" smtClean="0"/>
              <a:pPr/>
              <a:t>29</a:t>
            </a:fld>
            <a:endParaRPr lang="en-US"/>
          </a:p>
        </p:txBody>
      </p:sp>
      <p:pic>
        <p:nvPicPr>
          <p:cNvPr id="3" name="Picture 2" descr="PranchasPowerPointPB.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0500"/>
            <a:ext cx="9144000" cy="6464524"/>
          </a:xfrm>
          <a:prstGeom prst="rect">
            <a:avLst/>
          </a:prstGeom>
        </p:spPr>
      </p:pic>
    </p:spTree>
    <p:extLst>
      <p:ext uri="{BB962C8B-B14F-4D97-AF65-F5344CB8AC3E}">
        <p14:creationId xmlns:p14="http://schemas.microsoft.com/office/powerpoint/2010/main" val="4076026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br>
              <a:rPr lang="pt-BR" sz="3200" b="1" dirty="0"/>
            </a:br>
            <a:r>
              <a:rPr lang="pt-BR" sz="3200" b="1" dirty="0"/>
              <a:t>WINNICOTT E O DESENVOLVIMENTO DO SER</a:t>
            </a:r>
            <a:br>
              <a:rPr lang="pt-BR" sz="3200" b="1" dirty="0"/>
            </a:br>
            <a:r>
              <a:rPr lang="pt-BR" sz="3200" b="1" dirty="0"/>
              <a:t>VISÃO DE CONJUNTO </a:t>
            </a:r>
            <a:r>
              <a:rPr lang="pt-BR" sz="3200" b="1" dirty="0">
                <a:solidFill>
                  <a:srgbClr val="FF0000"/>
                </a:solidFill>
              </a:rPr>
              <a:t>1</a:t>
            </a:r>
            <a:br>
              <a:rPr lang="pt-BR" sz="3200" b="1" dirty="0"/>
            </a:br>
            <a:endParaRPr lang="en-US" sz="3200" b="1" dirty="0"/>
          </a:p>
        </p:txBody>
      </p:sp>
      <p:sp>
        <p:nvSpPr>
          <p:cNvPr id="3" name="Subtitle 2"/>
          <p:cNvSpPr>
            <a:spLocks noGrp="1"/>
          </p:cNvSpPr>
          <p:nvPr>
            <p:ph type="subTitle" idx="1"/>
          </p:nvPr>
        </p:nvSpPr>
        <p:spPr/>
        <p:txBody>
          <a:bodyPr>
            <a:normAutofit fontScale="92500" lnSpcReduction="10000"/>
          </a:bodyPr>
          <a:lstStyle/>
          <a:p>
            <a:r>
              <a:rPr lang="en-US" sz="1800" i="1" dirty="0">
                <a:solidFill>
                  <a:schemeClr val="tx1"/>
                </a:solidFill>
              </a:rPr>
              <a:t>Leopoldo Fulgencio</a:t>
            </a:r>
          </a:p>
          <a:p>
            <a:endParaRPr lang="en-US" sz="1800" dirty="0">
              <a:solidFill>
                <a:schemeClr val="tx1"/>
              </a:solidFill>
            </a:endParaRPr>
          </a:p>
          <a:p>
            <a:r>
              <a:rPr lang="pt-BR" sz="1800" dirty="0">
                <a:solidFill>
                  <a:schemeClr val="tx1"/>
                </a:solidFill>
              </a:rPr>
              <a:t>Professor Associado (Livre Docente) do Departamento de Psicologia da Aprendizagem, do Desenvolvimento e da Personalidade </a:t>
            </a:r>
          </a:p>
          <a:p>
            <a:r>
              <a:rPr lang="pt-BR" sz="1800" dirty="0">
                <a:solidFill>
                  <a:schemeClr val="tx1"/>
                </a:solidFill>
              </a:rPr>
              <a:t>do Instituto de Psicologia da Universidade de São Paulo. </a:t>
            </a:r>
          </a:p>
          <a:p>
            <a:r>
              <a:rPr lang="pt-BR" sz="1800" dirty="0" err="1">
                <a:solidFill>
                  <a:schemeClr val="tx1"/>
                </a:solidFill>
              </a:rPr>
              <a:t>Email</a:t>
            </a:r>
            <a:r>
              <a:rPr lang="pt-BR" sz="1800" dirty="0">
                <a:solidFill>
                  <a:schemeClr val="tx1"/>
                </a:solidFill>
              </a:rPr>
              <a:t>: </a:t>
            </a:r>
            <a:r>
              <a:rPr lang="pt-BR" sz="1800" dirty="0" err="1">
                <a:solidFill>
                  <a:schemeClr val="tx1"/>
                </a:solidFill>
              </a:rPr>
              <a:t>lfulgencio@usp.br</a:t>
            </a:r>
            <a:r>
              <a:rPr lang="pt-BR" sz="1800" dirty="0">
                <a:solidFill>
                  <a:schemeClr val="tx1"/>
                </a:solidFill>
                <a:effectLst/>
              </a:rPr>
              <a:t> </a:t>
            </a:r>
            <a:endParaRPr lang="en-US" sz="1800" dirty="0">
              <a:solidFill>
                <a:schemeClr val="tx1"/>
              </a:solidFill>
            </a:endParaRPr>
          </a:p>
          <a:p>
            <a:endParaRPr lang="en-US" dirty="0"/>
          </a:p>
        </p:txBody>
      </p:sp>
      <p:sp>
        <p:nvSpPr>
          <p:cNvPr id="4" name="Slide Number Placeholder 3"/>
          <p:cNvSpPr>
            <a:spLocks noGrp="1"/>
          </p:cNvSpPr>
          <p:nvPr>
            <p:ph type="sldNum" sz="quarter" idx="12"/>
          </p:nvPr>
        </p:nvSpPr>
        <p:spPr/>
        <p:txBody>
          <a:bodyPr/>
          <a:lstStyle/>
          <a:p>
            <a:fld id="{F4CD69DC-4217-E947-A017-A01469E0B7C6}" type="slidenum">
              <a:rPr lang="en-US" smtClean="0"/>
              <a:pPr/>
              <a:t>3</a:t>
            </a:fld>
            <a:endParaRPr lang="en-US"/>
          </a:p>
        </p:txBody>
      </p:sp>
    </p:spTree>
    <p:extLst>
      <p:ext uri="{BB962C8B-B14F-4D97-AF65-F5344CB8AC3E}">
        <p14:creationId xmlns:p14="http://schemas.microsoft.com/office/powerpoint/2010/main" val="11009294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err="1"/>
              <a:t>Fases</a:t>
            </a:r>
            <a:r>
              <a:rPr lang="en-US" sz="2800" b="1" dirty="0"/>
              <a:t> do </a:t>
            </a:r>
            <a:r>
              <a:rPr lang="en-US" sz="2800" b="1" dirty="0" err="1"/>
              <a:t>Desenvolvimento</a:t>
            </a:r>
            <a:br>
              <a:rPr lang="en-US" sz="2800" b="1" dirty="0"/>
            </a:br>
            <a:endParaRPr lang="en-US" sz="2800" b="1" dirty="0"/>
          </a:p>
        </p:txBody>
      </p:sp>
      <p:sp>
        <p:nvSpPr>
          <p:cNvPr id="3" name="Content Placeholder 2"/>
          <p:cNvSpPr>
            <a:spLocks noGrp="1"/>
          </p:cNvSpPr>
          <p:nvPr>
            <p:ph idx="1"/>
          </p:nvPr>
        </p:nvSpPr>
        <p:spPr/>
        <p:txBody>
          <a:bodyPr>
            <a:normAutofit/>
          </a:bodyPr>
          <a:lstStyle/>
          <a:p>
            <a:r>
              <a:rPr lang="en-US" dirty="0" err="1"/>
              <a:t>Retomarei</a:t>
            </a:r>
            <a:r>
              <a:rPr lang="en-US" dirty="0"/>
              <a:t>, </a:t>
            </a:r>
            <a:r>
              <a:rPr lang="en-US" dirty="0" err="1"/>
              <a:t>então</a:t>
            </a:r>
            <a:r>
              <a:rPr lang="en-US" dirty="0"/>
              <a:t>, agora, as </a:t>
            </a:r>
            <a:r>
              <a:rPr lang="en-US" dirty="0" err="1"/>
              <a:t>fases</a:t>
            </a:r>
            <a:r>
              <a:rPr lang="en-US" dirty="0"/>
              <a:t> do </a:t>
            </a:r>
            <a:r>
              <a:rPr lang="en-US" dirty="0" err="1"/>
              <a:t>desenvolvimento</a:t>
            </a:r>
            <a:r>
              <a:rPr lang="en-US" dirty="0"/>
              <a:t> </a:t>
            </a:r>
            <a:r>
              <a:rPr lang="en-US" dirty="0" err="1"/>
              <a:t>emocional</a:t>
            </a:r>
            <a:r>
              <a:rPr lang="en-US" dirty="0"/>
              <a:t> </a:t>
            </a:r>
            <a:r>
              <a:rPr lang="en-US" dirty="0">
                <a:solidFill>
                  <a:srgbClr val="FF0000"/>
                </a:solidFill>
              </a:rPr>
              <a:t>19</a:t>
            </a:r>
          </a:p>
          <a:p>
            <a:endParaRPr lang="en-US" dirty="0"/>
          </a:p>
          <a:p>
            <a:endParaRPr lang="en-US" dirty="0"/>
          </a:p>
          <a:p>
            <a:endParaRPr lang="en-US" dirty="0"/>
          </a:p>
          <a:p>
            <a:r>
              <a:rPr lang="en-US" dirty="0" err="1"/>
              <a:t>organizando</a:t>
            </a:r>
            <a:r>
              <a:rPr lang="en-US" dirty="0"/>
              <a:t> as </a:t>
            </a:r>
            <a:r>
              <a:rPr lang="en-US" dirty="0" err="1"/>
              <a:t>informações</a:t>
            </a:r>
            <a:r>
              <a:rPr lang="en-US" dirty="0"/>
              <a:t> </a:t>
            </a:r>
            <a:r>
              <a:rPr lang="en-US" dirty="0" err="1"/>
              <a:t>em</a:t>
            </a:r>
            <a:r>
              <a:rPr lang="en-US" dirty="0"/>
              <a:t> </a:t>
            </a:r>
            <a:r>
              <a:rPr lang="en-US" dirty="0" err="1"/>
              <a:t>função</a:t>
            </a:r>
            <a:r>
              <a:rPr lang="en-US" dirty="0"/>
              <a:t> de </a:t>
            </a:r>
            <a:r>
              <a:rPr lang="en-US" dirty="0" err="1"/>
              <a:t>alguns</a:t>
            </a:r>
            <a:r>
              <a:rPr lang="en-US" dirty="0"/>
              <a:t> </a:t>
            </a:r>
            <a:r>
              <a:rPr lang="en-US" dirty="0" err="1"/>
              <a:t>eixos</a:t>
            </a:r>
            <a:r>
              <a:rPr lang="en-US" dirty="0"/>
              <a:t> </a:t>
            </a:r>
            <a:r>
              <a:rPr lang="en-US" dirty="0">
                <a:solidFill>
                  <a:srgbClr val="FF0000"/>
                </a:solidFill>
              </a:rPr>
              <a:t>20</a:t>
            </a:r>
            <a:r>
              <a:rPr lang="en-US" dirty="0"/>
              <a:t> </a:t>
            </a:r>
          </a:p>
          <a:p>
            <a:endParaRPr lang="en-US" dirty="0"/>
          </a:p>
        </p:txBody>
      </p:sp>
      <p:sp>
        <p:nvSpPr>
          <p:cNvPr id="4" name="Slide Number Placeholder 3"/>
          <p:cNvSpPr>
            <a:spLocks noGrp="1"/>
          </p:cNvSpPr>
          <p:nvPr>
            <p:ph type="sldNum" sz="quarter" idx="12"/>
          </p:nvPr>
        </p:nvSpPr>
        <p:spPr/>
        <p:txBody>
          <a:bodyPr/>
          <a:lstStyle/>
          <a:p>
            <a:fld id="{F4CD69DC-4217-E947-A017-A01469E0B7C6}" type="slidenum">
              <a:rPr lang="en-US" smtClean="0"/>
              <a:pPr/>
              <a:t>30</a:t>
            </a:fld>
            <a:endParaRPr lang="en-US"/>
          </a:p>
        </p:txBody>
      </p:sp>
    </p:spTree>
    <p:extLst>
      <p:ext uri="{BB962C8B-B14F-4D97-AF65-F5344CB8AC3E}">
        <p14:creationId xmlns:p14="http://schemas.microsoft.com/office/powerpoint/2010/main" val="42297724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pt-BR" b="1" dirty="0"/>
            </a:br>
            <a:r>
              <a:rPr lang="pt-BR" b="1" dirty="0">
                <a:solidFill>
                  <a:srgbClr val="FF0000"/>
                </a:solidFill>
              </a:rPr>
              <a:t>20 </a:t>
            </a:r>
            <a:br>
              <a:rPr lang="pt-BR" b="1" dirty="0">
                <a:solidFill>
                  <a:srgbClr val="FF0000"/>
                </a:solidFill>
              </a:rPr>
            </a:br>
            <a:r>
              <a:rPr lang="pt-BR" sz="3100" b="1" dirty="0"/>
              <a:t>FIGURAÇÕES DAS FASES DO DESENVOLVIMENTO</a:t>
            </a:r>
            <a:br>
              <a:rPr lang="pt-BR" dirty="0"/>
            </a:br>
            <a:endParaRPr lang="en-US" dirty="0"/>
          </a:p>
        </p:txBody>
      </p:sp>
      <p:sp>
        <p:nvSpPr>
          <p:cNvPr id="3" name="Content Placeholder 2"/>
          <p:cNvSpPr>
            <a:spLocks noGrp="1"/>
          </p:cNvSpPr>
          <p:nvPr>
            <p:ph idx="1"/>
          </p:nvPr>
        </p:nvSpPr>
        <p:spPr/>
        <p:txBody>
          <a:bodyPr>
            <a:normAutofit fontScale="47500" lnSpcReduction="20000"/>
          </a:bodyPr>
          <a:lstStyle/>
          <a:p>
            <a:pPr marL="0" indent="0" algn="just">
              <a:lnSpc>
                <a:spcPct val="170000"/>
              </a:lnSpc>
              <a:buNone/>
            </a:pPr>
            <a:r>
              <a:rPr lang="pt-BR" dirty="0">
                <a:solidFill>
                  <a:srgbClr val="000000"/>
                </a:solidFill>
              </a:rPr>
              <a:t>	</a:t>
            </a:r>
            <a:r>
              <a:rPr lang="pt-BR" sz="3400" dirty="0">
                <a:solidFill>
                  <a:srgbClr val="000000"/>
                </a:solidFill>
              </a:rPr>
              <a:t>Seguem-se, agora, 5 pranchas que procuram descrever os fenômenos aí presentes, organizados em termos de  faixas horizontais que agrupam, em cada fase:</a:t>
            </a:r>
          </a:p>
          <a:p>
            <a:pPr algn="just">
              <a:lnSpc>
                <a:spcPct val="170000"/>
              </a:lnSpc>
              <a:buFont typeface="Wingdings" charset="0"/>
              <a:buChar char="è"/>
            </a:pPr>
            <a:r>
              <a:rPr lang="pt-BR" sz="4200" b="1" dirty="0">
                <a:solidFill>
                  <a:srgbClr val="000000"/>
                </a:solidFill>
              </a:rPr>
              <a:t>Os modos de </a:t>
            </a:r>
            <a:r>
              <a:rPr lang="pt-BR" sz="4200" b="1" dirty="0" err="1">
                <a:solidFill>
                  <a:srgbClr val="000000"/>
                </a:solidFill>
              </a:rPr>
              <a:t>ser-estar</a:t>
            </a:r>
            <a:r>
              <a:rPr lang="pt-BR" sz="4200" b="1" dirty="0">
                <a:solidFill>
                  <a:srgbClr val="000000"/>
                </a:solidFill>
              </a:rPr>
              <a:t> e relacionar-se do ser humano;  </a:t>
            </a:r>
          </a:p>
          <a:p>
            <a:pPr algn="just">
              <a:lnSpc>
                <a:spcPct val="170000"/>
              </a:lnSpc>
              <a:buFont typeface="Wingdings" charset="0"/>
              <a:buChar char="è"/>
            </a:pPr>
            <a:r>
              <a:rPr lang="pt-BR" sz="4200" b="1" dirty="0">
                <a:solidFill>
                  <a:srgbClr val="000000"/>
                </a:solidFill>
              </a:rPr>
              <a:t>As dinâmicas, tarefas, conquistas de cada fase; </a:t>
            </a:r>
          </a:p>
          <a:p>
            <a:pPr algn="just">
              <a:lnSpc>
                <a:spcPct val="170000"/>
              </a:lnSpc>
              <a:buFont typeface="Wingdings" charset="0"/>
              <a:buChar char="è"/>
            </a:pPr>
            <a:r>
              <a:rPr lang="pt-BR" sz="4200" b="1" dirty="0">
                <a:solidFill>
                  <a:srgbClr val="000000"/>
                </a:solidFill>
              </a:rPr>
              <a:t>Os estados e diversos tipos de integração; </a:t>
            </a:r>
          </a:p>
          <a:p>
            <a:pPr algn="just">
              <a:lnSpc>
                <a:spcPct val="170000"/>
              </a:lnSpc>
              <a:buFont typeface="Wingdings" charset="0"/>
              <a:buChar char="è"/>
            </a:pPr>
            <a:r>
              <a:rPr lang="pt-BR" sz="4200" b="1" dirty="0">
                <a:solidFill>
                  <a:srgbClr val="000000"/>
                </a:solidFill>
              </a:rPr>
              <a:t>Os modos de apreensão das linhas do desenvolvimento; </a:t>
            </a:r>
          </a:p>
          <a:p>
            <a:pPr algn="just">
              <a:lnSpc>
                <a:spcPct val="170000"/>
              </a:lnSpc>
              <a:buFont typeface="Wingdings" charset="0"/>
              <a:buChar char="è"/>
            </a:pPr>
            <a:r>
              <a:rPr lang="pt-BR" sz="4200" b="1" dirty="0">
                <a:solidFill>
                  <a:srgbClr val="000000"/>
                </a:solidFill>
              </a:rPr>
              <a:t>e Os impulsos e funções sempre presentes nesse processo. </a:t>
            </a:r>
            <a:endParaRPr lang="pt-BR" sz="4200" dirty="0">
              <a:solidFill>
                <a:srgbClr val="000000"/>
              </a:solidFill>
            </a:endParaRPr>
          </a:p>
          <a:p>
            <a:pPr marL="0" indent="0" algn="just">
              <a:lnSpc>
                <a:spcPct val="170000"/>
              </a:lnSpc>
              <a:buNone/>
            </a:pPr>
            <a:r>
              <a:rPr lang="pt-BR" sz="3400" dirty="0">
                <a:solidFill>
                  <a:srgbClr val="000000"/>
                </a:solidFill>
              </a:rPr>
              <a:t>	</a:t>
            </a:r>
            <a:r>
              <a:rPr lang="pt-BR" sz="3400" b="1" dirty="0">
                <a:solidFill>
                  <a:srgbClr val="000000"/>
                </a:solidFill>
              </a:rPr>
              <a:t>Assim, na Prancha 2, temos uma análise dos </a:t>
            </a:r>
            <a:r>
              <a:rPr lang="pt-BR" sz="3400" b="1" i="1" dirty="0">
                <a:solidFill>
                  <a:srgbClr val="000000"/>
                </a:solidFill>
              </a:rPr>
              <a:t>acontecimentos intrauterinos</a:t>
            </a:r>
            <a:r>
              <a:rPr lang="pt-BR" sz="3400" b="1" dirty="0">
                <a:solidFill>
                  <a:srgbClr val="000000"/>
                </a:solidFill>
              </a:rPr>
              <a:t>, no quadro do qual se coloca a questão da origem do ser humano: </a:t>
            </a:r>
            <a:r>
              <a:rPr lang="pt-BR" sz="3400" b="1" dirty="0">
                <a:solidFill>
                  <a:srgbClr val="FF0000"/>
                </a:solidFill>
              </a:rPr>
              <a:t>21 (Fig. + Delta </a:t>
            </a:r>
            <a:r>
              <a:rPr lang="pt-BR" sz="3400" b="1" dirty="0" err="1">
                <a:solidFill>
                  <a:srgbClr val="FF0000"/>
                </a:solidFill>
              </a:rPr>
              <a:t>t</a:t>
            </a:r>
            <a:r>
              <a:rPr lang="pt-BR" sz="3400" b="1" dirty="0">
                <a:solidFill>
                  <a:srgbClr val="FF0000"/>
                </a:solidFill>
              </a:rPr>
              <a:t>)</a:t>
            </a:r>
          </a:p>
          <a:p>
            <a:endParaRPr lang="en-US" dirty="0"/>
          </a:p>
        </p:txBody>
      </p:sp>
      <p:sp>
        <p:nvSpPr>
          <p:cNvPr id="4" name="Slide Number Placeholder 3"/>
          <p:cNvSpPr>
            <a:spLocks noGrp="1"/>
          </p:cNvSpPr>
          <p:nvPr>
            <p:ph type="sldNum" sz="quarter" idx="12"/>
          </p:nvPr>
        </p:nvSpPr>
        <p:spPr/>
        <p:txBody>
          <a:bodyPr/>
          <a:lstStyle/>
          <a:p>
            <a:fld id="{F4CD69DC-4217-E947-A017-A01469E0B7C6}" type="slidenum">
              <a:rPr lang="en-US" smtClean="0"/>
              <a:pPr/>
              <a:t>31</a:t>
            </a:fld>
            <a:endParaRPr lang="en-US"/>
          </a:p>
        </p:txBody>
      </p:sp>
    </p:spTree>
    <p:extLst>
      <p:ext uri="{BB962C8B-B14F-4D97-AF65-F5344CB8AC3E}">
        <p14:creationId xmlns:p14="http://schemas.microsoft.com/office/powerpoint/2010/main" val="3988245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4CD69DC-4217-E947-A017-A01469E0B7C6}" type="slidenum">
              <a:rPr lang="en-US" smtClean="0"/>
              <a:pPr/>
              <a:t>32</a:t>
            </a:fld>
            <a:endParaRPr lang="en-US"/>
          </a:p>
        </p:txBody>
      </p:sp>
      <p:pic>
        <p:nvPicPr>
          <p:cNvPr id="3" name="Picture 2" descr="PranchasPowerPointPB.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4611"/>
            <a:ext cx="9144000" cy="6464524"/>
          </a:xfrm>
          <a:prstGeom prst="rect">
            <a:avLst/>
          </a:prstGeom>
        </p:spPr>
      </p:pic>
    </p:spTree>
    <p:extLst>
      <p:ext uri="{BB962C8B-B14F-4D97-AF65-F5344CB8AC3E}">
        <p14:creationId xmlns:p14="http://schemas.microsoft.com/office/powerpoint/2010/main" val="588077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b="1" dirty="0" err="1"/>
              <a:t>Prancha</a:t>
            </a:r>
            <a:r>
              <a:rPr lang="en-US" sz="2800" b="1" dirty="0"/>
              <a:t> 3</a:t>
            </a:r>
            <a:br>
              <a:rPr lang="en-US" sz="2800" b="1" dirty="0"/>
            </a:br>
            <a:r>
              <a:rPr lang="en-US" sz="2800" b="1" dirty="0" err="1"/>
              <a:t>Fase</a:t>
            </a:r>
            <a:r>
              <a:rPr lang="en-US" sz="2800" b="1" dirty="0"/>
              <a:t> da </a:t>
            </a:r>
            <a:r>
              <a:rPr lang="en-US" sz="2800" b="1" dirty="0" err="1"/>
              <a:t>Dependência</a:t>
            </a:r>
            <a:r>
              <a:rPr lang="en-US" sz="2800" b="1" dirty="0"/>
              <a:t> </a:t>
            </a:r>
            <a:r>
              <a:rPr lang="en-US" sz="2800" b="1" dirty="0" err="1"/>
              <a:t>Absoluta</a:t>
            </a:r>
            <a:r>
              <a:rPr lang="en-US" sz="2800" b="1" dirty="0"/>
              <a:t> </a:t>
            </a:r>
            <a:r>
              <a:rPr lang="pt-BR" sz="2800" b="1" dirty="0">
                <a:solidFill>
                  <a:srgbClr val="000000"/>
                </a:solidFill>
              </a:rPr>
              <a:t>: </a:t>
            </a:r>
            <a:r>
              <a:rPr lang="pt-BR" sz="2800" b="1" dirty="0">
                <a:solidFill>
                  <a:srgbClr val="FF0000"/>
                </a:solidFill>
              </a:rPr>
              <a:t>22 (Fig. + Delta </a:t>
            </a:r>
            <a:r>
              <a:rPr lang="pt-BR" sz="2800" b="1" dirty="0" err="1">
                <a:solidFill>
                  <a:srgbClr val="FF0000"/>
                </a:solidFill>
              </a:rPr>
              <a:t>t</a:t>
            </a:r>
            <a:r>
              <a:rPr lang="pt-BR" sz="2800" b="1" dirty="0">
                <a:solidFill>
                  <a:srgbClr val="FF0000"/>
                </a:solidFill>
              </a:rPr>
              <a:t>)</a:t>
            </a:r>
            <a:br>
              <a:rPr lang="pt-BR" sz="2800" b="1" dirty="0">
                <a:solidFill>
                  <a:srgbClr val="FF0000"/>
                </a:solidFill>
              </a:rPr>
            </a:br>
            <a:endParaRPr lang="en-US" sz="2800" b="1" dirty="0"/>
          </a:p>
        </p:txBody>
      </p:sp>
      <p:sp>
        <p:nvSpPr>
          <p:cNvPr id="3" name="Content Placeholder 2"/>
          <p:cNvSpPr>
            <a:spLocks noGrp="1"/>
          </p:cNvSpPr>
          <p:nvPr>
            <p:ph idx="1"/>
          </p:nvPr>
        </p:nvSpPr>
        <p:spPr/>
        <p:txBody>
          <a:bodyPr/>
          <a:lstStyle/>
          <a:p>
            <a:pPr marL="0" indent="0" algn="just">
              <a:lnSpc>
                <a:spcPct val="150000"/>
              </a:lnSpc>
              <a:buNone/>
            </a:pPr>
            <a:r>
              <a:rPr lang="pt-BR" dirty="0">
                <a:solidFill>
                  <a:srgbClr val="000000"/>
                </a:solidFill>
              </a:rPr>
              <a:t>	Na prancha 3, temos a fase da </a:t>
            </a:r>
            <a:r>
              <a:rPr lang="pt-BR" i="1" dirty="0">
                <a:solidFill>
                  <a:srgbClr val="000000"/>
                </a:solidFill>
              </a:rPr>
              <a:t>dependência absoluta</a:t>
            </a:r>
            <a:r>
              <a:rPr lang="pt-BR" dirty="0">
                <a:solidFill>
                  <a:srgbClr val="000000"/>
                </a:solidFill>
              </a:rPr>
              <a:t>, mostrando o amalgama e a dinâmica relacional na qual o bebê, dependente do ambiente sem ter noção do ambiente, sendo imaturo para a apreensão de uma realidade não-EU. </a:t>
            </a:r>
            <a:endParaRPr lang="en-US" dirty="0"/>
          </a:p>
        </p:txBody>
      </p:sp>
      <p:sp>
        <p:nvSpPr>
          <p:cNvPr id="4" name="Slide Number Placeholder 3"/>
          <p:cNvSpPr>
            <a:spLocks noGrp="1"/>
          </p:cNvSpPr>
          <p:nvPr>
            <p:ph type="sldNum" sz="quarter" idx="12"/>
          </p:nvPr>
        </p:nvSpPr>
        <p:spPr/>
        <p:txBody>
          <a:bodyPr/>
          <a:lstStyle/>
          <a:p>
            <a:fld id="{F4CD69DC-4217-E947-A017-A01469E0B7C6}" type="slidenum">
              <a:rPr lang="en-US" smtClean="0"/>
              <a:pPr/>
              <a:t>33</a:t>
            </a:fld>
            <a:endParaRPr lang="en-US"/>
          </a:p>
        </p:txBody>
      </p:sp>
    </p:spTree>
    <p:extLst>
      <p:ext uri="{BB962C8B-B14F-4D97-AF65-F5344CB8AC3E}">
        <p14:creationId xmlns:p14="http://schemas.microsoft.com/office/powerpoint/2010/main" val="14395896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457200" lvl="1" indent="0">
              <a:lnSpc>
                <a:spcPct val="150000"/>
              </a:lnSpc>
            </a:pPr>
            <a:r>
              <a:rPr lang="pt-BR" sz="2000" b="1" dirty="0"/>
              <a:t>Diz </a:t>
            </a:r>
            <a:r>
              <a:rPr lang="pt-BR" sz="2000" b="1" dirty="0" err="1"/>
              <a:t>Winnicott</a:t>
            </a:r>
            <a:r>
              <a:rPr lang="pt-BR" sz="2000" b="1" dirty="0"/>
              <a:t>, referindo-se a esta fase</a:t>
            </a:r>
          </a:p>
        </p:txBody>
      </p:sp>
      <p:sp>
        <p:nvSpPr>
          <p:cNvPr id="3" name="Content Placeholder 2"/>
          <p:cNvSpPr>
            <a:spLocks noGrp="1"/>
          </p:cNvSpPr>
          <p:nvPr>
            <p:ph idx="1"/>
          </p:nvPr>
        </p:nvSpPr>
        <p:spPr/>
        <p:txBody>
          <a:bodyPr>
            <a:noAutofit/>
          </a:bodyPr>
          <a:lstStyle/>
          <a:p>
            <a:pPr marL="457200" lvl="1" indent="0" algn="just">
              <a:lnSpc>
                <a:spcPct val="200000"/>
              </a:lnSpc>
              <a:buNone/>
            </a:pPr>
            <a:r>
              <a:rPr lang="pt-BR" sz="2000" b="1" i="1" dirty="0"/>
              <a:t>Dependência Absoluta</a:t>
            </a:r>
            <a:r>
              <a:rPr lang="pt-BR" sz="2000" b="1" dirty="0"/>
              <a:t>. Neste estado o lactente não tem meios de perceber o cuidado materno, que é em grande parte uma questão de profilaxia. Não pode assumir controle sobre o que é bem ou mal feito, mas apenas está em posição de se beneficiar ou de sofrer distúrbios;</a:t>
            </a:r>
          </a:p>
          <a:p>
            <a:pPr marL="457200" lvl="1" indent="0" algn="just">
              <a:lnSpc>
                <a:spcPct val="200000"/>
              </a:lnSpc>
              <a:buNone/>
            </a:pPr>
            <a:r>
              <a:rPr lang="pt-BR" sz="2000" b="1" dirty="0"/>
              <a:t>(</a:t>
            </a:r>
            <a:r>
              <a:rPr lang="pt-BR" sz="2000" b="1" dirty="0" err="1"/>
              <a:t>Winnicott</a:t>
            </a:r>
            <a:r>
              <a:rPr lang="pt-BR" sz="2000" b="1" dirty="0"/>
              <a:t>, “</a:t>
            </a:r>
            <a:r>
              <a:rPr lang="en-US" sz="2000" b="1" dirty="0" err="1"/>
              <a:t>Teoria</a:t>
            </a:r>
            <a:r>
              <a:rPr lang="en-US" sz="2000" b="1" dirty="0"/>
              <a:t> do </a:t>
            </a:r>
            <a:r>
              <a:rPr lang="en-US" sz="2000" b="1" dirty="0" err="1"/>
              <a:t>Relacionamento</a:t>
            </a:r>
            <a:r>
              <a:rPr lang="en-US" sz="2000" b="1" dirty="0"/>
              <a:t> </a:t>
            </a:r>
            <a:r>
              <a:rPr lang="en-US" sz="2000" b="1" dirty="0" err="1"/>
              <a:t>Paterno-Infantil</a:t>
            </a:r>
            <a:r>
              <a:rPr lang="pt-BR" sz="2000" b="1" dirty="0"/>
              <a:t>”, pp. 45-46)</a:t>
            </a:r>
          </a:p>
          <a:p>
            <a:pPr marL="0" indent="0">
              <a:lnSpc>
                <a:spcPct val="150000"/>
              </a:lnSpc>
              <a:buNone/>
            </a:pPr>
            <a:endParaRPr lang="en-US" sz="1400" dirty="0"/>
          </a:p>
        </p:txBody>
      </p:sp>
      <p:sp>
        <p:nvSpPr>
          <p:cNvPr id="4" name="Slide Number Placeholder 3"/>
          <p:cNvSpPr>
            <a:spLocks noGrp="1"/>
          </p:cNvSpPr>
          <p:nvPr>
            <p:ph type="sldNum" sz="quarter" idx="12"/>
          </p:nvPr>
        </p:nvSpPr>
        <p:spPr/>
        <p:txBody>
          <a:bodyPr/>
          <a:lstStyle/>
          <a:p>
            <a:fld id="{93A11F19-8D5E-6F42-A967-CB31FE886518}" type="slidenum">
              <a:rPr lang="en-US" smtClean="0"/>
              <a:pPr/>
              <a:t>34</a:t>
            </a:fld>
            <a:endParaRPr lang="en-US" dirty="0"/>
          </a:p>
        </p:txBody>
      </p:sp>
    </p:spTree>
    <p:extLst>
      <p:ext uri="{BB962C8B-B14F-4D97-AF65-F5344CB8AC3E}">
        <p14:creationId xmlns:p14="http://schemas.microsoft.com/office/powerpoint/2010/main" val="11065432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4CD69DC-4217-E947-A017-A01469E0B7C6}" type="slidenum">
              <a:rPr lang="en-US" smtClean="0"/>
              <a:pPr/>
              <a:t>35</a:t>
            </a:fld>
            <a:endParaRPr lang="en-US"/>
          </a:p>
        </p:txBody>
      </p:sp>
      <p:pic>
        <p:nvPicPr>
          <p:cNvPr id="3" name="Picture 2" descr="PranchasPowerPointPB.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0500"/>
            <a:ext cx="9144000" cy="6464524"/>
          </a:xfrm>
          <a:prstGeom prst="rect">
            <a:avLst/>
          </a:prstGeom>
        </p:spPr>
      </p:pic>
    </p:spTree>
    <p:extLst>
      <p:ext uri="{BB962C8B-B14F-4D97-AF65-F5344CB8AC3E}">
        <p14:creationId xmlns:p14="http://schemas.microsoft.com/office/powerpoint/2010/main" val="15399874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en-US" sz="3100" b="1" dirty="0" err="1"/>
              <a:t>Prancha</a:t>
            </a:r>
            <a:r>
              <a:rPr lang="en-US" sz="3100" b="1" dirty="0"/>
              <a:t> 4</a:t>
            </a:r>
            <a:br>
              <a:rPr lang="en-US" sz="3100" b="1" dirty="0"/>
            </a:br>
            <a:r>
              <a:rPr lang="pt-BR" sz="3100" b="1" dirty="0"/>
              <a:t>Fase da </a:t>
            </a:r>
            <a:r>
              <a:rPr lang="pt-BR" sz="3100" b="1" i="1" dirty="0"/>
              <a:t>Dependência Relativa </a:t>
            </a:r>
            <a:r>
              <a:rPr lang="pt-BR" sz="3200" b="1" dirty="0">
                <a:solidFill>
                  <a:srgbClr val="000000"/>
                </a:solidFill>
              </a:rPr>
              <a:t>: </a:t>
            </a:r>
            <a:r>
              <a:rPr lang="pt-BR" sz="3200" b="1" dirty="0">
                <a:solidFill>
                  <a:srgbClr val="FF0000"/>
                </a:solidFill>
              </a:rPr>
              <a:t>23 (Fig. + Delta </a:t>
            </a:r>
            <a:r>
              <a:rPr lang="pt-BR" sz="3200" b="1" dirty="0" err="1">
                <a:solidFill>
                  <a:srgbClr val="FF0000"/>
                </a:solidFill>
              </a:rPr>
              <a:t>t</a:t>
            </a:r>
            <a:r>
              <a:rPr lang="pt-BR" sz="3200" b="1" dirty="0">
                <a:solidFill>
                  <a:srgbClr val="FF0000"/>
                </a:solidFill>
              </a:rPr>
              <a:t>)</a:t>
            </a:r>
            <a:br>
              <a:rPr lang="pt-BR" sz="3200" b="1" dirty="0">
                <a:solidFill>
                  <a:srgbClr val="FF0000"/>
                </a:solidFill>
              </a:rPr>
            </a:br>
            <a:br>
              <a:rPr lang="en-US" sz="3100" b="1" dirty="0"/>
            </a:br>
            <a:endParaRPr lang="en-US" sz="3100" b="1" dirty="0"/>
          </a:p>
        </p:txBody>
      </p:sp>
      <p:sp>
        <p:nvSpPr>
          <p:cNvPr id="3" name="Content Placeholder 2"/>
          <p:cNvSpPr>
            <a:spLocks noGrp="1"/>
          </p:cNvSpPr>
          <p:nvPr>
            <p:ph idx="1"/>
          </p:nvPr>
        </p:nvSpPr>
        <p:spPr/>
        <p:txBody>
          <a:bodyPr>
            <a:normAutofit fontScale="85000" lnSpcReduction="20000"/>
          </a:bodyPr>
          <a:lstStyle/>
          <a:p>
            <a:pPr marL="0" indent="0" algn="just">
              <a:lnSpc>
                <a:spcPct val="150000"/>
              </a:lnSpc>
              <a:buNone/>
            </a:pPr>
            <a:r>
              <a:rPr lang="pt-BR" dirty="0">
                <a:solidFill>
                  <a:srgbClr val="0000FF"/>
                </a:solidFill>
              </a:rPr>
              <a:t>	</a:t>
            </a:r>
          </a:p>
          <a:p>
            <a:pPr marL="0" indent="0" algn="just">
              <a:lnSpc>
                <a:spcPct val="150000"/>
              </a:lnSpc>
              <a:buNone/>
            </a:pPr>
            <a:r>
              <a:rPr lang="pt-BR" dirty="0">
                <a:solidFill>
                  <a:srgbClr val="000000"/>
                </a:solidFill>
              </a:rPr>
              <a:t>	Em seguida, na Prancha 4, a fase da </a:t>
            </a:r>
            <a:r>
              <a:rPr lang="pt-BR" i="1" dirty="0">
                <a:solidFill>
                  <a:srgbClr val="000000"/>
                </a:solidFill>
              </a:rPr>
              <a:t>dependência relativa</a:t>
            </a:r>
            <a:r>
              <a:rPr lang="pt-BR" dirty="0">
                <a:solidFill>
                  <a:srgbClr val="000000"/>
                </a:solidFill>
              </a:rPr>
              <a:t>, com o progressivo reconhecimento de que existe um ambiente e um EU que são distintos (são apreendidos e vividos como dois), na qual estarão presentes </a:t>
            </a:r>
            <a:r>
              <a:rPr lang="pt-BR" dirty="0" err="1">
                <a:solidFill>
                  <a:srgbClr val="000000"/>
                </a:solidFill>
              </a:rPr>
              <a:t>sub-fases</a:t>
            </a:r>
            <a:r>
              <a:rPr lang="pt-BR" dirty="0">
                <a:solidFill>
                  <a:srgbClr val="000000"/>
                </a:solidFill>
              </a:rPr>
              <a:t> (a </a:t>
            </a:r>
            <a:r>
              <a:rPr lang="pt-BR" i="1" dirty="0">
                <a:solidFill>
                  <a:srgbClr val="000000"/>
                </a:solidFill>
              </a:rPr>
              <a:t>desilusão</a:t>
            </a:r>
            <a:r>
              <a:rPr lang="pt-BR" dirty="0">
                <a:solidFill>
                  <a:srgbClr val="000000"/>
                </a:solidFill>
              </a:rPr>
              <a:t> da onipotência, a </a:t>
            </a:r>
            <a:r>
              <a:rPr lang="pt-BR" i="1" dirty="0" err="1">
                <a:solidFill>
                  <a:srgbClr val="000000"/>
                </a:solidFill>
              </a:rPr>
              <a:t>transicionalidade</a:t>
            </a:r>
            <a:r>
              <a:rPr lang="pt-BR" dirty="0">
                <a:solidFill>
                  <a:srgbClr val="000000"/>
                </a:solidFill>
              </a:rPr>
              <a:t> e a do </a:t>
            </a:r>
            <a:r>
              <a:rPr lang="pt-BR" i="1" dirty="0">
                <a:solidFill>
                  <a:srgbClr val="000000"/>
                </a:solidFill>
              </a:rPr>
              <a:t>uso do objeto</a:t>
            </a:r>
            <a:r>
              <a:rPr lang="pt-BR" dirty="0">
                <a:solidFill>
                  <a:srgbClr val="000000"/>
                </a:solidFill>
              </a:rPr>
              <a:t>), levando à conquista do EU SOU e à possibilidade de apreensão dos objetos como externos.</a:t>
            </a:r>
          </a:p>
          <a:p>
            <a:endParaRPr lang="en-US" dirty="0"/>
          </a:p>
        </p:txBody>
      </p:sp>
      <p:sp>
        <p:nvSpPr>
          <p:cNvPr id="4" name="Slide Number Placeholder 3"/>
          <p:cNvSpPr>
            <a:spLocks noGrp="1"/>
          </p:cNvSpPr>
          <p:nvPr>
            <p:ph type="sldNum" sz="quarter" idx="12"/>
          </p:nvPr>
        </p:nvSpPr>
        <p:spPr/>
        <p:txBody>
          <a:bodyPr/>
          <a:lstStyle/>
          <a:p>
            <a:fld id="{F4CD69DC-4217-E947-A017-A01469E0B7C6}" type="slidenum">
              <a:rPr lang="en-US" smtClean="0"/>
              <a:pPr/>
              <a:t>36</a:t>
            </a:fld>
            <a:endParaRPr lang="en-US"/>
          </a:p>
        </p:txBody>
      </p:sp>
    </p:spTree>
    <p:extLst>
      <p:ext uri="{BB962C8B-B14F-4D97-AF65-F5344CB8AC3E}">
        <p14:creationId xmlns:p14="http://schemas.microsoft.com/office/powerpoint/2010/main" val="7092516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457200" lvl="1" indent="0">
              <a:lnSpc>
                <a:spcPct val="150000"/>
              </a:lnSpc>
            </a:pPr>
            <a:r>
              <a:rPr lang="pt-BR" sz="1500" b="1" dirty="0"/>
              <a:t>Diz </a:t>
            </a:r>
            <a:r>
              <a:rPr lang="pt-BR" sz="1500" b="1" dirty="0" err="1"/>
              <a:t>Winnicott</a:t>
            </a:r>
            <a:r>
              <a:rPr lang="pt-BR" sz="1500" b="1" dirty="0"/>
              <a:t>, referindo-se a esta fase</a:t>
            </a:r>
          </a:p>
        </p:txBody>
      </p:sp>
      <p:sp>
        <p:nvSpPr>
          <p:cNvPr id="3" name="Content Placeholder 2"/>
          <p:cNvSpPr>
            <a:spLocks noGrp="1"/>
          </p:cNvSpPr>
          <p:nvPr>
            <p:ph idx="1"/>
          </p:nvPr>
        </p:nvSpPr>
        <p:spPr/>
        <p:txBody>
          <a:bodyPr>
            <a:noAutofit/>
          </a:bodyPr>
          <a:lstStyle/>
          <a:p>
            <a:pPr marL="457200" lvl="1" indent="0" algn="just">
              <a:lnSpc>
                <a:spcPct val="200000"/>
              </a:lnSpc>
              <a:buNone/>
            </a:pPr>
            <a:r>
              <a:rPr lang="pt-BR" sz="2000" b="1" i="1" dirty="0">
                <a:solidFill>
                  <a:srgbClr val="000000"/>
                </a:solidFill>
              </a:rPr>
              <a:t>Dependência Relativa</a:t>
            </a:r>
            <a:r>
              <a:rPr lang="pt-BR" sz="2000" b="1" dirty="0">
                <a:solidFill>
                  <a:srgbClr val="000000"/>
                </a:solidFill>
              </a:rPr>
              <a:t>. Aqui o lactente pode se dar conta da necessidade de detalhes do cuidado materno, e pode de modo crescente relacioná-los ao impulso pessoal, e mais tarde, num tratamento psicanalítico, pode reproduzi-los na transferência;</a:t>
            </a:r>
          </a:p>
          <a:p>
            <a:pPr marL="457200" lvl="1" indent="0" algn="just">
              <a:lnSpc>
                <a:spcPct val="200000"/>
              </a:lnSpc>
              <a:buNone/>
            </a:pPr>
            <a:r>
              <a:rPr lang="pt-BR" sz="2000" b="1" dirty="0">
                <a:solidFill>
                  <a:srgbClr val="000000"/>
                </a:solidFill>
              </a:rPr>
              <a:t>(</a:t>
            </a:r>
            <a:r>
              <a:rPr lang="pt-BR" sz="2000" b="1" dirty="0" err="1">
                <a:solidFill>
                  <a:srgbClr val="000000"/>
                </a:solidFill>
              </a:rPr>
              <a:t>Winnicott</a:t>
            </a:r>
            <a:r>
              <a:rPr lang="pt-BR" sz="2000" b="1" dirty="0">
                <a:solidFill>
                  <a:srgbClr val="000000"/>
                </a:solidFill>
              </a:rPr>
              <a:t>, “</a:t>
            </a:r>
            <a:r>
              <a:rPr lang="en-US" sz="2000" b="1" dirty="0" err="1">
                <a:solidFill>
                  <a:srgbClr val="000000"/>
                </a:solidFill>
              </a:rPr>
              <a:t>Teoria</a:t>
            </a:r>
            <a:r>
              <a:rPr lang="en-US" sz="2000" b="1" dirty="0">
                <a:solidFill>
                  <a:srgbClr val="000000"/>
                </a:solidFill>
              </a:rPr>
              <a:t> do </a:t>
            </a:r>
            <a:r>
              <a:rPr lang="en-US" sz="2000" b="1" dirty="0" err="1">
                <a:solidFill>
                  <a:srgbClr val="000000"/>
                </a:solidFill>
              </a:rPr>
              <a:t>Relacionamento</a:t>
            </a:r>
            <a:r>
              <a:rPr lang="en-US" sz="2000" b="1" dirty="0">
                <a:solidFill>
                  <a:srgbClr val="000000"/>
                </a:solidFill>
              </a:rPr>
              <a:t> </a:t>
            </a:r>
            <a:r>
              <a:rPr lang="en-US" sz="2000" b="1" dirty="0" err="1">
                <a:solidFill>
                  <a:srgbClr val="000000"/>
                </a:solidFill>
              </a:rPr>
              <a:t>Paterno-Infantil</a:t>
            </a:r>
            <a:r>
              <a:rPr lang="pt-BR" sz="2000" b="1" dirty="0">
                <a:solidFill>
                  <a:srgbClr val="000000"/>
                </a:solidFill>
              </a:rPr>
              <a:t>”, pp. 45-46)</a:t>
            </a:r>
          </a:p>
          <a:p>
            <a:pPr marL="0" indent="0">
              <a:lnSpc>
                <a:spcPct val="150000"/>
              </a:lnSpc>
              <a:buNone/>
            </a:pPr>
            <a:endParaRPr lang="en-US" sz="1400" dirty="0"/>
          </a:p>
        </p:txBody>
      </p:sp>
      <p:sp>
        <p:nvSpPr>
          <p:cNvPr id="4" name="Slide Number Placeholder 3"/>
          <p:cNvSpPr>
            <a:spLocks noGrp="1"/>
          </p:cNvSpPr>
          <p:nvPr>
            <p:ph type="sldNum" sz="quarter" idx="12"/>
          </p:nvPr>
        </p:nvSpPr>
        <p:spPr/>
        <p:txBody>
          <a:bodyPr/>
          <a:lstStyle/>
          <a:p>
            <a:fld id="{93A11F19-8D5E-6F42-A967-CB31FE886518}" type="slidenum">
              <a:rPr lang="en-US" smtClean="0"/>
              <a:pPr/>
              <a:t>37</a:t>
            </a:fld>
            <a:endParaRPr lang="en-US" dirty="0"/>
          </a:p>
        </p:txBody>
      </p:sp>
    </p:spTree>
    <p:extLst>
      <p:ext uri="{BB962C8B-B14F-4D97-AF65-F5344CB8AC3E}">
        <p14:creationId xmlns:p14="http://schemas.microsoft.com/office/powerpoint/2010/main" val="7257248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4CD69DC-4217-E947-A017-A01469E0B7C6}" type="slidenum">
              <a:rPr lang="en-US" smtClean="0"/>
              <a:pPr/>
              <a:t>38</a:t>
            </a:fld>
            <a:endParaRPr lang="en-US"/>
          </a:p>
        </p:txBody>
      </p:sp>
      <p:pic>
        <p:nvPicPr>
          <p:cNvPr id="3" name="Picture 2" descr="PranchasPowerPointPB.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0500"/>
            <a:ext cx="9144000" cy="6464524"/>
          </a:xfrm>
          <a:prstGeom prst="rect">
            <a:avLst/>
          </a:prstGeom>
        </p:spPr>
      </p:pic>
    </p:spTree>
    <p:extLst>
      <p:ext uri="{BB962C8B-B14F-4D97-AF65-F5344CB8AC3E}">
        <p14:creationId xmlns:p14="http://schemas.microsoft.com/office/powerpoint/2010/main" val="31656351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1" algn="l" defTabSz="457200" rtl="0">
              <a:spcBef>
                <a:spcPct val="0"/>
              </a:spcBef>
            </a:pPr>
            <a:r>
              <a:rPr lang="x-none" sz="2400" b="1" dirty="0"/>
              <a:t>Fase Rumo à Independência </a:t>
            </a:r>
            <a:r>
              <a:rPr lang="x-none" sz="2400" b="1" dirty="0">
                <a:solidFill>
                  <a:srgbClr val="FF0000"/>
                </a:solidFill>
              </a:rPr>
              <a:t>-</a:t>
            </a:r>
            <a:br>
              <a:rPr lang="x-none" sz="2400" b="1" dirty="0"/>
            </a:br>
            <a:br>
              <a:rPr lang="x-none" sz="2400" b="1" dirty="0"/>
            </a:br>
            <a:r>
              <a:rPr lang="pt-BR" sz="1600" b="1" dirty="0">
                <a:solidFill>
                  <a:srgbClr val="000000"/>
                </a:solidFill>
              </a:rPr>
              <a:t>Diz </a:t>
            </a:r>
            <a:r>
              <a:rPr lang="pt-BR" sz="1600" b="1" dirty="0" err="1">
                <a:solidFill>
                  <a:srgbClr val="000000"/>
                </a:solidFill>
              </a:rPr>
              <a:t>Winnicott</a:t>
            </a:r>
            <a:r>
              <a:rPr lang="pt-BR" sz="1600" b="1" dirty="0">
                <a:solidFill>
                  <a:srgbClr val="000000"/>
                </a:solidFill>
              </a:rPr>
              <a:t>, referindo-se a esta fase</a:t>
            </a:r>
            <a:br>
              <a:rPr lang="pt-BR" sz="1600" b="1" dirty="0">
                <a:solidFill>
                  <a:srgbClr val="000000"/>
                </a:solidFill>
              </a:rPr>
            </a:br>
            <a:endParaRPr lang="en-US" sz="2400" b="1" dirty="0"/>
          </a:p>
        </p:txBody>
      </p:sp>
      <p:sp>
        <p:nvSpPr>
          <p:cNvPr id="3" name="Content Placeholder 2"/>
          <p:cNvSpPr>
            <a:spLocks noGrp="1"/>
          </p:cNvSpPr>
          <p:nvPr>
            <p:ph idx="1"/>
          </p:nvPr>
        </p:nvSpPr>
        <p:spPr/>
        <p:txBody>
          <a:bodyPr>
            <a:noAutofit/>
          </a:bodyPr>
          <a:lstStyle/>
          <a:p>
            <a:pPr marL="457200" lvl="1" indent="0" algn="just">
              <a:lnSpc>
                <a:spcPct val="200000"/>
              </a:lnSpc>
              <a:buNone/>
            </a:pPr>
            <a:r>
              <a:rPr lang="pt-BR" sz="1600" b="1" i="1" dirty="0">
                <a:solidFill>
                  <a:srgbClr val="000000"/>
                </a:solidFill>
              </a:rPr>
              <a:t>Rumo à Independência</a:t>
            </a:r>
            <a:r>
              <a:rPr lang="pt-BR" sz="1600" b="1" dirty="0">
                <a:solidFill>
                  <a:srgbClr val="000000"/>
                </a:solidFill>
              </a:rPr>
              <a:t>. O lactente desenvolve meios para ir vivendo sem cuidado real. Isto é conseguido através do acúmulo de recordações do cuidado, da projeção de necessidades pessoais e da introjeção de detalhes do cuidado, com o desenvolvimento da confiança no meio. Deve-se acrescentar aqui o elemento de compreensão intelectual, com suas tremendas implicações.</a:t>
            </a:r>
          </a:p>
          <a:p>
            <a:pPr marL="457200" lvl="1" indent="0" algn="just">
              <a:lnSpc>
                <a:spcPct val="200000"/>
              </a:lnSpc>
              <a:buNone/>
            </a:pPr>
            <a:r>
              <a:rPr lang="pt-BR" sz="1600" b="1" dirty="0">
                <a:solidFill>
                  <a:srgbClr val="000000"/>
                </a:solidFill>
              </a:rPr>
              <a:t>(</a:t>
            </a:r>
            <a:r>
              <a:rPr lang="pt-BR" sz="1600" b="1" dirty="0" err="1">
                <a:solidFill>
                  <a:srgbClr val="000000"/>
                </a:solidFill>
              </a:rPr>
              <a:t>Winnicott</a:t>
            </a:r>
            <a:r>
              <a:rPr lang="pt-BR" sz="1600" b="1" dirty="0">
                <a:solidFill>
                  <a:srgbClr val="000000"/>
                </a:solidFill>
              </a:rPr>
              <a:t>, “</a:t>
            </a:r>
            <a:r>
              <a:rPr lang="en-US" sz="1600" b="1" dirty="0" err="1">
                <a:solidFill>
                  <a:srgbClr val="000000"/>
                </a:solidFill>
              </a:rPr>
              <a:t>Teoria</a:t>
            </a:r>
            <a:r>
              <a:rPr lang="en-US" sz="1600" b="1" dirty="0">
                <a:solidFill>
                  <a:srgbClr val="000000"/>
                </a:solidFill>
              </a:rPr>
              <a:t> do </a:t>
            </a:r>
            <a:r>
              <a:rPr lang="en-US" sz="1600" b="1" dirty="0" err="1">
                <a:solidFill>
                  <a:srgbClr val="000000"/>
                </a:solidFill>
              </a:rPr>
              <a:t>Relacionamento</a:t>
            </a:r>
            <a:r>
              <a:rPr lang="en-US" sz="1600" b="1" dirty="0">
                <a:solidFill>
                  <a:srgbClr val="000000"/>
                </a:solidFill>
              </a:rPr>
              <a:t> </a:t>
            </a:r>
            <a:r>
              <a:rPr lang="en-US" sz="1600" b="1" dirty="0" err="1">
                <a:solidFill>
                  <a:srgbClr val="000000"/>
                </a:solidFill>
              </a:rPr>
              <a:t>Paterno-Infantil</a:t>
            </a:r>
            <a:r>
              <a:rPr lang="pt-BR" sz="1600" b="1" dirty="0">
                <a:solidFill>
                  <a:srgbClr val="000000"/>
                </a:solidFill>
              </a:rPr>
              <a:t>”, pp. 45-46)</a:t>
            </a:r>
            <a:endParaRPr lang="pt-BR" sz="1600" dirty="0">
              <a:solidFill>
                <a:srgbClr val="0000FF"/>
              </a:solidFill>
            </a:endParaRPr>
          </a:p>
          <a:p>
            <a:pPr marL="0" indent="0" algn="just">
              <a:lnSpc>
                <a:spcPct val="170000"/>
              </a:lnSpc>
              <a:buNone/>
            </a:pPr>
            <a:r>
              <a:rPr lang="pt-BR" sz="1600" dirty="0">
                <a:solidFill>
                  <a:srgbClr val="000000"/>
                </a:solidFill>
              </a:rPr>
              <a:t>* Esta última fase, por ser muito ampla, a </a:t>
            </a:r>
            <a:r>
              <a:rPr lang="pt-BR" sz="1600" dirty="0" err="1">
                <a:solidFill>
                  <a:srgbClr val="000000"/>
                </a:solidFill>
              </a:rPr>
              <a:t>redescrevi</a:t>
            </a:r>
            <a:r>
              <a:rPr lang="pt-BR" sz="1600" dirty="0">
                <a:solidFill>
                  <a:srgbClr val="000000"/>
                </a:solidFill>
              </a:rPr>
              <a:t> como sendo duas:  </a:t>
            </a:r>
          </a:p>
          <a:p>
            <a:pPr marL="0" indent="0" algn="just">
              <a:lnSpc>
                <a:spcPct val="170000"/>
              </a:lnSpc>
              <a:buNone/>
            </a:pPr>
            <a:r>
              <a:rPr lang="pt-BR" sz="1600" dirty="0">
                <a:solidFill>
                  <a:srgbClr val="000000"/>
                </a:solidFill>
              </a:rPr>
              <a:t>		3.1 a da     </a:t>
            </a:r>
            <a:r>
              <a:rPr lang="pt-BR" sz="1600" b="1" i="1" dirty="0">
                <a:solidFill>
                  <a:srgbClr val="000000"/>
                </a:solidFill>
              </a:rPr>
              <a:t>Independência Relativa Infantil </a:t>
            </a:r>
            <a:r>
              <a:rPr lang="pt-BR" sz="1600" dirty="0">
                <a:solidFill>
                  <a:srgbClr val="000000"/>
                </a:solidFill>
              </a:rPr>
              <a:t>[1,5 anos até a latência] </a:t>
            </a:r>
          </a:p>
          <a:p>
            <a:pPr marL="0" indent="0" algn="just">
              <a:lnSpc>
                <a:spcPct val="170000"/>
              </a:lnSpc>
              <a:buNone/>
            </a:pPr>
            <a:r>
              <a:rPr lang="pt-BR" sz="1600" dirty="0">
                <a:solidFill>
                  <a:srgbClr val="000000"/>
                </a:solidFill>
              </a:rPr>
              <a:t>		3.2 e a da  </a:t>
            </a:r>
            <a:r>
              <a:rPr lang="pt-BR" sz="1600" b="1" i="1" dirty="0">
                <a:solidFill>
                  <a:srgbClr val="000000"/>
                </a:solidFill>
              </a:rPr>
              <a:t>Independência Relativa Adulta</a:t>
            </a:r>
            <a:r>
              <a:rPr lang="pt-BR" sz="1600" b="1" dirty="0">
                <a:solidFill>
                  <a:srgbClr val="000000"/>
                </a:solidFill>
              </a:rPr>
              <a:t> </a:t>
            </a:r>
            <a:r>
              <a:rPr lang="pt-BR" sz="1600" dirty="0">
                <a:solidFill>
                  <a:srgbClr val="000000"/>
                </a:solidFill>
              </a:rPr>
              <a:t>[da adolescência em diante]</a:t>
            </a:r>
          </a:p>
          <a:p>
            <a:pPr marL="457200" lvl="1" indent="0" algn="just">
              <a:lnSpc>
                <a:spcPct val="200000"/>
              </a:lnSpc>
              <a:buNone/>
            </a:pPr>
            <a:endParaRPr lang="pt-BR" sz="1400" dirty="0"/>
          </a:p>
          <a:p>
            <a:pPr marL="0" indent="0">
              <a:lnSpc>
                <a:spcPct val="150000"/>
              </a:lnSpc>
              <a:buNone/>
            </a:pPr>
            <a:endParaRPr lang="en-US" sz="1400" dirty="0"/>
          </a:p>
        </p:txBody>
      </p:sp>
      <p:sp>
        <p:nvSpPr>
          <p:cNvPr id="4" name="Slide Number Placeholder 3"/>
          <p:cNvSpPr>
            <a:spLocks noGrp="1"/>
          </p:cNvSpPr>
          <p:nvPr>
            <p:ph type="sldNum" sz="quarter" idx="12"/>
          </p:nvPr>
        </p:nvSpPr>
        <p:spPr/>
        <p:txBody>
          <a:bodyPr/>
          <a:lstStyle/>
          <a:p>
            <a:fld id="{93A11F19-8D5E-6F42-A967-CB31FE886518}" type="slidenum">
              <a:rPr lang="en-US" smtClean="0"/>
              <a:pPr/>
              <a:t>39</a:t>
            </a:fld>
            <a:endParaRPr lang="en-US" dirty="0"/>
          </a:p>
        </p:txBody>
      </p:sp>
    </p:spTree>
    <p:extLst>
      <p:ext uri="{BB962C8B-B14F-4D97-AF65-F5344CB8AC3E}">
        <p14:creationId xmlns:p14="http://schemas.microsoft.com/office/powerpoint/2010/main" val="11908466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pt-BR" sz="3100" b="1" dirty="0"/>
            </a:br>
            <a:r>
              <a:rPr lang="pt-BR" sz="3100" b="1" dirty="0"/>
              <a:t>WINNICOTT E O DESENVOLVIMENTO DO SER</a:t>
            </a:r>
            <a:br>
              <a:rPr lang="pt-BR" sz="3100" b="1" dirty="0"/>
            </a:br>
            <a:r>
              <a:rPr lang="en-US" sz="3100" b="1" dirty="0" err="1"/>
              <a:t>Resumo</a:t>
            </a:r>
            <a:r>
              <a:rPr lang="en-US" sz="3100" b="1" dirty="0"/>
              <a:t> </a:t>
            </a:r>
            <a:r>
              <a:rPr lang="en-US" sz="3100" b="1" dirty="0">
                <a:solidFill>
                  <a:srgbClr val="FF0000"/>
                </a:solidFill>
              </a:rPr>
              <a:t>2</a:t>
            </a:r>
            <a:br>
              <a:rPr lang="pt-BR" sz="2800" b="1" dirty="0"/>
            </a:br>
            <a:endParaRPr lang="en-US" sz="2800" b="1" dirty="0"/>
          </a:p>
        </p:txBody>
      </p:sp>
      <p:sp>
        <p:nvSpPr>
          <p:cNvPr id="3" name="Content Placeholder 2"/>
          <p:cNvSpPr>
            <a:spLocks noGrp="1"/>
          </p:cNvSpPr>
          <p:nvPr>
            <p:ph idx="1"/>
          </p:nvPr>
        </p:nvSpPr>
        <p:spPr/>
        <p:txBody>
          <a:bodyPr>
            <a:normAutofit fontScale="62500" lnSpcReduction="20000"/>
          </a:bodyPr>
          <a:lstStyle/>
          <a:p>
            <a:pPr marL="0" indent="0" algn="just">
              <a:lnSpc>
                <a:spcPct val="160000"/>
              </a:lnSpc>
              <a:buNone/>
            </a:pPr>
            <a:endParaRPr lang="en-US" b="1" dirty="0"/>
          </a:p>
          <a:p>
            <a:pPr marL="0" indent="0" algn="just">
              <a:lnSpc>
                <a:spcPct val="160000"/>
              </a:lnSpc>
              <a:buNone/>
            </a:pPr>
            <a:r>
              <a:rPr lang="en-US" b="1" dirty="0" err="1"/>
              <a:t>Nessa</a:t>
            </a:r>
            <a:r>
              <a:rPr lang="en-US" b="1" dirty="0"/>
              <a:t> </a:t>
            </a:r>
            <a:r>
              <a:rPr lang="en-US" b="1" dirty="0" err="1"/>
              <a:t>conferência</a:t>
            </a:r>
            <a:r>
              <a:rPr lang="en-US" b="1" dirty="0"/>
              <a:t> </a:t>
            </a:r>
            <a:r>
              <a:rPr lang="en-US" b="1" dirty="0" err="1"/>
              <a:t>proponho</a:t>
            </a:r>
            <a:r>
              <a:rPr lang="en-US" b="1" dirty="0"/>
              <a:t> </a:t>
            </a:r>
            <a:r>
              <a:rPr lang="en-US" b="1" dirty="0" err="1"/>
              <a:t>fazer</a:t>
            </a:r>
            <a:r>
              <a:rPr lang="en-US" b="1" dirty="0"/>
              <a:t> </a:t>
            </a:r>
            <a:r>
              <a:rPr lang="en-US" b="1" dirty="0" err="1"/>
              <a:t>uma</a:t>
            </a:r>
            <a:r>
              <a:rPr lang="en-US" b="1" dirty="0"/>
              <a:t> </a:t>
            </a:r>
            <a:r>
              <a:rPr lang="en-US" b="1" dirty="0" err="1"/>
              <a:t>apresentação</a:t>
            </a:r>
            <a:r>
              <a:rPr lang="en-US" b="1" dirty="0"/>
              <a:t> </a:t>
            </a:r>
            <a:r>
              <a:rPr lang="en-US" b="1" dirty="0" err="1"/>
              <a:t>esquemática</a:t>
            </a:r>
            <a:r>
              <a:rPr lang="en-US" b="1" dirty="0"/>
              <a:t> da </a:t>
            </a:r>
            <a:r>
              <a:rPr lang="en-US" b="1" dirty="0" err="1"/>
              <a:t>teoria</a:t>
            </a:r>
            <a:r>
              <a:rPr lang="en-US" b="1" dirty="0"/>
              <a:t> do </a:t>
            </a:r>
            <a:r>
              <a:rPr lang="en-US" b="1" dirty="0" err="1"/>
              <a:t>desenvolvimento</a:t>
            </a:r>
            <a:r>
              <a:rPr lang="en-US" b="1" dirty="0"/>
              <a:t> </a:t>
            </a:r>
            <a:r>
              <a:rPr lang="en-US" b="1" dirty="0" err="1"/>
              <a:t>emocional</a:t>
            </a:r>
            <a:r>
              <a:rPr lang="en-US" b="1" dirty="0"/>
              <a:t> do ser </a:t>
            </a:r>
            <a:r>
              <a:rPr lang="en-US" b="1" dirty="0" err="1"/>
              <a:t>humano</a:t>
            </a:r>
            <a:r>
              <a:rPr lang="en-US" b="1" dirty="0"/>
              <a:t>, </a:t>
            </a:r>
            <a:r>
              <a:rPr lang="en-US" b="1" dirty="0" err="1"/>
              <a:t>tal</a:t>
            </a:r>
            <a:r>
              <a:rPr lang="en-US" b="1" dirty="0"/>
              <a:t> </a:t>
            </a:r>
            <a:r>
              <a:rPr lang="en-US" b="1" dirty="0" err="1"/>
              <a:t>como</a:t>
            </a:r>
            <a:r>
              <a:rPr lang="en-US" b="1" dirty="0"/>
              <a:t> </a:t>
            </a:r>
            <a:r>
              <a:rPr lang="en-US" b="1" dirty="0" err="1"/>
              <a:t>Winnicott</a:t>
            </a:r>
            <a:r>
              <a:rPr lang="en-US" b="1" dirty="0"/>
              <a:t> a </a:t>
            </a:r>
            <a:r>
              <a:rPr lang="en-US" b="1" dirty="0" err="1"/>
              <a:t>descreveu</a:t>
            </a:r>
            <a:r>
              <a:rPr lang="en-US" b="1" dirty="0"/>
              <a:t> </a:t>
            </a:r>
            <a:r>
              <a:rPr lang="mr-IN" b="1" dirty="0"/>
              <a:t>–</a:t>
            </a:r>
            <a:r>
              <a:rPr lang="en-US" b="1" dirty="0"/>
              <a:t> com base </a:t>
            </a:r>
            <a:r>
              <a:rPr lang="en-US" b="1" dirty="0" err="1"/>
              <a:t>nas</a:t>
            </a:r>
            <a:r>
              <a:rPr lang="en-US" b="1" dirty="0"/>
              <a:t> </a:t>
            </a:r>
            <a:r>
              <a:rPr lang="en-US" b="1" dirty="0" err="1"/>
              <a:t>descobertas</a:t>
            </a:r>
            <a:r>
              <a:rPr lang="en-US" b="1" dirty="0"/>
              <a:t> </a:t>
            </a:r>
            <a:r>
              <a:rPr lang="en-US" b="1" dirty="0" err="1"/>
              <a:t>empíricas</a:t>
            </a:r>
            <a:r>
              <a:rPr lang="en-US" b="1" dirty="0"/>
              <a:t> </a:t>
            </a:r>
            <a:r>
              <a:rPr lang="en-US" b="1" dirty="0" err="1"/>
              <a:t>feitas</a:t>
            </a:r>
            <a:r>
              <a:rPr lang="en-US" b="1" dirty="0"/>
              <a:t> </a:t>
            </a:r>
            <a:r>
              <a:rPr lang="en-US" b="1" dirty="0" err="1"/>
              <a:t>pela</a:t>
            </a:r>
            <a:r>
              <a:rPr lang="en-US" b="1" dirty="0"/>
              <a:t> </a:t>
            </a:r>
            <a:r>
              <a:rPr lang="en-US" b="1" dirty="0" err="1"/>
              <a:t>psicanálise</a:t>
            </a:r>
            <a:r>
              <a:rPr lang="en-US" b="1" dirty="0"/>
              <a:t> e </a:t>
            </a:r>
            <a:r>
              <a:rPr lang="en-US" b="1" dirty="0" err="1"/>
              <a:t>na</a:t>
            </a:r>
            <a:r>
              <a:rPr lang="en-US" b="1" dirty="0"/>
              <a:t> </a:t>
            </a:r>
            <a:r>
              <a:rPr lang="en-US" b="1" dirty="0" err="1"/>
              <a:t>sua</a:t>
            </a:r>
            <a:r>
              <a:rPr lang="en-US" b="1" dirty="0"/>
              <a:t> </a:t>
            </a:r>
            <a:r>
              <a:rPr lang="en-US" b="1" dirty="0" err="1"/>
              <a:t>própria</a:t>
            </a:r>
            <a:r>
              <a:rPr lang="en-US" b="1" dirty="0"/>
              <a:t> </a:t>
            </a:r>
            <a:r>
              <a:rPr lang="en-US" b="1" dirty="0" err="1"/>
              <a:t>experiência</a:t>
            </a:r>
            <a:r>
              <a:rPr lang="en-US" b="1" dirty="0"/>
              <a:t> </a:t>
            </a:r>
            <a:r>
              <a:rPr lang="en-US" b="1" dirty="0" err="1"/>
              <a:t>como</a:t>
            </a:r>
            <a:r>
              <a:rPr lang="en-US" b="1" dirty="0"/>
              <a:t> </a:t>
            </a:r>
            <a:r>
              <a:rPr lang="en-US" b="1" dirty="0" err="1"/>
              <a:t>pediatra</a:t>
            </a:r>
            <a:r>
              <a:rPr lang="en-US" b="1" dirty="0"/>
              <a:t> e </a:t>
            </a:r>
            <a:r>
              <a:rPr lang="en-US" b="1" dirty="0" err="1"/>
              <a:t>psicanalista</a:t>
            </a:r>
            <a:r>
              <a:rPr lang="en-US" b="1" dirty="0"/>
              <a:t> </a:t>
            </a:r>
            <a:r>
              <a:rPr lang="en-US" b="1" dirty="0" err="1"/>
              <a:t>que</a:t>
            </a:r>
            <a:r>
              <a:rPr lang="en-US" b="1" dirty="0"/>
              <a:t> </a:t>
            </a:r>
            <a:r>
              <a:rPr lang="en-US" b="1" dirty="0" err="1"/>
              <a:t>tratou</a:t>
            </a:r>
            <a:r>
              <a:rPr lang="en-US" b="1" dirty="0"/>
              <a:t> de </a:t>
            </a:r>
            <a:r>
              <a:rPr lang="en-US" b="1" dirty="0" err="1"/>
              <a:t>bebês</a:t>
            </a:r>
            <a:r>
              <a:rPr lang="en-US" b="1" dirty="0"/>
              <a:t>, </a:t>
            </a:r>
            <a:r>
              <a:rPr lang="en-US" b="1" dirty="0" err="1"/>
              <a:t>crianças</a:t>
            </a:r>
            <a:r>
              <a:rPr lang="en-US" b="1" dirty="0"/>
              <a:t>, </a:t>
            </a:r>
            <a:r>
              <a:rPr lang="en-US" b="1" dirty="0" err="1"/>
              <a:t>seus</a:t>
            </a:r>
            <a:r>
              <a:rPr lang="en-US" b="1" dirty="0"/>
              <a:t> </a:t>
            </a:r>
            <a:r>
              <a:rPr lang="en-US" b="1" dirty="0" err="1"/>
              <a:t>pais</a:t>
            </a:r>
            <a:r>
              <a:rPr lang="en-US" b="1" dirty="0"/>
              <a:t>, </a:t>
            </a:r>
            <a:r>
              <a:rPr lang="en-US" b="1" dirty="0" err="1"/>
              <a:t>bem</a:t>
            </a:r>
            <a:r>
              <a:rPr lang="en-US" b="1" dirty="0"/>
              <a:t> </a:t>
            </a:r>
            <a:r>
              <a:rPr lang="en-US" b="1" dirty="0" err="1"/>
              <a:t>como</a:t>
            </a:r>
            <a:r>
              <a:rPr lang="en-US" b="1" dirty="0"/>
              <a:t> de  </a:t>
            </a:r>
            <a:r>
              <a:rPr lang="en-US" b="1" dirty="0" err="1"/>
              <a:t>adultos</a:t>
            </a:r>
            <a:r>
              <a:rPr lang="en-US" b="1" dirty="0"/>
              <a:t>, </a:t>
            </a:r>
            <a:r>
              <a:rPr lang="en-US" b="1" dirty="0" err="1"/>
              <a:t>neuróticos</a:t>
            </a:r>
            <a:r>
              <a:rPr lang="en-US" b="1" dirty="0"/>
              <a:t>, </a:t>
            </a:r>
            <a:r>
              <a:rPr lang="en-US" b="1" dirty="0" err="1"/>
              <a:t>psicóticos</a:t>
            </a:r>
            <a:r>
              <a:rPr lang="en-US" b="1" dirty="0"/>
              <a:t> e </a:t>
            </a:r>
            <a:r>
              <a:rPr lang="en-US" b="1" i="1" dirty="0"/>
              <a:t>borderlines</a:t>
            </a:r>
            <a:r>
              <a:rPr lang="en-US" b="1" dirty="0"/>
              <a:t> </a:t>
            </a:r>
            <a:r>
              <a:rPr lang="mr-IN" b="1" dirty="0"/>
              <a:t>–</a:t>
            </a:r>
            <a:r>
              <a:rPr lang="en-US" b="1" dirty="0"/>
              <a:t> </a:t>
            </a:r>
            <a:r>
              <a:rPr lang="en-US" b="1" dirty="0" err="1"/>
              <a:t>oferecendo</a:t>
            </a:r>
            <a:r>
              <a:rPr lang="en-US" b="1" dirty="0"/>
              <a:t> </a:t>
            </a:r>
            <a:r>
              <a:rPr lang="en-US" b="1" dirty="0" err="1"/>
              <a:t>uma</a:t>
            </a:r>
            <a:r>
              <a:rPr lang="en-US" b="1" dirty="0"/>
              <a:t> </a:t>
            </a:r>
            <a:r>
              <a:rPr lang="en-US" b="1" dirty="0" err="1"/>
              <a:t>visão</a:t>
            </a:r>
            <a:r>
              <a:rPr lang="en-US" b="1" dirty="0"/>
              <a:t> de </a:t>
            </a:r>
            <a:r>
              <a:rPr lang="en-US" b="1" dirty="0" err="1"/>
              <a:t>conjunto</a:t>
            </a:r>
            <a:r>
              <a:rPr lang="en-US" b="1" dirty="0"/>
              <a:t> </a:t>
            </a:r>
            <a:r>
              <a:rPr lang="en-US" b="1" dirty="0" err="1"/>
              <a:t>em</a:t>
            </a:r>
            <a:r>
              <a:rPr lang="en-US" b="1" dirty="0"/>
              <a:t> </a:t>
            </a:r>
            <a:r>
              <a:rPr lang="en-US" b="1" dirty="0" err="1"/>
              <a:t>algumas</a:t>
            </a:r>
            <a:r>
              <a:rPr lang="en-US" b="1" dirty="0"/>
              <a:t> </a:t>
            </a:r>
            <a:r>
              <a:rPr lang="en-US" b="1" dirty="0" err="1"/>
              <a:t>poucas</a:t>
            </a:r>
            <a:r>
              <a:rPr lang="en-US" b="1" dirty="0"/>
              <a:t> </a:t>
            </a:r>
            <a:r>
              <a:rPr lang="en-US" b="1" dirty="0" err="1"/>
              <a:t>pranchas</a:t>
            </a:r>
            <a:r>
              <a:rPr lang="en-US" b="1" dirty="0"/>
              <a:t> </a:t>
            </a:r>
            <a:r>
              <a:rPr lang="en-US" b="1" dirty="0" err="1"/>
              <a:t>que</a:t>
            </a:r>
            <a:r>
              <a:rPr lang="en-US" b="1" dirty="0"/>
              <a:t> </a:t>
            </a:r>
            <a:r>
              <a:rPr lang="en-US" b="1" dirty="0" err="1"/>
              <a:t>buscam</a:t>
            </a:r>
            <a:r>
              <a:rPr lang="en-US" b="1" dirty="0"/>
              <a:t> </a:t>
            </a:r>
            <a:r>
              <a:rPr lang="en-US" b="1" dirty="0" err="1"/>
              <a:t>apresentar</a:t>
            </a:r>
            <a:r>
              <a:rPr lang="en-US" b="1" dirty="0"/>
              <a:t> a </a:t>
            </a:r>
            <a:r>
              <a:rPr lang="en-US" b="1" dirty="0" err="1"/>
              <a:t>estrutura</a:t>
            </a:r>
            <a:r>
              <a:rPr lang="en-US" b="1" dirty="0"/>
              <a:t> de </a:t>
            </a:r>
            <a:r>
              <a:rPr lang="en-US" b="1" dirty="0" err="1"/>
              <a:t>seu</a:t>
            </a:r>
            <a:r>
              <a:rPr lang="en-US" b="1" dirty="0"/>
              <a:t> </a:t>
            </a:r>
            <a:r>
              <a:rPr lang="en-US" b="1" dirty="0" err="1"/>
              <a:t>pensamento</a:t>
            </a:r>
            <a:r>
              <a:rPr lang="en-US" b="1" dirty="0"/>
              <a:t> e a </a:t>
            </a:r>
            <a:r>
              <a:rPr lang="en-US" b="1" dirty="0" err="1"/>
              <a:t>descrição</a:t>
            </a:r>
            <a:r>
              <a:rPr lang="en-US" b="1" dirty="0"/>
              <a:t> dos </a:t>
            </a:r>
            <a:r>
              <a:rPr lang="en-US" b="1" dirty="0" err="1"/>
              <a:t>principais</a:t>
            </a:r>
            <a:r>
              <a:rPr lang="en-US" b="1" dirty="0"/>
              <a:t> </a:t>
            </a:r>
            <a:r>
              <a:rPr lang="en-US" b="1" dirty="0" err="1"/>
              <a:t>fenômenos</a:t>
            </a:r>
            <a:r>
              <a:rPr lang="en-US" b="1" dirty="0"/>
              <a:t> </a:t>
            </a:r>
            <a:r>
              <a:rPr lang="en-US" b="1" dirty="0" err="1"/>
              <a:t>que</a:t>
            </a:r>
            <a:r>
              <a:rPr lang="en-US" b="1" dirty="0"/>
              <a:t> </a:t>
            </a:r>
            <a:r>
              <a:rPr lang="en-US" b="1" dirty="0" err="1"/>
              <a:t>caracterizam</a:t>
            </a:r>
            <a:r>
              <a:rPr lang="en-US" b="1" dirty="0"/>
              <a:t> </a:t>
            </a:r>
            <a:r>
              <a:rPr lang="en-US" b="1" dirty="0" err="1"/>
              <a:t>cada</a:t>
            </a:r>
            <a:r>
              <a:rPr lang="en-US" b="1" dirty="0"/>
              <a:t> </a:t>
            </a:r>
            <a:r>
              <a:rPr lang="en-US" b="1" dirty="0" err="1"/>
              <a:t>fase</a:t>
            </a:r>
            <a:r>
              <a:rPr lang="en-US" b="1" dirty="0"/>
              <a:t>. </a:t>
            </a:r>
          </a:p>
        </p:txBody>
      </p:sp>
      <p:sp>
        <p:nvSpPr>
          <p:cNvPr id="4" name="Slide Number Placeholder 3"/>
          <p:cNvSpPr>
            <a:spLocks noGrp="1"/>
          </p:cNvSpPr>
          <p:nvPr>
            <p:ph type="sldNum" sz="quarter" idx="12"/>
          </p:nvPr>
        </p:nvSpPr>
        <p:spPr/>
        <p:txBody>
          <a:bodyPr/>
          <a:lstStyle/>
          <a:p>
            <a:fld id="{F4CD69DC-4217-E947-A017-A01469E0B7C6}" type="slidenum">
              <a:rPr lang="en-US" smtClean="0"/>
              <a:pPr/>
              <a:t>4</a:t>
            </a:fld>
            <a:endParaRPr lang="en-US"/>
          </a:p>
        </p:txBody>
      </p:sp>
    </p:spTree>
    <p:extLst>
      <p:ext uri="{BB962C8B-B14F-4D97-AF65-F5344CB8AC3E}">
        <p14:creationId xmlns:p14="http://schemas.microsoft.com/office/powerpoint/2010/main" val="33336211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sz="2800" b="1" dirty="0"/>
              <a:t>Prancha 5</a:t>
            </a:r>
            <a:br>
              <a:rPr lang="pt-BR" sz="2800" b="1" dirty="0"/>
            </a:br>
            <a:r>
              <a:rPr lang="pt-BR" sz="2800" b="1" dirty="0"/>
              <a:t>Fase da </a:t>
            </a:r>
            <a:r>
              <a:rPr lang="pt-BR" sz="2800" b="1" i="1" dirty="0"/>
              <a:t>Independência Relativa Infantil </a:t>
            </a:r>
            <a:r>
              <a:rPr lang="pt-BR" sz="2800" b="1" dirty="0">
                <a:solidFill>
                  <a:srgbClr val="000000"/>
                </a:solidFill>
              </a:rPr>
              <a:t>: </a:t>
            </a:r>
            <a:r>
              <a:rPr lang="pt-BR" sz="2800" b="1" dirty="0">
                <a:solidFill>
                  <a:srgbClr val="FF0000"/>
                </a:solidFill>
              </a:rPr>
              <a:t>24 (Fig. + Delta </a:t>
            </a:r>
            <a:r>
              <a:rPr lang="pt-BR" sz="2800" b="1" dirty="0" err="1">
                <a:solidFill>
                  <a:srgbClr val="FF0000"/>
                </a:solidFill>
              </a:rPr>
              <a:t>t</a:t>
            </a:r>
            <a:r>
              <a:rPr lang="pt-BR" sz="2800" b="1" dirty="0">
                <a:solidFill>
                  <a:srgbClr val="FF0000"/>
                </a:solidFill>
              </a:rPr>
              <a:t>)</a:t>
            </a:r>
            <a:br>
              <a:rPr lang="pt-BR" sz="2800" b="1" dirty="0">
                <a:solidFill>
                  <a:srgbClr val="FF0000"/>
                </a:solidFill>
              </a:rPr>
            </a:br>
            <a:r>
              <a:rPr lang="pt-BR" sz="2800" b="1" dirty="0"/>
              <a:t> </a:t>
            </a:r>
            <a:endParaRPr lang="en-US" sz="2800" b="1" dirty="0"/>
          </a:p>
        </p:txBody>
      </p:sp>
      <p:sp>
        <p:nvSpPr>
          <p:cNvPr id="3" name="Content Placeholder 2"/>
          <p:cNvSpPr>
            <a:spLocks noGrp="1"/>
          </p:cNvSpPr>
          <p:nvPr>
            <p:ph idx="1"/>
          </p:nvPr>
        </p:nvSpPr>
        <p:spPr/>
        <p:txBody>
          <a:bodyPr>
            <a:normAutofit fontScale="77500" lnSpcReduction="20000"/>
          </a:bodyPr>
          <a:lstStyle/>
          <a:p>
            <a:pPr marL="0" indent="0" algn="just">
              <a:lnSpc>
                <a:spcPct val="160000"/>
              </a:lnSpc>
              <a:buNone/>
            </a:pPr>
            <a:r>
              <a:rPr lang="pt-BR" dirty="0">
                <a:solidFill>
                  <a:srgbClr val="000000"/>
                </a:solidFill>
              </a:rPr>
              <a:t>	Na Prancha 5, temos a fase da </a:t>
            </a:r>
            <a:r>
              <a:rPr lang="pt-BR" i="1" dirty="0">
                <a:solidFill>
                  <a:srgbClr val="000000"/>
                </a:solidFill>
              </a:rPr>
              <a:t>independência relativa infantil</a:t>
            </a:r>
            <a:r>
              <a:rPr lang="pt-BR" dirty="0">
                <a:solidFill>
                  <a:srgbClr val="000000"/>
                </a:solidFill>
              </a:rPr>
              <a:t> – também chamada por </a:t>
            </a:r>
            <a:r>
              <a:rPr lang="pt-BR" dirty="0" err="1">
                <a:solidFill>
                  <a:srgbClr val="000000"/>
                </a:solidFill>
              </a:rPr>
              <a:t>Winnicott</a:t>
            </a:r>
            <a:r>
              <a:rPr lang="pt-BR" dirty="0">
                <a:solidFill>
                  <a:srgbClr val="000000"/>
                </a:solidFill>
              </a:rPr>
              <a:t> de fase do </a:t>
            </a:r>
            <a:r>
              <a:rPr lang="pt-BR" i="1" dirty="0" err="1">
                <a:solidFill>
                  <a:srgbClr val="000000"/>
                </a:solidFill>
              </a:rPr>
              <a:t>concernimento</a:t>
            </a:r>
            <a:r>
              <a:rPr lang="pt-BR" dirty="0">
                <a:solidFill>
                  <a:srgbClr val="000000"/>
                </a:solidFill>
              </a:rPr>
              <a:t>, e por Melanie Klein, de </a:t>
            </a:r>
            <a:r>
              <a:rPr lang="pt-BR" i="1" dirty="0">
                <a:solidFill>
                  <a:srgbClr val="000000"/>
                </a:solidFill>
              </a:rPr>
              <a:t>posição depressiva</a:t>
            </a:r>
            <a:r>
              <a:rPr lang="pt-BR" dirty="0">
                <a:solidFill>
                  <a:srgbClr val="000000"/>
                </a:solidFill>
              </a:rPr>
              <a:t> –,  temos uma longa série de integrações até a chegada ao </a:t>
            </a:r>
            <a:r>
              <a:rPr lang="pt-BR" i="1" dirty="0">
                <a:solidFill>
                  <a:srgbClr val="000000"/>
                </a:solidFill>
              </a:rPr>
              <a:t>status</a:t>
            </a:r>
            <a:r>
              <a:rPr lang="pt-BR" dirty="0">
                <a:solidFill>
                  <a:srgbClr val="000000"/>
                </a:solidFill>
              </a:rPr>
              <a:t> de ser uma </a:t>
            </a:r>
            <a:r>
              <a:rPr lang="pt-BR" i="1" dirty="0">
                <a:solidFill>
                  <a:srgbClr val="000000"/>
                </a:solidFill>
              </a:rPr>
              <a:t>pessoa inteira</a:t>
            </a:r>
            <a:r>
              <a:rPr lang="pt-BR" dirty="0">
                <a:solidFill>
                  <a:srgbClr val="000000"/>
                </a:solidFill>
              </a:rPr>
              <a:t> que se relaciona com os outros como pessoas inteiras (tendo, como tarefa, administrar a vida instintual, sexual, nas relações interpessoais, no quadro do cenário edípico).</a:t>
            </a:r>
          </a:p>
          <a:p>
            <a:endParaRPr lang="en-US" dirty="0"/>
          </a:p>
        </p:txBody>
      </p:sp>
      <p:sp>
        <p:nvSpPr>
          <p:cNvPr id="4" name="Slide Number Placeholder 3"/>
          <p:cNvSpPr>
            <a:spLocks noGrp="1"/>
          </p:cNvSpPr>
          <p:nvPr>
            <p:ph type="sldNum" sz="quarter" idx="12"/>
          </p:nvPr>
        </p:nvSpPr>
        <p:spPr/>
        <p:txBody>
          <a:bodyPr/>
          <a:lstStyle/>
          <a:p>
            <a:fld id="{F4CD69DC-4217-E947-A017-A01469E0B7C6}" type="slidenum">
              <a:rPr lang="en-US" smtClean="0"/>
              <a:pPr/>
              <a:t>40</a:t>
            </a:fld>
            <a:endParaRPr lang="en-US"/>
          </a:p>
        </p:txBody>
      </p:sp>
    </p:spTree>
    <p:extLst>
      <p:ext uri="{BB962C8B-B14F-4D97-AF65-F5344CB8AC3E}">
        <p14:creationId xmlns:p14="http://schemas.microsoft.com/office/powerpoint/2010/main" val="9750048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4CD69DC-4217-E947-A017-A01469E0B7C6}" type="slidenum">
              <a:rPr lang="en-US" smtClean="0"/>
              <a:pPr/>
              <a:t>41</a:t>
            </a:fld>
            <a:endParaRPr lang="en-US"/>
          </a:p>
        </p:txBody>
      </p:sp>
      <p:pic>
        <p:nvPicPr>
          <p:cNvPr id="5" name="Picture 4" descr="PranchasPowerPointPB.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0500"/>
            <a:ext cx="9144000" cy="6464524"/>
          </a:xfrm>
          <a:prstGeom prst="rect">
            <a:avLst/>
          </a:prstGeom>
        </p:spPr>
      </p:pic>
    </p:spTree>
    <p:extLst>
      <p:ext uri="{BB962C8B-B14F-4D97-AF65-F5344CB8AC3E}">
        <p14:creationId xmlns:p14="http://schemas.microsoft.com/office/powerpoint/2010/main" val="9810893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sz="2800" b="1" dirty="0"/>
              <a:t>Prancha 6</a:t>
            </a:r>
            <a:br>
              <a:rPr lang="pt-BR" sz="2800" b="1" dirty="0"/>
            </a:br>
            <a:r>
              <a:rPr lang="pt-BR" sz="2800" b="1" dirty="0"/>
              <a:t>Fase da </a:t>
            </a:r>
            <a:r>
              <a:rPr lang="pt-BR" sz="2800" b="1" i="1" dirty="0"/>
              <a:t>Independência Relativa Adulta </a:t>
            </a:r>
            <a:r>
              <a:rPr lang="pt-BR" sz="2800" b="1" dirty="0">
                <a:solidFill>
                  <a:srgbClr val="000000"/>
                </a:solidFill>
              </a:rPr>
              <a:t>: </a:t>
            </a:r>
            <a:r>
              <a:rPr lang="pt-BR" sz="2800" b="1" dirty="0">
                <a:solidFill>
                  <a:srgbClr val="FF0000"/>
                </a:solidFill>
              </a:rPr>
              <a:t>25 (Fig. + Delta </a:t>
            </a:r>
            <a:r>
              <a:rPr lang="pt-BR" sz="2800" b="1" dirty="0" err="1">
                <a:solidFill>
                  <a:srgbClr val="FF0000"/>
                </a:solidFill>
              </a:rPr>
              <a:t>t</a:t>
            </a:r>
            <a:r>
              <a:rPr lang="pt-BR" sz="2800" b="1" dirty="0">
                <a:solidFill>
                  <a:srgbClr val="FF0000"/>
                </a:solidFill>
              </a:rPr>
              <a:t>)</a:t>
            </a:r>
            <a:br>
              <a:rPr lang="pt-BR" sz="2800" b="1" dirty="0">
                <a:solidFill>
                  <a:srgbClr val="FF0000"/>
                </a:solidFill>
              </a:rPr>
            </a:br>
            <a:endParaRPr lang="en-US" sz="2800" b="1" dirty="0"/>
          </a:p>
        </p:txBody>
      </p:sp>
      <p:sp>
        <p:nvSpPr>
          <p:cNvPr id="3" name="Content Placeholder 2"/>
          <p:cNvSpPr>
            <a:spLocks noGrp="1"/>
          </p:cNvSpPr>
          <p:nvPr>
            <p:ph idx="1"/>
          </p:nvPr>
        </p:nvSpPr>
        <p:spPr/>
        <p:txBody>
          <a:bodyPr>
            <a:normAutofit fontScale="92500" lnSpcReduction="10000"/>
          </a:bodyPr>
          <a:lstStyle/>
          <a:p>
            <a:pPr marL="0" indent="0">
              <a:buNone/>
            </a:pPr>
            <a:endParaRPr lang="pt-BR" dirty="0">
              <a:solidFill>
                <a:srgbClr val="000000"/>
              </a:solidFill>
            </a:endParaRPr>
          </a:p>
          <a:p>
            <a:pPr marL="0" indent="0" algn="just">
              <a:lnSpc>
                <a:spcPct val="150000"/>
              </a:lnSpc>
              <a:buNone/>
            </a:pPr>
            <a:r>
              <a:rPr lang="pt-BR" dirty="0">
                <a:solidFill>
                  <a:srgbClr val="000000"/>
                </a:solidFill>
              </a:rPr>
              <a:t>	Na Prancha 6, ao final, temos a fase da </a:t>
            </a:r>
            <a:r>
              <a:rPr lang="pt-BR" i="1" dirty="0">
                <a:solidFill>
                  <a:srgbClr val="000000"/>
                </a:solidFill>
              </a:rPr>
              <a:t>independência relativa adulta</a:t>
            </a:r>
            <a:r>
              <a:rPr lang="pt-BR" dirty="0">
                <a:solidFill>
                  <a:srgbClr val="000000"/>
                </a:solidFill>
              </a:rPr>
              <a:t>, que começa com a entrada na adolescência e segue por todo o espectro da vida adulta, culminando com a última das experiências de integração, a morte e o retorno ao não-ser.</a:t>
            </a:r>
          </a:p>
          <a:p>
            <a:endParaRPr lang="en-US" dirty="0"/>
          </a:p>
        </p:txBody>
      </p:sp>
      <p:sp>
        <p:nvSpPr>
          <p:cNvPr id="4" name="Slide Number Placeholder 3"/>
          <p:cNvSpPr>
            <a:spLocks noGrp="1"/>
          </p:cNvSpPr>
          <p:nvPr>
            <p:ph type="sldNum" sz="quarter" idx="12"/>
          </p:nvPr>
        </p:nvSpPr>
        <p:spPr/>
        <p:txBody>
          <a:bodyPr/>
          <a:lstStyle/>
          <a:p>
            <a:fld id="{F4CD69DC-4217-E947-A017-A01469E0B7C6}" type="slidenum">
              <a:rPr lang="en-US" smtClean="0"/>
              <a:pPr/>
              <a:t>42</a:t>
            </a:fld>
            <a:endParaRPr lang="en-US"/>
          </a:p>
        </p:txBody>
      </p:sp>
    </p:spTree>
    <p:extLst>
      <p:ext uri="{BB962C8B-B14F-4D97-AF65-F5344CB8AC3E}">
        <p14:creationId xmlns:p14="http://schemas.microsoft.com/office/powerpoint/2010/main" val="24859791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4CD69DC-4217-E947-A017-A01469E0B7C6}" type="slidenum">
              <a:rPr lang="en-US" smtClean="0"/>
              <a:pPr/>
              <a:t>43</a:t>
            </a:fld>
            <a:endParaRPr lang="en-US"/>
          </a:p>
        </p:txBody>
      </p:sp>
      <p:pic>
        <p:nvPicPr>
          <p:cNvPr id="3" name="Picture 2" descr="PranchasPowerPointPB.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0500"/>
            <a:ext cx="9144000" cy="6464524"/>
          </a:xfrm>
          <a:prstGeom prst="rect">
            <a:avLst/>
          </a:prstGeom>
        </p:spPr>
      </p:pic>
    </p:spTree>
    <p:extLst>
      <p:ext uri="{BB962C8B-B14F-4D97-AF65-F5344CB8AC3E}">
        <p14:creationId xmlns:p14="http://schemas.microsoft.com/office/powerpoint/2010/main" val="14705745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BR" sz="2800" b="1" dirty="0"/>
              <a:t>DESENVOLVIMENTO &amp; PSICOPATOLOGIA </a:t>
            </a:r>
            <a:r>
              <a:rPr lang="pt-BR" sz="2800" b="1" dirty="0">
                <a:solidFill>
                  <a:srgbClr val="FF0000"/>
                </a:solidFill>
              </a:rPr>
              <a:t>26</a:t>
            </a:r>
            <a:endParaRPr lang="en-US" sz="2800" dirty="0">
              <a:solidFill>
                <a:srgbClr val="FF0000"/>
              </a:solidFill>
            </a:endParaRPr>
          </a:p>
        </p:txBody>
      </p:sp>
      <p:sp>
        <p:nvSpPr>
          <p:cNvPr id="3" name="Content Placeholder 2"/>
          <p:cNvSpPr>
            <a:spLocks noGrp="1"/>
          </p:cNvSpPr>
          <p:nvPr>
            <p:ph idx="1"/>
          </p:nvPr>
        </p:nvSpPr>
        <p:spPr/>
        <p:txBody>
          <a:bodyPr>
            <a:noAutofit/>
          </a:bodyPr>
          <a:lstStyle/>
          <a:p>
            <a:pPr marL="0" indent="0" algn="just">
              <a:lnSpc>
                <a:spcPct val="170000"/>
              </a:lnSpc>
              <a:buNone/>
            </a:pPr>
            <a:r>
              <a:rPr lang="pt-BR" sz="1600" dirty="0">
                <a:solidFill>
                  <a:srgbClr val="000000"/>
                </a:solidFill>
              </a:rPr>
              <a:t>A este conjunto, assim desenhado, deveríamos acrescentar uma apresentação que marcasse em que momento desse processo de desenvolvimento localizamos as gêneses das diversas psicopatologias, associando, </a:t>
            </a:r>
            <a:r>
              <a:rPr lang="pt-BR" sz="1600" i="1" dirty="0">
                <a:solidFill>
                  <a:srgbClr val="000000"/>
                </a:solidFill>
              </a:rPr>
              <a:t>grosso modo</a:t>
            </a:r>
            <a:r>
              <a:rPr lang="pt-BR" sz="1600" dirty="0">
                <a:solidFill>
                  <a:srgbClr val="000000"/>
                </a:solidFill>
              </a:rPr>
              <a:t>:</a:t>
            </a:r>
          </a:p>
          <a:p>
            <a:pPr lvl="1" algn="just">
              <a:lnSpc>
                <a:spcPct val="170000"/>
              </a:lnSpc>
              <a:buFontTx/>
              <a:buChar char="•"/>
            </a:pPr>
            <a:r>
              <a:rPr lang="pt-BR" sz="1600" dirty="0">
                <a:solidFill>
                  <a:srgbClr val="000000"/>
                </a:solidFill>
              </a:rPr>
              <a:t>as </a:t>
            </a:r>
            <a:r>
              <a:rPr lang="pt-BR" sz="1600" b="1" dirty="0">
                <a:solidFill>
                  <a:srgbClr val="000000"/>
                </a:solidFill>
              </a:rPr>
              <a:t>psicoses</a:t>
            </a:r>
            <a:r>
              <a:rPr lang="pt-BR" sz="1600" dirty="0">
                <a:solidFill>
                  <a:srgbClr val="000000"/>
                </a:solidFill>
              </a:rPr>
              <a:t> (pessoas não-integradas ou desintegradas) a problemas nas fases mais primitivas do desenvolvimento (geradas por falha de sustentação ambiental); </a:t>
            </a:r>
          </a:p>
          <a:p>
            <a:pPr lvl="1" algn="just">
              <a:lnSpc>
                <a:spcPct val="170000"/>
              </a:lnSpc>
              <a:buFontTx/>
              <a:buChar char="•"/>
            </a:pPr>
            <a:r>
              <a:rPr lang="pt-BR" sz="1600" dirty="0">
                <a:solidFill>
                  <a:srgbClr val="000000"/>
                </a:solidFill>
              </a:rPr>
              <a:t>as </a:t>
            </a:r>
            <a:r>
              <a:rPr lang="pt-BR" sz="1600" b="1" dirty="0">
                <a:solidFill>
                  <a:srgbClr val="000000"/>
                </a:solidFill>
              </a:rPr>
              <a:t>neuroses</a:t>
            </a:r>
            <a:r>
              <a:rPr lang="pt-BR" sz="1600" dirty="0">
                <a:solidFill>
                  <a:srgbClr val="000000"/>
                </a:solidFill>
              </a:rPr>
              <a:t> (pessoas integradas), aos conflitos e mecanismos rígidos de defesa no trato dos problemas que pessoas inteiras têm no trabalho de administrar a vida instintual ou sexual (geradas quando o indivíduo conquistou esse tipo de integração); </a:t>
            </a:r>
          </a:p>
          <a:p>
            <a:pPr lvl="1" algn="just">
              <a:lnSpc>
                <a:spcPct val="170000"/>
              </a:lnSpc>
              <a:buFontTx/>
              <a:buChar char="•"/>
            </a:pPr>
            <a:r>
              <a:rPr lang="pt-BR" sz="1600" dirty="0">
                <a:solidFill>
                  <a:srgbClr val="000000"/>
                </a:solidFill>
              </a:rPr>
              <a:t>e as </a:t>
            </a:r>
            <a:r>
              <a:rPr lang="pt-BR" sz="1600" b="1" dirty="0">
                <a:solidFill>
                  <a:srgbClr val="000000"/>
                </a:solidFill>
              </a:rPr>
              <a:t>depressões</a:t>
            </a:r>
            <a:r>
              <a:rPr lang="pt-BR" sz="1600" dirty="0">
                <a:solidFill>
                  <a:srgbClr val="000000"/>
                </a:solidFill>
              </a:rPr>
              <a:t> (pessoas recém integradas), que geram problemas de humor, geradas por problemas entre esses dois extremos. </a:t>
            </a:r>
            <a:endParaRPr lang="en-US" sz="1600" dirty="0">
              <a:solidFill>
                <a:srgbClr val="000000"/>
              </a:solidFill>
            </a:endParaRPr>
          </a:p>
        </p:txBody>
      </p:sp>
      <p:sp>
        <p:nvSpPr>
          <p:cNvPr id="4" name="Slide Number Placeholder 3"/>
          <p:cNvSpPr>
            <a:spLocks noGrp="1"/>
          </p:cNvSpPr>
          <p:nvPr>
            <p:ph type="sldNum" sz="quarter" idx="12"/>
          </p:nvPr>
        </p:nvSpPr>
        <p:spPr/>
        <p:txBody>
          <a:bodyPr/>
          <a:lstStyle/>
          <a:p>
            <a:fld id="{F4CD69DC-4217-E947-A017-A01469E0B7C6}" type="slidenum">
              <a:rPr lang="en-US" smtClean="0"/>
              <a:pPr/>
              <a:t>44</a:t>
            </a:fld>
            <a:endParaRPr lang="en-US"/>
          </a:p>
        </p:txBody>
      </p:sp>
    </p:spTree>
    <p:extLst>
      <p:ext uri="{BB962C8B-B14F-4D97-AF65-F5344CB8AC3E}">
        <p14:creationId xmlns:p14="http://schemas.microsoft.com/office/powerpoint/2010/main" val="30408682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br>
              <a:rPr lang="pt-BR" sz="2800" b="1" dirty="0"/>
            </a:br>
            <a:r>
              <a:rPr lang="pt-BR" sz="2800" b="1" dirty="0"/>
              <a:t>PSICOPATOLOGIA (cont.)</a:t>
            </a:r>
            <a:endParaRPr lang="en-US" sz="2800" dirty="0"/>
          </a:p>
        </p:txBody>
      </p:sp>
      <p:sp>
        <p:nvSpPr>
          <p:cNvPr id="3" name="Content Placeholder 2"/>
          <p:cNvSpPr>
            <a:spLocks noGrp="1"/>
          </p:cNvSpPr>
          <p:nvPr>
            <p:ph idx="1"/>
          </p:nvPr>
        </p:nvSpPr>
        <p:spPr/>
        <p:txBody>
          <a:bodyPr>
            <a:normAutofit fontScale="47500" lnSpcReduction="20000"/>
          </a:bodyPr>
          <a:lstStyle/>
          <a:p>
            <a:pPr marL="0" indent="0" algn="just">
              <a:lnSpc>
                <a:spcPct val="170000"/>
              </a:lnSpc>
              <a:buNone/>
            </a:pPr>
            <a:r>
              <a:rPr lang="pt-BR" sz="3400" dirty="0">
                <a:solidFill>
                  <a:srgbClr val="000000"/>
                </a:solidFill>
              </a:rPr>
              <a:t>Caberia, ainda, acrescentar alguns problemas não propriamente delimitados (em termos de gênese) a falhas em fases específicas: </a:t>
            </a:r>
          </a:p>
          <a:p>
            <a:pPr algn="just">
              <a:lnSpc>
                <a:spcPct val="170000"/>
              </a:lnSpc>
              <a:buFontTx/>
              <a:buChar char="•"/>
            </a:pPr>
            <a:r>
              <a:rPr lang="pt-BR" sz="3400" dirty="0">
                <a:solidFill>
                  <a:srgbClr val="000000"/>
                </a:solidFill>
              </a:rPr>
              <a:t>a </a:t>
            </a:r>
            <a:r>
              <a:rPr lang="pt-BR" sz="3400" b="1" i="1" dirty="0">
                <a:solidFill>
                  <a:srgbClr val="000000"/>
                </a:solidFill>
              </a:rPr>
              <a:t>atitude antissocial</a:t>
            </a:r>
            <a:r>
              <a:rPr lang="pt-BR" sz="3400" dirty="0">
                <a:solidFill>
                  <a:srgbClr val="000000"/>
                </a:solidFill>
              </a:rPr>
              <a:t>, como fruto do fenômeno de </a:t>
            </a:r>
            <a:r>
              <a:rPr lang="pt-BR" sz="3400" dirty="0" err="1">
                <a:solidFill>
                  <a:srgbClr val="000000"/>
                </a:solidFill>
              </a:rPr>
              <a:t>deprivação</a:t>
            </a:r>
            <a:r>
              <a:rPr lang="pt-BR" sz="3400" dirty="0">
                <a:solidFill>
                  <a:srgbClr val="000000"/>
                </a:solidFill>
              </a:rPr>
              <a:t>, com o indivíduo em condições de responsabilizar o ambiente por esta falha; </a:t>
            </a:r>
          </a:p>
          <a:p>
            <a:pPr algn="just">
              <a:lnSpc>
                <a:spcPct val="170000"/>
              </a:lnSpc>
              <a:buFontTx/>
              <a:buChar char="•"/>
            </a:pPr>
            <a:r>
              <a:rPr lang="pt-BR" sz="3400" dirty="0">
                <a:solidFill>
                  <a:srgbClr val="000000"/>
                </a:solidFill>
              </a:rPr>
              <a:t>os </a:t>
            </a:r>
            <a:r>
              <a:rPr lang="pt-BR" sz="3400" b="1" i="1" dirty="0" err="1">
                <a:solidFill>
                  <a:srgbClr val="000000"/>
                </a:solidFill>
              </a:rPr>
              <a:t>borderlines</a:t>
            </a:r>
            <a:r>
              <a:rPr lang="pt-BR" sz="3400" dirty="0">
                <a:solidFill>
                  <a:srgbClr val="000000"/>
                </a:solidFill>
              </a:rPr>
              <a:t> (ou falso </a:t>
            </a:r>
            <a:r>
              <a:rPr lang="pt-BR" sz="3400" i="1" dirty="0">
                <a:solidFill>
                  <a:srgbClr val="000000"/>
                </a:solidFill>
              </a:rPr>
              <a:t>self</a:t>
            </a:r>
            <a:r>
              <a:rPr lang="pt-BR" sz="3400" dirty="0">
                <a:solidFill>
                  <a:srgbClr val="000000"/>
                </a:solidFill>
              </a:rPr>
              <a:t> patológico), que se mostram como neuróticos, mas têm problemas psicóticos; </a:t>
            </a:r>
          </a:p>
          <a:p>
            <a:pPr algn="just">
              <a:lnSpc>
                <a:spcPct val="170000"/>
              </a:lnSpc>
              <a:buFontTx/>
              <a:buChar char="•"/>
            </a:pPr>
            <a:r>
              <a:rPr lang="pt-BR" sz="3400" dirty="0">
                <a:solidFill>
                  <a:srgbClr val="000000"/>
                </a:solidFill>
              </a:rPr>
              <a:t>os </a:t>
            </a:r>
            <a:r>
              <a:rPr lang="pt-BR" sz="3400" b="1" dirty="0">
                <a:solidFill>
                  <a:srgbClr val="000000"/>
                </a:solidFill>
              </a:rPr>
              <a:t>sintomas psicossomáticos</a:t>
            </a:r>
            <a:r>
              <a:rPr lang="pt-BR" sz="3400" dirty="0">
                <a:solidFill>
                  <a:srgbClr val="000000"/>
                </a:solidFill>
              </a:rPr>
              <a:t>, que podem ser gerados em diversos momentos do processo;</a:t>
            </a:r>
          </a:p>
          <a:p>
            <a:pPr algn="just">
              <a:lnSpc>
                <a:spcPct val="170000"/>
              </a:lnSpc>
              <a:buFontTx/>
              <a:buChar char="•"/>
            </a:pPr>
            <a:r>
              <a:rPr lang="pt-BR" sz="3400" dirty="0">
                <a:solidFill>
                  <a:srgbClr val="000000"/>
                </a:solidFill>
              </a:rPr>
              <a:t>bem como as </a:t>
            </a:r>
            <a:r>
              <a:rPr lang="pt-BR" sz="3400" b="1" dirty="0" err="1">
                <a:solidFill>
                  <a:srgbClr val="000000"/>
                </a:solidFill>
              </a:rPr>
              <a:t>adicções</a:t>
            </a:r>
            <a:r>
              <a:rPr lang="pt-BR" sz="3400" dirty="0">
                <a:solidFill>
                  <a:srgbClr val="000000"/>
                </a:solidFill>
              </a:rPr>
              <a:t>, que mesmo sendo apontadas, por </a:t>
            </a:r>
            <a:r>
              <a:rPr lang="pt-BR" sz="3400" dirty="0" err="1">
                <a:solidFill>
                  <a:srgbClr val="000000"/>
                </a:solidFill>
              </a:rPr>
              <a:t>Winnicott</a:t>
            </a:r>
            <a:r>
              <a:rPr lang="pt-BR" sz="3400" dirty="0">
                <a:solidFill>
                  <a:srgbClr val="000000"/>
                </a:solidFill>
              </a:rPr>
              <a:t>, como sendo um sintoma associado a falhas na fase da </a:t>
            </a:r>
            <a:r>
              <a:rPr lang="pt-BR" sz="3400" dirty="0" err="1">
                <a:solidFill>
                  <a:srgbClr val="000000"/>
                </a:solidFill>
              </a:rPr>
              <a:t>transicionalidade</a:t>
            </a:r>
            <a:r>
              <a:rPr lang="pt-BR" sz="3400" dirty="0">
                <a:solidFill>
                  <a:srgbClr val="000000"/>
                </a:solidFill>
              </a:rPr>
              <a:t>, podem ter origem noutros momentos do desenvolvimento (como explicitou Joyce </a:t>
            </a:r>
            <a:r>
              <a:rPr lang="pt-BR" sz="3400" dirty="0" err="1">
                <a:solidFill>
                  <a:srgbClr val="000000"/>
                </a:solidFill>
              </a:rPr>
              <a:t>McDougall</a:t>
            </a:r>
            <a:r>
              <a:rPr lang="pt-BR" sz="3400" dirty="0">
                <a:solidFill>
                  <a:srgbClr val="000000"/>
                </a:solidFill>
              </a:rPr>
              <a:t>). </a:t>
            </a:r>
          </a:p>
          <a:p>
            <a:endParaRPr lang="en-US" dirty="0"/>
          </a:p>
        </p:txBody>
      </p:sp>
      <p:sp>
        <p:nvSpPr>
          <p:cNvPr id="4" name="Slide Number Placeholder 3"/>
          <p:cNvSpPr>
            <a:spLocks noGrp="1"/>
          </p:cNvSpPr>
          <p:nvPr>
            <p:ph type="sldNum" sz="quarter" idx="12"/>
          </p:nvPr>
        </p:nvSpPr>
        <p:spPr/>
        <p:txBody>
          <a:bodyPr/>
          <a:lstStyle/>
          <a:p>
            <a:fld id="{F4CD69DC-4217-E947-A017-A01469E0B7C6}" type="slidenum">
              <a:rPr lang="en-US" smtClean="0"/>
              <a:pPr/>
              <a:t>45</a:t>
            </a:fld>
            <a:endParaRPr lang="en-US"/>
          </a:p>
        </p:txBody>
      </p:sp>
    </p:spTree>
    <p:extLst>
      <p:ext uri="{BB962C8B-B14F-4D97-AF65-F5344CB8AC3E}">
        <p14:creationId xmlns:p14="http://schemas.microsoft.com/office/powerpoint/2010/main" val="42320221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Para </a:t>
            </a:r>
            <a:r>
              <a:rPr lang="en-US" sz="2800" b="1" dirty="0" err="1"/>
              <a:t>uma</a:t>
            </a:r>
            <a:r>
              <a:rPr lang="en-US" sz="2800" b="1" dirty="0"/>
              <a:t> </a:t>
            </a:r>
            <a:r>
              <a:rPr lang="en-US" sz="2800" b="1" dirty="0" err="1"/>
              <a:t>descrição</a:t>
            </a:r>
            <a:r>
              <a:rPr lang="en-US" sz="2800" b="1" dirty="0"/>
              <a:t> </a:t>
            </a:r>
            <a:r>
              <a:rPr lang="en-US" sz="2800" b="1" dirty="0" err="1"/>
              <a:t>mais</a:t>
            </a:r>
            <a:r>
              <a:rPr lang="en-US" sz="2800" b="1" dirty="0"/>
              <a:t> </a:t>
            </a:r>
            <a:r>
              <a:rPr lang="en-US" sz="2800" b="1" dirty="0" err="1"/>
              <a:t>detalhada</a:t>
            </a:r>
            <a:r>
              <a:rPr lang="mr-IN" sz="2800" b="1" dirty="0"/>
              <a:t>… </a:t>
            </a:r>
            <a:r>
              <a:rPr lang="mr-IN" sz="2800" b="1" dirty="0">
                <a:solidFill>
                  <a:srgbClr val="FF0000"/>
                </a:solidFill>
              </a:rPr>
              <a:t>- </a:t>
            </a:r>
            <a:endParaRPr lang="en-US" sz="2800" b="1" dirty="0">
              <a:solidFill>
                <a:srgbClr val="FF0000"/>
              </a:solidFill>
            </a:endParaRPr>
          </a:p>
        </p:txBody>
      </p:sp>
      <p:sp>
        <p:nvSpPr>
          <p:cNvPr id="3" name="Content Placeholder 2"/>
          <p:cNvSpPr>
            <a:spLocks noGrp="1"/>
          </p:cNvSpPr>
          <p:nvPr>
            <p:ph idx="1"/>
          </p:nvPr>
        </p:nvSpPr>
        <p:spPr/>
        <p:txBody>
          <a:bodyPr>
            <a:normAutofit fontScale="47500" lnSpcReduction="20000"/>
          </a:bodyPr>
          <a:lstStyle/>
          <a:p>
            <a:pPr marL="0" indent="0" algn="just">
              <a:lnSpc>
                <a:spcPct val="170000"/>
              </a:lnSpc>
              <a:buNone/>
            </a:pPr>
            <a:r>
              <a:rPr lang="en-US" dirty="0">
                <a:solidFill>
                  <a:srgbClr val="000000"/>
                </a:solidFill>
              </a:rPr>
              <a:t>	</a:t>
            </a:r>
            <a:r>
              <a:rPr lang="en-US" sz="3600" dirty="0" err="1">
                <a:solidFill>
                  <a:srgbClr val="000000"/>
                </a:solidFill>
              </a:rPr>
              <a:t>Esta</a:t>
            </a:r>
            <a:r>
              <a:rPr lang="en-US" sz="3600" dirty="0">
                <a:solidFill>
                  <a:srgbClr val="000000"/>
                </a:solidFill>
              </a:rPr>
              <a:t> </a:t>
            </a:r>
            <a:r>
              <a:rPr lang="en-US" sz="3600" dirty="0" err="1">
                <a:solidFill>
                  <a:srgbClr val="000000"/>
                </a:solidFill>
              </a:rPr>
              <a:t>apresentação</a:t>
            </a:r>
            <a:r>
              <a:rPr lang="en-US" sz="3600" dirty="0">
                <a:solidFill>
                  <a:srgbClr val="000000"/>
                </a:solidFill>
              </a:rPr>
              <a:t> visa </a:t>
            </a:r>
            <a:r>
              <a:rPr lang="en-US" sz="3600" dirty="0" err="1">
                <a:solidFill>
                  <a:srgbClr val="000000"/>
                </a:solidFill>
              </a:rPr>
              <a:t>fornecer</a:t>
            </a:r>
            <a:r>
              <a:rPr lang="en-US" sz="3600" dirty="0">
                <a:solidFill>
                  <a:srgbClr val="000000"/>
                </a:solidFill>
              </a:rPr>
              <a:t> um panorama, </a:t>
            </a:r>
            <a:r>
              <a:rPr lang="en-US" sz="3600" dirty="0" err="1">
                <a:solidFill>
                  <a:srgbClr val="000000"/>
                </a:solidFill>
              </a:rPr>
              <a:t>nos</a:t>
            </a:r>
            <a:r>
              <a:rPr lang="en-US" sz="3600" dirty="0">
                <a:solidFill>
                  <a:srgbClr val="000000"/>
                </a:solidFill>
              </a:rPr>
              <a:t> </a:t>
            </a:r>
            <a:r>
              <a:rPr lang="en-US" sz="3600" dirty="0" err="1">
                <a:solidFill>
                  <a:srgbClr val="000000"/>
                </a:solidFill>
              </a:rPr>
              <a:t>quais</a:t>
            </a:r>
            <a:r>
              <a:rPr lang="en-US" sz="3600" dirty="0">
                <a:solidFill>
                  <a:srgbClr val="000000"/>
                </a:solidFill>
              </a:rPr>
              <a:t> </a:t>
            </a:r>
            <a:r>
              <a:rPr lang="en-US" sz="3600" dirty="0" err="1">
                <a:solidFill>
                  <a:srgbClr val="000000"/>
                </a:solidFill>
              </a:rPr>
              <a:t>os</a:t>
            </a:r>
            <a:r>
              <a:rPr lang="en-US" sz="3600" dirty="0">
                <a:solidFill>
                  <a:srgbClr val="000000"/>
                </a:solidFill>
              </a:rPr>
              <a:t> </a:t>
            </a:r>
            <a:r>
              <a:rPr lang="en-US" sz="3600" dirty="0" err="1">
                <a:solidFill>
                  <a:srgbClr val="000000"/>
                </a:solidFill>
              </a:rPr>
              <a:t>detalhes</a:t>
            </a:r>
            <a:r>
              <a:rPr lang="en-US" sz="3600" dirty="0">
                <a:solidFill>
                  <a:srgbClr val="000000"/>
                </a:solidFill>
              </a:rPr>
              <a:t> dos </a:t>
            </a:r>
            <a:r>
              <a:rPr lang="en-US" sz="3600" dirty="0" err="1">
                <a:solidFill>
                  <a:srgbClr val="000000"/>
                </a:solidFill>
              </a:rPr>
              <a:t>acontecimentos</a:t>
            </a:r>
            <a:r>
              <a:rPr lang="en-US" sz="3600" dirty="0">
                <a:solidFill>
                  <a:srgbClr val="000000"/>
                </a:solidFill>
              </a:rPr>
              <a:t> e </a:t>
            </a:r>
            <a:r>
              <a:rPr lang="en-US" sz="3600" dirty="0" err="1">
                <a:solidFill>
                  <a:srgbClr val="000000"/>
                </a:solidFill>
              </a:rPr>
              <a:t>marcos</a:t>
            </a:r>
            <a:r>
              <a:rPr lang="en-US" sz="3600" dirty="0">
                <a:solidFill>
                  <a:srgbClr val="000000"/>
                </a:solidFill>
              </a:rPr>
              <a:t> </a:t>
            </a:r>
            <a:r>
              <a:rPr lang="en-US" sz="3600" dirty="0" err="1">
                <a:solidFill>
                  <a:srgbClr val="000000"/>
                </a:solidFill>
              </a:rPr>
              <a:t>desse</a:t>
            </a:r>
            <a:r>
              <a:rPr lang="en-US" sz="3600" dirty="0">
                <a:solidFill>
                  <a:srgbClr val="000000"/>
                </a:solidFill>
              </a:rPr>
              <a:t> </a:t>
            </a:r>
            <a:r>
              <a:rPr lang="en-US" sz="3600" dirty="0" err="1">
                <a:solidFill>
                  <a:srgbClr val="000000"/>
                </a:solidFill>
              </a:rPr>
              <a:t>desenvolvimento</a:t>
            </a:r>
            <a:r>
              <a:rPr lang="en-US" sz="3600" dirty="0">
                <a:solidFill>
                  <a:srgbClr val="000000"/>
                </a:solidFill>
              </a:rPr>
              <a:t>, </a:t>
            </a:r>
            <a:r>
              <a:rPr lang="en-US" sz="3600" dirty="0" err="1">
                <a:solidFill>
                  <a:srgbClr val="000000"/>
                </a:solidFill>
              </a:rPr>
              <a:t>não</a:t>
            </a:r>
            <a:r>
              <a:rPr lang="en-US" sz="3600" dirty="0">
                <a:solidFill>
                  <a:srgbClr val="000000"/>
                </a:solidFill>
              </a:rPr>
              <a:t> </a:t>
            </a:r>
            <a:r>
              <a:rPr lang="en-US" sz="3600" dirty="0" err="1">
                <a:solidFill>
                  <a:srgbClr val="000000"/>
                </a:solidFill>
              </a:rPr>
              <a:t>foram</a:t>
            </a:r>
            <a:r>
              <a:rPr lang="en-US" sz="3600" dirty="0">
                <a:solidFill>
                  <a:srgbClr val="000000"/>
                </a:solidFill>
              </a:rPr>
              <a:t>, </a:t>
            </a:r>
            <a:r>
              <a:rPr lang="en-US" sz="3600" dirty="0" err="1">
                <a:solidFill>
                  <a:srgbClr val="000000"/>
                </a:solidFill>
              </a:rPr>
              <a:t>evidentemente</a:t>
            </a:r>
            <a:r>
              <a:rPr lang="en-US" sz="3600" dirty="0">
                <a:solidFill>
                  <a:srgbClr val="000000"/>
                </a:solidFill>
              </a:rPr>
              <a:t>, </a:t>
            </a:r>
            <a:r>
              <a:rPr lang="en-US" sz="3600" dirty="0" err="1">
                <a:solidFill>
                  <a:srgbClr val="000000"/>
                </a:solidFill>
              </a:rPr>
              <a:t>analisados</a:t>
            </a:r>
            <a:r>
              <a:rPr lang="en-US" sz="3600" dirty="0">
                <a:solidFill>
                  <a:srgbClr val="000000"/>
                </a:solidFill>
              </a:rPr>
              <a:t>. Para um </a:t>
            </a:r>
            <a:r>
              <a:rPr lang="en-US" sz="3600" dirty="0" err="1">
                <a:solidFill>
                  <a:srgbClr val="000000"/>
                </a:solidFill>
              </a:rPr>
              <a:t>estudo</a:t>
            </a:r>
            <a:r>
              <a:rPr lang="en-US" sz="3600" dirty="0">
                <a:solidFill>
                  <a:srgbClr val="000000"/>
                </a:solidFill>
              </a:rPr>
              <a:t> </a:t>
            </a:r>
            <a:r>
              <a:rPr lang="en-US" sz="3600" dirty="0" err="1">
                <a:solidFill>
                  <a:srgbClr val="000000"/>
                </a:solidFill>
              </a:rPr>
              <a:t>mais</a:t>
            </a:r>
            <a:r>
              <a:rPr lang="en-US" sz="3600" dirty="0">
                <a:solidFill>
                  <a:srgbClr val="000000"/>
                </a:solidFill>
              </a:rPr>
              <a:t> </a:t>
            </a:r>
            <a:r>
              <a:rPr lang="en-US" sz="3600" dirty="0" err="1">
                <a:solidFill>
                  <a:srgbClr val="000000"/>
                </a:solidFill>
              </a:rPr>
              <a:t>detalho</a:t>
            </a:r>
            <a:r>
              <a:rPr lang="en-US" sz="3600" dirty="0">
                <a:solidFill>
                  <a:srgbClr val="000000"/>
                </a:solidFill>
              </a:rPr>
              <a:t>, </a:t>
            </a:r>
            <a:r>
              <a:rPr lang="en-US" sz="3600" dirty="0" err="1">
                <a:solidFill>
                  <a:srgbClr val="000000"/>
                </a:solidFill>
              </a:rPr>
              <a:t>pode</a:t>
            </a:r>
            <a:r>
              <a:rPr lang="en-US" sz="3600" dirty="0">
                <a:solidFill>
                  <a:srgbClr val="000000"/>
                </a:solidFill>
              </a:rPr>
              <a:t>-se </a:t>
            </a:r>
            <a:r>
              <a:rPr lang="en-US" sz="3600" dirty="0" err="1">
                <a:solidFill>
                  <a:srgbClr val="000000"/>
                </a:solidFill>
              </a:rPr>
              <a:t>consultar</a:t>
            </a:r>
            <a:r>
              <a:rPr lang="en-US" sz="3600" dirty="0">
                <a:solidFill>
                  <a:srgbClr val="000000"/>
                </a:solidFill>
              </a:rPr>
              <a:t> </a:t>
            </a:r>
            <a:r>
              <a:rPr lang="en-US" sz="3600" dirty="0" err="1">
                <a:solidFill>
                  <a:srgbClr val="000000"/>
                </a:solidFill>
              </a:rPr>
              <a:t>tanto</a:t>
            </a:r>
            <a:r>
              <a:rPr lang="en-US" sz="3600" dirty="0">
                <a:solidFill>
                  <a:srgbClr val="000000"/>
                </a:solidFill>
              </a:rPr>
              <a:t> </a:t>
            </a:r>
            <a:r>
              <a:rPr lang="en-US" sz="3600" dirty="0" err="1">
                <a:solidFill>
                  <a:srgbClr val="000000"/>
                </a:solidFill>
              </a:rPr>
              <a:t>esta</a:t>
            </a:r>
            <a:r>
              <a:rPr lang="en-US" sz="3600" dirty="0">
                <a:solidFill>
                  <a:srgbClr val="000000"/>
                </a:solidFill>
              </a:rPr>
              <a:t> </a:t>
            </a:r>
            <a:r>
              <a:rPr lang="en-US" sz="3600" dirty="0" err="1">
                <a:solidFill>
                  <a:srgbClr val="000000"/>
                </a:solidFill>
              </a:rPr>
              <a:t>minha</a:t>
            </a:r>
            <a:r>
              <a:rPr lang="en-US" sz="3600" dirty="0">
                <a:solidFill>
                  <a:srgbClr val="000000"/>
                </a:solidFill>
              </a:rPr>
              <a:t> </a:t>
            </a:r>
            <a:r>
              <a:rPr lang="en-US" sz="3600" dirty="0" err="1">
                <a:solidFill>
                  <a:srgbClr val="000000"/>
                </a:solidFill>
              </a:rPr>
              <a:t>maneira</a:t>
            </a:r>
            <a:r>
              <a:rPr lang="en-US" sz="3600" dirty="0">
                <a:solidFill>
                  <a:srgbClr val="000000"/>
                </a:solidFill>
              </a:rPr>
              <a:t> de </a:t>
            </a:r>
            <a:r>
              <a:rPr lang="en-US" sz="3600" dirty="0" err="1">
                <a:solidFill>
                  <a:srgbClr val="000000"/>
                </a:solidFill>
              </a:rPr>
              <a:t>compreensão</a:t>
            </a:r>
            <a:r>
              <a:rPr lang="en-US" sz="3600" dirty="0">
                <a:solidFill>
                  <a:srgbClr val="000000"/>
                </a:solidFill>
              </a:rPr>
              <a:t> – </a:t>
            </a:r>
            <a:r>
              <a:rPr lang="en-US" sz="3600" dirty="0" err="1">
                <a:solidFill>
                  <a:srgbClr val="000000"/>
                </a:solidFill>
              </a:rPr>
              <a:t>seja</a:t>
            </a:r>
            <a:r>
              <a:rPr lang="en-US" sz="3600" dirty="0">
                <a:solidFill>
                  <a:srgbClr val="000000"/>
                </a:solidFill>
              </a:rPr>
              <a:t> </a:t>
            </a:r>
            <a:r>
              <a:rPr lang="en-US" sz="3600" dirty="0" err="1">
                <a:solidFill>
                  <a:srgbClr val="000000"/>
                </a:solidFill>
              </a:rPr>
              <a:t>em</a:t>
            </a:r>
            <a:r>
              <a:rPr lang="en-US" sz="3600" dirty="0">
                <a:solidFill>
                  <a:srgbClr val="000000"/>
                </a:solidFill>
              </a:rPr>
              <a:t> </a:t>
            </a:r>
            <a:r>
              <a:rPr lang="en-US" sz="3600" dirty="0" err="1">
                <a:solidFill>
                  <a:srgbClr val="000000"/>
                </a:solidFill>
              </a:rPr>
              <a:t>termos</a:t>
            </a:r>
            <a:r>
              <a:rPr lang="en-US" sz="3600" dirty="0">
                <a:solidFill>
                  <a:srgbClr val="000000"/>
                </a:solidFill>
              </a:rPr>
              <a:t> de </a:t>
            </a:r>
            <a:r>
              <a:rPr lang="en-US" sz="3600" dirty="0" err="1">
                <a:solidFill>
                  <a:srgbClr val="000000"/>
                </a:solidFill>
              </a:rPr>
              <a:t>uma</a:t>
            </a:r>
            <a:r>
              <a:rPr lang="en-US" sz="3600" dirty="0">
                <a:solidFill>
                  <a:srgbClr val="000000"/>
                </a:solidFill>
              </a:rPr>
              <a:t> </a:t>
            </a:r>
            <a:r>
              <a:rPr lang="en-US" sz="3600" dirty="0" err="1">
                <a:solidFill>
                  <a:srgbClr val="000000"/>
                </a:solidFill>
              </a:rPr>
              <a:t>análise</a:t>
            </a:r>
            <a:r>
              <a:rPr lang="en-US" sz="3600" dirty="0">
                <a:solidFill>
                  <a:srgbClr val="000000"/>
                </a:solidFill>
              </a:rPr>
              <a:t> </a:t>
            </a:r>
            <a:r>
              <a:rPr lang="en-US" sz="3600" dirty="0" err="1">
                <a:solidFill>
                  <a:srgbClr val="000000"/>
                </a:solidFill>
              </a:rPr>
              <a:t>geral</a:t>
            </a:r>
            <a:r>
              <a:rPr lang="en-US" sz="3600" dirty="0">
                <a:solidFill>
                  <a:srgbClr val="000000"/>
                </a:solidFill>
              </a:rPr>
              <a:t> da </a:t>
            </a:r>
            <a:r>
              <a:rPr lang="en-US" sz="3600" dirty="0" err="1">
                <a:solidFill>
                  <a:srgbClr val="000000"/>
                </a:solidFill>
              </a:rPr>
              <a:t>obra</a:t>
            </a:r>
            <a:r>
              <a:rPr lang="en-US" sz="3600" dirty="0">
                <a:solidFill>
                  <a:srgbClr val="000000"/>
                </a:solidFill>
              </a:rPr>
              <a:t> de </a:t>
            </a:r>
            <a:r>
              <a:rPr lang="en-US" sz="3600" dirty="0" err="1">
                <a:solidFill>
                  <a:srgbClr val="000000"/>
                </a:solidFill>
              </a:rPr>
              <a:t>Winnicott</a:t>
            </a:r>
            <a:r>
              <a:rPr lang="en-US" sz="3600" dirty="0">
                <a:solidFill>
                  <a:srgbClr val="000000"/>
                </a:solidFill>
              </a:rPr>
              <a:t> e </a:t>
            </a:r>
            <a:r>
              <a:rPr lang="en-US" sz="3600" dirty="0" err="1">
                <a:solidFill>
                  <a:srgbClr val="000000"/>
                </a:solidFill>
              </a:rPr>
              <a:t>sua</a:t>
            </a:r>
            <a:r>
              <a:rPr lang="en-US" sz="3600" dirty="0">
                <a:solidFill>
                  <a:srgbClr val="000000"/>
                </a:solidFill>
              </a:rPr>
              <a:t> </a:t>
            </a:r>
            <a:r>
              <a:rPr lang="en-US" sz="3600" dirty="0" err="1">
                <a:solidFill>
                  <a:srgbClr val="000000"/>
                </a:solidFill>
              </a:rPr>
              <a:t>teoria</a:t>
            </a:r>
            <a:r>
              <a:rPr lang="en-US" sz="3600" dirty="0">
                <a:solidFill>
                  <a:srgbClr val="000000"/>
                </a:solidFill>
              </a:rPr>
              <a:t> do </a:t>
            </a:r>
            <a:r>
              <a:rPr lang="en-US" sz="3600" dirty="0" err="1">
                <a:solidFill>
                  <a:srgbClr val="000000"/>
                </a:solidFill>
              </a:rPr>
              <a:t>desenvolvimento</a:t>
            </a:r>
            <a:r>
              <a:rPr lang="en-US" sz="3600" dirty="0">
                <a:solidFill>
                  <a:srgbClr val="000000"/>
                </a:solidFill>
              </a:rPr>
              <a:t> </a:t>
            </a:r>
            <a:r>
              <a:rPr lang="en-US" sz="2500" dirty="0">
                <a:solidFill>
                  <a:srgbClr val="000000"/>
                </a:solidFill>
              </a:rPr>
              <a:t>(Fulgencio, 2014b, 2015a, 2016, 2017, 2018), </a:t>
            </a:r>
            <a:r>
              <a:rPr lang="en-US" sz="3600" dirty="0" err="1">
                <a:solidFill>
                  <a:srgbClr val="000000"/>
                </a:solidFill>
              </a:rPr>
              <a:t>seja</a:t>
            </a:r>
            <a:r>
              <a:rPr lang="en-US" sz="3600" dirty="0">
                <a:solidFill>
                  <a:srgbClr val="000000"/>
                </a:solidFill>
              </a:rPr>
              <a:t> </a:t>
            </a:r>
            <a:r>
              <a:rPr lang="en-US" sz="3600" dirty="0" err="1">
                <a:solidFill>
                  <a:srgbClr val="000000"/>
                </a:solidFill>
              </a:rPr>
              <a:t>diversos</a:t>
            </a:r>
            <a:r>
              <a:rPr lang="en-US" sz="3600" dirty="0">
                <a:solidFill>
                  <a:srgbClr val="000000"/>
                </a:solidFill>
              </a:rPr>
              <a:t> outros de </a:t>
            </a:r>
            <a:r>
              <a:rPr lang="en-US" sz="3600" dirty="0" err="1">
                <a:solidFill>
                  <a:srgbClr val="000000"/>
                </a:solidFill>
              </a:rPr>
              <a:t>meus</a:t>
            </a:r>
            <a:r>
              <a:rPr lang="en-US" sz="3600" dirty="0">
                <a:solidFill>
                  <a:srgbClr val="000000"/>
                </a:solidFill>
              </a:rPr>
              <a:t> </a:t>
            </a:r>
            <a:r>
              <a:rPr lang="en-US" sz="3600" dirty="0" err="1">
                <a:solidFill>
                  <a:srgbClr val="000000"/>
                </a:solidFill>
              </a:rPr>
              <a:t>textos</a:t>
            </a:r>
            <a:r>
              <a:rPr lang="en-US" sz="3600" dirty="0">
                <a:solidFill>
                  <a:srgbClr val="000000"/>
                </a:solidFill>
              </a:rPr>
              <a:t> </a:t>
            </a:r>
            <a:r>
              <a:rPr lang="en-US" sz="3600" dirty="0" err="1">
                <a:solidFill>
                  <a:srgbClr val="000000"/>
                </a:solidFill>
              </a:rPr>
              <a:t>dedicados</a:t>
            </a:r>
            <a:r>
              <a:rPr lang="en-US" sz="3600" dirty="0">
                <a:solidFill>
                  <a:srgbClr val="000000"/>
                </a:solidFill>
              </a:rPr>
              <a:t> </a:t>
            </a:r>
            <a:r>
              <a:rPr lang="en-US" sz="3600" dirty="0" err="1">
                <a:solidFill>
                  <a:srgbClr val="000000"/>
                </a:solidFill>
              </a:rPr>
              <a:t>à</a:t>
            </a:r>
            <a:r>
              <a:rPr lang="en-US" sz="3600" dirty="0">
                <a:solidFill>
                  <a:srgbClr val="000000"/>
                </a:solidFill>
              </a:rPr>
              <a:t> </a:t>
            </a:r>
            <a:r>
              <a:rPr lang="en-US" sz="3600" dirty="0" err="1">
                <a:solidFill>
                  <a:srgbClr val="000000"/>
                </a:solidFill>
              </a:rPr>
              <a:t>temas</a:t>
            </a:r>
            <a:r>
              <a:rPr lang="en-US" sz="3600" dirty="0">
                <a:solidFill>
                  <a:srgbClr val="000000"/>
                </a:solidFill>
              </a:rPr>
              <a:t> </a:t>
            </a:r>
            <a:r>
              <a:rPr lang="en-US" sz="3600" dirty="0" err="1">
                <a:solidFill>
                  <a:srgbClr val="000000"/>
                </a:solidFill>
              </a:rPr>
              <a:t>mais</a:t>
            </a:r>
            <a:r>
              <a:rPr lang="en-US" sz="3600" dirty="0">
                <a:solidFill>
                  <a:srgbClr val="000000"/>
                </a:solidFill>
              </a:rPr>
              <a:t> </a:t>
            </a:r>
            <a:r>
              <a:rPr lang="en-US" sz="3600" dirty="0" err="1">
                <a:solidFill>
                  <a:srgbClr val="000000"/>
                </a:solidFill>
              </a:rPr>
              <a:t>específicos</a:t>
            </a:r>
            <a:r>
              <a:rPr lang="en-US" sz="3600" dirty="0">
                <a:solidFill>
                  <a:srgbClr val="000000"/>
                </a:solidFill>
              </a:rPr>
              <a:t> </a:t>
            </a:r>
            <a:r>
              <a:rPr lang="en-US" sz="3600" dirty="0" err="1">
                <a:solidFill>
                  <a:srgbClr val="000000"/>
                </a:solidFill>
              </a:rPr>
              <a:t>deste</a:t>
            </a:r>
            <a:r>
              <a:rPr lang="en-US" sz="3600" dirty="0">
                <a:solidFill>
                  <a:srgbClr val="000000"/>
                </a:solidFill>
              </a:rPr>
              <a:t> </a:t>
            </a:r>
            <a:r>
              <a:rPr lang="en-US" sz="3600" dirty="0" err="1">
                <a:solidFill>
                  <a:srgbClr val="000000"/>
                </a:solidFill>
              </a:rPr>
              <a:t>autor</a:t>
            </a:r>
            <a:r>
              <a:rPr lang="en-US" sz="3400" dirty="0">
                <a:solidFill>
                  <a:srgbClr val="000000"/>
                </a:solidFill>
              </a:rPr>
              <a:t> </a:t>
            </a:r>
            <a:r>
              <a:rPr lang="en-US" sz="2500" dirty="0">
                <a:solidFill>
                  <a:srgbClr val="000000"/>
                </a:solidFill>
              </a:rPr>
              <a:t>(Fulgencio, 2008a, 2008b, 2010a, 2010b, 2011a, 2011b, 2011c, 2012, 2013a, 2013b, 2013c, 2014a, 2014c, 2015b; Fulgencio, </a:t>
            </a:r>
            <a:r>
              <a:rPr lang="en-US" sz="2500" dirty="0" err="1">
                <a:solidFill>
                  <a:srgbClr val="000000"/>
                </a:solidFill>
              </a:rPr>
              <a:t>Simanke</a:t>
            </a:r>
            <a:r>
              <a:rPr lang="en-US" sz="2500" dirty="0">
                <a:solidFill>
                  <a:srgbClr val="000000"/>
                </a:solidFill>
              </a:rPr>
              <a:t>, </a:t>
            </a:r>
            <a:r>
              <a:rPr lang="en-US" sz="2500" dirty="0" err="1">
                <a:solidFill>
                  <a:srgbClr val="000000"/>
                </a:solidFill>
              </a:rPr>
              <a:t>Imbasciati</a:t>
            </a:r>
            <a:r>
              <a:rPr lang="en-US" sz="2500" dirty="0">
                <a:solidFill>
                  <a:srgbClr val="000000"/>
                </a:solidFill>
              </a:rPr>
              <a:t>, &amp; Girard, 2018; Girard, 2010; </a:t>
            </a:r>
            <a:r>
              <a:rPr lang="en-US" sz="2500" dirty="0" err="1">
                <a:solidFill>
                  <a:srgbClr val="000000"/>
                </a:solidFill>
              </a:rPr>
              <a:t>Marchiolli</a:t>
            </a:r>
            <a:r>
              <a:rPr lang="en-US" sz="2500" dirty="0">
                <a:solidFill>
                  <a:srgbClr val="000000"/>
                </a:solidFill>
              </a:rPr>
              <a:t> &amp; Fulgencio, 2012)</a:t>
            </a:r>
            <a:r>
              <a:rPr lang="en-US" dirty="0">
                <a:solidFill>
                  <a:srgbClr val="000000"/>
                </a:solidFill>
              </a:rPr>
              <a:t> – </a:t>
            </a:r>
            <a:r>
              <a:rPr lang="en-US" sz="3600" dirty="0" err="1">
                <a:solidFill>
                  <a:srgbClr val="000000"/>
                </a:solidFill>
              </a:rPr>
              <a:t>quanto</a:t>
            </a:r>
            <a:r>
              <a:rPr lang="en-US" sz="3600" dirty="0">
                <a:solidFill>
                  <a:srgbClr val="000000"/>
                </a:solidFill>
              </a:rPr>
              <a:t> a de outros </a:t>
            </a:r>
            <a:r>
              <a:rPr lang="en-US" sz="3600" dirty="0" err="1">
                <a:solidFill>
                  <a:srgbClr val="000000"/>
                </a:solidFill>
              </a:rPr>
              <a:t>comentadores</a:t>
            </a:r>
            <a:r>
              <a:rPr lang="en-US" sz="3600" dirty="0">
                <a:solidFill>
                  <a:srgbClr val="000000"/>
                </a:solidFill>
              </a:rPr>
              <a:t> </a:t>
            </a:r>
            <a:r>
              <a:rPr lang="en-US" dirty="0">
                <a:solidFill>
                  <a:srgbClr val="000000"/>
                </a:solidFill>
              </a:rPr>
              <a:t>– </a:t>
            </a:r>
            <a:r>
              <a:rPr lang="en-US" sz="2500" dirty="0" err="1">
                <a:solidFill>
                  <a:srgbClr val="000000"/>
                </a:solidFill>
              </a:rPr>
              <a:t>tais</a:t>
            </a:r>
            <a:r>
              <a:rPr lang="en-US" sz="2500" dirty="0">
                <a:solidFill>
                  <a:srgbClr val="000000"/>
                </a:solidFill>
              </a:rPr>
              <a:t> </a:t>
            </a:r>
            <a:r>
              <a:rPr lang="en-US" sz="2500" dirty="0" err="1">
                <a:solidFill>
                  <a:srgbClr val="000000"/>
                </a:solidFill>
              </a:rPr>
              <a:t>como</a:t>
            </a:r>
            <a:r>
              <a:rPr lang="en-US" sz="2500" dirty="0">
                <a:solidFill>
                  <a:srgbClr val="000000"/>
                </a:solidFill>
              </a:rPr>
              <a:t> Phillips (1988), Abram ( 2007, 2008), Dias (2003), Spelman (2013a, 2013b), Joyce &amp; Caldwell (2011</a:t>
            </a:r>
            <a:r>
              <a:rPr lang="en-US" dirty="0">
                <a:solidFill>
                  <a:srgbClr val="000000"/>
                </a:solidFill>
              </a:rPr>
              <a:t>) –,  </a:t>
            </a:r>
            <a:r>
              <a:rPr lang="en-US" sz="3600" dirty="0" err="1">
                <a:solidFill>
                  <a:srgbClr val="000000"/>
                </a:solidFill>
              </a:rPr>
              <a:t>bem</a:t>
            </a:r>
            <a:r>
              <a:rPr lang="en-US" sz="3600" dirty="0">
                <a:solidFill>
                  <a:srgbClr val="000000"/>
                </a:solidFill>
              </a:rPr>
              <a:t> </a:t>
            </a:r>
            <a:r>
              <a:rPr lang="en-US" sz="3600" dirty="0" err="1">
                <a:solidFill>
                  <a:srgbClr val="000000"/>
                </a:solidFill>
              </a:rPr>
              <a:t>como</a:t>
            </a:r>
            <a:r>
              <a:rPr lang="en-US" sz="3600" dirty="0">
                <a:solidFill>
                  <a:srgbClr val="000000"/>
                </a:solidFill>
              </a:rPr>
              <a:t> </a:t>
            </a:r>
            <a:r>
              <a:rPr lang="en-US" sz="3600" dirty="0" err="1">
                <a:solidFill>
                  <a:srgbClr val="000000"/>
                </a:solidFill>
              </a:rPr>
              <a:t>algumas</a:t>
            </a:r>
            <a:r>
              <a:rPr lang="en-US" sz="3600" dirty="0">
                <a:solidFill>
                  <a:srgbClr val="000000"/>
                </a:solidFill>
              </a:rPr>
              <a:t> </a:t>
            </a:r>
            <a:r>
              <a:rPr lang="en-US" sz="3600" dirty="0" err="1">
                <a:solidFill>
                  <a:srgbClr val="000000"/>
                </a:solidFill>
              </a:rPr>
              <a:t>coletâneas</a:t>
            </a:r>
            <a:r>
              <a:rPr lang="en-US" sz="3600" dirty="0">
                <a:solidFill>
                  <a:srgbClr val="000000"/>
                </a:solidFill>
              </a:rPr>
              <a:t> </a:t>
            </a:r>
            <a:r>
              <a:rPr lang="en-US" sz="3600" dirty="0" err="1">
                <a:solidFill>
                  <a:srgbClr val="000000"/>
                </a:solidFill>
              </a:rPr>
              <a:t>ou</a:t>
            </a:r>
            <a:r>
              <a:rPr lang="en-US" sz="3600" dirty="0">
                <a:solidFill>
                  <a:srgbClr val="000000"/>
                </a:solidFill>
              </a:rPr>
              <a:t> </a:t>
            </a:r>
            <a:r>
              <a:rPr lang="en-US" sz="3600" dirty="0" err="1">
                <a:solidFill>
                  <a:srgbClr val="000000"/>
                </a:solidFill>
              </a:rPr>
              <a:t>artigos</a:t>
            </a:r>
            <a:r>
              <a:rPr lang="en-US" sz="3600" dirty="0">
                <a:solidFill>
                  <a:srgbClr val="000000"/>
                </a:solidFill>
              </a:rPr>
              <a:t> </a:t>
            </a:r>
            <a:r>
              <a:rPr lang="en-US" sz="3600" dirty="0" err="1">
                <a:solidFill>
                  <a:srgbClr val="000000"/>
                </a:solidFill>
              </a:rPr>
              <a:t>versando</a:t>
            </a:r>
            <a:r>
              <a:rPr lang="en-US" sz="3600" dirty="0">
                <a:solidFill>
                  <a:srgbClr val="000000"/>
                </a:solidFill>
              </a:rPr>
              <a:t> </a:t>
            </a:r>
            <a:r>
              <a:rPr lang="en-US" sz="3600" dirty="0" err="1">
                <a:solidFill>
                  <a:srgbClr val="000000"/>
                </a:solidFill>
              </a:rPr>
              <a:t>sobre</a:t>
            </a:r>
            <a:r>
              <a:rPr lang="en-US" sz="3600" dirty="0">
                <a:solidFill>
                  <a:srgbClr val="000000"/>
                </a:solidFill>
              </a:rPr>
              <a:t> </a:t>
            </a:r>
            <a:r>
              <a:rPr lang="en-US" sz="3600" dirty="0" err="1">
                <a:solidFill>
                  <a:srgbClr val="000000"/>
                </a:solidFill>
              </a:rPr>
              <a:t>suas</a:t>
            </a:r>
            <a:r>
              <a:rPr lang="en-US" sz="3600" dirty="0">
                <a:solidFill>
                  <a:srgbClr val="000000"/>
                </a:solidFill>
              </a:rPr>
              <a:t> </a:t>
            </a:r>
            <a:r>
              <a:rPr lang="en-US" sz="3600" dirty="0" err="1">
                <a:solidFill>
                  <a:srgbClr val="000000"/>
                </a:solidFill>
              </a:rPr>
              <a:t>propostas</a:t>
            </a:r>
            <a:r>
              <a:rPr lang="en-US" sz="3400" dirty="0">
                <a:solidFill>
                  <a:srgbClr val="000000"/>
                </a:solidFill>
              </a:rPr>
              <a:t>, </a:t>
            </a:r>
            <a:r>
              <a:rPr lang="en-US" sz="2500" dirty="0" err="1">
                <a:solidFill>
                  <a:srgbClr val="000000"/>
                </a:solidFill>
              </a:rPr>
              <a:t>tais</a:t>
            </a:r>
            <a:r>
              <a:rPr lang="en-US" sz="2500" dirty="0">
                <a:solidFill>
                  <a:srgbClr val="000000"/>
                </a:solidFill>
              </a:rPr>
              <a:t> </a:t>
            </a:r>
            <a:r>
              <a:rPr lang="en-US" sz="2500" dirty="0" err="1">
                <a:solidFill>
                  <a:srgbClr val="000000"/>
                </a:solidFill>
              </a:rPr>
              <a:t>como</a:t>
            </a:r>
            <a:r>
              <a:rPr lang="en-US" sz="2500" dirty="0">
                <a:solidFill>
                  <a:srgbClr val="000000"/>
                </a:solidFill>
              </a:rPr>
              <a:t>  Abram (2012a, 2012b), Blass (2012) , Eigen (2012), </a:t>
            </a:r>
            <a:r>
              <a:rPr lang="en-US" sz="2500" dirty="0" err="1">
                <a:solidFill>
                  <a:srgbClr val="000000"/>
                </a:solidFill>
              </a:rPr>
              <a:t>Bonaminio</a:t>
            </a:r>
            <a:r>
              <a:rPr lang="en-US" sz="2500" dirty="0">
                <a:solidFill>
                  <a:srgbClr val="000000"/>
                </a:solidFill>
              </a:rPr>
              <a:t>  (2012),  Spelman &amp; Thomson-</a:t>
            </a:r>
            <a:r>
              <a:rPr lang="en-US" sz="2500" dirty="0" err="1">
                <a:solidFill>
                  <a:srgbClr val="000000"/>
                </a:solidFill>
              </a:rPr>
              <a:t>Salo</a:t>
            </a:r>
            <a:r>
              <a:rPr lang="en-US" sz="2500" dirty="0">
                <a:solidFill>
                  <a:srgbClr val="000000"/>
                </a:solidFill>
              </a:rPr>
              <a:t> (2015),  Ogden (1985a, 1985b, 2014), </a:t>
            </a:r>
            <a:r>
              <a:rPr lang="en-US" sz="2500" dirty="0" err="1">
                <a:solidFill>
                  <a:srgbClr val="000000"/>
                </a:solidFill>
              </a:rPr>
              <a:t>dentre</a:t>
            </a:r>
            <a:r>
              <a:rPr lang="en-US" sz="2500" dirty="0">
                <a:solidFill>
                  <a:srgbClr val="000000"/>
                </a:solidFill>
              </a:rPr>
              <a:t> outros. </a:t>
            </a:r>
            <a:endParaRPr lang="pt-BR" sz="2500" dirty="0">
              <a:solidFill>
                <a:srgbClr val="000000"/>
              </a:solidFill>
            </a:endParaRPr>
          </a:p>
          <a:p>
            <a:pPr marL="0" indent="0">
              <a:buNone/>
            </a:pPr>
            <a:endParaRPr lang="en-US" dirty="0"/>
          </a:p>
        </p:txBody>
      </p:sp>
      <p:sp>
        <p:nvSpPr>
          <p:cNvPr id="4" name="Slide Number Placeholder 3"/>
          <p:cNvSpPr>
            <a:spLocks noGrp="1"/>
          </p:cNvSpPr>
          <p:nvPr>
            <p:ph type="sldNum" sz="quarter" idx="12"/>
          </p:nvPr>
        </p:nvSpPr>
        <p:spPr/>
        <p:txBody>
          <a:bodyPr/>
          <a:lstStyle/>
          <a:p>
            <a:fld id="{F4CD69DC-4217-E947-A017-A01469E0B7C6}" type="slidenum">
              <a:rPr lang="en-US" smtClean="0"/>
              <a:pPr/>
              <a:t>46</a:t>
            </a:fld>
            <a:endParaRPr lang="en-US"/>
          </a:p>
        </p:txBody>
      </p:sp>
    </p:spTree>
    <p:extLst>
      <p:ext uri="{BB962C8B-B14F-4D97-AF65-F5344CB8AC3E}">
        <p14:creationId xmlns:p14="http://schemas.microsoft.com/office/powerpoint/2010/main" val="39694638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Referências</a:t>
            </a:r>
            <a:endParaRPr lang="en-US" dirty="0"/>
          </a:p>
        </p:txBody>
      </p:sp>
      <p:sp>
        <p:nvSpPr>
          <p:cNvPr id="3" name="Content Placeholder 2"/>
          <p:cNvSpPr>
            <a:spLocks noGrp="1"/>
          </p:cNvSpPr>
          <p:nvPr>
            <p:ph idx="1"/>
          </p:nvPr>
        </p:nvSpPr>
        <p:spPr/>
        <p:txBody>
          <a:bodyPr>
            <a:normAutofit fontScale="25000" lnSpcReduction="20000"/>
          </a:bodyPr>
          <a:lstStyle/>
          <a:p>
            <a:pPr>
              <a:lnSpc>
                <a:spcPct val="170000"/>
              </a:lnSpc>
            </a:pPr>
            <a:r>
              <a:rPr lang="pt-BR" sz="4400" dirty="0"/>
              <a:t>Abram, Jan. (2007). </a:t>
            </a:r>
            <a:r>
              <a:rPr lang="pt-BR" sz="4400" i="1" dirty="0"/>
              <a:t>The </a:t>
            </a:r>
            <a:r>
              <a:rPr lang="pt-BR" sz="4400" i="1" dirty="0" err="1"/>
              <a:t>Language</a:t>
            </a:r>
            <a:r>
              <a:rPr lang="pt-BR" sz="4400" i="1" dirty="0"/>
              <a:t> </a:t>
            </a:r>
            <a:r>
              <a:rPr lang="pt-BR" sz="4400" i="1" dirty="0" err="1"/>
              <a:t>of</a:t>
            </a:r>
            <a:r>
              <a:rPr lang="pt-BR" sz="4400" i="1" dirty="0"/>
              <a:t> </a:t>
            </a:r>
            <a:r>
              <a:rPr lang="pt-BR" sz="4400" i="1" dirty="0" err="1"/>
              <a:t>Winnicott</a:t>
            </a:r>
            <a:r>
              <a:rPr lang="pt-BR" sz="4400" i="1" dirty="0"/>
              <a:t>. A </a:t>
            </a:r>
            <a:r>
              <a:rPr lang="pt-BR" sz="4400" i="1" dirty="0" err="1"/>
              <a:t>dictionary</a:t>
            </a:r>
            <a:r>
              <a:rPr lang="pt-BR" sz="4400" i="1" dirty="0"/>
              <a:t> </a:t>
            </a:r>
            <a:r>
              <a:rPr lang="pt-BR" sz="4400" i="1" dirty="0" err="1"/>
              <a:t>of</a:t>
            </a:r>
            <a:r>
              <a:rPr lang="pt-BR" sz="4400" i="1" dirty="0"/>
              <a:t> </a:t>
            </a:r>
            <a:r>
              <a:rPr lang="pt-BR" sz="4400" i="1" dirty="0" err="1"/>
              <a:t>Winnicott´s</a:t>
            </a:r>
            <a:r>
              <a:rPr lang="pt-BR" sz="4400" i="1" dirty="0"/>
              <a:t> Use </a:t>
            </a:r>
            <a:r>
              <a:rPr lang="pt-BR" sz="4400" i="1" dirty="0" err="1"/>
              <a:t>of</a:t>
            </a:r>
            <a:r>
              <a:rPr lang="pt-BR" sz="4400" i="1" dirty="0"/>
              <a:t> </a:t>
            </a:r>
            <a:r>
              <a:rPr lang="pt-BR" sz="4400" i="1" dirty="0" err="1"/>
              <a:t>Words</a:t>
            </a:r>
            <a:r>
              <a:rPr lang="pt-BR" sz="4400" dirty="0"/>
              <a:t> (2 ed.). London: Karnac Books.</a:t>
            </a:r>
          </a:p>
          <a:p>
            <a:pPr>
              <a:lnSpc>
                <a:spcPct val="170000"/>
              </a:lnSpc>
            </a:pPr>
            <a:r>
              <a:rPr lang="pt-BR" sz="4400" dirty="0"/>
              <a:t>Abram, Jan. (2008). Donald Woods </a:t>
            </a:r>
            <a:r>
              <a:rPr lang="pt-BR" sz="4400" dirty="0" err="1"/>
              <a:t>Winnicott</a:t>
            </a:r>
            <a:r>
              <a:rPr lang="pt-BR" sz="4400" dirty="0"/>
              <a:t> (1896–1971): A </a:t>
            </a:r>
            <a:r>
              <a:rPr lang="pt-BR" sz="4400" dirty="0" err="1"/>
              <a:t>brief</a:t>
            </a:r>
            <a:r>
              <a:rPr lang="pt-BR" sz="4400" dirty="0"/>
              <a:t> </a:t>
            </a:r>
            <a:r>
              <a:rPr lang="pt-BR" sz="4400" dirty="0" err="1"/>
              <a:t>introduction</a:t>
            </a:r>
            <a:r>
              <a:rPr lang="pt-BR" sz="4400" dirty="0"/>
              <a:t>. </a:t>
            </a:r>
            <a:r>
              <a:rPr lang="pt-BR" sz="4400" i="1" dirty="0"/>
              <a:t>The </a:t>
            </a:r>
            <a:r>
              <a:rPr lang="pt-BR" sz="4400" i="1" dirty="0" err="1"/>
              <a:t>International</a:t>
            </a:r>
            <a:r>
              <a:rPr lang="pt-BR" sz="4400" i="1" dirty="0"/>
              <a:t> </a:t>
            </a:r>
            <a:r>
              <a:rPr lang="pt-BR" sz="4400" i="1" dirty="0" err="1"/>
              <a:t>Journal</a:t>
            </a:r>
            <a:r>
              <a:rPr lang="pt-BR" sz="4400" i="1" dirty="0"/>
              <a:t> </a:t>
            </a:r>
            <a:r>
              <a:rPr lang="pt-BR" sz="4400" i="1" dirty="0" err="1"/>
              <a:t>of</a:t>
            </a:r>
            <a:r>
              <a:rPr lang="pt-BR" sz="4400" i="1" dirty="0"/>
              <a:t> </a:t>
            </a:r>
            <a:r>
              <a:rPr lang="pt-BR" sz="4400" i="1" dirty="0" err="1"/>
              <a:t>Psychoanalysis</a:t>
            </a:r>
            <a:r>
              <a:rPr lang="pt-BR" sz="4400" i="1" dirty="0"/>
              <a:t>, 89</a:t>
            </a:r>
            <a:r>
              <a:rPr lang="pt-BR" sz="4400" dirty="0"/>
              <a:t>(6), 1189-1217. </a:t>
            </a:r>
          </a:p>
          <a:p>
            <a:pPr>
              <a:lnSpc>
                <a:spcPct val="170000"/>
              </a:lnSpc>
            </a:pPr>
            <a:r>
              <a:rPr lang="pt-BR" sz="4400" dirty="0"/>
              <a:t>Abram, Jan. (2012a). </a:t>
            </a:r>
            <a:r>
              <a:rPr lang="pt-BR" sz="4400" i="1" dirty="0"/>
              <a:t>Donald </a:t>
            </a:r>
            <a:r>
              <a:rPr lang="pt-BR" sz="4400" i="1" dirty="0" err="1"/>
              <a:t>Winnicott</a:t>
            </a:r>
            <a:r>
              <a:rPr lang="pt-BR" sz="4400" i="1" dirty="0"/>
              <a:t> </a:t>
            </a:r>
            <a:r>
              <a:rPr lang="pt-BR" sz="4400" i="1" dirty="0" err="1"/>
              <a:t>Today</a:t>
            </a:r>
            <a:r>
              <a:rPr lang="pt-BR" sz="4400" dirty="0"/>
              <a:t>. London </a:t>
            </a:r>
            <a:r>
              <a:rPr lang="pt-BR" sz="4400" dirty="0" err="1"/>
              <a:t>and</a:t>
            </a:r>
            <a:r>
              <a:rPr lang="pt-BR" sz="4400" dirty="0"/>
              <a:t> New York: </a:t>
            </a:r>
            <a:r>
              <a:rPr lang="pt-BR" sz="4400" dirty="0" err="1"/>
              <a:t>Routledge</a:t>
            </a:r>
            <a:r>
              <a:rPr lang="pt-BR" sz="4400" dirty="0"/>
              <a:t>.</a:t>
            </a:r>
          </a:p>
          <a:p>
            <a:pPr>
              <a:lnSpc>
                <a:spcPct val="170000"/>
              </a:lnSpc>
            </a:pPr>
            <a:r>
              <a:rPr lang="pt-BR" sz="4400" dirty="0"/>
              <a:t>Abram, Jan. (2012b). </a:t>
            </a:r>
            <a:r>
              <a:rPr lang="pt-BR" sz="4400" dirty="0" err="1"/>
              <a:t>On</a:t>
            </a:r>
            <a:r>
              <a:rPr lang="pt-BR" sz="4400" dirty="0"/>
              <a:t> </a:t>
            </a:r>
            <a:r>
              <a:rPr lang="pt-BR" sz="4400" dirty="0" err="1"/>
              <a:t>Winnicott’s</a:t>
            </a:r>
            <a:r>
              <a:rPr lang="pt-BR" sz="4400" dirty="0"/>
              <a:t> </a:t>
            </a:r>
            <a:r>
              <a:rPr lang="pt-BR" sz="4400" dirty="0" err="1"/>
              <a:t>clinical</a:t>
            </a:r>
            <a:r>
              <a:rPr lang="pt-BR" sz="4400" dirty="0"/>
              <a:t> </a:t>
            </a:r>
            <a:r>
              <a:rPr lang="pt-BR" sz="4400" dirty="0" err="1"/>
              <a:t>innovations</a:t>
            </a:r>
            <a:r>
              <a:rPr lang="pt-BR" sz="4400" dirty="0"/>
              <a:t> in </a:t>
            </a:r>
            <a:r>
              <a:rPr lang="pt-BR" sz="4400" dirty="0" err="1"/>
              <a:t>the</a:t>
            </a:r>
            <a:r>
              <a:rPr lang="pt-BR" sz="4400" dirty="0"/>
              <a:t> </a:t>
            </a:r>
            <a:r>
              <a:rPr lang="pt-BR" sz="4400" dirty="0" err="1"/>
              <a:t>analysis</a:t>
            </a:r>
            <a:r>
              <a:rPr lang="pt-BR" sz="4400" dirty="0"/>
              <a:t> </a:t>
            </a:r>
            <a:r>
              <a:rPr lang="pt-BR" sz="4400" dirty="0" err="1"/>
              <a:t>of</a:t>
            </a:r>
            <a:r>
              <a:rPr lang="pt-BR" sz="4400" dirty="0"/>
              <a:t> </a:t>
            </a:r>
            <a:r>
              <a:rPr lang="pt-BR" sz="4400" dirty="0" err="1"/>
              <a:t>adults</a:t>
            </a:r>
            <a:r>
              <a:rPr lang="pt-BR" sz="4400" dirty="0"/>
              <a:t>. </a:t>
            </a:r>
            <a:r>
              <a:rPr lang="pt-BR" sz="4400" i="1" dirty="0" err="1"/>
              <a:t>International</a:t>
            </a:r>
            <a:r>
              <a:rPr lang="pt-BR" sz="4400" i="1" dirty="0"/>
              <a:t> </a:t>
            </a:r>
            <a:r>
              <a:rPr lang="pt-BR" sz="4400" i="1" dirty="0" err="1"/>
              <a:t>Journal</a:t>
            </a:r>
            <a:r>
              <a:rPr lang="pt-BR" sz="4400" i="1" dirty="0"/>
              <a:t> </a:t>
            </a:r>
            <a:r>
              <a:rPr lang="pt-BR" sz="4400" i="1" dirty="0" err="1"/>
              <a:t>of</a:t>
            </a:r>
            <a:r>
              <a:rPr lang="pt-BR" sz="4400" i="1" dirty="0"/>
              <a:t> </a:t>
            </a:r>
            <a:r>
              <a:rPr lang="pt-BR" sz="4400" i="1" dirty="0" err="1"/>
              <a:t>Psychoanalysis</a:t>
            </a:r>
            <a:r>
              <a:rPr lang="pt-BR" sz="4400" i="1" dirty="0"/>
              <a:t>, 93</a:t>
            </a:r>
            <a:r>
              <a:rPr lang="pt-BR" sz="4400" dirty="0"/>
              <a:t>(1461-1473). </a:t>
            </a:r>
          </a:p>
          <a:p>
            <a:pPr>
              <a:lnSpc>
                <a:spcPct val="170000"/>
              </a:lnSpc>
            </a:pPr>
            <a:r>
              <a:rPr lang="pt-BR" sz="4400" dirty="0" err="1"/>
              <a:t>Blass</a:t>
            </a:r>
            <a:r>
              <a:rPr lang="pt-BR" sz="4400" dirty="0"/>
              <a:t>, Rachel B. (2012). ‘‘</a:t>
            </a:r>
            <a:r>
              <a:rPr lang="pt-BR" sz="4400" dirty="0" err="1"/>
              <a:t>On</a:t>
            </a:r>
            <a:r>
              <a:rPr lang="pt-BR" sz="4400" dirty="0"/>
              <a:t> </a:t>
            </a:r>
            <a:r>
              <a:rPr lang="pt-BR" sz="4400" dirty="0" err="1"/>
              <a:t>Winnicott’s</a:t>
            </a:r>
            <a:r>
              <a:rPr lang="pt-BR" sz="4400" dirty="0"/>
              <a:t> </a:t>
            </a:r>
            <a:r>
              <a:rPr lang="pt-BR" sz="4400" dirty="0" err="1"/>
              <a:t>clinical</a:t>
            </a:r>
            <a:r>
              <a:rPr lang="pt-BR" sz="4400" dirty="0"/>
              <a:t> </a:t>
            </a:r>
            <a:r>
              <a:rPr lang="pt-BR" sz="4400" dirty="0" err="1"/>
              <a:t>innovations</a:t>
            </a:r>
            <a:r>
              <a:rPr lang="pt-BR" sz="4400" dirty="0"/>
              <a:t> in </a:t>
            </a:r>
            <a:r>
              <a:rPr lang="pt-BR" sz="4400" dirty="0" err="1"/>
              <a:t>the</a:t>
            </a:r>
            <a:r>
              <a:rPr lang="pt-BR" sz="4400" dirty="0"/>
              <a:t> </a:t>
            </a:r>
            <a:r>
              <a:rPr lang="pt-BR" sz="4400" dirty="0" err="1"/>
              <a:t>analysis</a:t>
            </a:r>
            <a:r>
              <a:rPr lang="pt-BR" sz="4400" dirty="0"/>
              <a:t> </a:t>
            </a:r>
            <a:r>
              <a:rPr lang="pt-BR" sz="4400" dirty="0" err="1"/>
              <a:t>of</a:t>
            </a:r>
            <a:r>
              <a:rPr lang="pt-BR" sz="4400" dirty="0"/>
              <a:t> </a:t>
            </a:r>
            <a:r>
              <a:rPr lang="pt-BR" sz="4400" dirty="0" err="1"/>
              <a:t>adults</a:t>
            </a:r>
            <a:r>
              <a:rPr lang="pt-BR" sz="4400" dirty="0"/>
              <a:t>’’: </a:t>
            </a:r>
            <a:r>
              <a:rPr lang="pt-BR" sz="4400" dirty="0" err="1"/>
              <a:t>Introduction</a:t>
            </a:r>
            <a:r>
              <a:rPr lang="pt-BR" sz="4400" dirty="0"/>
              <a:t> </a:t>
            </a:r>
            <a:r>
              <a:rPr lang="pt-BR" sz="4400" dirty="0" err="1"/>
              <a:t>to</a:t>
            </a:r>
            <a:r>
              <a:rPr lang="pt-BR" sz="4400" dirty="0"/>
              <a:t> a </a:t>
            </a:r>
            <a:r>
              <a:rPr lang="pt-BR" sz="4400" dirty="0" err="1"/>
              <a:t>controversy</a:t>
            </a:r>
            <a:r>
              <a:rPr lang="pt-BR" sz="4400" dirty="0"/>
              <a:t>. </a:t>
            </a:r>
            <a:r>
              <a:rPr lang="pt-BR" sz="4400" i="1" dirty="0"/>
              <a:t>The </a:t>
            </a:r>
            <a:r>
              <a:rPr lang="pt-BR" sz="4400" i="1" dirty="0" err="1"/>
              <a:t>International</a:t>
            </a:r>
            <a:r>
              <a:rPr lang="pt-BR" sz="4400" i="1" dirty="0"/>
              <a:t> </a:t>
            </a:r>
            <a:r>
              <a:rPr lang="pt-BR" sz="4400" i="1" dirty="0" err="1"/>
              <a:t>Journal</a:t>
            </a:r>
            <a:r>
              <a:rPr lang="pt-BR" sz="4400" i="1" dirty="0"/>
              <a:t> </a:t>
            </a:r>
            <a:r>
              <a:rPr lang="pt-BR" sz="4400" i="1" dirty="0" err="1"/>
              <a:t>of</a:t>
            </a:r>
            <a:r>
              <a:rPr lang="pt-BR" sz="4400" i="1" dirty="0"/>
              <a:t> </a:t>
            </a:r>
            <a:r>
              <a:rPr lang="pt-BR" sz="4400" i="1" dirty="0" err="1"/>
              <a:t>Psychoanalysis</a:t>
            </a:r>
            <a:r>
              <a:rPr lang="pt-BR" sz="4400" i="1" dirty="0"/>
              <a:t>, 93</a:t>
            </a:r>
            <a:r>
              <a:rPr lang="pt-BR" sz="4400" dirty="0"/>
              <a:t>, 1439-1448. </a:t>
            </a:r>
          </a:p>
          <a:p>
            <a:pPr>
              <a:lnSpc>
                <a:spcPct val="170000"/>
              </a:lnSpc>
            </a:pPr>
            <a:r>
              <a:rPr lang="pt-BR" sz="4400" dirty="0" err="1"/>
              <a:t>Bonaminio</a:t>
            </a:r>
            <a:r>
              <a:rPr lang="pt-BR" sz="4400" dirty="0"/>
              <a:t>, Vincenzo. (2012). </a:t>
            </a:r>
            <a:r>
              <a:rPr lang="pt-BR" sz="4400" dirty="0" err="1"/>
              <a:t>On</a:t>
            </a:r>
            <a:r>
              <a:rPr lang="pt-BR" sz="4400" dirty="0"/>
              <a:t> </a:t>
            </a:r>
            <a:r>
              <a:rPr lang="pt-BR" sz="4400" dirty="0" err="1"/>
              <a:t>Winnicott’s</a:t>
            </a:r>
            <a:r>
              <a:rPr lang="pt-BR" sz="4400" dirty="0"/>
              <a:t> </a:t>
            </a:r>
            <a:r>
              <a:rPr lang="pt-BR" sz="4400" dirty="0" err="1"/>
              <a:t>clinical</a:t>
            </a:r>
            <a:r>
              <a:rPr lang="pt-BR" sz="4400" dirty="0"/>
              <a:t> </a:t>
            </a:r>
            <a:r>
              <a:rPr lang="pt-BR" sz="4400" dirty="0" err="1"/>
              <a:t>innovations</a:t>
            </a:r>
            <a:r>
              <a:rPr lang="pt-BR" sz="4400" dirty="0"/>
              <a:t> in </a:t>
            </a:r>
            <a:r>
              <a:rPr lang="pt-BR" sz="4400" dirty="0" err="1"/>
              <a:t>the</a:t>
            </a:r>
            <a:r>
              <a:rPr lang="pt-BR" sz="4400" dirty="0"/>
              <a:t> </a:t>
            </a:r>
            <a:r>
              <a:rPr lang="pt-BR" sz="4400" dirty="0" err="1"/>
              <a:t>analysis</a:t>
            </a:r>
            <a:r>
              <a:rPr lang="pt-BR" sz="4400" dirty="0"/>
              <a:t> </a:t>
            </a:r>
            <a:r>
              <a:rPr lang="pt-BR" sz="4400" dirty="0" err="1"/>
              <a:t>of</a:t>
            </a:r>
            <a:r>
              <a:rPr lang="pt-BR" sz="4400" dirty="0"/>
              <a:t> </a:t>
            </a:r>
            <a:r>
              <a:rPr lang="pt-BR" sz="4400" dirty="0" err="1"/>
              <a:t>adults</a:t>
            </a:r>
            <a:r>
              <a:rPr lang="pt-BR" sz="4400" dirty="0"/>
              <a:t>. </a:t>
            </a:r>
            <a:r>
              <a:rPr lang="pt-BR" sz="4400" i="1" dirty="0"/>
              <a:t>The </a:t>
            </a:r>
            <a:r>
              <a:rPr lang="pt-BR" sz="4400" i="1" dirty="0" err="1"/>
              <a:t>International</a:t>
            </a:r>
            <a:r>
              <a:rPr lang="pt-BR" sz="4400" i="1" dirty="0"/>
              <a:t> </a:t>
            </a:r>
            <a:r>
              <a:rPr lang="pt-BR" sz="4400" i="1" dirty="0" err="1"/>
              <a:t>Journal</a:t>
            </a:r>
            <a:r>
              <a:rPr lang="pt-BR" sz="4400" i="1" dirty="0"/>
              <a:t> </a:t>
            </a:r>
            <a:r>
              <a:rPr lang="pt-BR" sz="4400" i="1" dirty="0" err="1"/>
              <a:t>of</a:t>
            </a:r>
            <a:r>
              <a:rPr lang="pt-BR" sz="4400" i="1" dirty="0"/>
              <a:t> </a:t>
            </a:r>
            <a:r>
              <a:rPr lang="pt-BR" sz="4400" i="1" dirty="0" err="1"/>
              <a:t>Psychoanalysis</a:t>
            </a:r>
            <a:r>
              <a:rPr lang="pt-BR" sz="4400" i="1" dirty="0"/>
              <a:t>, 93</a:t>
            </a:r>
            <a:r>
              <a:rPr lang="pt-BR" sz="4400" dirty="0"/>
              <a:t>, 1475-1485. </a:t>
            </a:r>
          </a:p>
          <a:p>
            <a:pPr>
              <a:lnSpc>
                <a:spcPct val="170000"/>
              </a:lnSpc>
            </a:pPr>
            <a:r>
              <a:rPr lang="pt-BR" sz="4400" dirty="0"/>
              <a:t>Caldwell, </a:t>
            </a:r>
            <a:r>
              <a:rPr lang="pt-BR" sz="4400" dirty="0" err="1"/>
              <a:t>Lesley</a:t>
            </a:r>
            <a:r>
              <a:rPr lang="pt-BR" sz="4400" dirty="0"/>
              <a:t>, &amp; Joyce, </a:t>
            </a:r>
            <a:r>
              <a:rPr lang="pt-BR" sz="4400" dirty="0" err="1"/>
              <a:t>Angela</a:t>
            </a:r>
            <a:r>
              <a:rPr lang="pt-BR" sz="4400" dirty="0"/>
              <a:t>. (2011). General </a:t>
            </a:r>
            <a:r>
              <a:rPr lang="pt-BR" sz="4400" dirty="0" err="1"/>
              <a:t>Introduction</a:t>
            </a:r>
            <a:r>
              <a:rPr lang="pt-BR" sz="4400" dirty="0"/>
              <a:t> </a:t>
            </a:r>
            <a:r>
              <a:rPr lang="pt-BR" sz="4400" dirty="0" err="1"/>
              <a:t>of</a:t>
            </a:r>
            <a:r>
              <a:rPr lang="pt-BR" sz="4400" dirty="0"/>
              <a:t> </a:t>
            </a:r>
            <a:r>
              <a:rPr lang="pt-BR" sz="4400" i="1" dirty="0"/>
              <a:t>Reading </a:t>
            </a:r>
            <a:r>
              <a:rPr lang="pt-BR" sz="4400" i="1" dirty="0" err="1"/>
              <a:t>Winnicott</a:t>
            </a:r>
            <a:r>
              <a:rPr lang="pt-BR" sz="4400" dirty="0"/>
              <a:t>. In L. Caldwell &amp; A. Joyce (Eds.), </a:t>
            </a:r>
            <a:r>
              <a:rPr lang="pt-BR" sz="4400" i="1" dirty="0"/>
              <a:t>Reading </a:t>
            </a:r>
            <a:r>
              <a:rPr lang="pt-BR" sz="4400" i="1" dirty="0" err="1"/>
              <a:t>Winnicott</a:t>
            </a:r>
            <a:r>
              <a:rPr lang="pt-BR" sz="4400" dirty="0"/>
              <a:t>. London: </a:t>
            </a:r>
            <a:r>
              <a:rPr lang="pt-BR" sz="4400" dirty="0" err="1"/>
              <a:t>Routledge</a:t>
            </a:r>
            <a:r>
              <a:rPr lang="pt-BR" sz="4400" dirty="0"/>
              <a:t>.</a:t>
            </a:r>
          </a:p>
          <a:p>
            <a:pPr>
              <a:lnSpc>
                <a:spcPct val="170000"/>
              </a:lnSpc>
            </a:pPr>
            <a:r>
              <a:rPr lang="pt-BR" sz="4400" dirty="0"/>
              <a:t>Dias, Elsa Oliveira. (2003). </a:t>
            </a:r>
            <a:r>
              <a:rPr lang="pt-BR" sz="4400" i="1" dirty="0"/>
              <a:t>A teoria do amadurecimento de D. W. </a:t>
            </a:r>
            <a:r>
              <a:rPr lang="pt-BR" sz="4400" i="1" dirty="0" err="1"/>
              <a:t>Winnicott</a:t>
            </a:r>
            <a:r>
              <a:rPr lang="pt-BR" sz="4400" i="1" dirty="0"/>
              <a:t> </a:t>
            </a:r>
            <a:r>
              <a:rPr lang="pt-BR" sz="4400" dirty="0"/>
              <a:t>[]. Rio de Janeiro: Imago Editora. [2018. </a:t>
            </a:r>
            <a:r>
              <a:rPr lang="pt-BR" sz="4400" i="1" dirty="0" err="1"/>
              <a:t>Winnicott’s</a:t>
            </a:r>
            <a:r>
              <a:rPr lang="pt-BR" sz="4400" i="1" dirty="0"/>
              <a:t> </a:t>
            </a:r>
            <a:r>
              <a:rPr lang="pt-BR" sz="4400" i="1" dirty="0" err="1"/>
              <a:t>Theory</a:t>
            </a:r>
            <a:r>
              <a:rPr lang="pt-BR" sz="4400" i="1" dirty="0"/>
              <a:t> </a:t>
            </a:r>
            <a:r>
              <a:rPr lang="pt-BR" sz="4400" i="1" dirty="0" err="1"/>
              <a:t>of</a:t>
            </a:r>
            <a:r>
              <a:rPr lang="pt-BR" sz="4400" i="1" dirty="0"/>
              <a:t> </a:t>
            </a:r>
            <a:r>
              <a:rPr lang="pt-BR" sz="4400" i="1" dirty="0" err="1"/>
              <a:t>the</a:t>
            </a:r>
            <a:r>
              <a:rPr lang="pt-BR" sz="4400" i="1" dirty="0"/>
              <a:t> </a:t>
            </a:r>
            <a:r>
              <a:rPr lang="pt-BR" sz="4400" i="1" dirty="0" err="1"/>
              <a:t>Maturational</a:t>
            </a:r>
            <a:r>
              <a:rPr lang="pt-BR" sz="4400" i="1" dirty="0"/>
              <a:t> Processes</a:t>
            </a:r>
            <a:r>
              <a:rPr lang="pt-BR" sz="4400" dirty="0"/>
              <a:t>. London: </a:t>
            </a:r>
            <a:r>
              <a:rPr lang="pt-BR" sz="4400" dirty="0" err="1"/>
              <a:t>Routledge</a:t>
            </a:r>
            <a:r>
              <a:rPr lang="pt-BR" sz="4400" dirty="0"/>
              <a:t>].</a:t>
            </a:r>
          </a:p>
          <a:p>
            <a:pPr>
              <a:lnSpc>
                <a:spcPct val="170000"/>
              </a:lnSpc>
            </a:pPr>
            <a:r>
              <a:rPr lang="pt-BR" sz="4400" dirty="0"/>
              <a:t>Eigen, Michael. (2012). </a:t>
            </a:r>
            <a:r>
              <a:rPr lang="pt-BR" sz="4400" dirty="0" err="1"/>
              <a:t>On</a:t>
            </a:r>
            <a:r>
              <a:rPr lang="pt-BR" sz="4400" dirty="0"/>
              <a:t> </a:t>
            </a:r>
            <a:r>
              <a:rPr lang="pt-BR" sz="4400" dirty="0" err="1"/>
              <a:t>Winnicott’s</a:t>
            </a:r>
            <a:r>
              <a:rPr lang="pt-BR" sz="4400" dirty="0"/>
              <a:t> </a:t>
            </a:r>
            <a:r>
              <a:rPr lang="pt-BR" sz="4400" dirty="0" err="1"/>
              <a:t>clinical</a:t>
            </a:r>
            <a:r>
              <a:rPr lang="pt-BR" sz="4400" dirty="0"/>
              <a:t> </a:t>
            </a:r>
            <a:r>
              <a:rPr lang="pt-BR" sz="4400" dirty="0" err="1"/>
              <a:t>innovations</a:t>
            </a:r>
            <a:r>
              <a:rPr lang="pt-BR" sz="4400" dirty="0"/>
              <a:t> in </a:t>
            </a:r>
            <a:r>
              <a:rPr lang="pt-BR" sz="4400" dirty="0" err="1"/>
              <a:t>the</a:t>
            </a:r>
            <a:r>
              <a:rPr lang="pt-BR" sz="4400" dirty="0"/>
              <a:t> </a:t>
            </a:r>
            <a:r>
              <a:rPr lang="pt-BR" sz="4400" dirty="0" err="1"/>
              <a:t>analysis</a:t>
            </a:r>
            <a:r>
              <a:rPr lang="pt-BR" sz="4400" dirty="0"/>
              <a:t> </a:t>
            </a:r>
            <a:r>
              <a:rPr lang="pt-BR" sz="4400" dirty="0" err="1"/>
              <a:t>of</a:t>
            </a:r>
            <a:r>
              <a:rPr lang="pt-BR" sz="4400" dirty="0"/>
              <a:t> </a:t>
            </a:r>
            <a:r>
              <a:rPr lang="pt-BR" sz="4400" dirty="0" err="1"/>
              <a:t>adults</a:t>
            </a:r>
            <a:r>
              <a:rPr lang="pt-BR" sz="4400" dirty="0"/>
              <a:t>. </a:t>
            </a:r>
            <a:r>
              <a:rPr lang="pt-BR" sz="4400" i="1" dirty="0"/>
              <a:t>The </a:t>
            </a:r>
            <a:r>
              <a:rPr lang="pt-BR" sz="4400" i="1" dirty="0" err="1"/>
              <a:t>International</a:t>
            </a:r>
            <a:r>
              <a:rPr lang="pt-BR" sz="4400" i="1" dirty="0"/>
              <a:t> </a:t>
            </a:r>
            <a:r>
              <a:rPr lang="pt-BR" sz="4400" i="1" dirty="0" err="1"/>
              <a:t>Journal</a:t>
            </a:r>
            <a:r>
              <a:rPr lang="pt-BR" sz="4400" i="1" dirty="0"/>
              <a:t> </a:t>
            </a:r>
            <a:r>
              <a:rPr lang="pt-BR" sz="4400" i="1" dirty="0" err="1"/>
              <a:t>of</a:t>
            </a:r>
            <a:r>
              <a:rPr lang="pt-BR" sz="4400" i="1" dirty="0"/>
              <a:t> </a:t>
            </a:r>
            <a:r>
              <a:rPr lang="pt-BR" sz="4400" i="1" dirty="0" err="1"/>
              <a:t>Psychoanalysis</a:t>
            </a:r>
            <a:r>
              <a:rPr lang="pt-BR" sz="4400" i="1" dirty="0"/>
              <a:t>, 93</a:t>
            </a:r>
            <a:r>
              <a:rPr lang="pt-BR" sz="4400" dirty="0"/>
              <a:t>, 1449-1459. </a:t>
            </a:r>
          </a:p>
          <a:p>
            <a:pPr marL="0" indent="0">
              <a:buNone/>
            </a:pPr>
            <a:r>
              <a:rPr lang="pt-BR" dirty="0"/>
              <a:t> </a:t>
            </a:r>
          </a:p>
          <a:p>
            <a:endParaRPr lang="en-US" dirty="0"/>
          </a:p>
        </p:txBody>
      </p:sp>
      <p:sp>
        <p:nvSpPr>
          <p:cNvPr id="4" name="Slide Number Placeholder 3"/>
          <p:cNvSpPr>
            <a:spLocks noGrp="1"/>
          </p:cNvSpPr>
          <p:nvPr>
            <p:ph type="sldNum" sz="quarter" idx="12"/>
          </p:nvPr>
        </p:nvSpPr>
        <p:spPr/>
        <p:txBody>
          <a:bodyPr/>
          <a:lstStyle/>
          <a:p>
            <a:fld id="{F4CD69DC-4217-E947-A017-A01469E0B7C6}" type="slidenum">
              <a:rPr lang="en-US" smtClean="0"/>
              <a:pPr/>
              <a:t>47</a:t>
            </a:fld>
            <a:endParaRPr lang="en-US"/>
          </a:p>
        </p:txBody>
      </p:sp>
    </p:spTree>
    <p:extLst>
      <p:ext uri="{BB962C8B-B14F-4D97-AF65-F5344CB8AC3E}">
        <p14:creationId xmlns:p14="http://schemas.microsoft.com/office/powerpoint/2010/main" val="15784769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8229600" cy="4778022"/>
          </a:xfrm>
        </p:spPr>
        <p:txBody>
          <a:bodyPr>
            <a:noAutofit/>
          </a:bodyPr>
          <a:lstStyle/>
          <a:p>
            <a:pPr algn="just">
              <a:lnSpc>
                <a:spcPct val="170000"/>
              </a:lnSpc>
            </a:pPr>
            <a:r>
              <a:rPr lang="pt-BR" sz="1000" dirty="0"/>
              <a:t>Fulgencio, Leopoldo. (2008a). Notas sobre o interesse da psicologia dinâmica de </a:t>
            </a:r>
            <a:r>
              <a:rPr lang="pt-BR" sz="1000" dirty="0" err="1"/>
              <a:t>Winnicott</a:t>
            </a:r>
            <a:r>
              <a:rPr lang="pt-BR" sz="1000" dirty="0"/>
              <a:t> para a educação. </a:t>
            </a:r>
            <a:r>
              <a:rPr lang="pt-BR" sz="1000" i="1" dirty="0"/>
              <a:t>Caderno de Filosofia e Psicologia da Educação, VI </a:t>
            </a:r>
            <a:r>
              <a:rPr lang="pt-BR" sz="1000" dirty="0"/>
              <a:t>(11, Número Especial: </a:t>
            </a:r>
            <a:r>
              <a:rPr lang="pt-BR" sz="1000" dirty="0" err="1"/>
              <a:t>Winnicott</a:t>
            </a:r>
            <a:r>
              <a:rPr lang="pt-BR" sz="1000" dirty="0"/>
              <a:t> e a Educação), 75-108. </a:t>
            </a:r>
          </a:p>
          <a:p>
            <a:pPr algn="just">
              <a:lnSpc>
                <a:spcPct val="170000"/>
              </a:lnSpc>
            </a:pPr>
            <a:r>
              <a:rPr lang="pt-BR" sz="1000" dirty="0"/>
              <a:t>Fulgencio, Leopoldo. (2008b). O brincar como modelo do método de tratamento psicanalítico. </a:t>
            </a:r>
            <a:r>
              <a:rPr lang="pt-BR" sz="1000" i="1" dirty="0"/>
              <a:t>Revista Brasileira de Psicanálise, 42</a:t>
            </a:r>
            <a:r>
              <a:rPr lang="pt-BR" sz="1000" dirty="0"/>
              <a:t>(1), 124-136. </a:t>
            </a:r>
          </a:p>
          <a:p>
            <a:pPr algn="just">
              <a:lnSpc>
                <a:spcPct val="170000"/>
              </a:lnSpc>
            </a:pPr>
            <a:r>
              <a:rPr lang="pt-BR" sz="1000" dirty="0"/>
              <a:t>Fulgencio, Leopoldo. (2010a). Aspectos gerais da </a:t>
            </a:r>
            <a:r>
              <a:rPr lang="pt-BR" sz="1000" dirty="0" err="1"/>
              <a:t>resdescrição</a:t>
            </a:r>
            <a:r>
              <a:rPr lang="pt-BR" sz="1000" dirty="0"/>
              <a:t> </a:t>
            </a:r>
            <a:r>
              <a:rPr lang="pt-BR" sz="1000" dirty="0" err="1"/>
              <a:t>winnicottiana</a:t>
            </a:r>
            <a:r>
              <a:rPr lang="pt-BR" sz="1000" dirty="0"/>
              <a:t> dos conceitos fundamentais da psicanálise freudiana. </a:t>
            </a:r>
            <a:r>
              <a:rPr lang="pt-BR" sz="1000" i="1" dirty="0"/>
              <a:t>Psicologia USP, 21</a:t>
            </a:r>
            <a:r>
              <a:rPr lang="pt-BR" sz="1000" dirty="0"/>
              <a:t>(1), 99-125. </a:t>
            </a:r>
          </a:p>
          <a:p>
            <a:pPr algn="just">
              <a:lnSpc>
                <a:spcPct val="170000"/>
              </a:lnSpc>
            </a:pPr>
            <a:r>
              <a:rPr lang="pt-BR" sz="1000" dirty="0"/>
              <a:t>Fulgencio, Leopoldo. (2010b). Um mal-estar na cultura para Freud e para </a:t>
            </a:r>
            <a:r>
              <a:rPr lang="pt-BR" sz="1000" dirty="0" err="1"/>
              <a:t>Winnicott</a:t>
            </a:r>
            <a:r>
              <a:rPr lang="pt-BR" sz="1000" dirty="0"/>
              <a:t>. In C. Oliveira (Ed.), </a:t>
            </a:r>
            <a:r>
              <a:rPr lang="pt-BR" sz="1000" i="1" dirty="0"/>
              <a:t>Filosofia, psicanálise e sociedade </a:t>
            </a:r>
            <a:r>
              <a:rPr lang="pt-BR" sz="1000" dirty="0"/>
              <a:t>(pp. 173-187). Rio de Janeiro: Azougue editorial.</a:t>
            </a:r>
          </a:p>
          <a:p>
            <a:pPr algn="just">
              <a:lnSpc>
                <a:spcPct val="170000"/>
              </a:lnSpc>
            </a:pPr>
            <a:r>
              <a:rPr lang="pt-BR" sz="1000" dirty="0"/>
              <a:t>Fulgencio, Leopoldo. (2011a). A constituição do símbolo e o processo analítico para </a:t>
            </a:r>
            <a:r>
              <a:rPr lang="pt-BR" sz="1000" dirty="0" err="1"/>
              <a:t>Winnicott</a:t>
            </a:r>
            <a:r>
              <a:rPr lang="en-US" sz="1000" dirty="0"/>
              <a:t>.</a:t>
            </a:r>
            <a:r>
              <a:rPr lang="en-US" sz="1000" b="1" dirty="0"/>
              <a:t> </a:t>
            </a:r>
            <a:r>
              <a:rPr lang="pt-BR" sz="1000" i="1" dirty="0"/>
              <a:t>Paidéia (USP. </a:t>
            </a:r>
            <a:r>
              <a:rPr lang="pt-BR" sz="1000" i="1" dirty="0" err="1"/>
              <a:t>Ribeirao</a:t>
            </a:r>
            <a:r>
              <a:rPr lang="pt-BR" sz="1000" i="1" dirty="0"/>
              <a:t> Preto. Impresso), 21</a:t>
            </a:r>
            <a:r>
              <a:rPr lang="pt-BR" sz="1000" dirty="0"/>
              <a:t>(50), 393-401. </a:t>
            </a:r>
          </a:p>
          <a:p>
            <a:pPr algn="just">
              <a:lnSpc>
                <a:spcPct val="170000"/>
              </a:lnSpc>
            </a:pPr>
            <a:r>
              <a:rPr lang="pt-BR" sz="1000" dirty="0"/>
              <a:t>Fulgencio, Leopoldo. (2011b). A ética do cuidado psicanalítico para D. W. </a:t>
            </a:r>
            <a:r>
              <a:rPr lang="pt-BR" sz="1000" dirty="0" err="1"/>
              <a:t>Winnicott</a:t>
            </a:r>
            <a:r>
              <a:rPr lang="pt-BR" sz="1000" dirty="0"/>
              <a:t>. </a:t>
            </a:r>
            <a:r>
              <a:rPr lang="pt-BR" sz="1000" i="1" dirty="0"/>
              <a:t>A PESTE: Revista de Psicanálise e Sociedade e Filosofia, 3</a:t>
            </a:r>
            <a:r>
              <a:rPr lang="pt-BR" sz="1000" dirty="0"/>
              <a:t>(1 &amp; 2), 91-111. </a:t>
            </a:r>
          </a:p>
          <a:p>
            <a:pPr algn="just">
              <a:lnSpc>
                <a:spcPct val="170000"/>
              </a:lnSpc>
            </a:pPr>
            <a:r>
              <a:rPr lang="pt-BR" sz="1000" dirty="0"/>
              <a:t>Fulgencio, Leopoldo. (2011c). A importância da noção de experiência no pensamento de D. W. </a:t>
            </a:r>
            <a:r>
              <a:rPr lang="pt-BR" sz="1000" dirty="0" err="1"/>
              <a:t>Winnicott</a:t>
            </a:r>
            <a:r>
              <a:rPr lang="pt-BR" sz="1000" dirty="0"/>
              <a:t>. </a:t>
            </a:r>
            <a:r>
              <a:rPr lang="pt-BR" sz="1000" i="1" dirty="0"/>
              <a:t>Estudos de Psicologia - Campinas, 28</a:t>
            </a:r>
            <a:r>
              <a:rPr lang="pt-BR" sz="1000" dirty="0"/>
              <a:t>, 57-64. </a:t>
            </a:r>
          </a:p>
          <a:p>
            <a:pPr algn="just">
              <a:lnSpc>
                <a:spcPct val="170000"/>
              </a:lnSpc>
            </a:pPr>
            <a:r>
              <a:rPr lang="pt-BR" sz="1000" dirty="0"/>
              <a:t>Fulgencio, Leopoldo. (2012). Críticas e alternativas de </a:t>
            </a:r>
            <a:r>
              <a:rPr lang="pt-BR" sz="1000" dirty="0" err="1"/>
              <a:t>Winnicott</a:t>
            </a:r>
            <a:r>
              <a:rPr lang="pt-BR" sz="1000" dirty="0"/>
              <a:t> ao conceito de pulsão de morte. </a:t>
            </a:r>
            <a:r>
              <a:rPr lang="pt-BR" sz="1000" i="1" dirty="0"/>
              <a:t>Ágora, XV</a:t>
            </a:r>
            <a:r>
              <a:rPr lang="pt-BR" sz="1000" dirty="0"/>
              <a:t>(Especial), 469-480.</a:t>
            </a:r>
          </a:p>
          <a:p>
            <a:pPr algn="just">
              <a:lnSpc>
                <a:spcPct val="170000"/>
              </a:lnSpc>
            </a:pPr>
            <a:r>
              <a:rPr lang="pt-BR" sz="1000" dirty="0"/>
              <a:t>Fulgencio, Leopoldo. (2013a). Ampliação </a:t>
            </a:r>
            <a:r>
              <a:rPr lang="pt-BR" sz="1000" dirty="0" err="1"/>
              <a:t>winnicottiana</a:t>
            </a:r>
            <a:r>
              <a:rPr lang="pt-BR" sz="1000" dirty="0"/>
              <a:t> da noção freudiana de inconsciente. </a:t>
            </a:r>
            <a:r>
              <a:rPr lang="pt-BR" sz="1000" i="1" dirty="0"/>
              <a:t>Psicologia USP, 24</a:t>
            </a:r>
            <a:r>
              <a:rPr lang="pt-BR" sz="1000" dirty="0"/>
              <a:t>(1), 143-164. </a:t>
            </a:r>
          </a:p>
          <a:p>
            <a:pPr algn="just">
              <a:lnSpc>
                <a:spcPct val="170000"/>
              </a:lnSpc>
            </a:pPr>
            <a:r>
              <a:rPr lang="pt-BR" sz="1000" dirty="0"/>
              <a:t>Fulgencio, Leopoldo. (2013b). A </a:t>
            </a:r>
            <a:r>
              <a:rPr lang="pt-BR" sz="1000" dirty="0" err="1"/>
              <a:t>redescrição</a:t>
            </a:r>
            <a:r>
              <a:rPr lang="pt-BR" sz="1000" dirty="0"/>
              <a:t> da noção de Superego na obra de </a:t>
            </a:r>
            <a:r>
              <a:rPr lang="pt-BR" sz="1000" dirty="0" err="1"/>
              <a:t>Winnicott</a:t>
            </a:r>
            <a:r>
              <a:rPr lang="pt-BR" sz="1000" dirty="0"/>
              <a:t>. </a:t>
            </a:r>
            <a:r>
              <a:rPr lang="pt-BR" sz="1000" i="1" dirty="0"/>
              <a:t>Rabisco. Revista de Psicanálise, 3</a:t>
            </a:r>
            <a:r>
              <a:rPr lang="pt-BR" sz="1000" dirty="0"/>
              <a:t>, 153-168. </a:t>
            </a:r>
          </a:p>
          <a:p>
            <a:pPr algn="just">
              <a:lnSpc>
                <a:spcPct val="170000"/>
              </a:lnSpc>
            </a:pPr>
            <a:r>
              <a:rPr lang="pt-BR" sz="1000" dirty="0"/>
              <a:t>Fulgencio, Leopoldo. (2013c). A situação do narcisismo primário. </a:t>
            </a:r>
            <a:r>
              <a:rPr lang="pt-BR" sz="1000" i="1" dirty="0"/>
              <a:t>Revista Brasileira de Psicanálise, 47</a:t>
            </a:r>
            <a:r>
              <a:rPr lang="pt-BR" sz="1000" dirty="0"/>
              <a:t>(3), 131-142. </a:t>
            </a:r>
            <a:endParaRPr lang="en-US" sz="1000" dirty="0"/>
          </a:p>
        </p:txBody>
      </p:sp>
      <p:sp>
        <p:nvSpPr>
          <p:cNvPr id="4" name="Slide Number Placeholder 3"/>
          <p:cNvSpPr>
            <a:spLocks noGrp="1"/>
          </p:cNvSpPr>
          <p:nvPr>
            <p:ph type="sldNum" sz="quarter" idx="12"/>
          </p:nvPr>
        </p:nvSpPr>
        <p:spPr/>
        <p:txBody>
          <a:bodyPr/>
          <a:lstStyle/>
          <a:p>
            <a:fld id="{F4CD69DC-4217-E947-A017-A01469E0B7C6}" type="slidenum">
              <a:rPr lang="en-US" smtClean="0"/>
              <a:pPr/>
              <a:t>48</a:t>
            </a:fld>
            <a:endParaRPr lang="en-US"/>
          </a:p>
        </p:txBody>
      </p:sp>
    </p:spTree>
    <p:extLst>
      <p:ext uri="{BB962C8B-B14F-4D97-AF65-F5344CB8AC3E}">
        <p14:creationId xmlns:p14="http://schemas.microsoft.com/office/powerpoint/2010/main" val="6952797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25000" lnSpcReduction="20000"/>
          </a:bodyPr>
          <a:lstStyle/>
          <a:p>
            <a:pPr algn="just">
              <a:lnSpc>
                <a:spcPct val="170000"/>
              </a:lnSpc>
            </a:pPr>
            <a:r>
              <a:rPr lang="pt-BR" sz="4000" dirty="0"/>
              <a:t>Fulgencio, Leopoldo. (2014a). Aspectos diferenciais da noção de ego e de self na obra de </a:t>
            </a:r>
            <a:r>
              <a:rPr lang="pt-BR" sz="4000" dirty="0" err="1"/>
              <a:t>Winnicott</a:t>
            </a:r>
            <a:r>
              <a:rPr lang="pt-BR" sz="4000" dirty="0"/>
              <a:t>. </a:t>
            </a:r>
            <a:r>
              <a:rPr lang="pt-BR" sz="4000" i="1" dirty="0"/>
              <a:t>Estilos da Clínica, 19</a:t>
            </a:r>
            <a:r>
              <a:rPr lang="pt-BR" sz="4000" dirty="0"/>
              <a:t>(1), 183-198. </a:t>
            </a:r>
          </a:p>
          <a:p>
            <a:pPr algn="just">
              <a:lnSpc>
                <a:spcPct val="170000"/>
              </a:lnSpc>
            </a:pPr>
            <a:r>
              <a:rPr lang="pt-BR" sz="4000" dirty="0"/>
              <a:t>Fulgencio, Leopoldo. (2014b). A necessidade de ser como fundamento do modelo ontológico do homem para </a:t>
            </a:r>
            <a:r>
              <a:rPr lang="pt-BR" sz="4000" dirty="0" err="1"/>
              <a:t>Winnicott</a:t>
            </a:r>
            <a:r>
              <a:rPr lang="pt-BR" sz="4000" dirty="0"/>
              <a:t>. In Joel </a:t>
            </a:r>
            <a:r>
              <a:rPr lang="en-US" sz="4000" dirty="0" err="1"/>
              <a:t>Birman</a:t>
            </a:r>
            <a:r>
              <a:rPr lang="en-US" sz="4000" dirty="0"/>
              <a:t>, Eduardo Leal Cunha, Daniel </a:t>
            </a:r>
            <a:r>
              <a:rPr lang="en-US" sz="4000" dirty="0" err="1"/>
              <a:t>Kupermann</a:t>
            </a:r>
            <a:r>
              <a:rPr lang="en-US" sz="4000" dirty="0"/>
              <a:t> &amp; Leopoldo Fulgencio (Orgs) </a:t>
            </a:r>
            <a:r>
              <a:rPr lang="pt-BR" sz="4000" i="1" dirty="0"/>
              <a:t>A fabricação do humano</a:t>
            </a:r>
            <a:r>
              <a:rPr lang="pt-BR" sz="4000" dirty="0"/>
              <a:t> (pp. 145-159). São Paulo: </a:t>
            </a:r>
            <a:r>
              <a:rPr lang="pt-BR" sz="4000" dirty="0" err="1"/>
              <a:t>Zagodoni</a:t>
            </a:r>
            <a:r>
              <a:rPr lang="pt-BR" sz="4000" dirty="0"/>
              <a:t>. </a:t>
            </a:r>
          </a:p>
          <a:p>
            <a:pPr algn="just">
              <a:lnSpc>
                <a:spcPct val="170000"/>
              </a:lnSpc>
            </a:pPr>
            <a:r>
              <a:rPr lang="pt-BR" sz="4000" dirty="0"/>
              <a:t>Fulgencio, Leopoldo. (2014c). A noção de Id para </a:t>
            </a:r>
            <a:r>
              <a:rPr lang="pt-BR" sz="4000" dirty="0" err="1"/>
              <a:t>Winnicott</a:t>
            </a:r>
            <a:r>
              <a:rPr lang="pt-BR" sz="4000" dirty="0"/>
              <a:t>. </a:t>
            </a:r>
            <a:r>
              <a:rPr lang="pt-BR" sz="4000" i="1" dirty="0"/>
              <a:t>Percurso. Revista de </a:t>
            </a:r>
            <a:endParaRPr lang="pt-BR" sz="4000" dirty="0"/>
          </a:p>
          <a:p>
            <a:pPr algn="just">
              <a:lnSpc>
                <a:spcPct val="170000"/>
              </a:lnSpc>
            </a:pPr>
            <a:r>
              <a:rPr lang="pt-BR" sz="4000" i="1" dirty="0"/>
              <a:t>	Psicanálise, XXVI</a:t>
            </a:r>
            <a:r>
              <a:rPr lang="pt-BR" sz="4000" dirty="0"/>
              <a:t>(51), 95-104. </a:t>
            </a:r>
          </a:p>
          <a:p>
            <a:pPr algn="just">
              <a:lnSpc>
                <a:spcPct val="170000"/>
              </a:lnSpc>
            </a:pPr>
            <a:r>
              <a:rPr lang="pt-BR" sz="4000" dirty="0"/>
              <a:t>Fulgencio, Leopoldo. (2015a). Apontamentos para uma análise da influência do existencialismo moderno na obra de </a:t>
            </a:r>
            <a:r>
              <a:rPr lang="pt-BR" sz="4000" dirty="0" err="1"/>
              <a:t>Winnicott</a:t>
            </a:r>
            <a:r>
              <a:rPr lang="pt-BR" sz="4000" dirty="0"/>
              <a:t> . </a:t>
            </a:r>
            <a:r>
              <a:rPr lang="pt-BR" sz="4000" i="1" dirty="0"/>
              <a:t>Ciência e Cultura, 67</a:t>
            </a:r>
            <a:r>
              <a:rPr lang="pt-BR" sz="4000" dirty="0"/>
              <a:t>(1), 36-39. </a:t>
            </a:r>
          </a:p>
          <a:p>
            <a:pPr algn="just">
              <a:lnSpc>
                <a:spcPct val="170000"/>
              </a:lnSpc>
            </a:pPr>
            <a:r>
              <a:rPr lang="pt-BR" sz="4000" dirty="0"/>
              <a:t>Fulgencio, Leopoldo. (2015b). </a:t>
            </a:r>
            <a:r>
              <a:rPr lang="pt-BR" sz="4000" dirty="0" err="1"/>
              <a:t>Discussion</a:t>
            </a:r>
            <a:r>
              <a:rPr lang="pt-BR" sz="4000" dirty="0"/>
              <a:t> </a:t>
            </a:r>
            <a:r>
              <a:rPr lang="pt-BR" sz="4000" dirty="0" err="1"/>
              <a:t>of</a:t>
            </a:r>
            <a:r>
              <a:rPr lang="pt-BR" sz="4000" dirty="0"/>
              <a:t> </a:t>
            </a:r>
            <a:r>
              <a:rPr lang="pt-BR" sz="4000" dirty="0" err="1"/>
              <a:t>the</a:t>
            </a:r>
            <a:r>
              <a:rPr lang="pt-BR" sz="4000" dirty="0"/>
              <a:t> </a:t>
            </a:r>
            <a:r>
              <a:rPr lang="pt-BR" sz="4000" dirty="0" err="1"/>
              <a:t>place</a:t>
            </a:r>
            <a:r>
              <a:rPr lang="pt-BR" sz="4000" dirty="0"/>
              <a:t> </a:t>
            </a:r>
            <a:r>
              <a:rPr lang="pt-BR" sz="4000" dirty="0" err="1"/>
              <a:t>of</a:t>
            </a:r>
            <a:r>
              <a:rPr lang="pt-BR" sz="4000" dirty="0"/>
              <a:t> </a:t>
            </a:r>
            <a:r>
              <a:rPr lang="pt-BR" sz="4000" dirty="0" err="1"/>
              <a:t>metapsychology</a:t>
            </a:r>
            <a:r>
              <a:rPr lang="pt-BR" sz="4000" dirty="0"/>
              <a:t> in </a:t>
            </a:r>
            <a:r>
              <a:rPr lang="pt-BR" sz="4000" dirty="0" err="1"/>
              <a:t>Winnicott's</a:t>
            </a:r>
            <a:r>
              <a:rPr lang="pt-BR" sz="4000" dirty="0"/>
              <a:t> </a:t>
            </a:r>
            <a:r>
              <a:rPr lang="pt-BR" sz="4000" dirty="0" err="1"/>
              <a:t>work</a:t>
            </a:r>
            <a:r>
              <a:rPr lang="pt-BR" sz="4000" dirty="0"/>
              <a:t>. </a:t>
            </a:r>
            <a:r>
              <a:rPr lang="pt-BR" sz="4000" i="1" dirty="0"/>
              <a:t>The </a:t>
            </a:r>
            <a:r>
              <a:rPr lang="pt-BR" sz="4000" i="1" dirty="0" err="1"/>
              <a:t>International</a:t>
            </a:r>
            <a:r>
              <a:rPr lang="pt-BR" sz="4000" i="1" dirty="0"/>
              <a:t> </a:t>
            </a:r>
            <a:r>
              <a:rPr lang="pt-BR" sz="4000" i="1" dirty="0" err="1"/>
              <a:t>Journal</a:t>
            </a:r>
            <a:r>
              <a:rPr lang="pt-BR" sz="4000" i="1" dirty="0"/>
              <a:t> </a:t>
            </a:r>
            <a:r>
              <a:rPr lang="pt-BR" sz="4000" i="1" dirty="0" err="1"/>
              <a:t>of</a:t>
            </a:r>
            <a:r>
              <a:rPr lang="pt-BR" sz="4000" i="1" dirty="0"/>
              <a:t> </a:t>
            </a:r>
            <a:r>
              <a:rPr lang="pt-BR" sz="4000" i="1" dirty="0" err="1"/>
              <a:t>Psychoanalysis</a:t>
            </a:r>
            <a:r>
              <a:rPr lang="pt-BR" sz="4000" i="1" dirty="0"/>
              <a:t>, 96</a:t>
            </a:r>
            <a:r>
              <a:rPr lang="pt-BR" sz="4000" dirty="0"/>
              <a:t>(5), 1235-1259. </a:t>
            </a:r>
            <a:r>
              <a:rPr lang="pt-BR" sz="4000" dirty="0" err="1"/>
              <a:t>doi</a:t>
            </a:r>
            <a:r>
              <a:rPr lang="pt-BR" sz="4000" dirty="0"/>
              <a:t>: 10.1111/1745-8315.12313</a:t>
            </a:r>
          </a:p>
          <a:p>
            <a:pPr algn="just">
              <a:lnSpc>
                <a:spcPct val="170000"/>
              </a:lnSpc>
            </a:pPr>
            <a:r>
              <a:rPr lang="pt-BR" sz="4000" dirty="0"/>
              <a:t>Fulgencio, Leopoldo. (2016). </a:t>
            </a:r>
            <a:r>
              <a:rPr lang="pt-BR" sz="4000" i="1" dirty="0"/>
              <a:t>Por que </a:t>
            </a:r>
            <a:r>
              <a:rPr lang="pt-BR" sz="4000" i="1" dirty="0" err="1"/>
              <a:t>Winnicott</a:t>
            </a:r>
            <a:r>
              <a:rPr lang="pt-BR" sz="4000" i="1" dirty="0"/>
              <a:t>?</a:t>
            </a:r>
            <a:r>
              <a:rPr lang="pt-BR" sz="4000" dirty="0"/>
              <a:t>. São Paulo: </a:t>
            </a:r>
            <a:r>
              <a:rPr lang="pt-BR" sz="4000" dirty="0" err="1"/>
              <a:t>Zagodoni</a:t>
            </a:r>
            <a:r>
              <a:rPr lang="pt-BR" sz="4000" dirty="0"/>
              <a:t>.</a:t>
            </a:r>
          </a:p>
          <a:p>
            <a:pPr algn="just">
              <a:lnSpc>
                <a:spcPct val="170000"/>
              </a:lnSpc>
            </a:pPr>
            <a:r>
              <a:rPr lang="pt-BR" sz="4000" dirty="0"/>
              <a:t>Fulgencio, Leopoldo. (2017). </a:t>
            </a:r>
            <a:r>
              <a:rPr lang="pt-BR" sz="4000" i="1" dirty="0"/>
              <a:t>A </a:t>
            </a:r>
            <a:r>
              <a:rPr lang="pt-BR" sz="4000" i="1" dirty="0" err="1"/>
              <a:t>psicanálise</a:t>
            </a:r>
            <a:r>
              <a:rPr lang="pt-BR" sz="4000" i="1" dirty="0"/>
              <a:t> de </a:t>
            </a:r>
            <a:r>
              <a:rPr lang="pt-BR" sz="4000" i="1" dirty="0" err="1"/>
              <a:t>Winnicott</a:t>
            </a:r>
            <a:r>
              <a:rPr lang="pt-BR" sz="4000" i="1" dirty="0"/>
              <a:t> como uma teoria do desenvolvimento </a:t>
            </a:r>
            <a:r>
              <a:rPr lang="pt-BR" sz="4000" i="1" dirty="0" err="1"/>
              <a:t>socioemocional</a:t>
            </a:r>
            <a:r>
              <a:rPr lang="pt-BR" sz="4000" i="1" dirty="0"/>
              <a:t> do ser.</a:t>
            </a:r>
            <a:r>
              <a:rPr lang="pt-BR" sz="4000" dirty="0"/>
              <a:t> (Tese de Livre Docência), Universidade de São Paulo, São Paulo.   Aceita </a:t>
            </a:r>
            <a:r>
              <a:rPr lang="pt-BR" sz="4000" dirty="0" err="1"/>
              <a:t>paara</a:t>
            </a:r>
            <a:r>
              <a:rPr lang="pt-BR" sz="4000" dirty="0"/>
              <a:t> publicação (Ed. EDUSP, 2020).</a:t>
            </a:r>
          </a:p>
          <a:p>
            <a:pPr algn="just">
              <a:lnSpc>
                <a:spcPct val="170000"/>
              </a:lnSpc>
            </a:pPr>
            <a:r>
              <a:rPr lang="pt-BR" sz="4000" dirty="0"/>
              <a:t>Fulgencio, Leopoldo. (2018). Pode a psicanálise de </a:t>
            </a:r>
            <a:r>
              <a:rPr lang="pt-BR" sz="4000" dirty="0" err="1"/>
              <a:t>Winnicott</a:t>
            </a:r>
            <a:r>
              <a:rPr lang="pt-BR" sz="4000" dirty="0"/>
              <a:t> ser a realização de um projeto de psicologia científica de orientação fenomenológica? </a:t>
            </a:r>
            <a:r>
              <a:rPr lang="pt-BR" sz="4000" i="1" dirty="0"/>
              <a:t>Psicologia USP, 29</a:t>
            </a:r>
            <a:r>
              <a:rPr lang="pt-BR" sz="4000" dirty="0"/>
              <a:t>(2), 303-313. </a:t>
            </a:r>
            <a:r>
              <a:rPr lang="pt-BR" sz="4000" dirty="0" err="1"/>
              <a:t>doi</a:t>
            </a:r>
            <a:r>
              <a:rPr lang="pt-BR" sz="4000" dirty="0"/>
              <a:t>: 10.1590/0103-656420170048</a:t>
            </a:r>
          </a:p>
          <a:p>
            <a:pPr algn="just">
              <a:lnSpc>
                <a:spcPct val="170000"/>
              </a:lnSpc>
            </a:pPr>
            <a:r>
              <a:rPr lang="pt-BR" sz="4000" dirty="0"/>
              <a:t>Fulgencio, Leopoldo, </a:t>
            </a:r>
            <a:r>
              <a:rPr lang="pt-BR" sz="4000" dirty="0" err="1"/>
              <a:t>Simanke</a:t>
            </a:r>
            <a:r>
              <a:rPr lang="pt-BR" sz="4000" dirty="0"/>
              <a:t>, Richard, </a:t>
            </a:r>
            <a:r>
              <a:rPr lang="pt-BR" sz="4000" dirty="0" err="1"/>
              <a:t>Imbasciati</a:t>
            </a:r>
            <a:r>
              <a:rPr lang="pt-BR" sz="4000" dirty="0"/>
              <a:t>, </a:t>
            </a:r>
            <a:r>
              <a:rPr lang="pt-BR" sz="4000" dirty="0" err="1"/>
              <a:t>Antonio</a:t>
            </a:r>
            <a:r>
              <a:rPr lang="pt-BR" sz="4000" dirty="0"/>
              <a:t>, &amp; Girard, Martine (Eds.). (2018). </a:t>
            </a:r>
            <a:r>
              <a:rPr lang="pt-BR" sz="4000" i="1" dirty="0"/>
              <a:t>A bruxa metapsicologia e seus destinos</a:t>
            </a:r>
            <a:r>
              <a:rPr lang="pt-BR" sz="4000" dirty="0"/>
              <a:t>. São Paulo: </a:t>
            </a:r>
            <a:r>
              <a:rPr lang="pt-BR" sz="4000" dirty="0" err="1"/>
              <a:t>Blucher</a:t>
            </a:r>
            <a:r>
              <a:rPr lang="pt-BR" sz="4000" dirty="0"/>
              <a:t>.</a:t>
            </a:r>
          </a:p>
          <a:p>
            <a:pPr marL="0" indent="0">
              <a:buNone/>
            </a:pPr>
            <a:endParaRPr lang="en-US" dirty="0"/>
          </a:p>
        </p:txBody>
      </p:sp>
      <p:sp>
        <p:nvSpPr>
          <p:cNvPr id="4" name="Slide Number Placeholder 3"/>
          <p:cNvSpPr>
            <a:spLocks noGrp="1"/>
          </p:cNvSpPr>
          <p:nvPr>
            <p:ph type="sldNum" sz="quarter" idx="12"/>
          </p:nvPr>
        </p:nvSpPr>
        <p:spPr/>
        <p:txBody>
          <a:bodyPr/>
          <a:lstStyle/>
          <a:p>
            <a:fld id="{F4CD69DC-4217-E947-A017-A01469E0B7C6}" type="slidenum">
              <a:rPr lang="en-US" smtClean="0"/>
              <a:pPr/>
              <a:t>49</a:t>
            </a:fld>
            <a:endParaRPr lang="en-US"/>
          </a:p>
        </p:txBody>
      </p:sp>
    </p:spTree>
    <p:extLst>
      <p:ext uri="{BB962C8B-B14F-4D97-AF65-F5344CB8AC3E}">
        <p14:creationId xmlns:p14="http://schemas.microsoft.com/office/powerpoint/2010/main" val="693364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 </a:t>
            </a:r>
            <a:r>
              <a:rPr lang="pt-BR" sz="2800" b="1" dirty="0"/>
              <a:t>WINNICOTT: </a:t>
            </a:r>
            <a:br>
              <a:rPr lang="pt-BR" sz="2800" b="1" dirty="0"/>
            </a:br>
            <a:r>
              <a:rPr lang="pt-BR" sz="2800" b="1" dirty="0"/>
              <a:t>UM PENSADOR DO SER</a:t>
            </a:r>
            <a:r>
              <a:rPr lang="pt-BR" sz="2800" b="1" dirty="0">
                <a:solidFill>
                  <a:srgbClr val="FF0000"/>
                </a:solidFill>
              </a:rPr>
              <a:t> -</a:t>
            </a:r>
            <a:endParaRPr lang="en-US" sz="2800" dirty="0">
              <a:solidFill>
                <a:srgbClr val="FF0000"/>
              </a:solidFill>
            </a:endParaRPr>
          </a:p>
        </p:txBody>
      </p:sp>
      <p:sp>
        <p:nvSpPr>
          <p:cNvPr id="3" name="Content Placeholder 2"/>
          <p:cNvSpPr>
            <a:spLocks noGrp="1"/>
          </p:cNvSpPr>
          <p:nvPr>
            <p:ph idx="1"/>
          </p:nvPr>
        </p:nvSpPr>
        <p:spPr/>
        <p:txBody>
          <a:bodyPr>
            <a:normAutofit fontScale="70000" lnSpcReduction="20000"/>
          </a:bodyPr>
          <a:lstStyle/>
          <a:p>
            <a:pPr marL="0" indent="0" algn="just">
              <a:lnSpc>
                <a:spcPct val="160000"/>
              </a:lnSpc>
              <a:buNone/>
            </a:pPr>
            <a:endParaRPr lang="pt-BR" dirty="0"/>
          </a:p>
          <a:p>
            <a:pPr marL="0" indent="0" algn="just">
              <a:lnSpc>
                <a:spcPct val="160000"/>
              </a:lnSpc>
              <a:buNone/>
            </a:pPr>
            <a:r>
              <a:rPr lang="pt-BR" dirty="0" err="1"/>
              <a:t>Winnicott</a:t>
            </a:r>
            <a:r>
              <a:rPr lang="pt-BR" dirty="0"/>
              <a:t> apresentou uma descrição do processo de desenvolvimento emocional do ser humano, tendo a questão de ser e continuar a ser como fundamento ontológico e </a:t>
            </a:r>
            <a:r>
              <a:rPr lang="pt-BR" dirty="0" err="1"/>
              <a:t>ôntico</a:t>
            </a:r>
            <a:r>
              <a:rPr lang="pt-BR" dirty="0"/>
              <a:t>. Ele apresentou uma teoria do desenvolvimento composta por fases, cronológica e dinamicamente estabelecidas, que explicitam as diversas integrações, os diversos modos de ser e estar no mundo, seja na saúde seja nos casos em que psicopatologias são geradas. </a:t>
            </a:r>
          </a:p>
          <a:p>
            <a:endParaRPr lang="en-US" dirty="0"/>
          </a:p>
        </p:txBody>
      </p:sp>
      <p:sp>
        <p:nvSpPr>
          <p:cNvPr id="4" name="Slide Number Placeholder 3"/>
          <p:cNvSpPr>
            <a:spLocks noGrp="1"/>
          </p:cNvSpPr>
          <p:nvPr>
            <p:ph type="sldNum" sz="quarter" idx="12"/>
          </p:nvPr>
        </p:nvSpPr>
        <p:spPr/>
        <p:txBody>
          <a:bodyPr/>
          <a:lstStyle/>
          <a:p>
            <a:fld id="{F4CD69DC-4217-E947-A017-A01469E0B7C6}" type="slidenum">
              <a:rPr lang="en-US" smtClean="0"/>
              <a:pPr/>
              <a:t>5</a:t>
            </a:fld>
            <a:endParaRPr lang="en-US"/>
          </a:p>
        </p:txBody>
      </p:sp>
    </p:spTree>
    <p:extLst>
      <p:ext uri="{BB962C8B-B14F-4D97-AF65-F5344CB8AC3E}">
        <p14:creationId xmlns:p14="http://schemas.microsoft.com/office/powerpoint/2010/main" val="9469963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32500" lnSpcReduction="20000"/>
          </a:bodyPr>
          <a:lstStyle/>
          <a:p>
            <a:pPr>
              <a:lnSpc>
                <a:spcPct val="170000"/>
              </a:lnSpc>
            </a:pPr>
            <a:r>
              <a:rPr lang="pt-BR" dirty="0"/>
              <a:t>Girard, Martine. (2010). </a:t>
            </a:r>
            <a:r>
              <a:rPr lang="pt-BR" dirty="0" err="1"/>
              <a:t>Winnicott’s</a:t>
            </a:r>
            <a:r>
              <a:rPr lang="pt-BR" dirty="0"/>
              <a:t> </a:t>
            </a:r>
            <a:r>
              <a:rPr lang="pt-BR" dirty="0" err="1"/>
              <a:t>foundation</a:t>
            </a:r>
            <a:r>
              <a:rPr lang="pt-BR" dirty="0"/>
              <a:t> for </a:t>
            </a:r>
            <a:r>
              <a:rPr lang="pt-BR" dirty="0" err="1"/>
              <a:t>the</a:t>
            </a:r>
            <a:r>
              <a:rPr lang="pt-BR" dirty="0"/>
              <a:t> </a:t>
            </a:r>
            <a:r>
              <a:rPr lang="pt-BR" dirty="0" err="1"/>
              <a:t>basic</a:t>
            </a:r>
            <a:r>
              <a:rPr lang="pt-BR" dirty="0"/>
              <a:t> </a:t>
            </a:r>
            <a:r>
              <a:rPr lang="pt-BR" dirty="0" err="1"/>
              <a:t>concepts</a:t>
            </a:r>
            <a:r>
              <a:rPr lang="pt-BR" dirty="0"/>
              <a:t> </a:t>
            </a:r>
            <a:r>
              <a:rPr lang="pt-BR" dirty="0" err="1"/>
              <a:t>of</a:t>
            </a:r>
            <a:r>
              <a:rPr lang="pt-BR" dirty="0"/>
              <a:t> </a:t>
            </a:r>
            <a:r>
              <a:rPr lang="pt-BR" dirty="0" err="1"/>
              <a:t>Freud’s</a:t>
            </a:r>
            <a:r>
              <a:rPr lang="pt-BR" dirty="0"/>
              <a:t> </a:t>
            </a:r>
            <a:r>
              <a:rPr lang="pt-BR" dirty="0" err="1"/>
              <a:t>metapsychology</a:t>
            </a:r>
            <a:r>
              <a:rPr lang="pt-BR" dirty="0"/>
              <a:t>? </a:t>
            </a:r>
            <a:r>
              <a:rPr lang="pt-BR" i="1" dirty="0"/>
              <a:t>The </a:t>
            </a:r>
            <a:r>
              <a:rPr lang="pt-BR" i="1" dirty="0" err="1"/>
              <a:t>International</a:t>
            </a:r>
            <a:r>
              <a:rPr lang="pt-BR" i="1" dirty="0"/>
              <a:t> </a:t>
            </a:r>
            <a:r>
              <a:rPr lang="pt-BR" i="1" dirty="0" err="1"/>
              <a:t>Journal</a:t>
            </a:r>
            <a:r>
              <a:rPr lang="pt-BR" i="1" dirty="0"/>
              <a:t> </a:t>
            </a:r>
            <a:r>
              <a:rPr lang="pt-BR" i="1" dirty="0" err="1"/>
              <a:t>of</a:t>
            </a:r>
            <a:r>
              <a:rPr lang="pt-BR" i="1" dirty="0"/>
              <a:t> </a:t>
            </a:r>
            <a:r>
              <a:rPr lang="pt-BR" i="1" dirty="0" err="1"/>
              <a:t>Psychoanalysis</a:t>
            </a:r>
            <a:r>
              <a:rPr lang="pt-BR" i="1" dirty="0"/>
              <a:t>, 91</a:t>
            </a:r>
            <a:r>
              <a:rPr lang="pt-BR" dirty="0"/>
              <a:t>(2), 305-324. </a:t>
            </a:r>
          </a:p>
          <a:p>
            <a:pPr>
              <a:lnSpc>
                <a:spcPct val="170000"/>
              </a:lnSpc>
            </a:pPr>
            <a:r>
              <a:rPr lang="pt-BR" dirty="0"/>
              <a:t>Green, André. (2010). Lacan et </a:t>
            </a:r>
            <a:r>
              <a:rPr lang="pt-BR" dirty="0" err="1"/>
              <a:t>Winnicott</a:t>
            </a:r>
            <a:r>
              <a:rPr lang="pt-BR" dirty="0"/>
              <a:t>: </a:t>
            </a:r>
            <a:r>
              <a:rPr lang="pt-BR" dirty="0" err="1"/>
              <a:t>la</a:t>
            </a:r>
            <a:r>
              <a:rPr lang="pt-BR" dirty="0"/>
              <a:t> </a:t>
            </a:r>
            <a:r>
              <a:rPr lang="pt-BR" dirty="0" err="1"/>
              <a:t>bifurcation</a:t>
            </a:r>
            <a:r>
              <a:rPr lang="pt-BR" dirty="0"/>
              <a:t> de </a:t>
            </a:r>
            <a:r>
              <a:rPr lang="pt-BR" dirty="0" err="1"/>
              <a:t>la</a:t>
            </a:r>
            <a:r>
              <a:rPr lang="pt-BR" dirty="0"/>
              <a:t> </a:t>
            </a:r>
            <a:r>
              <a:rPr lang="pt-BR" dirty="0" err="1"/>
              <a:t>psychanalyse</a:t>
            </a:r>
            <a:r>
              <a:rPr lang="pt-BR" dirty="0"/>
              <a:t> </a:t>
            </a:r>
            <a:r>
              <a:rPr lang="pt-BR" dirty="0" err="1"/>
              <a:t>contemporaine</a:t>
            </a:r>
            <a:r>
              <a:rPr lang="pt-BR" dirty="0"/>
              <a:t> </a:t>
            </a:r>
            <a:r>
              <a:rPr lang="pt-BR" i="1" dirty="0" err="1"/>
              <a:t>Penser</a:t>
            </a:r>
            <a:r>
              <a:rPr lang="pt-BR" i="1" dirty="0"/>
              <a:t> </a:t>
            </a:r>
            <a:r>
              <a:rPr lang="pt-BR" i="1" dirty="0" err="1"/>
              <a:t>la</a:t>
            </a:r>
            <a:r>
              <a:rPr lang="pt-BR" i="1" dirty="0"/>
              <a:t> </a:t>
            </a:r>
            <a:r>
              <a:rPr lang="pt-BR" i="1" dirty="0" err="1"/>
              <a:t>psychanalyse</a:t>
            </a:r>
            <a:r>
              <a:rPr lang="pt-BR" i="1" dirty="0"/>
              <a:t> </a:t>
            </a:r>
            <a:r>
              <a:rPr lang="pt-BR" i="1" dirty="0" err="1"/>
              <a:t>avec</a:t>
            </a:r>
            <a:r>
              <a:rPr lang="pt-BR" i="1" dirty="0"/>
              <a:t> </a:t>
            </a:r>
            <a:r>
              <a:rPr lang="pt-BR" i="1" dirty="0" err="1"/>
              <a:t>Bion</a:t>
            </a:r>
            <a:r>
              <a:rPr lang="pt-BR" i="1" dirty="0"/>
              <a:t>, Lacan, </a:t>
            </a:r>
            <a:r>
              <a:rPr lang="pt-BR" i="1" dirty="0" err="1"/>
              <a:t>Winnicott</a:t>
            </a:r>
            <a:r>
              <a:rPr lang="pt-BR" i="1" dirty="0"/>
              <a:t>, Laplanche, </a:t>
            </a:r>
            <a:r>
              <a:rPr lang="pt-BR" i="1" dirty="0" err="1"/>
              <a:t>Aulagnier</a:t>
            </a:r>
            <a:r>
              <a:rPr lang="pt-BR" i="1" dirty="0"/>
              <a:t>, </a:t>
            </a:r>
            <a:r>
              <a:rPr lang="pt-BR" i="1" dirty="0" err="1"/>
              <a:t>Rosolato</a:t>
            </a:r>
            <a:r>
              <a:rPr lang="pt-BR" dirty="0"/>
              <a:t>. Paris: </a:t>
            </a:r>
            <a:r>
              <a:rPr lang="pt-BR" dirty="0" err="1"/>
              <a:t>Ithaque</a:t>
            </a:r>
            <a:r>
              <a:rPr lang="pt-BR" dirty="0"/>
              <a:t>.</a:t>
            </a:r>
          </a:p>
          <a:p>
            <a:pPr>
              <a:lnSpc>
                <a:spcPct val="170000"/>
              </a:lnSpc>
            </a:pPr>
            <a:r>
              <a:rPr lang="pt-BR" dirty="0" err="1"/>
              <a:t>Marchiolli</a:t>
            </a:r>
            <a:r>
              <a:rPr lang="pt-BR" dirty="0"/>
              <a:t>, Priscila Toscano de Oliveira, &amp; Fulgencio, Leopoldo Fulgencio. (2012). O complexo de Édipo nas obras de Klein e </a:t>
            </a:r>
            <a:r>
              <a:rPr lang="pt-BR" dirty="0" err="1"/>
              <a:t>Winnicott</a:t>
            </a:r>
            <a:r>
              <a:rPr lang="pt-BR" dirty="0"/>
              <a:t>: comparações. </a:t>
            </a:r>
            <a:r>
              <a:rPr lang="pt-BR" i="1" dirty="0"/>
              <a:t>Ágora, XVI</a:t>
            </a:r>
            <a:r>
              <a:rPr lang="pt-BR" dirty="0"/>
              <a:t>(1), 105-118. </a:t>
            </a:r>
          </a:p>
          <a:p>
            <a:pPr>
              <a:lnSpc>
                <a:spcPct val="170000"/>
              </a:lnSpc>
            </a:pPr>
            <a:r>
              <a:rPr lang="pt-BR" dirty="0" err="1"/>
              <a:t>Ogden</a:t>
            </a:r>
            <a:r>
              <a:rPr lang="pt-BR" dirty="0"/>
              <a:t>, Thomas H. (1985a). The </a:t>
            </a:r>
            <a:r>
              <a:rPr lang="pt-BR" dirty="0" err="1"/>
              <a:t>Mother</a:t>
            </a:r>
            <a:r>
              <a:rPr lang="pt-BR" dirty="0"/>
              <a:t>, </a:t>
            </a:r>
            <a:r>
              <a:rPr lang="pt-BR" dirty="0" err="1"/>
              <a:t>the</a:t>
            </a:r>
            <a:r>
              <a:rPr lang="pt-BR" dirty="0"/>
              <a:t> </a:t>
            </a:r>
            <a:r>
              <a:rPr lang="pt-BR" dirty="0" err="1"/>
              <a:t>Infant</a:t>
            </a:r>
            <a:r>
              <a:rPr lang="pt-BR" dirty="0"/>
              <a:t> </a:t>
            </a:r>
            <a:r>
              <a:rPr lang="pt-BR" dirty="0" err="1"/>
              <a:t>and</a:t>
            </a:r>
            <a:r>
              <a:rPr lang="pt-BR" dirty="0"/>
              <a:t> </a:t>
            </a:r>
            <a:r>
              <a:rPr lang="pt-BR" dirty="0" err="1"/>
              <a:t>the</a:t>
            </a:r>
            <a:r>
              <a:rPr lang="pt-BR" dirty="0"/>
              <a:t> </a:t>
            </a:r>
            <a:r>
              <a:rPr lang="pt-BR" dirty="0" err="1"/>
              <a:t>Matix</a:t>
            </a:r>
            <a:r>
              <a:rPr lang="pt-BR" dirty="0"/>
              <a:t>: </a:t>
            </a:r>
            <a:r>
              <a:rPr lang="pt-BR" dirty="0" err="1"/>
              <a:t>Interpretations</a:t>
            </a:r>
            <a:r>
              <a:rPr lang="pt-BR" dirty="0"/>
              <a:t> </a:t>
            </a:r>
            <a:r>
              <a:rPr lang="pt-BR" dirty="0" err="1"/>
              <a:t>of</a:t>
            </a:r>
            <a:r>
              <a:rPr lang="pt-BR" dirty="0"/>
              <a:t> </a:t>
            </a:r>
            <a:r>
              <a:rPr lang="pt-BR" dirty="0" err="1"/>
              <a:t>aspects</a:t>
            </a:r>
            <a:r>
              <a:rPr lang="pt-BR" dirty="0"/>
              <a:t> </a:t>
            </a:r>
            <a:r>
              <a:rPr lang="pt-BR" dirty="0" err="1"/>
              <a:t>of</a:t>
            </a:r>
            <a:r>
              <a:rPr lang="pt-BR" dirty="0"/>
              <a:t> </a:t>
            </a:r>
            <a:r>
              <a:rPr lang="pt-BR" dirty="0" err="1"/>
              <a:t>the</a:t>
            </a:r>
            <a:r>
              <a:rPr lang="pt-BR" dirty="0"/>
              <a:t> </a:t>
            </a:r>
            <a:r>
              <a:rPr lang="pt-BR" dirty="0" err="1"/>
              <a:t>Work</a:t>
            </a:r>
            <a:r>
              <a:rPr lang="pt-BR" dirty="0"/>
              <a:t> </a:t>
            </a:r>
            <a:r>
              <a:rPr lang="pt-BR" dirty="0" err="1"/>
              <a:t>of</a:t>
            </a:r>
            <a:r>
              <a:rPr lang="pt-BR" dirty="0"/>
              <a:t> Donald </a:t>
            </a:r>
            <a:r>
              <a:rPr lang="pt-BR" dirty="0" err="1"/>
              <a:t>Winnicott</a:t>
            </a:r>
            <a:r>
              <a:rPr lang="pt-BR" dirty="0"/>
              <a:t>. </a:t>
            </a:r>
            <a:r>
              <a:rPr lang="pt-BR" i="1" dirty="0" err="1"/>
              <a:t>Contemporary</a:t>
            </a:r>
            <a:r>
              <a:rPr lang="pt-BR" i="1" dirty="0"/>
              <a:t> </a:t>
            </a:r>
            <a:r>
              <a:rPr lang="pt-BR" i="1" dirty="0" err="1"/>
              <a:t>Psychoanalysis</a:t>
            </a:r>
            <a:r>
              <a:rPr lang="pt-BR" dirty="0"/>
              <a:t>(21), 346-371. </a:t>
            </a:r>
          </a:p>
          <a:p>
            <a:pPr>
              <a:lnSpc>
                <a:spcPct val="170000"/>
              </a:lnSpc>
            </a:pPr>
            <a:r>
              <a:rPr lang="pt-BR" dirty="0" err="1"/>
              <a:t>Ogden</a:t>
            </a:r>
            <a:r>
              <a:rPr lang="pt-BR" dirty="0"/>
              <a:t>, Thomas H. (1985b). </a:t>
            </a:r>
            <a:r>
              <a:rPr lang="pt-BR" dirty="0" err="1"/>
              <a:t>On</a:t>
            </a:r>
            <a:r>
              <a:rPr lang="pt-BR" dirty="0"/>
              <a:t> </a:t>
            </a:r>
            <a:r>
              <a:rPr lang="pt-BR" dirty="0" err="1"/>
              <a:t>potential</a:t>
            </a:r>
            <a:r>
              <a:rPr lang="pt-BR" dirty="0"/>
              <a:t> </a:t>
            </a:r>
            <a:r>
              <a:rPr lang="pt-BR" dirty="0" err="1"/>
              <a:t>space</a:t>
            </a:r>
            <a:r>
              <a:rPr lang="pt-BR" dirty="0"/>
              <a:t>. In M. B. </a:t>
            </a:r>
            <a:r>
              <a:rPr lang="pt-BR" dirty="0" err="1"/>
              <a:t>Spelman</a:t>
            </a:r>
            <a:r>
              <a:rPr lang="pt-BR" dirty="0"/>
              <a:t> &amp; F. Thomson-Salo (Eds.), </a:t>
            </a:r>
            <a:r>
              <a:rPr lang="pt-BR" i="1" dirty="0"/>
              <a:t>The </a:t>
            </a:r>
            <a:r>
              <a:rPr lang="pt-BR" i="1" dirty="0" err="1"/>
              <a:t>Winnicott</a:t>
            </a:r>
            <a:r>
              <a:rPr lang="pt-BR" i="1" dirty="0"/>
              <a:t> </a:t>
            </a:r>
            <a:r>
              <a:rPr lang="pt-BR" i="1" dirty="0" err="1"/>
              <a:t>Tradition</a:t>
            </a:r>
            <a:r>
              <a:rPr lang="pt-BR" i="1" dirty="0"/>
              <a:t>, 2015</a:t>
            </a:r>
            <a:r>
              <a:rPr lang="pt-BR" dirty="0"/>
              <a:t> (pp. 121-134). London: Karnac.</a:t>
            </a:r>
          </a:p>
          <a:p>
            <a:pPr>
              <a:lnSpc>
                <a:spcPct val="170000"/>
              </a:lnSpc>
            </a:pPr>
            <a:r>
              <a:rPr lang="pt-BR" dirty="0" err="1"/>
              <a:t>Ogden</a:t>
            </a:r>
            <a:r>
              <a:rPr lang="pt-BR" dirty="0"/>
              <a:t>, Thomas H. (2014). </a:t>
            </a:r>
            <a:r>
              <a:rPr lang="pt-BR" dirty="0" err="1"/>
              <a:t>Fear</a:t>
            </a:r>
            <a:r>
              <a:rPr lang="pt-BR" dirty="0"/>
              <a:t> </a:t>
            </a:r>
            <a:r>
              <a:rPr lang="pt-BR" dirty="0" err="1"/>
              <a:t>of</a:t>
            </a:r>
            <a:r>
              <a:rPr lang="pt-BR" dirty="0"/>
              <a:t> </a:t>
            </a:r>
            <a:r>
              <a:rPr lang="pt-BR" dirty="0" err="1"/>
              <a:t>breakdown</a:t>
            </a:r>
            <a:r>
              <a:rPr lang="pt-BR" dirty="0"/>
              <a:t> </a:t>
            </a:r>
            <a:r>
              <a:rPr lang="pt-BR" dirty="0" err="1"/>
              <a:t>and</a:t>
            </a:r>
            <a:r>
              <a:rPr lang="pt-BR" dirty="0"/>
              <a:t> </a:t>
            </a:r>
            <a:r>
              <a:rPr lang="pt-BR" dirty="0" err="1"/>
              <a:t>the</a:t>
            </a:r>
            <a:r>
              <a:rPr lang="pt-BR" dirty="0"/>
              <a:t> </a:t>
            </a:r>
            <a:r>
              <a:rPr lang="pt-BR" dirty="0" err="1"/>
              <a:t>unlived</a:t>
            </a:r>
            <a:r>
              <a:rPr lang="pt-BR" dirty="0"/>
              <a:t> </a:t>
            </a:r>
            <a:r>
              <a:rPr lang="pt-BR" dirty="0" err="1"/>
              <a:t>life</a:t>
            </a:r>
            <a:r>
              <a:rPr lang="pt-BR" dirty="0"/>
              <a:t> </a:t>
            </a:r>
            <a:r>
              <a:rPr lang="pt-BR" i="1" dirty="0" err="1"/>
              <a:t>International</a:t>
            </a:r>
            <a:r>
              <a:rPr lang="pt-BR" i="1" dirty="0"/>
              <a:t> </a:t>
            </a:r>
            <a:r>
              <a:rPr lang="pt-BR" i="1" dirty="0" err="1"/>
              <a:t>Journal</a:t>
            </a:r>
            <a:r>
              <a:rPr lang="pt-BR" i="1" dirty="0"/>
              <a:t> </a:t>
            </a:r>
            <a:r>
              <a:rPr lang="pt-BR" i="1" dirty="0" err="1"/>
              <a:t>of</a:t>
            </a:r>
            <a:r>
              <a:rPr lang="pt-BR" i="1" dirty="0"/>
              <a:t> </a:t>
            </a:r>
            <a:r>
              <a:rPr lang="pt-BR" i="1" dirty="0" err="1"/>
              <a:t>Psychoanalysis</a:t>
            </a:r>
            <a:r>
              <a:rPr lang="pt-BR" i="1" dirty="0"/>
              <a:t>, 95</a:t>
            </a:r>
            <a:r>
              <a:rPr lang="pt-BR" dirty="0"/>
              <a:t>, 205-223. </a:t>
            </a:r>
            <a:r>
              <a:rPr lang="pt-BR" dirty="0" err="1"/>
              <a:t>doi</a:t>
            </a:r>
            <a:r>
              <a:rPr lang="pt-BR" dirty="0"/>
              <a:t>: 10.1111/1745-8315.12148 </a:t>
            </a:r>
          </a:p>
          <a:p>
            <a:pPr>
              <a:lnSpc>
                <a:spcPct val="170000"/>
              </a:lnSpc>
            </a:pPr>
            <a:r>
              <a:rPr lang="pt-BR" dirty="0"/>
              <a:t>Phillips, Adam. (1988). </a:t>
            </a:r>
            <a:r>
              <a:rPr lang="pt-BR" i="1" dirty="0" err="1"/>
              <a:t>Winnicott</a:t>
            </a:r>
            <a:r>
              <a:rPr lang="pt-BR" dirty="0"/>
              <a:t>. São Paulo: </a:t>
            </a:r>
            <a:r>
              <a:rPr lang="pt-BR" dirty="0" err="1"/>
              <a:t>Idéias</a:t>
            </a:r>
            <a:r>
              <a:rPr lang="pt-BR" dirty="0"/>
              <a:t> &amp; Letras, 2007.</a:t>
            </a:r>
          </a:p>
          <a:p>
            <a:pPr>
              <a:lnSpc>
                <a:spcPct val="170000"/>
              </a:lnSpc>
            </a:pPr>
            <a:r>
              <a:rPr lang="pt-BR" dirty="0" err="1"/>
              <a:t>Spelman</a:t>
            </a:r>
            <a:r>
              <a:rPr lang="pt-BR" dirty="0"/>
              <a:t>, Margaret Boyle. (2013a). </a:t>
            </a:r>
            <a:r>
              <a:rPr lang="pt-BR" i="1" dirty="0"/>
              <a:t>The </a:t>
            </a:r>
            <a:r>
              <a:rPr lang="pt-BR" i="1" dirty="0" err="1"/>
              <a:t>Evolution</a:t>
            </a:r>
            <a:r>
              <a:rPr lang="pt-BR" i="1" dirty="0"/>
              <a:t> </a:t>
            </a:r>
            <a:r>
              <a:rPr lang="pt-BR" i="1" dirty="0" err="1"/>
              <a:t>of</a:t>
            </a:r>
            <a:r>
              <a:rPr lang="pt-BR" i="1" dirty="0"/>
              <a:t> </a:t>
            </a:r>
            <a:r>
              <a:rPr lang="pt-BR" i="1" dirty="0" err="1"/>
              <a:t>Winnicott's</a:t>
            </a:r>
            <a:r>
              <a:rPr lang="pt-BR" i="1" dirty="0"/>
              <a:t> </a:t>
            </a:r>
            <a:r>
              <a:rPr lang="pt-BR" i="1" dirty="0" err="1"/>
              <a:t>Thinking</a:t>
            </a:r>
            <a:r>
              <a:rPr lang="pt-BR" i="1" dirty="0"/>
              <a:t>: </a:t>
            </a:r>
            <a:r>
              <a:rPr lang="pt-BR" i="1" dirty="0" err="1"/>
              <a:t>Examining</a:t>
            </a:r>
            <a:r>
              <a:rPr lang="pt-BR" i="1" dirty="0"/>
              <a:t> </a:t>
            </a:r>
            <a:r>
              <a:rPr lang="pt-BR" i="1" dirty="0" err="1"/>
              <a:t>the</a:t>
            </a:r>
            <a:r>
              <a:rPr lang="pt-BR" i="1" dirty="0"/>
              <a:t> </a:t>
            </a:r>
            <a:r>
              <a:rPr lang="pt-BR" i="1" dirty="0" err="1"/>
              <a:t>Growth</a:t>
            </a:r>
            <a:r>
              <a:rPr lang="pt-BR" i="1" dirty="0"/>
              <a:t> </a:t>
            </a:r>
            <a:r>
              <a:rPr lang="pt-BR" i="1" dirty="0" err="1"/>
              <a:t>of</a:t>
            </a:r>
            <a:r>
              <a:rPr lang="pt-BR" i="1" dirty="0"/>
              <a:t> </a:t>
            </a:r>
            <a:r>
              <a:rPr lang="pt-BR" i="1" dirty="0" err="1"/>
              <a:t>Psychoanalytic</a:t>
            </a:r>
            <a:r>
              <a:rPr lang="pt-BR" i="1" dirty="0"/>
              <a:t> </a:t>
            </a:r>
            <a:r>
              <a:rPr lang="pt-BR" i="1" dirty="0" err="1"/>
              <a:t>Thought</a:t>
            </a:r>
            <a:r>
              <a:rPr lang="pt-BR" i="1" dirty="0"/>
              <a:t> Over </a:t>
            </a:r>
            <a:r>
              <a:rPr lang="pt-BR" i="1" dirty="0" err="1"/>
              <a:t>Three</a:t>
            </a:r>
            <a:r>
              <a:rPr lang="pt-BR" i="1" dirty="0"/>
              <a:t> </a:t>
            </a:r>
            <a:r>
              <a:rPr lang="pt-BR" i="1" dirty="0" err="1"/>
              <a:t>Generations</a:t>
            </a:r>
            <a:r>
              <a:rPr lang="pt-BR" dirty="0"/>
              <a:t>. London: Karnac Books.</a:t>
            </a:r>
          </a:p>
          <a:p>
            <a:pPr>
              <a:lnSpc>
                <a:spcPct val="170000"/>
              </a:lnSpc>
            </a:pPr>
            <a:r>
              <a:rPr lang="pt-BR" dirty="0" err="1"/>
              <a:t>Spelman</a:t>
            </a:r>
            <a:r>
              <a:rPr lang="pt-BR" dirty="0"/>
              <a:t>, Margaret Boyle. (2013b). </a:t>
            </a:r>
            <a:r>
              <a:rPr lang="pt-BR" i="1" dirty="0" err="1"/>
              <a:t>Winnicott's</a:t>
            </a:r>
            <a:r>
              <a:rPr lang="pt-BR" i="1" dirty="0"/>
              <a:t> Babies </a:t>
            </a:r>
            <a:r>
              <a:rPr lang="pt-BR" i="1" dirty="0" err="1"/>
              <a:t>and</a:t>
            </a:r>
            <a:r>
              <a:rPr lang="pt-BR" i="1" dirty="0"/>
              <a:t> </a:t>
            </a:r>
            <a:r>
              <a:rPr lang="pt-BR" i="1" dirty="0" err="1"/>
              <a:t>Winnicott's</a:t>
            </a:r>
            <a:r>
              <a:rPr lang="pt-BR" i="1" dirty="0"/>
              <a:t> </a:t>
            </a:r>
            <a:r>
              <a:rPr lang="pt-BR" i="1" dirty="0" err="1"/>
              <a:t>Patients</a:t>
            </a:r>
            <a:r>
              <a:rPr lang="pt-BR" i="1" dirty="0"/>
              <a:t>: </a:t>
            </a:r>
            <a:r>
              <a:rPr lang="pt-BR" i="1" dirty="0" err="1"/>
              <a:t>Psychoanalysis</a:t>
            </a:r>
            <a:r>
              <a:rPr lang="pt-BR" i="1" dirty="0"/>
              <a:t> as </a:t>
            </a:r>
            <a:r>
              <a:rPr lang="pt-BR" i="1" dirty="0" err="1"/>
              <a:t>Transitional</a:t>
            </a:r>
            <a:r>
              <a:rPr lang="pt-BR" i="1" dirty="0"/>
              <a:t> Space </a:t>
            </a:r>
            <a:r>
              <a:rPr lang="pt-BR" dirty="0"/>
              <a:t>London: Karnac Books.</a:t>
            </a:r>
          </a:p>
          <a:p>
            <a:pPr>
              <a:lnSpc>
                <a:spcPct val="170000"/>
              </a:lnSpc>
            </a:pPr>
            <a:r>
              <a:rPr lang="pt-BR" dirty="0" err="1"/>
              <a:t>Spelman</a:t>
            </a:r>
            <a:r>
              <a:rPr lang="pt-BR" dirty="0"/>
              <a:t>, Margaret Boyle, &amp; Thomson-Salo, Frances (Eds.). (2015). </a:t>
            </a:r>
            <a:r>
              <a:rPr lang="pt-BR" i="1" dirty="0"/>
              <a:t>The </a:t>
            </a:r>
            <a:r>
              <a:rPr lang="pt-BR" i="1" dirty="0" err="1"/>
              <a:t>Winnicott</a:t>
            </a:r>
            <a:r>
              <a:rPr lang="pt-BR" i="1" dirty="0"/>
              <a:t> </a:t>
            </a:r>
            <a:r>
              <a:rPr lang="pt-BR" i="1" dirty="0" err="1"/>
              <a:t>Tradition</a:t>
            </a:r>
            <a:r>
              <a:rPr lang="pt-BR" dirty="0"/>
              <a:t>. London: Karnac.</a:t>
            </a:r>
          </a:p>
          <a:p>
            <a:pPr marL="0" indent="0">
              <a:buNone/>
            </a:pPr>
            <a:endParaRPr lang="pt-BR" dirty="0"/>
          </a:p>
        </p:txBody>
      </p:sp>
      <p:sp>
        <p:nvSpPr>
          <p:cNvPr id="4" name="Slide Number Placeholder 3"/>
          <p:cNvSpPr>
            <a:spLocks noGrp="1"/>
          </p:cNvSpPr>
          <p:nvPr>
            <p:ph type="sldNum" sz="quarter" idx="12"/>
          </p:nvPr>
        </p:nvSpPr>
        <p:spPr/>
        <p:txBody>
          <a:bodyPr/>
          <a:lstStyle/>
          <a:p>
            <a:fld id="{F4CD69DC-4217-E947-A017-A01469E0B7C6}" type="slidenum">
              <a:rPr lang="en-US" smtClean="0"/>
              <a:pPr/>
              <a:t>50</a:t>
            </a:fld>
            <a:endParaRPr lang="en-US"/>
          </a:p>
        </p:txBody>
      </p:sp>
    </p:spTree>
    <p:extLst>
      <p:ext uri="{BB962C8B-B14F-4D97-AF65-F5344CB8AC3E}">
        <p14:creationId xmlns:p14="http://schemas.microsoft.com/office/powerpoint/2010/main" val="33475231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a:lnSpc>
                <a:spcPct val="170000"/>
              </a:lnSpc>
            </a:pPr>
            <a:r>
              <a:rPr lang="pt-BR" sz="1000" dirty="0" err="1"/>
              <a:t>Winnicott</a:t>
            </a:r>
            <a:r>
              <a:rPr lang="pt-BR" sz="1000" dirty="0"/>
              <a:t>, Donald Woods. (2016). </a:t>
            </a:r>
            <a:r>
              <a:rPr lang="pt-BR" sz="1000" i="1" dirty="0"/>
              <a:t>The </a:t>
            </a:r>
            <a:r>
              <a:rPr lang="pt-BR" sz="1000" i="1" dirty="0" err="1"/>
              <a:t>Collected</a:t>
            </a:r>
            <a:r>
              <a:rPr lang="pt-BR" sz="1000" i="1" dirty="0"/>
              <a:t> Works </a:t>
            </a:r>
            <a:r>
              <a:rPr lang="pt-BR" sz="1000" i="1" dirty="0" err="1"/>
              <a:t>of</a:t>
            </a:r>
            <a:r>
              <a:rPr lang="pt-BR" sz="1000" i="1" dirty="0"/>
              <a:t> D. W. </a:t>
            </a:r>
            <a:r>
              <a:rPr lang="pt-BR" sz="1000" i="1" dirty="0" err="1"/>
              <a:t>Winnicott</a:t>
            </a:r>
            <a:r>
              <a:rPr lang="pt-BR" sz="1000" i="1" dirty="0"/>
              <a:t> </a:t>
            </a:r>
            <a:r>
              <a:rPr lang="pt-BR" sz="1000" dirty="0"/>
              <a:t>(CW 12 Volumes). </a:t>
            </a:r>
            <a:r>
              <a:rPr lang="pt-BR" sz="1000" dirty="0" err="1"/>
              <a:t>Edited</a:t>
            </a:r>
            <a:r>
              <a:rPr lang="pt-BR" sz="1000" dirty="0"/>
              <a:t> </a:t>
            </a:r>
            <a:r>
              <a:rPr lang="pt-BR" sz="1000" dirty="0" err="1"/>
              <a:t>by</a:t>
            </a:r>
            <a:r>
              <a:rPr lang="pt-BR" sz="1000" dirty="0"/>
              <a:t> </a:t>
            </a:r>
            <a:r>
              <a:rPr lang="pt-BR" sz="1000" dirty="0" err="1"/>
              <a:t>Lesley</a:t>
            </a:r>
            <a:r>
              <a:rPr lang="pt-BR" sz="1000" dirty="0"/>
              <a:t> Caldwell &amp; Helen Taylor Robinson. London OXFORD </a:t>
            </a:r>
            <a:r>
              <a:rPr lang="pt-BR" sz="1000" dirty="0" err="1"/>
              <a:t>University</a:t>
            </a:r>
            <a:r>
              <a:rPr lang="pt-BR" sz="1000" dirty="0"/>
              <a:t> Press.</a:t>
            </a:r>
          </a:p>
          <a:p>
            <a:pPr algn="just">
              <a:lnSpc>
                <a:spcPct val="170000"/>
              </a:lnSpc>
            </a:pPr>
            <a:r>
              <a:rPr lang="pt-BR" sz="1000" dirty="0"/>
              <a:t>___________ (1960c [1960]). Teoria do Relacionamento Paterno-Infantil. In </a:t>
            </a:r>
            <a:r>
              <a:rPr lang="pt-BR" sz="1000" i="1" dirty="0"/>
              <a:t>O Ambiente e os Processos de Maturação</a:t>
            </a:r>
            <a:r>
              <a:rPr lang="pt-BR" sz="1000" dirty="0"/>
              <a:t> (pp. 38-54). Porto Alegre: Artmed, 1983. CW 6, pp. 141-158.</a:t>
            </a:r>
          </a:p>
          <a:p>
            <a:pPr algn="just">
              <a:lnSpc>
                <a:spcPct val="170000"/>
              </a:lnSpc>
            </a:pPr>
            <a:r>
              <a:rPr lang="pt-BR" sz="1000" dirty="0"/>
              <a:t>___________ (1984h [1968]). Sum: Eu Sou. In </a:t>
            </a:r>
            <a:r>
              <a:rPr lang="pt-BR" sz="1000" i="1" dirty="0"/>
              <a:t>Tudo Começa em Casa</a:t>
            </a:r>
            <a:r>
              <a:rPr lang="pt-BR" sz="1000" dirty="0"/>
              <a:t> (pp. 41-51). São Paulo: Martins Fontes, 1999.</a:t>
            </a:r>
            <a:r>
              <a:rPr lang="en-US" sz="1000" dirty="0"/>
              <a:t> CW 8, pp. 267-274.</a:t>
            </a:r>
            <a:endParaRPr lang="pt-BR" sz="1000" dirty="0"/>
          </a:p>
          <a:p>
            <a:pPr algn="just">
              <a:lnSpc>
                <a:spcPct val="170000"/>
              </a:lnSpc>
            </a:pPr>
            <a:r>
              <a:rPr lang="pt-BR" sz="1000" dirty="0"/>
              <a:t>___________ </a:t>
            </a:r>
            <a:r>
              <a:rPr lang="en-US" sz="1000" dirty="0"/>
              <a:t>(1971f [1967]). O </a:t>
            </a:r>
            <a:r>
              <a:rPr lang="en-US" sz="1000" dirty="0" err="1"/>
              <a:t>Conceito</a:t>
            </a:r>
            <a:r>
              <a:rPr lang="en-US" sz="1000" dirty="0"/>
              <a:t> de </a:t>
            </a:r>
            <a:r>
              <a:rPr lang="en-US" sz="1000" dirty="0" err="1"/>
              <a:t>Indivíduo</a:t>
            </a:r>
            <a:r>
              <a:rPr lang="en-US" sz="1000" dirty="0"/>
              <a:t> </a:t>
            </a:r>
            <a:r>
              <a:rPr lang="en-US" sz="1000" dirty="0" err="1"/>
              <a:t>Saudável</a:t>
            </a:r>
            <a:r>
              <a:rPr lang="en-US" sz="1000" dirty="0"/>
              <a:t>. In </a:t>
            </a:r>
            <a:r>
              <a:rPr lang="en-US" sz="1000" i="1" dirty="0" err="1"/>
              <a:t>Tudo</a:t>
            </a:r>
            <a:r>
              <a:rPr lang="en-US" sz="1000" i="1" dirty="0"/>
              <a:t> </a:t>
            </a:r>
            <a:r>
              <a:rPr lang="en-US" sz="1000" i="1" dirty="0" err="1"/>
              <a:t>Começa</a:t>
            </a:r>
            <a:r>
              <a:rPr lang="en-US" sz="1000" i="1" dirty="0"/>
              <a:t> </a:t>
            </a:r>
            <a:r>
              <a:rPr lang="en-US" sz="1000" i="1" dirty="0" err="1"/>
              <a:t>em</a:t>
            </a:r>
            <a:r>
              <a:rPr lang="en-US" sz="1000" i="1" dirty="0"/>
              <a:t> Casa</a:t>
            </a:r>
            <a:r>
              <a:rPr lang="en-US" sz="1000" dirty="0"/>
              <a:t> (pp. 3-22). São Paulo: Martins </a:t>
            </a:r>
            <a:r>
              <a:rPr lang="en-US" sz="1000" dirty="0" err="1"/>
              <a:t>Fontes</a:t>
            </a:r>
            <a:r>
              <a:rPr lang="en-US" sz="1000" dirty="0"/>
              <a:t>, 1999. CW 8, pp. 65-77.</a:t>
            </a:r>
            <a:endParaRPr lang="pt-BR" sz="1000" dirty="0"/>
          </a:p>
          <a:p>
            <a:pPr algn="just">
              <a:lnSpc>
                <a:spcPct val="170000"/>
              </a:lnSpc>
            </a:pPr>
            <a:r>
              <a:rPr lang="pt-BR" sz="1000" dirty="0"/>
              <a:t>___________ (1988). </a:t>
            </a:r>
            <a:r>
              <a:rPr lang="pt-BR" sz="1000" i="1" dirty="0"/>
              <a:t>Natureza Humana</a:t>
            </a:r>
            <a:r>
              <a:rPr lang="pt-BR" sz="1000" dirty="0"/>
              <a:t>. Rio de Janeiro: Imago, 1990. CW 11, pp. 25-183.</a:t>
            </a:r>
          </a:p>
          <a:p>
            <a:pPr algn="just">
              <a:lnSpc>
                <a:spcPct val="170000"/>
              </a:lnSpc>
            </a:pPr>
            <a:r>
              <a:rPr lang="pt-BR" sz="1000" dirty="0"/>
              <a:t>___________ (1989vk [1965]). A Psicologia da Loucura: Uma Contribuição da Psicanálise. In </a:t>
            </a:r>
            <a:r>
              <a:rPr lang="pt-BR" sz="1000" i="1" dirty="0"/>
              <a:t>Explorações Psicanalíticas: D. W. </a:t>
            </a:r>
            <a:r>
              <a:rPr lang="pt-BR" sz="1000" i="1" dirty="0" err="1"/>
              <a:t>Winnicott</a:t>
            </a:r>
            <a:r>
              <a:rPr lang="pt-BR" sz="1000" dirty="0"/>
              <a:t> (pp. 94-101). Porto Alegre: Artes Médicas, 1994. </a:t>
            </a:r>
            <a:r>
              <a:rPr lang="en-US" sz="1000" dirty="0"/>
              <a:t>CW 7, pp. 229-238.</a:t>
            </a:r>
            <a:r>
              <a:rPr lang="pt-BR" sz="1000" dirty="0"/>
              <a:t> </a:t>
            </a:r>
          </a:p>
          <a:p>
            <a:pPr marL="0" indent="0">
              <a:buNone/>
            </a:pPr>
            <a:endParaRPr lang="pt-BR" dirty="0"/>
          </a:p>
        </p:txBody>
      </p:sp>
      <p:sp>
        <p:nvSpPr>
          <p:cNvPr id="4" name="Slide Number Placeholder 3"/>
          <p:cNvSpPr>
            <a:spLocks noGrp="1"/>
          </p:cNvSpPr>
          <p:nvPr>
            <p:ph type="sldNum" sz="quarter" idx="12"/>
          </p:nvPr>
        </p:nvSpPr>
        <p:spPr/>
        <p:txBody>
          <a:bodyPr/>
          <a:lstStyle/>
          <a:p>
            <a:fld id="{F4CD69DC-4217-E947-A017-A01469E0B7C6}" type="slidenum">
              <a:rPr lang="en-US" smtClean="0"/>
              <a:pPr/>
              <a:t>51</a:t>
            </a:fld>
            <a:endParaRPr lang="en-US"/>
          </a:p>
        </p:txBody>
      </p:sp>
    </p:spTree>
    <p:extLst>
      <p:ext uri="{BB962C8B-B14F-4D97-AF65-F5344CB8AC3E}">
        <p14:creationId xmlns:p14="http://schemas.microsoft.com/office/powerpoint/2010/main" val="3347523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pt-BR" sz="3100" b="1" dirty="0"/>
            </a:br>
            <a:r>
              <a:rPr lang="pt-BR" sz="3100" b="1" dirty="0"/>
              <a:t>WINNICOTT: </a:t>
            </a:r>
            <a:br>
              <a:rPr lang="pt-BR" sz="3100" b="1" dirty="0"/>
            </a:br>
            <a:r>
              <a:rPr lang="pt-BR" sz="3100" b="1" dirty="0"/>
              <a:t>UM DESENVOLVIMENTISTA</a:t>
            </a:r>
            <a:r>
              <a:rPr lang="pt-BR" sz="3100" b="1" dirty="0">
                <a:solidFill>
                  <a:srgbClr val="FF0000"/>
                </a:solidFill>
              </a:rPr>
              <a:t> 3</a:t>
            </a:r>
            <a:br>
              <a:rPr lang="pt-BR" dirty="0"/>
            </a:br>
            <a:endParaRPr lang="en-US" dirty="0"/>
          </a:p>
        </p:txBody>
      </p:sp>
      <p:sp>
        <p:nvSpPr>
          <p:cNvPr id="3" name="Content Placeholder 2"/>
          <p:cNvSpPr>
            <a:spLocks noGrp="1"/>
          </p:cNvSpPr>
          <p:nvPr>
            <p:ph idx="1"/>
          </p:nvPr>
        </p:nvSpPr>
        <p:spPr/>
        <p:txBody>
          <a:bodyPr>
            <a:noAutofit/>
          </a:bodyPr>
          <a:lstStyle/>
          <a:p>
            <a:pPr marL="0" indent="0" algn="just">
              <a:lnSpc>
                <a:spcPct val="170000"/>
              </a:lnSpc>
              <a:buNone/>
            </a:pPr>
            <a:r>
              <a:rPr lang="pt-BR" sz="1700" dirty="0"/>
              <a:t>Ele mesmo se caracteriza como um pensador desenvolvimentista - </a:t>
            </a:r>
          </a:p>
          <a:p>
            <a:pPr algn="just">
              <a:lnSpc>
                <a:spcPct val="170000"/>
              </a:lnSpc>
              <a:buFontTx/>
              <a:buChar char="•"/>
            </a:pPr>
            <a:r>
              <a:rPr lang="pt-BR" sz="1700" b="1" dirty="0"/>
              <a:t>“Vocês já devem ter percebido que, por natureza, treinamento e prática sou uma pessoa que pensa de modo </a:t>
            </a:r>
            <a:r>
              <a:rPr lang="pt-BR" sz="1700" b="1" dirty="0" err="1"/>
              <a:t>desenvolvimental</a:t>
            </a:r>
            <a:r>
              <a:rPr lang="pt-BR" sz="1700" b="1" dirty="0"/>
              <a:t>”  </a:t>
            </a:r>
          </a:p>
          <a:p>
            <a:pPr marL="0" indent="0" algn="just">
              <a:lnSpc>
                <a:spcPct val="170000"/>
              </a:lnSpc>
              <a:buNone/>
            </a:pPr>
            <a:r>
              <a:rPr lang="pt-BR" sz="1700" dirty="0"/>
              <a:t>	</a:t>
            </a:r>
            <a:r>
              <a:rPr lang="pt-BR" sz="1200" dirty="0"/>
              <a:t>(</a:t>
            </a:r>
            <a:r>
              <a:rPr lang="pt-BR" sz="1200" dirty="0" err="1"/>
              <a:t>Winnicott</a:t>
            </a:r>
            <a:r>
              <a:rPr lang="pt-BR" sz="1200" dirty="0"/>
              <a:t>, 1984h [1968], “</a:t>
            </a:r>
            <a:r>
              <a:rPr lang="en-US" sz="1200" dirty="0"/>
              <a:t>Sum: </a:t>
            </a:r>
            <a:r>
              <a:rPr lang="en-US" sz="1200" dirty="0" err="1"/>
              <a:t>Eu</a:t>
            </a:r>
            <a:r>
              <a:rPr lang="en-US" sz="1200" dirty="0"/>
              <a:t> </a:t>
            </a:r>
            <a:r>
              <a:rPr lang="en-US" sz="1200" dirty="0" err="1"/>
              <a:t>Sou</a:t>
            </a:r>
            <a:r>
              <a:rPr lang="en-US" sz="1200" dirty="0"/>
              <a:t>”, p. 42; CW 8, 268)</a:t>
            </a:r>
          </a:p>
          <a:p>
            <a:pPr marL="0" indent="0" algn="just">
              <a:lnSpc>
                <a:spcPct val="170000"/>
              </a:lnSpc>
              <a:buNone/>
            </a:pPr>
            <a:endParaRPr lang="x-none" sz="1700" dirty="0"/>
          </a:p>
          <a:p>
            <a:pPr marL="0" indent="0" algn="just">
              <a:lnSpc>
                <a:spcPct val="170000"/>
              </a:lnSpc>
              <a:buNone/>
            </a:pPr>
            <a:r>
              <a:rPr lang="pt-BR" sz="1900" dirty="0"/>
              <a:t> </a:t>
            </a:r>
            <a:endParaRPr lang="en-US" sz="1900" dirty="0"/>
          </a:p>
        </p:txBody>
      </p:sp>
      <p:sp>
        <p:nvSpPr>
          <p:cNvPr id="4" name="Slide Number Placeholder 3"/>
          <p:cNvSpPr>
            <a:spLocks noGrp="1"/>
          </p:cNvSpPr>
          <p:nvPr>
            <p:ph type="sldNum" sz="quarter" idx="12"/>
          </p:nvPr>
        </p:nvSpPr>
        <p:spPr/>
        <p:txBody>
          <a:bodyPr/>
          <a:lstStyle/>
          <a:p>
            <a:fld id="{F4CD69DC-4217-E947-A017-A01469E0B7C6}" type="slidenum">
              <a:rPr lang="en-US" smtClean="0"/>
              <a:pPr/>
              <a:t>6</a:t>
            </a:fld>
            <a:endParaRPr lang="en-US"/>
          </a:p>
        </p:txBody>
      </p:sp>
    </p:spTree>
    <p:extLst>
      <p:ext uri="{BB962C8B-B14F-4D97-AF65-F5344CB8AC3E}">
        <p14:creationId xmlns:p14="http://schemas.microsoft.com/office/powerpoint/2010/main" val="33819018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pt-BR" sz="3100" b="1" dirty="0"/>
            </a:br>
            <a:r>
              <a:rPr lang="pt-BR" sz="3100" b="1" dirty="0"/>
              <a:t>WINNICOTT: </a:t>
            </a:r>
            <a:br>
              <a:rPr lang="pt-BR" sz="3100" b="1" dirty="0"/>
            </a:br>
            <a:r>
              <a:rPr lang="pt-BR" sz="3100" b="1" dirty="0"/>
              <a:t>UM DESENVOLVIMENTISTA</a:t>
            </a:r>
            <a:r>
              <a:rPr lang="pt-BR" sz="3100" b="1" dirty="0">
                <a:solidFill>
                  <a:srgbClr val="FF0000"/>
                </a:solidFill>
              </a:rPr>
              <a:t> 4</a:t>
            </a:r>
            <a:br>
              <a:rPr lang="pt-BR" dirty="0"/>
            </a:br>
            <a:endParaRPr lang="en-US" dirty="0"/>
          </a:p>
        </p:txBody>
      </p:sp>
      <p:sp>
        <p:nvSpPr>
          <p:cNvPr id="3" name="Content Placeholder 2"/>
          <p:cNvSpPr>
            <a:spLocks noGrp="1"/>
          </p:cNvSpPr>
          <p:nvPr>
            <p:ph idx="1"/>
          </p:nvPr>
        </p:nvSpPr>
        <p:spPr/>
        <p:txBody>
          <a:bodyPr>
            <a:noAutofit/>
          </a:bodyPr>
          <a:lstStyle/>
          <a:p>
            <a:pPr marL="0" indent="0" algn="just">
              <a:lnSpc>
                <a:spcPct val="170000"/>
              </a:lnSpc>
              <a:buNone/>
            </a:pPr>
            <a:r>
              <a:rPr lang="pt-BR" sz="1700" dirty="0"/>
              <a:t>; sendo reconhecido, como tal, inclusive por outros psicanalistas, por exemplo, André Green, quando afirma: </a:t>
            </a:r>
          </a:p>
          <a:p>
            <a:pPr algn="just">
              <a:lnSpc>
                <a:spcPct val="170000"/>
              </a:lnSpc>
              <a:buFontTx/>
              <a:buChar char="•"/>
            </a:pPr>
            <a:r>
              <a:rPr lang="pt-BR" sz="1700" b="1" dirty="0"/>
              <a:t>“</a:t>
            </a:r>
            <a:r>
              <a:rPr lang="pt-BR" sz="1700" b="1" dirty="0" err="1"/>
              <a:t>Winnicott</a:t>
            </a:r>
            <a:r>
              <a:rPr lang="pt-BR" sz="1700" b="1" dirty="0"/>
              <a:t> foi para mim o autor com uma concepção do desenvolvimento que ultrapassa as de Freud e de Klein, acreditável e suficientemente imaginativa para se fazer aceitar”. </a:t>
            </a:r>
          </a:p>
          <a:p>
            <a:pPr marL="0" indent="0" algn="just">
              <a:lnSpc>
                <a:spcPct val="170000"/>
              </a:lnSpc>
              <a:buNone/>
            </a:pPr>
            <a:r>
              <a:rPr lang="pt-BR" sz="1700" b="1" dirty="0"/>
              <a:t>	</a:t>
            </a:r>
            <a:r>
              <a:rPr lang="pt-BR" sz="1200" b="1" dirty="0"/>
              <a:t>(Green, 2010,</a:t>
            </a:r>
            <a:r>
              <a:rPr lang="fr-FR" sz="1200" b="1" dirty="0"/>
              <a:t> “Lacan  et Winnicott : la bifurcation de la psychanalyse contemporaine”, p. 69)</a:t>
            </a:r>
            <a:r>
              <a:rPr lang="pt-BR" sz="1200" b="1" dirty="0"/>
              <a:t>.</a:t>
            </a:r>
          </a:p>
          <a:p>
            <a:pPr marL="0" indent="0" algn="just">
              <a:lnSpc>
                <a:spcPct val="170000"/>
              </a:lnSpc>
              <a:buNone/>
            </a:pPr>
            <a:r>
              <a:rPr lang="pt-BR" sz="1900" dirty="0"/>
              <a:t> </a:t>
            </a:r>
            <a:endParaRPr lang="en-US" sz="1900" dirty="0"/>
          </a:p>
        </p:txBody>
      </p:sp>
      <p:sp>
        <p:nvSpPr>
          <p:cNvPr id="4" name="Slide Number Placeholder 3"/>
          <p:cNvSpPr>
            <a:spLocks noGrp="1"/>
          </p:cNvSpPr>
          <p:nvPr>
            <p:ph type="sldNum" sz="quarter" idx="12"/>
          </p:nvPr>
        </p:nvSpPr>
        <p:spPr/>
        <p:txBody>
          <a:bodyPr/>
          <a:lstStyle/>
          <a:p>
            <a:fld id="{F4CD69DC-4217-E947-A017-A01469E0B7C6}" type="slidenum">
              <a:rPr lang="en-US" smtClean="0"/>
              <a:pPr/>
              <a:t>7</a:t>
            </a:fld>
            <a:endParaRPr lang="en-US"/>
          </a:p>
        </p:txBody>
      </p:sp>
    </p:spTree>
    <p:extLst>
      <p:ext uri="{BB962C8B-B14F-4D97-AF65-F5344CB8AC3E}">
        <p14:creationId xmlns:p14="http://schemas.microsoft.com/office/powerpoint/2010/main" val="2355464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just"/>
            <a:r>
              <a:rPr lang="pt-BR" sz="2400" dirty="0"/>
              <a:t>Na continuidade de sua caracterização como um desenvolvimentista, </a:t>
            </a:r>
            <a:r>
              <a:rPr lang="pt-BR" sz="2400" dirty="0" err="1"/>
              <a:t>Winnicott</a:t>
            </a:r>
            <a:r>
              <a:rPr lang="pt-BR" sz="2400" dirty="0"/>
              <a:t> explicita sua perspectiva de pensamento:</a:t>
            </a:r>
            <a:endParaRPr lang="en-US" sz="2400" dirty="0">
              <a:solidFill>
                <a:srgbClr val="FF0000"/>
              </a:solidFill>
            </a:endParaRPr>
          </a:p>
        </p:txBody>
      </p:sp>
      <p:sp>
        <p:nvSpPr>
          <p:cNvPr id="3" name="Content Placeholder 2"/>
          <p:cNvSpPr>
            <a:spLocks noGrp="1"/>
          </p:cNvSpPr>
          <p:nvPr>
            <p:ph idx="1"/>
          </p:nvPr>
        </p:nvSpPr>
        <p:spPr/>
        <p:txBody>
          <a:bodyPr>
            <a:normAutofit fontScale="32500" lnSpcReduction="20000"/>
          </a:bodyPr>
          <a:lstStyle/>
          <a:p>
            <a:pPr marL="0" indent="0" algn="just">
              <a:lnSpc>
                <a:spcPct val="170000"/>
              </a:lnSpc>
              <a:buNone/>
            </a:pPr>
            <a:r>
              <a:rPr lang="pt-BR" sz="5200" b="1" dirty="0">
                <a:solidFill>
                  <a:srgbClr val="FF0000"/>
                </a:solidFill>
              </a:rPr>
              <a:t>5</a:t>
            </a:r>
          </a:p>
          <a:p>
            <a:pPr marL="0" indent="0" algn="just">
              <a:lnSpc>
                <a:spcPct val="170000"/>
              </a:lnSpc>
              <a:buNone/>
            </a:pPr>
            <a:r>
              <a:rPr lang="pt-BR" sz="5200" b="1" dirty="0"/>
              <a:t>“Quando vejo um menino ou uma menina numa carteira escolar, somando ou subtraindo, e lutando com a tabuada de multiplicação, vejo uma pessoa que já tem uma longa história em termos de processo </a:t>
            </a:r>
            <a:r>
              <a:rPr lang="pt-BR" sz="5200" b="1" dirty="0" err="1"/>
              <a:t>desenvolvimental</a:t>
            </a:r>
            <a:r>
              <a:rPr lang="pt-BR" sz="5200" b="1" dirty="0"/>
              <a:t>, e sei que pode haver deficiências, distorções no desenvolvimento ou distorções organizadas para lidar com deficiências que têm de ser aceitas, ou que deve haver uma certa precariedade no que tange ao desenvolvimento que parece ter sido conseguido. </a:t>
            </a:r>
          </a:p>
          <a:p>
            <a:pPr marL="0" indent="0" algn="just">
              <a:lnSpc>
                <a:spcPct val="170000"/>
              </a:lnSpc>
              <a:buNone/>
            </a:pPr>
            <a:endParaRPr lang="pt-BR" sz="5200" b="1" dirty="0"/>
          </a:p>
          <a:p>
            <a:pPr marL="0" indent="0" algn="just">
              <a:lnSpc>
                <a:spcPct val="170000"/>
              </a:lnSpc>
              <a:buNone/>
            </a:pPr>
            <a:endParaRPr lang="pt-BR" sz="5200" b="1" dirty="0"/>
          </a:p>
          <a:p>
            <a:pPr marL="0" indent="0" algn="just">
              <a:lnSpc>
                <a:spcPct val="170000"/>
              </a:lnSpc>
              <a:buNone/>
            </a:pPr>
            <a:r>
              <a:rPr lang="pt-BR" sz="5200" b="1" dirty="0"/>
              <a:t>(</a:t>
            </a:r>
            <a:r>
              <a:rPr lang="pt-BR" sz="5200" b="1" dirty="0" err="1"/>
              <a:t>Winnicott</a:t>
            </a:r>
            <a:r>
              <a:rPr lang="pt-BR" sz="5200" b="1" dirty="0"/>
              <a:t>, 1984h [1968]: “</a:t>
            </a:r>
            <a:r>
              <a:rPr lang="en-US" sz="5200" b="1" dirty="0"/>
              <a:t>Sum: </a:t>
            </a:r>
            <a:r>
              <a:rPr lang="en-US" sz="5200" b="1" dirty="0" err="1"/>
              <a:t>Eu</a:t>
            </a:r>
            <a:r>
              <a:rPr lang="en-US" sz="5200" b="1" dirty="0"/>
              <a:t> </a:t>
            </a:r>
            <a:r>
              <a:rPr lang="en-US" sz="5200" b="1" dirty="0" err="1"/>
              <a:t>Sou</a:t>
            </a:r>
            <a:r>
              <a:rPr lang="en-US" sz="5200" b="1" dirty="0"/>
              <a:t>”, pp. 42-43; CW 8, 268). </a:t>
            </a:r>
            <a:endParaRPr lang="pt-BR" sz="5200" b="1" dirty="0"/>
          </a:p>
        </p:txBody>
      </p:sp>
      <p:sp>
        <p:nvSpPr>
          <p:cNvPr id="4" name="Slide Number Placeholder 3"/>
          <p:cNvSpPr>
            <a:spLocks noGrp="1"/>
          </p:cNvSpPr>
          <p:nvPr>
            <p:ph type="sldNum" sz="quarter" idx="12"/>
          </p:nvPr>
        </p:nvSpPr>
        <p:spPr/>
        <p:txBody>
          <a:bodyPr/>
          <a:lstStyle/>
          <a:p>
            <a:fld id="{F4CD69DC-4217-E947-A017-A01469E0B7C6}" type="slidenum">
              <a:rPr lang="en-US" smtClean="0"/>
              <a:pPr/>
              <a:t>8</a:t>
            </a:fld>
            <a:endParaRPr lang="en-US"/>
          </a:p>
        </p:txBody>
      </p:sp>
    </p:spTree>
    <p:extLst>
      <p:ext uri="{BB962C8B-B14F-4D97-AF65-F5344CB8AC3E}">
        <p14:creationId xmlns:p14="http://schemas.microsoft.com/office/powerpoint/2010/main" val="3746750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just"/>
            <a:endParaRPr lang="en-US" sz="2400" dirty="0">
              <a:solidFill>
                <a:srgbClr val="FF0000"/>
              </a:solidFill>
            </a:endParaRPr>
          </a:p>
        </p:txBody>
      </p:sp>
      <p:sp>
        <p:nvSpPr>
          <p:cNvPr id="3" name="Content Placeholder 2"/>
          <p:cNvSpPr>
            <a:spLocks noGrp="1"/>
          </p:cNvSpPr>
          <p:nvPr>
            <p:ph idx="1"/>
          </p:nvPr>
        </p:nvSpPr>
        <p:spPr/>
        <p:txBody>
          <a:bodyPr>
            <a:normAutofit fontScale="47500" lnSpcReduction="20000"/>
          </a:bodyPr>
          <a:lstStyle/>
          <a:p>
            <a:pPr marL="0" indent="0" algn="just">
              <a:lnSpc>
                <a:spcPct val="170000"/>
              </a:lnSpc>
              <a:buNone/>
            </a:pPr>
            <a:r>
              <a:rPr lang="pt-BR" sz="5200" b="1" dirty="0">
                <a:solidFill>
                  <a:srgbClr val="FF0000"/>
                </a:solidFill>
              </a:rPr>
              <a:t>6</a:t>
            </a:r>
          </a:p>
          <a:p>
            <a:pPr marL="0" indent="0" algn="just">
              <a:lnSpc>
                <a:spcPct val="170000"/>
              </a:lnSpc>
              <a:buNone/>
            </a:pPr>
            <a:r>
              <a:rPr lang="pt-BR" sz="5200" b="1" dirty="0"/>
              <a:t>Vejo o desenvolvimento como indo em direção à independência e a significados sempre novos para o conceito de totalidade, que pode ou não se tornar um fato no future daquela criança, caso ela esteja e continue viva. </a:t>
            </a:r>
          </a:p>
          <a:p>
            <a:pPr marL="0" indent="0" algn="just">
              <a:lnSpc>
                <a:spcPct val="170000"/>
              </a:lnSpc>
              <a:buNone/>
            </a:pPr>
            <a:r>
              <a:rPr lang="pt-BR" sz="5200" b="1" dirty="0"/>
              <a:t>(</a:t>
            </a:r>
            <a:r>
              <a:rPr lang="pt-BR" sz="5200" b="1" dirty="0" err="1"/>
              <a:t>Winnicott</a:t>
            </a:r>
            <a:r>
              <a:rPr lang="pt-BR" sz="5200" b="1" dirty="0"/>
              <a:t>, 1984h [1968]: “</a:t>
            </a:r>
            <a:r>
              <a:rPr lang="en-US" sz="5200" b="1" dirty="0"/>
              <a:t>Sum: </a:t>
            </a:r>
            <a:r>
              <a:rPr lang="en-US" sz="5200" b="1" dirty="0" err="1"/>
              <a:t>Eu</a:t>
            </a:r>
            <a:r>
              <a:rPr lang="en-US" sz="5200" b="1" dirty="0"/>
              <a:t> </a:t>
            </a:r>
            <a:r>
              <a:rPr lang="en-US" sz="5200" b="1" dirty="0" err="1"/>
              <a:t>Sou</a:t>
            </a:r>
            <a:r>
              <a:rPr lang="en-US" sz="5200" b="1" dirty="0"/>
              <a:t>”, pp. 42-43; CW 8, 268). </a:t>
            </a:r>
            <a:endParaRPr lang="pt-BR" sz="5200" b="1" dirty="0"/>
          </a:p>
        </p:txBody>
      </p:sp>
      <p:sp>
        <p:nvSpPr>
          <p:cNvPr id="4" name="Slide Number Placeholder 3"/>
          <p:cNvSpPr>
            <a:spLocks noGrp="1"/>
          </p:cNvSpPr>
          <p:nvPr>
            <p:ph type="sldNum" sz="quarter" idx="12"/>
          </p:nvPr>
        </p:nvSpPr>
        <p:spPr/>
        <p:txBody>
          <a:bodyPr/>
          <a:lstStyle/>
          <a:p>
            <a:fld id="{F4CD69DC-4217-E947-A017-A01469E0B7C6}" type="slidenum">
              <a:rPr lang="en-US" smtClean="0"/>
              <a:pPr/>
              <a:t>9</a:t>
            </a:fld>
            <a:endParaRPr lang="en-US"/>
          </a:p>
        </p:txBody>
      </p:sp>
    </p:spTree>
    <p:extLst>
      <p:ext uri="{BB962C8B-B14F-4D97-AF65-F5344CB8AC3E}">
        <p14:creationId xmlns:p14="http://schemas.microsoft.com/office/powerpoint/2010/main" val="32885113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677</TotalTime>
  <Words>5072</Words>
  <Application>Microsoft Macintosh PowerPoint</Application>
  <PresentationFormat>Apresentação na tela (4:3)</PresentationFormat>
  <Paragraphs>261</Paragraphs>
  <Slides>51</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51</vt:i4>
      </vt:variant>
    </vt:vector>
  </HeadingPairs>
  <TitlesOfParts>
    <vt:vector size="55" baseType="lpstr">
      <vt:lpstr>Arial</vt:lpstr>
      <vt:lpstr>Calibri</vt:lpstr>
      <vt:lpstr>Wingdings</vt:lpstr>
      <vt:lpstr>Office Theme</vt:lpstr>
      <vt:lpstr> PSA-286 - Psicologia do Desenvolvimento II   2023</vt:lpstr>
      <vt:lpstr>Programa</vt:lpstr>
      <vt:lpstr> WINNICOTT E O DESENVOLVIMENTO DO SER VISÃO DE CONJUNTO 1 </vt:lpstr>
      <vt:lpstr> WINNICOTT E O DESENVOLVIMENTO DO SER Resumo 2 </vt:lpstr>
      <vt:lpstr> WINNICOTT:  UM PENSADOR DO SER -</vt:lpstr>
      <vt:lpstr> WINNICOTT:  UM DESENVOLVIMENTISTA 3 </vt:lpstr>
      <vt:lpstr> WINNICOTT:  UM DESENVOLVIMENTISTA 4 </vt:lpstr>
      <vt:lpstr>Na continuidade de sua caracterização como um desenvolvimentista, Winnicott explicita sua perspectiva de pensamento:</vt:lpstr>
      <vt:lpstr>Apresentação do PowerPoint</vt:lpstr>
      <vt:lpstr>Apresentação do PowerPoint</vt:lpstr>
      <vt:lpstr>UMA TEORIA DA DEPENDÊNCIA </vt:lpstr>
      <vt:lpstr> PROBLEMAS PARA COMPREENSÃO DA TEORIA WINNICOTTIANA DO DESENVOLVIMENTO - </vt:lpstr>
      <vt:lpstr>Problema 2. LINGUAGEM NÃO HOMOGÊNEA</vt:lpstr>
      <vt:lpstr>Problema 3: O lugar da sexualidade  e da vida instintual -</vt:lpstr>
      <vt:lpstr>Problema 3:  O lugar da sexualidade e da vida instintual 1</vt:lpstr>
      <vt:lpstr>Problema 3:  O lugar da sexualidade e da vida instintual 2</vt:lpstr>
      <vt:lpstr>Problema 3:  O lugar da sexualidade e da vida instintual 3</vt:lpstr>
      <vt:lpstr>Problema 3: - O lugar da sexualidade e da vida instintual O Complexo de Édipo</vt:lpstr>
      <vt:lpstr>Problema 3:  O lugar do Complexo de Édipo </vt:lpstr>
      <vt:lpstr>VISÃO GERAL DO PROCESSO DE DESENVOLVIMENTO -</vt:lpstr>
      <vt:lpstr>ONTOLOGIA E TELOS DO DESENVOLVIMENTO -  </vt:lpstr>
      <vt:lpstr>Ontologia</vt:lpstr>
      <vt:lpstr> ONTOLOGIA: O ESTADO DE SER  Diz Winnicott:  </vt:lpstr>
      <vt:lpstr> </vt:lpstr>
      <vt:lpstr> TELOS DO DESENVOLVIMENTO: UMA NOÇÃO DESCRITIVA DA SAÚDE  Numa das suas descrições do que é a saúde, ele diz:  </vt:lpstr>
      <vt:lpstr> AS FASES DO DESENVOLVIMENTO  Referindo-se ao lactente, Winnicott indicou haver 3 fases do desenvolvimento:  </vt:lpstr>
      <vt:lpstr> LINHAS DO DESENVOLVIMENTO 17 </vt:lpstr>
      <vt:lpstr>APRESENTAÇÃO FIGURADA  DO DESENVOLVIMENTO EMOCIONAL  </vt:lpstr>
      <vt:lpstr>Apresentação do PowerPoint</vt:lpstr>
      <vt:lpstr>Fases do Desenvolvimento </vt:lpstr>
      <vt:lpstr> 20  FIGURAÇÕES DAS FASES DO DESENVOLVIMENTO </vt:lpstr>
      <vt:lpstr>Apresentação do PowerPoint</vt:lpstr>
      <vt:lpstr>Prancha 3 Fase da Dependência Absoluta : 22 (Fig. + Delta t) </vt:lpstr>
      <vt:lpstr>Diz Winnicott, referindo-se a esta fase</vt:lpstr>
      <vt:lpstr>Apresentação do PowerPoint</vt:lpstr>
      <vt:lpstr> Prancha 4 Fase da Dependência Relativa : 23 (Fig. + Delta t)  </vt:lpstr>
      <vt:lpstr>Diz Winnicott, referindo-se a esta fase</vt:lpstr>
      <vt:lpstr>Apresentação do PowerPoint</vt:lpstr>
      <vt:lpstr>Fase Rumo à Independência -  Diz Winnicott, referindo-se a esta fase </vt:lpstr>
      <vt:lpstr>Prancha 5 Fase da Independência Relativa Infantil : 24 (Fig. + Delta t)  </vt:lpstr>
      <vt:lpstr>Apresentação do PowerPoint</vt:lpstr>
      <vt:lpstr>Prancha 6 Fase da Independência Relativa Adulta : 25 (Fig. + Delta t) </vt:lpstr>
      <vt:lpstr>Apresentação do PowerPoint</vt:lpstr>
      <vt:lpstr>DESENVOLVIMENTO &amp; PSICOPATOLOGIA 26</vt:lpstr>
      <vt:lpstr> PSICOPATOLOGIA (cont.)</vt:lpstr>
      <vt:lpstr>Para uma descrição mais detalhada… - </vt:lpstr>
      <vt:lpstr>Referências</vt:lpstr>
      <vt:lpstr>Apresentação do PowerPoint</vt:lpstr>
      <vt:lpstr>Apresentação do PowerPoint</vt:lpstr>
      <vt:lpstr>Apresentação do PowerPoint</vt:lpstr>
      <vt:lpstr>Apresentação do PowerPoint</vt:lpstr>
    </vt:vector>
  </TitlesOfParts>
  <Company>Fulgencio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WINNICOTT E O DESENVOLVIMENTO DO SER  VISÃO DE CONJUNTO </dc:title>
  <dc:creator>Leopoldo Fulgencio</dc:creator>
  <cp:lastModifiedBy>Leopoldo Fulgencio</cp:lastModifiedBy>
  <cp:revision>61</cp:revision>
  <dcterms:created xsi:type="dcterms:W3CDTF">2018-11-19T16:36:29Z</dcterms:created>
  <dcterms:modified xsi:type="dcterms:W3CDTF">2023-08-14T23:42:23Z</dcterms:modified>
</cp:coreProperties>
</file>