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38"/>
  </p:notesMasterIdLst>
  <p:sldIdLst>
    <p:sldId id="304" r:id="rId3"/>
    <p:sldId id="257" r:id="rId4"/>
    <p:sldId id="305" r:id="rId5"/>
    <p:sldId id="316" r:id="rId6"/>
    <p:sldId id="317" r:id="rId7"/>
    <p:sldId id="325" r:id="rId8"/>
    <p:sldId id="327" r:id="rId9"/>
    <p:sldId id="320" r:id="rId10"/>
    <p:sldId id="277" r:id="rId11"/>
    <p:sldId id="326" r:id="rId12"/>
    <p:sldId id="267" r:id="rId13"/>
    <p:sldId id="276" r:id="rId14"/>
    <p:sldId id="284" r:id="rId15"/>
    <p:sldId id="322" r:id="rId16"/>
    <p:sldId id="328" r:id="rId17"/>
    <p:sldId id="324" r:id="rId18"/>
    <p:sldId id="308" r:id="rId19"/>
    <p:sldId id="309" r:id="rId20"/>
    <p:sldId id="278" r:id="rId21"/>
    <p:sldId id="310" r:id="rId22"/>
    <p:sldId id="311" r:id="rId23"/>
    <p:sldId id="313" r:id="rId24"/>
    <p:sldId id="314" r:id="rId25"/>
    <p:sldId id="315" r:id="rId26"/>
    <p:sldId id="270" r:id="rId27"/>
    <p:sldId id="262" r:id="rId28"/>
    <p:sldId id="273" r:id="rId29"/>
    <p:sldId id="266" r:id="rId30"/>
    <p:sldId id="307" r:id="rId31"/>
    <p:sldId id="279" r:id="rId32"/>
    <p:sldId id="259" r:id="rId33"/>
    <p:sldId id="306" r:id="rId34"/>
    <p:sldId id="268" r:id="rId35"/>
    <p:sldId id="260" r:id="rId36"/>
    <p:sldId id="285" r:id="rId37"/>
  </p:sldIdLst>
  <p:sldSz cx="9144000" cy="5143500" type="screen16x9"/>
  <p:notesSz cx="6858000" cy="9144000"/>
  <p:embeddedFontLst>
    <p:embeddedFont>
      <p:font typeface="Righteous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naheim" panose="020B0604020202020204" charset="0"/>
      <p:regular r:id="rId44"/>
    </p:embeddedFont>
    <p:embeddedFont>
      <p:font typeface="Fira Sans Extra Condensed Medium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5148"/>
    <a:srgbClr val="D6A457"/>
    <a:srgbClr val="486F76"/>
    <a:srgbClr val="CAC9CE"/>
    <a:srgbClr val="A8A8A8"/>
    <a:srgbClr val="276670"/>
    <a:srgbClr val="E9B047"/>
    <a:srgbClr val="584118"/>
    <a:srgbClr val="EA7DFF"/>
    <a:srgbClr val="E3AA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98" d="100"/>
          <a:sy n="98" d="100"/>
        </p:scale>
        <p:origin x="474" y="84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640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524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545caf3b90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545caf3b90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2282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4713f6f7e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4713f6f7e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2597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54cf9e97a6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54cf9e97a6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5274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5465e7bc0b_1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5465e7bc0b_1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449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5465e7bc0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5465e7bc0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2435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5522eb7919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5522eb7919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318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3378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0274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5522eb7919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5522eb7919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370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397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5522eb7919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5522eb7919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6605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5465e7bc0b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5465e7bc0b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29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4cf9e97a6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54cf9e97a6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040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5caf3b90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5caf3b90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060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6069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5522eb7919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5522eb7919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428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45caf3b9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45caf3b9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606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3436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45caf3b90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45caf3b90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58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5465e7bc0b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5465e7bc0b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734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4cf9e97a6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54cf9e97a6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772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5465e7bc0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5465e7bc0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879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54713f6f7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54713f6f7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638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54713f6f7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54713f6f7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6083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5522eb7919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5522eb7919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73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03107" y="0"/>
            <a:ext cx="3651000" cy="5143500"/>
          </a:xfrm>
          <a:prstGeom prst="rect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09343" y="1651523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6271475" y="1623125"/>
            <a:ext cx="22857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rot="-5400000">
            <a:off x="2232500" y="2213250"/>
            <a:ext cx="38730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4">
  <p:cSld name="CUSTOM_7_2_1">
    <p:bg>
      <p:bgPr>
        <a:solidFill>
          <a:srgbClr val="D8A45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cxnSp>
        <p:nvCxnSpPr>
          <p:cNvPr id="87" name="Google Shape;87;p13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3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3">
  <p:cSld name="CUSTOM_6_1_1_2_1_1_1_2"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 flipH="1">
            <a:off x="0" y="2754550"/>
            <a:ext cx="7260600" cy="17304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hasCustomPrompt="1"/>
          </p:nvPr>
        </p:nvSpPr>
        <p:spPr>
          <a:xfrm flipH="1">
            <a:off x="6335200" y="236710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600"/>
              <a:buNone/>
              <a:defRPr sz="96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6112268" y="2728610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1693800" y="3595279"/>
            <a:ext cx="38730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7_2_1_1">
    <p:bg>
      <p:bgPr>
        <a:solidFill>
          <a:srgbClr val="B25148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/>
          <p:nvPr/>
        </p:nvSpPr>
        <p:spPr>
          <a:xfrm>
            <a:off x="803175" y="2811350"/>
            <a:ext cx="2347500" cy="10695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3398250" y="2811350"/>
            <a:ext cx="2347500" cy="10695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5"/>
          <p:cNvSpPr/>
          <p:nvPr/>
        </p:nvSpPr>
        <p:spPr>
          <a:xfrm>
            <a:off x="5993325" y="2811350"/>
            <a:ext cx="2347500" cy="10695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972225" y="1836150"/>
            <a:ext cx="20094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972225" y="2934747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ctrTitle" idx="2"/>
          </p:nvPr>
        </p:nvSpPr>
        <p:spPr>
          <a:xfrm>
            <a:off x="3567300" y="1836150"/>
            <a:ext cx="20094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3"/>
          </p:nvPr>
        </p:nvSpPr>
        <p:spPr>
          <a:xfrm>
            <a:off x="3567300" y="2934747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ctrTitle" idx="4"/>
          </p:nvPr>
        </p:nvSpPr>
        <p:spPr>
          <a:xfrm>
            <a:off x="6162375" y="1836150"/>
            <a:ext cx="20094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5"/>
          </p:nvPr>
        </p:nvSpPr>
        <p:spPr>
          <a:xfrm>
            <a:off x="6162375" y="2934747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ctrTitle" idx="6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cxnSp>
        <p:nvCxnSpPr>
          <p:cNvPr id="105" name="Google Shape;105;p15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5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4">
  <p:cSld name="CUSTOM_7_2_1_1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 rot="10800000">
            <a:off x="-18975" y="-4050"/>
            <a:ext cx="2394900" cy="51684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hasCustomPrompt="1"/>
          </p:nvPr>
        </p:nvSpPr>
        <p:spPr>
          <a:xfrm flipH="1">
            <a:off x="6074575" y="3352985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600"/>
              <a:buNone/>
              <a:defRPr sz="96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ctrTitle" idx="2"/>
          </p:nvPr>
        </p:nvSpPr>
        <p:spPr>
          <a:xfrm>
            <a:off x="1228788" y="236710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1"/>
          </p:nvPr>
        </p:nvSpPr>
        <p:spPr>
          <a:xfrm rot="-5400000">
            <a:off x="484607" y="3237225"/>
            <a:ext cx="28263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5">
  <p:cSld name="CUSTOM_7_2_1_1_1_1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/>
          <p:nvPr/>
        </p:nvSpPr>
        <p:spPr>
          <a:xfrm>
            <a:off x="1883400" y="2754550"/>
            <a:ext cx="7260600" cy="17304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hasCustomPrompt="1"/>
          </p:nvPr>
        </p:nvSpPr>
        <p:spPr>
          <a:xfrm>
            <a:off x="272000" y="236710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600"/>
              <a:buNone/>
              <a:defRPr sz="96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ctrTitle" idx="2"/>
          </p:nvPr>
        </p:nvSpPr>
        <p:spPr>
          <a:xfrm flipH="1">
            <a:off x="746032" y="2728610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1"/>
          </p:nvPr>
        </p:nvSpPr>
        <p:spPr>
          <a:xfrm flipH="1">
            <a:off x="3577200" y="3595279"/>
            <a:ext cx="38730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CUSTOM_10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>
            <a:off x="803175" y="2328600"/>
            <a:ext cx="2347500" cy="2059200"/>
          </a:xfrm>
          <a:prstGeom prst="rect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9"/>
          <p:cNvSpPr/>
          <p:nvPr/>
        </p:nvSpPr>
        <p:spPr>
          <a:xfrm>
            <a:off x="3398250" y="2328600"/>
            <a:ext cx="2347500" cy="20592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9"/>
          <p:cNvSpPr/>
          <p:nvPr/>
        </p:nvSpPr>
        <p:spPr>
          <a:xfrm>
            <a:off x="5993325" y="2328600"/>
            <a:ext cx="2347500" cy="20592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972225" y="3275522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2"/>
          </p:nvPr>
        </p:nvSpPr>
        <p:spPr>
          <a:xfrm>
            <a:off x="3567300" y="3275522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3"/>
          </p:nvPr>
        </p:nvSpPr>
        <p:spPr>
          <a:xfrm>
            <a:off x="6162375" y="3275522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4"/>
          </p:nvPr>
        </p:nvSpPr>
        <p:spPr>
          <a:xfrm>
            <a:off x="972225" y="2134047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5"/>
          </p:nvPr>
        </p:nvSpPr>
        <p:spPr>
          <a:xfrm>
            <a:off x="3567300" y="2134047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6"/>
          </p:nvPr>
        </p:nvSpPr>
        <p:spPr>
          <a:xfrm>
            <a:off x="6162375" y="2134047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400"/>
              <a:buNone/>
              <a:defRPr sz="1400">
                <a:solidFill>
                  <a:srgbClr val="276670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cxnSp>
        <p:nvCxnSpPr>
          <p:cNvPr id="133" name="Google Shape;133;p19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27667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19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27667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text">
  <p:cSld name="CUSTOM_8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642050" y="18337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200"/>
              <a:buChar char="●"/>
              <a:defRPr>
                <a:solidFill>
                  <a:srgbClr val="27667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○"/>
              <a:defRPr>
                <a:solidFill>
                  <a:srgbClr val="27667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■"/>
              <a:defRPr>
                <a:solidFill>
                  <a:srgbClr val="27667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●"/>
              <a:defRPr>
                <a:solidFill>
                  <a:srgbClr val="27667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○"/>
              <a:defRPr>
                <a:solidFill>
                  <a:srgbClr val="27667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■"/>
              <a:defRPr>
                <a:solidFill>
                  <a:srgbClr val="27667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●"/>
              <a:defRPr>
                <a:solidFill>
                  <a:srgbClr val="27667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○"/>
              <a:defRPr>
                <a:solidFill>
                  <a:srgbClr val="27667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276670"/>
              </a:buClr>
              <a:buSzPts val="1200"/>
              <a:buChar char="■"/>
              <a:defRPr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400"/>
              <a:buNone/>
              <a:defRPr sz="1400">
                <a:solidFill>
                  <a:srgbClr val="276670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cxnSp>
        <p:nvCxnSpPr>
          <p:cNvPr id="138" name="Google Shape;138;p20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27667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" name="Google Shape;139;p20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27667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1_1_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/>
          <p:nvPr/>
        </p:nvSpPr>
        <p:spPr>
          <a:xfrm flipH="1">
            <a:off x="4708825" y="0"/>
            <a:ext cx="3651000" cy="5143500"/>
          </a:xfrm>
          <a:prstGeom prst="rect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ctrTitle"/>
          </p:nvPr>
        </p:nvSpPr>
        <p:spPr>
          <a:xfrm flipH="1">
            <a:off x="1230475" y="1651523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ctrTitle" idx="2"/>
          </p:nvPr>
        </p:nvSpPr>
        <p:spPr>
          <a:xfrm flipH="1">
            <a:off x="1268343" y="1623125"/>
            <a:ext cx="22857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1"/>
          </p:nvPr>
        </p:nvSpPr>
        <p:spPr>
          <a:xfrm flipH="1">
            <a:off x="5139996" y="2213250"/>
            <a:ext cx="17715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03107" y="0"/>
            <a:ext cx="3651000" cy="5143500"/>
          </a:xfrm>
          <a:prstGeom prst="rect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09343" y="1651523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6271475" y="1623125"/>
            <a:ext cx="22857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rot="-5400000">
            <a:off x="2232500" y="2213250"/>
            <a:ext cx="38730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985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solidFill>
          <a:srgbClr val="B25148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 rot="-5400000">
            <a:off x="3029038" y="1126013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252305" y="1538100"/>
            <a:ext cx="20985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 rot="-5400000">
            <a:off x="3029038" y="2045938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3"/>
          </p:nvPr>
        </p:nvSpPr>
        <p:spPr>
          <a:xfrm>
            <a:off x="1252305" y="2458020"/>
            <a:ext cx="20985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4" hasCustomPrompt="1"/>
          </p:nvPr>
        </p:nvSpPr>
        <p:spPr>
          <a:xfrm rot="-5400000">
            <a:off x="3029038" y="2965888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5"/>
          </p:nvPr>
        </p:nvSpPr>
        <p:spPr>
          <a:xfrm>
            <a:off x="1183355" y="3377977"/>
            <a:ext cx="20985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6" hasCustomPrompt="1"/>
          </p:nvPr>
        </p:nvSpPr>
        <p:spPr>
          <a:xfrm rot="-5400000">
            <a:off x="4430838" y="1126013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7"/>
          </p:nvPr>
        </p:nvSpPr>
        <p:spPr>
          <a:xfrm>
            <a:off x="5862155" y="1538100"/>
            <a:ext cx="20985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8" hasCustomPrompt="1"/>
          </p:nvPr>
        </p:nvSpPr>
        <p:spPr>
          <a:xfrm rot="-5400000">
            <a:off x="4430838" y="2045938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9"/>
          </p:nvPr>
        </p:nvSpPr>
        <p:spPr>
          <a:xfrm>
            <a:off x="5862155" y="2458025"/>
            <a:ext cx="17610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3" hasCustomPrompt="1"/>
          </p:nvPr>
        </p:nvSpPr>
        <p:spPr>
          <a:xfrm rot="-5400000">
            <a:off x="4430838" y="2965913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4"/>
          </p:nvPr>
        </p:nvSpPr>
        <p:spPr>
          <a:xfrm>
            <a:off x="5862155" y="3378000"/>
            <a:ext cx="17610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15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27" name="Google Shape;27;p3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3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1253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_1_1">
    <p:bg>
      <p:bgPr>
        <a:solidFill>
          <a:srgbClr val="B25148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 rot="-5400000">
            <a:off x="3029038" y="1126013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252305" y="1538100"/>
            <a:ext cx="20985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 rot="-5400000">
            <a:off x="3029038" y="2045938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3"/>
          </p:nvPr>
        </p:nvSpPr>
        <p:spPr>
          <a:xfrm>
            <a:off x="1252305" y="2458020"/>
            <a:ext cx="20985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4" hasCustomPrompt="1"/>
          </p:nvPr>
        </p:nvSpPr>
        <p:spPr>
          <a:xfrm rot="-5400000">
            <a:off x="3029038" y="2965888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5"/>
          </p:nvPr>
        </p:nvSpPr>
        <p:spPr>
          <a:xfrm>
            <a:off x="1183355" y="3377977"/>
            <a:ext cx="20985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6" hasCustomPrompt="1"/>
          </p:nvPr>
        </p:nvSpPr>
        <p:spPr>
          <a:xfrm rot="-5400000">
            <a:off x="4430838" y="1126013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7"/>
          </p:nvPr>
        </p:nvSpPr>
        <p:spPr>
          <a:xfrm>
            <a:off x="5862155" y="1538100"/>
            <a:ext cx="20985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8" hasCustomPrompt="1"/>
          </p:nvPr>
        </p:nvSpPr>
        <p:spPr>
          <a:xfrm rot="-5400000">
            <a:off x="4430838" y="2045938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9"/>
          </p:nvPr>
        </p:nvSpPr>
        <p:spPr>
          <a:xfrm>
            <a:off x="5862155" y="2458025"/>
            <a:ext cx="17610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3" hasCustomPrompt="1"/>
          </p:nvPr>
        </p:nvSpPr>
        <p:spPr>
          <a:xfrm rot="-5400000">
            <a:off x="4430838" y="2965913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60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Fira Sans Extra Condensed Medium"/>
              <a:buNone/>
              <a:defRPr sz="6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4"/>
          </p:nvPr>
        </p:nvSpPr>
        <p:spPr>
          <a:xfrm>
            <a:off x="5862155" y="3378000"/>
            <a:ext cx="17610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15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27" name="Google Shape;27;p3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3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rgbClr val="D8A45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2573587" y="1138325"/>
            <a:ext cx="3996831" cy="4016100"/>
            <a:chOff x="1628078" y="2051775"/>
            <a:chExt cx="5802600" cy="4016100"/>
          </a:xfrm>
        </p:grpSpPr>
        <p:sp>
          <p:nvSpPr>
            <p:cNvPr id="31" name="Google Shape;31;p4"/>
            <p:cNvSpPr/>
            <p:nvPr/>
          </p:nvSpPr>
          <p:spPr>
            <a:xfrm>
              <a:off x="1628078" y="2051775"/>
              <a:ext cx="5802600" cy="2397000"/>
            </a:xfrm>
            <a:prstGeom prst="rect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32" name="Google Shape;32;p4"/>
            <p:cNvCxnSpPr>
              <a:stCxn id="31" idx="2"/>
            </p:cNvCxnSpPr>
            <p:nvPr/>
          </p:nvCxnSpPr>
          <p:spPr>
            <a:xfrm>
              <a:off x="4529378" y="4448775"/>
              <a:ext cx="0" cy="1619100"/>
            </a:xfrm>
            <a:prstGeom prst="straightConnector1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 flipH="1">
            <a:off x="2866203" y="1775941"/>
            <a:ext cx="3411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35" name="Google Shape;35;p4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4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00973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rgbClr val="276670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>
            <a:off x="2844450" y="675625"/>
            <a:ext cx="3455100" cy="37923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3347025" y="2290675"/>
            <a:ext cx="2449800" cy="19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5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5"/>
          <p:cNvCxnSpPr>
            <a:endCxn id="38" idx="0"/>
          </p:cNvCxnSpPr>
          <p:nvPr/>
        </p:nvCxnSpPr>
        <p:spPr>
          <a:xfrm>
            <a:off x="4572000" y="25"/>
            <a:ext cx="0" cy="67560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44;p5"/>
          <p:cNvCxnSpPr/>
          <p:nvPr/>
        </p:nvCxnSpPr>
        <p:spPr>
          <a:xfrm>
            <a:off x="4572000" y="4467925"/>
            <a:ext cx="0" cy="67560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6644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400"/>
              <a:buNone/>
              <a:defRPr sz="1400">
                <a:solidFill>
                  <a:srgbClr val="276670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cxnSp>
        <p:nvCxnSpPr>
          <p:cNvPr id="47" name="Google Shape;47;p6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27667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6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27667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28408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1">
  <p:cSld name="Headline design 1">
    <p:bg>
      <p:bgPr>
        <a:solidFill>
          <a:srgbClr val="F3F3F3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/>
          <p:nvPr/>
        </p:nvSpPr>
        <p:spPr>
          <a:xfrm flipH="1">
            <a:off x="5015725" y="0"/>
            <a:ext cx="2244900" cy="51435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title" hasCustomPrompt="1"/>
          </p:nvPr>
        </p:nvSpPr>
        <p:spPr>
          <a:xfrm flipH="1">
            <a:off x="6335200" y="236710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600"/>
              <a:buNone/>
              <a:defRPr sz="96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7"/>
          <p:cNvSpPr txBox="1">
            <a:spLocks noGrp="1"/>
          </p:cNvSpPr>
          <p:nvPr>
            <p:ph type="ctrTitle" idx="2"/>
          </p:nvPr>
        </p:nvSpPr>
        <p:spPr>
          <a:xfrm>
            <a:off x="6112268" y="1971760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 rot="-5400000">
            <a:off x="3710625" y="2106600"/>
            <a:ext cx="3873000" cy="9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755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bg>
      <p:bgPr>
        <a:solidFill>
          <a:srgbClr val="D8A45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subTitle" idx="1"/>
          </p:nvPr>
        </p:nvSpPr>
        <p:spPr>
          <a:xfrm>
            <a:off x="3173400" y="1348830"/>
            <a:ext cx="2797200" cy="8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ubTitle" idx="2"/>
          </p:nvPr>
        </p:nvSpPr>
        <p:spPr>
          <a:xfrm>
            <a:off x="3173388" y="3448744"/>
            <a:ext cx="27972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ctrTitle"/>
          </p:nvPr>
        </p:nvSpPr>
        <p:spPr>
          <a:xfrm>
            <a:off x="3173391" y="404170"/>
            <a:ext cx="2797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ctrTitle" idx="3"/>
          </p:nvPr>
        </p:nvSpPr>
        <p:spPr>
          <a:xfrm>
            <a:off x="3173394" y="2581378"/>
            <a:ext cx="2797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ctrTitle" idx="4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60" name="Google Shape;60;p8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8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09571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rgbClr val="B25148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9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9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31120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s 2 ">
  <p:cSld name="Two colums 2 ">
    <p:bg>
      <p:bgPr>
        <a:solidFill>
          <a:srgbClr val="D8A45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>
            <a:off x="1050025" y="2550675"/>
            <a:ext cx="3330600" cy="1693500"/>
          </a:xfrm>
          <a:prstGeom prst="rect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4763400" y="2550675"/>
            <a:ext cx="3330600" cy="1693500"/>
          </a:xfrm>
          <a:prstGeom prst="rect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ctrTitle"/>
          </p:nvPr>
        </p:nvSpPr>
        <p:spPr>
          <a:xfrm>
            <a:off x="1316713" y="1526381"/>
            <a:ext cx="2797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ubTitle" idx="1"/>
          </p:nvPr>
        </p:nvSpPr>
        <p:spPr>
          <a:xfrm>
            <a:off x="1316713" y="2934750"/>
            <a:ext cx="279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ubTitle" idx="2"/>
          </p:nvPr>
        </p:nvSpPr>
        <p:spPr>
          <a:xfrm>
            <a:off x="5030088" y="2934750"/>
            <a:ext cx="279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ctrTitle" idx="3"/>
          </p:nvPr>
        </p:nvSpPr>
        <p:spPr>
          <a:xfrm>
            <a:off x="5030088" y="1526381"/>
            <a:ext cx="2797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ctrTitle" idx="4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74" name="Google Shape;74;p10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75;p10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00831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2">
  <p:cSld name="Headline 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/>
          <p:nvPr/>
        </p:nvSpPr>
        <p:spPr>
          <a:xfrm>
            <a:off x="1960425" y="0"/>
            <a:ext cx="2244900" cy="51435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title" hasCustomPrompt="1"/>
          </p:nvPr>
        </p:nvSpPr>
        <p:spPr>
          <a:xfrm>
            <a:off x="244925" y="236710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600"/>
              <a:buNone/>
              <a:defRPr sz="96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1"/>
          <p:cNvSpPr txBox="1">
            <a:spLocks noGrp="1"/>
          </p:cNvSpPr>
          <p:nvPr>
            <p:ph type="ctrTitle" idx="2"/>
          </p:nvPr>
        </p:nvSpPr>
        <p:spPr>
          <a:xfrm flipH="1">
            <a:off x="823082" y="1971760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 rot="-5400000" flipH="1">
            <a:off x="1910325" y="2213250"/>
            <a:ext cx="3873000" cy="7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7256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rgbClr val="27667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cxnSp>
        <p:nvCxnSpPr>
          <p:cNvPr id="83" name="Google Shape;83;p12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12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59660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4">
  <p:cSld name="Title + design 4">
    <p:bg>
      <p:bgPr>
        <a:solidFill>
          <a:srgbClr val="D8A45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cxnSp>
        <p:nvCxnSpPr>
          <p:cNvPr id="87" name="Google Shape;87;p13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3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1454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1_1_2_2">
    <p:bg>
      <p:bgPr>
        <a:solidFill>
          <a:srgbClr val="276670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/>
          <p:nvPr/>
        </p:nvSpPr>
        <p:spPr>
          <a:xfrm>
            <a:off x="2844450" y="675625"/>
            <a:ext cx="3455100" cy="37923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3347025" y="2290675"/>
            <a:ext cx="2449800" cy="19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5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5"/>
          <p:cNvCxnSpPr>
            <a:endCxn id="38" idx="0"/>
          </p:cNvCxnSpPr>
          <p:nvPr/>
        </p:nvCxnSpPr>
        <p:spPr>
          <a:xfrm>
            <a:off x="4572000" y="25"/>
            <a:ext cx="0" cy="67560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44;p5"/>
          <p:cNvCxnSpPr/>
          <p:nvPr/>
        </p:nvCxnSpPr>
        <p:spPr>
          <a:xfrm>
            <a:off x="4572000" y="4467925"/>
            <a:ext cx="0" cy="67560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3">
  <p:cSld name="Headline 3"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 flipH="1">
            <a:off x="0" y="2754550"/>
            <a:ext cx="7260600" cy="17304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title" hasCustomPrompt="1"/>
          </p:nvPr>
        </p:nvSpPr>
        <p:spPr>
          <a:xfrm flipH="1">
            <a:off x="6335200" y="236710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600"/>
              <a:buNone/>
              <a:defRPr sz="96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6112268" y="2728610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1693800" y="3595279"/>
            <a:ext cx="38730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40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B25148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/>
          <p:nvPr/>
        </p:nvSpPr>
        <p:spPr>
          <a:xfrm>
            <a:off x="803175" y="2811350"/>
            <a:ext cx="2347500" cy="10695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3398250" y="2811350"/>
            <a:ext cx="2347500" cy="10695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7" name="Google Shape;97;p15"/>
          <p:cNvSpPr/>
          <p:nvPr/>
        </p:nvSpPr>
        <p:spPr>
          <a:xfrm>
            <a:off x="5993325" y="2811350"/>
            <a:ext cx="2347500" cy="10695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972225" y="1836150"/>
            <a:ext cx="20094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972225" y="2934747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ctrTitle" idx="2"/>
          </p:nvPr>
        </p:nvSpPr>
        <p:spPr>
          <a:xfrm>
            <a:off x="3567300" y="1836150"/>
            <a:ext cx="20094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3"/>
          </p:nvPr>
        </p:nvSpPr>
        <p:spPr>
          <a:xfrm>
            <a:off x="3567300" y="2934747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ctrTitle" idx="4"/>
          </p:nvPr>
        </p:nvSpPr>
        <p:spPr>
          <a:xfrm>
            <a:off x="6162375" y="1836150"/>
            <a:ext cx="2009400" cy="9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5"/>
          </p:nvPr>
        </p:nvSpPr>
        <p:spPr>
          <a:xfrm>
            <a:off x="6162375" y="2934747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ctrTitle" idx="6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cxnSp>
        <p:nvCxnSpPr>
          <p:cNvPr id="105" name="Google Shape;105;p15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5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92408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4">
  <p:cSld name="Headline 4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 rot="10800000">
            <a:off x="-18975" y="-4050"/>
            <a:ext cx="2394900" cy="51684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hasCustomPrompt="1"/>
          </p:nvPr>
        </p:nvSpPr>
        <p:spPr>
          <a:xfrm flipH="1">
            <a:off x="6074575" y="3352985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600"/>
              <a:buNone/>
              <a:defRPr sz="96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ctrTitle" idx="2"/>
          </p:nvPr>
        </p:nvSpPr>
        <p:spPr>
          <a:xfrm>
            <a:off x="1228788" y="236710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1"/>
          </p:nvPr>
        </p:nvSpPr>
        <p:spPr>
          <a:xfrm rot="-5400000">
            <a:off x="484607" y="3237225"/>
            <a:ext cx="28263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163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5">
  <p:cSld name="Headline 5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/>
          <p:nvPr/>
        </p:nvSpPr>
        <p:spPr>
          <a:xfrm>
            <a:off x="1883400" y="2754550"/>
            <a:ext cx="7260600" cy="17304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hasCustomPrompt="1"/>
          </p:nvPr>
        </p:nvSpPr>
        <p:spPr>
          <a:xfrm>
            <a:off x="272000" y="236710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600"/>
              <a:buNone/>
              <a:defRPr sz="96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ctrTitle" idx="2"/>
          </p:nvPr>
        </p:nvSpPr>
        <p:spPr>
          <a:xfrm flipH="1">
            <a:off x="746032" y="2728610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1"/>
          </p:nvPr>
        </p:nvSpPr>
        <p:spPr>
          <a:xfrm flipH="1">
            <a:off x="3577200" y="3595279"/>
            <a:ext cx="38730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374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6">
  <p:cSld name="Headline design 6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/>
          <p:nvPr/>
        </p:nvSpPr>
        <p:spPr>
          <a:xfrm rot="10800000" flipH="1">
            <a:off x="3374550" y="-12450"/>
            <a:ext cx="2394900" cy="51684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ctrTitle"/>
          </p:nvPr>
        </p:nvSpPr>
        <p:spPr>
          <a:xfrm flipH="1">
            <a:off x="4616633" y="1680610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1"/>
          </p:nvPr>
        </p:nvSpPr>
        <p:spPr>
          <a:xfrm rot="5400000" flipH="1">
            <a:off x="2444290" y="2213250"/>
            <a:ext cx="28263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title" idx="2" hasCustomPrompt="1"/>
          </p:nvPr>
        </p:nvSpPr>
        <p:spPr>
          <a:xfrm>
            <a:off x="272000" y="236710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600"/>
              <a:buNone/>
              <a:defRPr sz="96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1383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/>
          <p:nvPr/>
        </p:nvSpPr>
        <p:spPr>
          <a:xfrm>
            <a:off x="803175" y="2328600"/>
            <a:ext cx="2347500" cy="2059200"/>
          </a:xfrm>
          <a:prstGeom prst="rect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19"/>
          <p:cNvSpPr/>
          <p:nvPr/>
        </p:nvSpPr>
        <p:spPr>
          <a:xfrm>
            <a:off x="3398250" y="2328600"/>
            <a:ext cx="2347500" cy="20592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19"/>
          <p:cNvSpPr/>
          <p:nvPr/>
        </p:nvSpPr>
        <p:spPr>
          <a:xfrm>
            <a:off x="5993325" y="2328600"/>
            <a:ext cx="2347500" cy="20592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972225" y="3275522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2"/>
          </p:nvPr>
        </p:nvSpPr>
        <p:spPr>
          <a:xfrm>
            <a:off x="3567300" y="3275522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3"/>
          </p:nvPr>
        </p:nvSpPr>
        <p:spPr>
          <a:xfrm>
            <a:off x="6162375" y="3275522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4"/>
          </p:nvPr>
        </p:nvSpPr>
        <p:spPr>
          <a:xfrm>
            <a:off x="972225" y="2134047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5"/>
          </p:nvPr>
        </p:nvSpPr>
        <p:spPr>
          <a:xfrm>
            <a:off x="3567300" y="2134047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6"/>
          </p:nvPr>
        </p:nvSpPr>
        <p:spPr>
          <a:xfrm>
            <a:off x="6162375" y="2134047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400"/>
              <a:buNone/>
              <a:defRPr sz="1400">
                <a:solidFill>
                  <a:srgbClr val="276670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cxnSp>
        <p:nvCxnSpPr>
          <p:cNvPr id="133" name="Google Shape;133;p19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27667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19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27667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58178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text">
  <p:cSld name="Title + body 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642050" y="18337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200"/>
              <a:buChar char="●"/>
              <a:defRPr>
                <a:solidFill>
                  <a:srgbClr val="27667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○"/>
              <a:defRPr>
                <a:solidFill>
                  <a:srgbClr val="27667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■"/>
              <a:defRPr>
                <a:solidFill>
                  <a:srgbClr val="27667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●"/>
              <a:defRPr>
                <a:solidFill>
                  <a:srgbClr val="27667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○"/>
              <a:defRPr>
                <a:solidFill>
                  <a:srgbClr val="27667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■"/>
              <a:defRPr>
                <a:solidFill>
                  <a:srgbClr val="27667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●"/>
              <a:defRPr>
                <a:solidFill>
                  <a:srgbClr val="27667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Char char="○"/>
              <a:defRPr>
                <a:solidFill>
                  <a:srgbClr val="27667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276670"/>
              </a:buClr>
              <a:buSzPts val="1200"/>
              <a:buChar char="■"/>
              <a:defRPr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400"/>
              <a:buNone/>
              <a:defRPr sz="1400">
                <a:solidFill>
                  <a:srgbClr val="276670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cxnSp>
        <p:nvCxnSpPr>
          <p:cNvPr id="138" name="Google Shape;138;p20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27667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" name="Google Shape;139;p20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27667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66711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 + subtitl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/>
          <p:nvPr/>
        </p:nvSpPr>
        <p:spPr>
          <a:xfrm flipH="1">
            <a:off x="4708825" y="0"/>
            <a:ext cx="3651000" cy="5143500"/>
          </a:xfrm>
          <a:prstGeom prst="rect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ctrTitle"/>
          </p:nvPr>
        </p:nvSpPr>
        <p:spPr>
          <a:xfrm flipH="1">
            <a:off x="1230475" y="1651523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8AA44"/>
              </a:buClr>
              <a:buSzPts val="3600"/>
              <a:buNone/>
              <a:defRPr sz="3600">
                <a:solidFill>
                  <a:srgbClr val="D8AA44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ctrTitle" idx="2"/>
          </p:nvPr>
        </p:nvSpPr>
        <p:spPr>
          <a:xfrm flipH="1">
            <a:off x="1268343" y="1623125"/>
            <a:ext cx="22857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600"/>
              <a:buNone/>
              <a:defRPr sz="3600">
                <a:solidFill>
                  <a:srgbClr val="EFEFEF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subTitle" idx="1"/>
          </p:nvPr>
        </p:nvSpPr>
        <p:spPr>
          <a:xfrm flipH="1">
            <a:off x="5139996" y="2213250"/>
            <a:ext cx="17715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251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text 2">
  <p:cSld name="Title + body text 2">
    <p:bg>
      <p:bgPr>
        <a:solidFill>
          <a:srgbClr val="B25148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/>
          <p:nvPr/>
        </p:nvSpPr>
        <p:spPr>
          <a:xfrm>
            <a:off x="371000" y="1370250"/>
            <a:ext cx="5716800" cy="2403000"/>
          </a:xfrm>
          <a:prstGeom prst="rect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body" idx="1"/>
          </p:nvPr>
        </p:nvSpPr>
        <p:spPr>
          <a:xfrm>
            <a:off x="642050" y="18337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Char char="●"/>
              <a:defRPr>
                <a:solidFill>
                  <a:srgbClr val="F3F3F3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○"/>
              <a:defRPr>
                <a:solidFill>
                  <a:srgbClr val="F3F3F3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■"/>
              <a:defRPr>
                <a:solidFill>
                  <a:srgbClr val="F3F3F3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●"/>
              <a:defRPr>
                <a:solidFill>
                  <a:srgbClr val="F3F3F3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○"/>
              <a:defRPr>
                <a:solidFill>
                  <a:srgbClr val="F3F3F3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■"/>
              <a:defRPr>
                <a:solidFill>
                  <a:srgbClr val="F3F3F3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●"/>
              <a:defRPr>
                <a:solidFill>
                  <a:srgbClr val="F3F3F3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Char char="○"/>
              <a:defRPr>
                <a:solidFill>
                  <a:srgbClr val="F3F3F3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Char char="■"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149" name="Google Shape;149;p22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22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03602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body text">
  <p:cSld name="Two columns + body text">
    <p:bg>
      <p:bgPr>
        <a:solidFill>
          <a:srgbClr val="276670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/>
          <p:nvPr/>
        </p:nvSpPr>
        <p:spPr>
          <a:xfrm>
            <a:off x="409100" y="1281450"/>
            <a:ext cx="3981900" cy="3862200"/>
          </a:xfrm>
          <a:prstGeom prst="rect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3" name="Google Shape;153;p23"/>
          <p:cNvSpPr/>
          <p:nvPr/>
        </p:nvSpPr>
        <p:spPr>
          <a:xfrm>
            <a:off x="4753000" y="1281450"/>
            <a:ext cx="3981900" cy="3862200"/>
          </a:xfrm>
          <a:prstGeom prst="rect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body" idx="1"/>
          </p:nvPr>
        </p:nvSpPr>
        <p:spPr>
          <a:xfrm>
            <a:off x="572300" y="1651050"/>
            <a:ext cx="36555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1000">
                <a:solidFill>
                  <a:srgbClr val="F3F3F3"/>
                </a:solidFill>
              </a:defRPr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○"/>
              <a:defRPr sz="1000">
                <a:solidFill>
                  <a:srgbClr val="F3F3F3"/>
                </a:solidFill>
              </a:defRPr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■"/>
              <a:defRPr sz="1000">
                <a:solidFill>
                  <a:srgbClr val="F3F3F3"/>
                </a:solidFill>
              </a:defRPr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1000">
                <a:solidFill>
                  <a:srgbClr val="F3F3F3"/>
                </a:solidFill>
              </a:defRPr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○"/>
              <a:defRPr sz="1000">
                <a:solidFill>
                  <a:srgbClr val="F3F3F3"/>
                </a:solidFill>
              </a:defRPr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■"/>
              <a:defRPr sz="1000">
                <a:solidFill>
                  <a:srgbClr val="F3F3F3"/>
                </a:solidFill>
              </a:defRPr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1000">
                <a:solidFill>
                  <a:srgbClr val="F3F3F3"/>
                </a:solidFill>
              </a:defRPr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○"/>
              <a:defRPr sz="1000">
                <a:solidFill>
                  <a:srgbClr val="F3F3F3"/>
                </a:solidFill>
              </a:defRPr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000"/>
              <a:buChar char="■"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156" name="Google Shape;156;p23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" name="Google Shape;157;p23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23"/>
          <p:cNvSpPr txBox="1">
            <a:spLocks noGrp="1"/>
          </p:cNvSpPr>
          <p:nvPr>
            <p:ph type="body" idx="2"/>
          </p:nvPr>
        </p:nvSpPr>
        <p:spPr>
          <a:xfrm>
            <a:off x="4916200" y="1651050"/>
            <a:ext cx="36555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1000">
                <a:solidFill>
                  <a:srgbClr val="F3F3F3"/>
                </a:solidFill>
              </a:defRPr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○"/>
              <a:defRPr sz="1000">
                <a:solidFill>
                  <a:srgbClr val="F3F3F3"/>
                </a:solidFill>
              </a:defRPr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■"/>
              <a:defRPr sz="1000">
                <a:solidFill>
                  <a:srgbClr val="F3F3F3"/>
                </a:solidFill>
              </a:defRPr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1000">
                <a:solidFill>
                  <a:srgbClr val="F3F3F3"/>
                </a:solidFill>
              </a:defRPr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○"/>
              <a:defRPr sz="1000">
                <a:solidFill>
                  <a:srgbClr val="F3F3F3"/>
                </a:solidFill>
              </a:defRPr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■"/>
              <a:defRPr sz="1000">
                <a:solidFill>
                  <a:srgbClr val="F3F3F3"/>
                </a:solidFill>
              </a:defRPr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1000">
                <a:solidFill>
                  <a:srgbClr val="F3F3F3"/>
                </a:solidFill>
              </a:defRPr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000"/>
              <a:buChar char="○"/>
              <a:defRPr sz="1000">
                <a:solidFill>
                  <a:srgbClr val="F3F3F3"/>
                </a:solidFill>
              </a:defRPr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000"/>
              <a:buChar char="■"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82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6_1_1_2_1_1_1_1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400"/>
              <a:buNone/>
              <a:defRPr sz="1400">
                <a:solidFill>
                  <a:srgbClr val="276670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cxnSp>
        <p:nvCxnSpPr>
          <p:cNvPr id="47" name="Google Shape;47;p6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27667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6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27667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9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1">
  <p:cSld name="CUSTOM_7_2">
    <p:bg>
      <p:bgPr>
        <a:solidFill>
          <a:srgbClr val="F3F3F3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/>
          <p:nvPr/>
        </p:nvSpPr>
        <p:spPr>
          <a:xfrm flipH="1">
            <a:off x="5015725" y="0"/>
            <a:ext cx="2244900" cy="51435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title" hasCustomPrompt="1"/>
          </p:nvPr>
        </p:nvSpPr>
        <p:spPr>
          <a:xfrm flipH="1">
            <a:off x="6335200" y="236710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600"/>
              <a:buNone/>
              <a:defRPr sz="96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0"/>
              <a:buFont typeface="Fira Sans Extra Condensed Medium"/>
              <a:buNone/>
              <a:defRPr sz="300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7"/>
          <p:cNvSpPr txBox="1">
            <a:spLocks noGrp="1"/>
          </p:cNvSpPr>
          <p:nvPr>
            <p:ph type="ctrTitle" idx="2"/>
          </p:nvPr>
        </p:nvSpPr>
        <p:spPr>
          <a:xfrm>
            <a:off x="6112268" y="1971760"/>
            <a:ext cx="2285700" cy="178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 rot="-5400000">
            <a:off x="3710625" y="2106600"/>
            <a:ext cx="3873000" cy="9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ITLE_ONLY_4_1">
    <p:bg>
      <p:bgPr>
        <a:solidFill>
          <a:srgbClr val="D8A45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subTitle" idx="1"/>
          </p:nvPr>
        </p:nvSpPr>
        <p:spPr>
          <a:xfrm>
            <a:off x="3173400" y="1348830"/>
            <a:ext cx="2797200" cy="8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ubTitle" idx="2"/>
          </p:nvPr>
        </p:nvSpPr>
        <p:spPr>
          <a:xfrm>
            <a:off x="3173388" y="3448744"/>
            <a:ext cx="27972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ctrTitle"/>
          </p:nvPr>
        </p:nvSpPr>
        <p:spPr>
          <a:xfrm>
            <a:off x="3173391" y="404170"/>
            <a:ext cx="2797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ctrTitle" idx="3"/>
          </p:nvPr>
        </p:nvSpPr>
        <p:spPr>
          <a:xfrm>
            <a:off x="3173394" y="2581378"/>
            <a:ext cx="27972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ctrTitle" idx="4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60" name="Google Shape;60;p8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8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USTOM_6_1_1_2_1">
    <p:bg>
      <p:bgPr>
        <a:solidFill>
          <a:srgbClr val="B25148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9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9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s 2 ">
  <p:cSld name="TITLE_ONLY_3_1">
    <p:bg>
      <p:bgPr>
        <a:solidFill>
          <a:srgbClr val="D8A45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>
            <a:off x="1050025" y="2550675"/>
            <a:ext cx="3330600" cy="1693500"/>
          </a:xfrm>
          <a:prstGeom prst="rect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4763400" y="2550675"/>
            <a:ext cx="3330600" cy="1693500"/>
          </a:xfrm>
          <a:prstGeom prst="rect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ctrTitle"/>
          </p:nvPr>
        </p:nvSpPr>
        <p:spPr>
          <a:xfrm>
            <a:off x="1316713" y="1526381"/>
            <a:ext cx="2797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ubTitle" idx="1"/>
          </p:nvPr>
        </p:nvSpPr>
        <p:spPr>
          <a:xfrm>
            <a:off x="1316713" y="2934750"/>
            <a:ext cx="279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ubTitle" idx="2"/>
          </p:nvPr>
        </p:nvSpPr>
        <p:spPr>
          <a:xfrm>
            <a:off x="5030088" y="2934750"/>
            <a:ext cx="2797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ctrTitle" idx="3"/>
          </p:nvPr>
        </p:nvSpPr>
        <p:spPr>
          <a:xfrm>
            <a:off x="5030088" y="1526381"/>
            <a:ext cx="2797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ctrTitle" idx="4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cxnSp>
        <p:nvCxnSpPr>
          <p:cNvPr id="74" name="Google Shape;74;p10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" name="Google Shape;75;p10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CUSTOM_6_1_1_2_1_1_2">
    <p:bg>
      <p:bgPr>
        <a:solidFill>
          <a:srgbClr val="27667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None/>
              <a:defRPr sz="4000">
                <a:solidFill>
                  <a:srgbClr val="276670"/>
                </a:solidFill>
              </a:defRPr>
            </a:lvl9pPr>
          </a:lstStyle>
          <a:p>
            <a:endParaRPr/>
          </a:p>
        </p:txBody>
      </p:sp>
      <p:cxnSp>
        <p:nvCxnSpPr>
          <p:cNvPr id="83" name="Google Shape;83;p12"/>
          <p:cNvCxnSpPr/>
          <p:nvPr/>
        </p:nvCxnSpPr>
        <p:spPr>
          <a:xfrm>
            <a:off x="7820650" y="302975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12"/>
          <p:cNvCxnSpPr/>
          <p:nvPr/>
        </p:nvCxnSpPr>
        <p:spPr>
          <a:xfrm>
            <a:off x="7820650" y="1089950"/>
            <a:ext cx="13233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76670"/>
              </a:buClr>
              <a:buSzPts val="1200"/>
              <a:buFont typeface="Anaheim"/>
              <a:buChar char="■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2800"/>
              <a:buFont typeface="Righteous"/>
              <a:buNone/>
              <a:defRPr sz="280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76670"/>
              </a:buClr>
              <a:buSzPts val="1200"/>
              <a:buFont typeface="Anaheim"/>
              <a:buChar char="■"/>
              <a:defRPr sz="120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6806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5.mp3"/><Relationship Id="rId7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media" Target="../media/media6.mp3"/><Relationship Id="rId5" Type="http://schemas.openxmlformats.org/officeDocument/2006/relationships/audio" Target="NULL" TargetMode="External"/><Relationship Id="rId4" Type="http://schemas.openxmlformats.org/officeDocument/2006/relationships/audio" Target="../media/media5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9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audio" Target="../media/media9.mp3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microsoft.com/office/2007/relationships/media" Target="../media/media15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4a"/><Relationship Id="rId5" Type="http://schemas.microsoft.com/office/2007/relationships/media" Target="../media/media16.m4a"/><Relationship Id="rId4" Type="http://schemas.openxmlformats.org/officeDocument/2006/relationships/audio" Target="../media/media15.mp3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 idx="2"/>
          </p:nvPr>
        </p:nvSpPr>
        <p:spPr>
          <a:xfrm>
            <a:off x="3649771" y="3427862"/>
            <a:ext cx="5519135" cy="1782300"/>
          </a:xfrm>
        </p:spPr>
        <p:txBody>
          <a:bodyPr/>
          <a:lstStyle/>
          <a:p>
            <a:pPr algn="r"/>
            <a:r>
              <a:rPr lang="pt-BR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Bartira Nunes Bonfim - 11779312</a:t>
            </a:r>
            <a:br>
              <a:rPr lang="pt-BR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pt-BR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                            Kim Alexis do Carmo - 9779502</a:t>
            </a:r>
            <a:br>
              <a:rPr lang="pt-BR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pt-BR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Maria Vitoria </a:t>
            </a:r>
            <a:r>
              <a:rPr lang="pt-BR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M. </a:t>
            </a:r>
            <a:r>
              <a:rPr lang="pt-BR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dos Santos - </a:t>
            </a:r>
            <a:r>
              <a:rPr lang="pt-BR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11776514</a:t>
            </a:r>
            <a:r>
              <a:rPr lang="pt-BR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pt-BR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pt-BR" sz="1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Vitor Alves de Mattos - 11918522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04180" y="3710039"/>
            <a:ext cx="5264726" cy="1217946"/>
          </a:xfrm>
        </p:spPr>
        <p:txBody>
          <a:bodyPr/>
          <a:lstStyle/>
          <a:p>
            <a:pPr algn="r"/>
            <a:r>
              <a:rPr lang="pt-BR" sz="1600" dirty="0">
                <a:solidFill>
                  <a:srgbClr val="0A77BC"/>
                </a:solidFill>
              </a:rPr>
              <a:t>Bartira Nunes Bonfim - 11779312</a:t>
            </a:r>
            <a:br>
              <a:rPr lang="pt-BR" sz="1600" dirty="0">
                <a:solidFill>
                  <a:srgbClr val="0A77BC"/>
                </a:solidFill>
              </a:rPr>
            </a:br>
            <a:r>
              <a:rPr lang="pt-BR" sz="1600" dirty="0">
                <a:solidFill>
                  <a:srgbClr val="0A77BC"/>
                </a:solidFill>
              </a:rPr>
              <a:t>                                  Kim Alexis do Carmo - 9779502</a:t>
            </a:r>
            <a:br>
              <a:rPr lang="pt-BR" sz="1600" dirty="0">
                <a:solidFill>
                  <a:srgbClr val="0A77BC"/>
                </a:solidFill>
              </a:rPr>
            </a:br>
            <a:r>
              <a:rPr lang="pt-BR" sz="1600" dirty="0" smtClean="0">
                <a:solidFill>
                  <a:srgbClr val="0A77BC"/>
                </a:solidFill>
              </a:rPr>
              <a:t>Maria Vitória M. dos </a:t>
            </a:r>
            <a:r>
              <a:rPr lang="pt-BR" sz="1600" dirty="0">
                <a:solidFill>
                  <a:srgbClr val="0A77BC"/>
                </a:solidFill>
              </a:rPr>
              <a:t>Santos - </a:t>
            </a:r>
            <a:r>
              <a:rPr lang="pt-BR" sz="1600" dirty="0" smtClean="0">
                <a:solidFill>
                  <a:srgbClr val="0A77BC"/>
                </a:solidFill>
              </a:rPr>
              <a:t>11776514</a:t>
            </a:r>
            <a:r>
              <a:rPr lang="pt-BR" sz="1600" dirty="0">
                <a:solidFill>
                  <a:srgbClr val="0A77BC"/>
                </a:solidFill>
              </a:rPr>
              <a:t/>
            </a:r>
            <a:br>
              <a:rPr lang="pt-BR" sz="1600" dirty="0">
                <a:solidFill>
                  <a:srgbClr val="0A77BC"/>
                </a:solidFill>
              </a:rPr>
            </a:br>
            <a:r>
              <a:rPr lang="pt-BR" sz="1600" dirty="0">
                <a:solidFill>
                  <a:srgbClr val="0A77BC"/>
                </a:solidFill>
              </a:rPr>
              <a:t>Vitor Alves de Mattos - </a:t>
            </a:r>
            <a:r>
              <a:rPr lang="pt-BR" sz="1600" dirty="0" smtClean="0">
                <a:solidFill>
                  <a:srgbClr val="0A77BC"/>
                </a:solidFill>
              </a:rPr>
              <a:t>11918522</a:t>
            </a:r>
            <a:endParaRPr lang="pt-BR" sz="2800" dirty="0">
              <a:solidFill>
                <a:srgbClr val="0A77BC"/>
              </a:solidFill>
            </a:endParaRPr>
          </a:p>
        </p:txBody>
      </p:sp>
      <p:pic>
        <p:nvPicPr>
          <p:cNvPr id="1026" name="Picture 2" descr="https://lh4.googleusercontent.com/T-ipH59zeBdyYnsIaFq-_KaDtPVNcisKRWoKX64p6eBwc11jR3i3AaZSvyyKO1z-BkPxMSUWFPgILbksEv3W8eUktlGgqi5DVBpw_71sp9XFRVY9FdkBi2ss_ct7PcTB5N46F10Nf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51"/>
            <a:ext cx="9144000" cy="114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1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8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COMPOSIÇÕES</a:t>
            </a:r>
            <a:endParaRPr dirty="0"/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4475181" cy="5143500"/>
          </a:xfrm>
          <a:prstGeom prst="rect">
            <a:avLst/>
          </a:prstGeom>
          <a:solidFill>
            <a:srgbClr val="D6A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0" name="Google Shape;520;p38"/>
          <p:cNvSpPr/>
          <p:nvPr/>
        </p:nvSpPr>
        <p:spPr>
          <a:xfrm>
            <a:off x="946674" y="1466129"/>
            <a:ext cx="7680960" cy="1777670"/>
          </a:xfrm>
          <a:custGeom>
            <a:avLst/>
            <a:gdLst/>
            <a:ahLst/>
            <a:cxnLst/>
            <a:rect l="l" t="t" r="r" b="b"/>
            <a:pathLst>
              <a:path w="35865" h="45902" extrusionOk="0">
                <a:moveTo>
                  <a:pt x="15837" y="0"/>
                </a:moveTo>
                <a:cubicBezTo>
                  <a:pt x="13312" y="0"/>
                  <a:pt x="13275" y="22255"/>
                  <a:pt x="10823" y="22934"/>
                </a:cubicBezTo>
                <a:cubicBezTo>
                  <a:pt x="9386" y="22433"/>
                  <a:pt x="9359" y="9318"/>
                  <a:pt x="7865" y="9318"/>
                </a:cubicBezTo>
                <a:cubicBezTo>
                  <a:pt x="6367" y="9318"/>
                  <a:pt x="6343" y="22511"/>
                  <a:pt x="4893" y="22940"/>
                </a:cubicBezTo>
                <a:cubicBezTo>
                  <a:pt x="4386" y="22711"/>
                  <a:pt x="4372" y="18055"/>
                  <a:pt x="3838" y="18055"/>
                </a:cubicBezTo>
                <a:cubicBezTo>
                  <a:pt x="3320" y="18055"/>
                  <a:pt x="3294" y="22441"/>
                  <a:pt x="2827" y="22907"/>
                </a:cubicBezTo>
                <a:cubicBezTo>
                  <a:pt x="2635" y="22603"/>
                  <a:pt x="2614" y="20729"/>
                  <a:pt x="2387" y="20729"/>
                </a:cubicBezTo>
                <a:cubicBezTo>
                  <a:pt x="2242" y="20729"/>
                  <a:pt x="2181" y="21487"/>
                  <a:pt x="2107" y="22116"/>
                </a:cubicBezTo>
                <a:lnTo>
                  <a:pt x="2107" y="22055"/>
                </a:lnTo>
                <a:cubicBezTo>
                  <a:pt x="2107" y="22501"/>
                  <a:pt x="1" y="22501"/>
                  <a:pt x="1" y="22951"/>
                </a:cubicBezTo>
                <a:cubicBezTo>
                  <a:pt x="1" y="23397"/>
                  <a:pt x="2107" y="23397"/>
                  <a:pt x="2107" y="23847"/>
                </a:cubicBezTo>
                <a:lnTo>
                  <a:pt x="2107" y="23783"/>
                </a:lnTo>
                <a:cubicBezTo>
                  <a:pt x="2181" y="24415"/>
                  <a:pt x="2242" y="25172"/>
                  <a:pt x="2387" y="25172"/>
                </a:cubicBezTo>
                <a:cubicBezTo>
                  <a:pt x="2614" y="25172"/>
                  <a:pt x="2635" y="23296"/>
                  <a:pt x="2827" y="22992"/>
                </a:cubicBezTo>
                <a:cubicBezTo>
                  <a:pt x="3294" y="23458"/>
                  <a:pt x="3320" y="27847"/>
                  <a:pt x="3838" y="27847"/>
                </a:cubicBezTo>
                <a:cubicBezTo>
                  <a:pt x="4372" y="27847"/>
                  <a:pt x="4386" y="23191"/>
                  <a:pt x="4893" y="22961"/>
                </a:cubicBezTo>
                <a:cubicBezTo>
                  <a:pt x="6343" y="23391"/>
                  <a:pt x="6367" y="36581"/>
                  <a:pt x="7865" y="36581"/>
                </a:cubicBezTo>
                <a:cubicBezTo>
                  <a:pt x="9359" y="36581"/>
                  <a:pt x="9386" y="23465"/>
                  <a:pt x="10823" y="22968"/>
                </a:cubicBezTo>
                <a:cubicBezTo>
                  <a:pt x="13275" y="23647"/>
                  <a:pt x="13312" y="45902"/>
                  <a:pt x="15837" y="45902"/>
                </a:cubicBezTo>
                <a:cubicBezTo>
                  <a:pt x="18340" y="45902"/>
                  <a:pt x="18397" y="24029"/>
                  <a:pt x="20784" y="22992"/>
                </a:cubicBezTo>
                <a:cubicBezTo>
                  <a:pt x="22597" y="23918"/>
                  <a:pt x="22650" y="40584"/>
                  <a:pt x="24565" y="40584"/>
                </a:cubicBezTo>
                <a:cubicBezTo>
                  <a:pt x="26505" y="40584"/>
                  <a:pt x="26536" y="23461"/>
                  <a:pt x="28419" y="22961"/>
                </a:cubicBezTo>
                <a:cubicBezTo>
                  <a:pt x="29240" y="23285"/>
                  <a:pt x="29261" y="30799"/>
                  <a:pt x="30116" y="30799"/>
                </a:cubicBezTo>
                <a:cubicBezTo>
                  <a:pt x="30965" y="30799"/>
                  <a:pt x="30992" y="23444"/>
                  <a:pt x="31790" y="22975"/>
                </a:cubicBezTo>
                <a:cubicBezTo>
                  <a:pt x="32327" y="23346"/>
                  <a:pt x="32351" y="28361"/>
                  <a:pt x="32933" y="28361"/>
                </a:cubicBezTo>
                <a:cubicBezTo>
                  <a:pt x="33389" y="28361"/>
                  <a:pt x="33501" y="25267"/>
                  <a:pt x="33788" y="23759"/>
                </a:cubicBezTo>
                <a:cubicBezTo>
                  <a:pt x="34045" y="23397"/>
                  <a:pt x="35864" y="23366"/>
                  <a:pt x="35864" y="22951"/>
                </a:cubicBezTo>
                <a:cubicBezTo>
                  <a:pt x="35864" y="22531"/>
                  <a:pt x="34045" y="22505"/>
                  <a:pt x="33788" y="22140"/>
                </a:cubicBezTo>
                <a:cubicBezTo>
                  <a:pt x="33501" y="20632"/>
                  <a:pt x="33389" y="17541"/>
                  <a:pt x="32933" y="17541"/>
                </a:cubicBezTo>
                <a:cubicBezTo>
                  <a:pt x="32351" y="17541"/>
                  <a:pt x="32327" y="22555"/>
                  <a:pt x="31790" y="22927"/>
                </a:cubicBezTo>
                <a:cubicBezTo>
                  <a:pt x="30992" y="22458"/>
                  <a:pt x="30965" y="15103"/>
                  <a:pt x="30116" y="15103"/>
                </a:cubicBezTo>
                <a:cubicBezTo>
                  <a:pt x="29261" y="15103"/>
                  <a:pt x="29240" y="22616"/>
                  <a:pt x="28419" y="22937"/>
                </a:cubicBezTo>
                <a:cubicBezTo>
                  <a:pt x="26536" y="22437"/>
                  <a:pt x="26505" y="5318"/>
                  <a:pt x="24565" y="5318"/>
                </a:cubicBezTo>
                <a:cubicBezTo>
                  <a:pt x="22650" y="5318"/>
                  <a:pt x="22597" y="21984"/>
                  <a:pt x="20784" y="22907"/>
                </a:cubicBezTo>
                <a:cubicBezTo>
                  <a:pt x="18397" y="21873"/>
                  <a:pt x="18340" y="0"/>
                  <a:pt x="15837" y="0"/>
                </a:cubicBezTo>
                <a:close/>
              </a:path>
            </a:pathLst>
          </a:cu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2" name="Google Shape;522;p38"/>
          <p:cNvSpPr txBox="1"/>
          <p:nvPr/>
        </p:nvSpPr>
        <p:spPr>
          <a:xfrm>
            <a:off x="2925455" y="4076660"/>
            <a:ext cx="2798238" cy="74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algn="ctr"/>
            <a:r>
              <a:rPr lang="pt-BR" sz="1200" dirty="0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rPr>
              <a:t>As canções Sabiá, Benvinda e Bom Tempo não “refletiram”, segundo as críticas da época, a dramaticidade da situação desesperada de 1968</a:t>
            </a:r>
          </a:p>
        </p:txBody>
      </p:sp>
      <p:sp>
        <p:nvSpPr>
          <p:cNvPr id="526" name="Google Shape;526;p38"/>
          <p:cNvSpPr txBox="1"/>
          <p:nvPr/>
        </p:nvSpPr>
        <p:spPr>
          <a:xfrm>
            <a:off x="1821727" y="3346552"/>
            <a:ext cx="1718767" cy="39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algn="ctr"/>
            <a:r>
              <a:rPr lang="pt-BR" sz="1200" dirty="0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rPr>
              <a:t>Chico passa a ser considerado “reacionário”</a:t>
            </a:r>
          </a:p>
        </p:txBody>
      </p:sp>
      <p:sp>
        <p:nvSpPr>
          <p:cNvPr id="527" name="Google Shape;527;p38"/>
          <p:cNvSpPr txBox="1"/>
          <p:nvPr/>
        </p:nvSpPr>
        <p:spPr>
          <a:xfrm>
            <a:off x="4895891" y="3243799"/>
            <a:ext cx="3731743" cy="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b" anchorCtr="0">
            <a:noAutofit/>
          </a:bodyPr>
          <a:lstStyle/>
          <a:p>
            <a:pPr algn="ctr"/>
            <a:r>
              <a:rPr lang="pt-BR" sz="1200" dirty="0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rPr>
              <a:t>O gosto do público, evidentemente, se alterara e se manifesta o desencontro. Desencontro bem captado por Chico em seu quarto disco (metade foi gravado na Itália).</a:t>
            </a:r>
          </a:p>
        </p:txBody>
      </p:sp>
      <p:cxnSp>
        <p:nvCxnSpPr>
          <p:cNvPr id="528" name="Google Shape;528;p38"/>
          <p:cNvCxnSpPr/>
          <p:nvPr/>
        </p:nvCxnSpPr>
        <p:spPr>
          <a:xfrm>
            <a:off x="2633832" y="2442052"/>
            <a:ext cx="0" cy="90450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29" name="Google Shape;529;p38"/>
          <p:cNvCxnSpPr/>
          <p:nvPr/>
        </p:nvCxnSpPr>
        <p:spPr>
          <a:xfrm>
            <a:off x="4314491" y="2472137"/>
            <a:ext cx="10083" cy="1522268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30" name="Google Shape;530;p38"/>
          <p:cNvCxnSpPr/>
          <p:nvPr/>
        </p:nvCxnSpPr>
        <p:spPr>
          <a:xfrm>
            <a:off x="6185647" y="2442052"/>
            <a:ext cx="21515" cy="801747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3550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6760396" y="111450"/>
            <a:ext cx="2012304" cy="1170000"/>
          </a:xfrm>
        </p:spPr>
        <p:txBody>
          <a:bodyPr/>
          <a:lstStyle/>
          <a:p>
            <a:r>
              <a:rPr lang="pt-BR" dirty="0" smtClean="0"/>
              <a:t>CHICO BUARQUE </a:t>
            </a:r>
            <a:br>
              <a:rPr lang="pt-BR" dirty="0" smtClean="0"/>
            </a:br>
            <a:r>
              <a:rPr lang="pt-BR" dirty="0" smtClean="0"/>
              <a:t>DE HOLLANDA, VOL 4</a:t>
            </a:r>
            <a:endParaRPr lang="pt-BR" dirty="0"/>
          </a:p>
        </p:txBody>
      </p:sp>
      <p:cxnSp>
        <p:nvCxnSpPr>
          <p:cNvPr id="5" name="Google Shape;340;p37"/>
          <p:cNvCxnSpPr/>
          <p:nvPr/>
        </p:nvCxnSpPr>
        <p:spPr>
          <a:xfrm flipH="1">
            <a:off x="6320514" y="983149"/>
            <a:ext cx="1" cy="3970318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cxnSp>
      <p:sp>
        <p:nvSpPr>
          <p:cNvPr id="6" name="Google Shape;509;p37"/>
          <p:cNvSpPr txBox="1">
            <a:spLocks/>
          </p:cNvSpPr>
          <p:nvPr/>
        </p:nvSpPr>
        <p:spPr>
          <a:xfrm>
            <a:off x="4573781" y="453766"/>
            <a:ext cx="1411748" cy="4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/>
              <a:t>ESSA MOÇA TA DIFERENTE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2377682" y="1090871"/>
            <a:ext cx="394283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Essa moça tá diferente</a:t>
            </a:r>
          </a:p>
          <a:p>
            <a:pPr algn="r"/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Já não me conhece mais</a:t>
            </a:r>
          </a:p>
          <a:p>
            <a:pPr algn="r"/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Está pra lá de pra frente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Está me passando pra trás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Essa moça tá decidida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A se </a:t>
            </a:r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supermodernizar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Ela só samba escondida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Que é pra ninguém reparar</a:t>
            </a:r>
          </a:p>
          <a:p>
            <a:pPr algn="r"/>
            <a:endParaRPr lang="pt-BR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Eu cultivo rosas e rimas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Achando que é muito bom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Ela me olha de cima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 vai </a:t>
            </a:r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desinventar o som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Faço-lhe um concerto de flauta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 não lhe desperto emoção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Ela quer ver o astronauta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Descer na televisão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27B26569-8EA5-46C5-B862-959B17B82962}"/>
              </a:ext>
            </a:extLst>
          </p:cNvPr>
          <p:cNvSpPr/>
          <p:nvPr/>
        </p:nvSpPr>
        <p:spPr>
          <a:xfrm>
            <a:off x="6391393" y="1555008"/>
            <a:ext cx="275030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Mas o tempo vai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Mas o tempo vem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Ela me desfaz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Mas o que é que tem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Que ela só me guarda despeito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Que ela só me guarda desdém</a:t>
            </a:r>
          </a:p>
          <a:p>
            <a:endParaRPr lang="pt-BR" dirty="0">
              <a:solidFill>
                <a:schemeClr val="bg1"/>
              </a:solidFill>
              <a:latin typeface="Anaheim" panose="020B060402020202020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Mas o tempo vai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Mas o tempo vem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Ela me desfaz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Mas o que é que tem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Se do lado esquerdo do peito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No fundo, ela ainda me quer bem</a:t>
            </a:r>
            <a:endParaRPr lang="pt-BR" sz="105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ctr"/>
            <a:endParaRPr lang="pt-BR" sz="1200" dirty="0">
              <a:solidFill>
                <a:schemeClr val="accent5">
                  <a:lumMod val="75000"/>
                </a:schemeClr>
              </a:solidFill>
              <a:latin typeface="Anaheim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016C82E4-55E5-481D-BAFD-F106AC4012D8}"/>
              </a:ext>
            </a:extLst>
          </p:cNvPr>
          <p:cNvSpPr txBox="1"/>
          <p:nvPr/>
        </p:nvSpPr>
        <p:spPr>
          <a:xfrm>
            <a:off x="7295925" y="4756768"/>
            <a:ext cx="1775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rgbClr val="B25148"/>
                </a:solidFill>
                <a:latin typeface="Anaheim" panose="020B0604020202020204" charset="0"/>
              </a:rPr>
              <a:t>- Chico </a:t>
            </a:r>
            <a:r>
              <a:rPr lang="pt-BR" b="1" dirty="0">
                <a:solidFill>
                  <a:srgbClr val="B25148"/>
                </a:solidFill>
                <a:latin typeface="Anaheim" panose="020B0604020202020204" charset="0"/>
              </a:rPr>
              <a:t>Buarque</a:t>
            </a:r>
          </a:p>
        </p:txBody>
      </p:sp>
      <p:sp>
        <p:nvSpPr>
          <p:cNvPr id="2" name="Retângulo 1"/>
          <p:cNvSpPr/>
          <p:nvPr/>
        </p:nvSpPr>
        <p:spPr>
          <a:xfrm>
            <a:off x="2374985" y="1361872"/>
            <a:ext cx="3101687" cy="3781628"/>
          </a:xfrm>
          <a:prstGeom prst="rect">
            <a:avLst/>
          </a:prstGeom>
          <a:solidFill>
            <a:srgbClr val="CAC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AC501BC-4077-489F-9F3A-C398299A4AF5}"/>
              </a:ext>
            </a:extLst>
          </p:cNvPr>
          <p:cNvSpPr txBox="1"/>
          <p:nvPr/>
        </p:nvSpPr>
        <p:spPr>
          <a:xfrm>
            <a:off x="2528047" y="3048608"/>
            <a:ext cx="605257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B25148"/>
                </a:solidFill>
                <a:latin typeface="Anaheim" panose="020B0604020202020204" charset="0"/>
              </a:rPr>
              <a:t>Em um ano e meio de distância dava pra notar. Aqueles carros entulhados com os ‘Brasil, ame-o ou deixe-o’, ou ainda ‘ame-o ou morra’ nos vidros de trás. Mas não tinha outra. Eu sabia que era o novo quadro, independentemente de choques ou não. ‘Muito bem, é aqui que eu vou viver’. Que realmente eu já estava aqui de volta. Então fiz o </a:t>
            </a:r>
            <a:r>
              <a:rPr lang="pt-BR" i="1" dirty="0">
                <a:solidFill>
                  <a:srgbClr val="B25148"/>
                </a:solidFill>
                <a:latin typeface="Anaheim" panose="020B0604020202020204" charset="0"/>
              </a:rPr>
              <a:t>Apesar de Você</a:t>
            </a:r>
            <a:r>
              <a:rPr lang="pt-BR" dirty="0">
                <a:solidFill>
                  <a:srgbClr val="B25148"/>
                </a:solidFill>
                <a:latin typeface="Anaheim" panose="020B0604020202020204" charset="0"/>
              </a:rPr>
              <a:t>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24D131D0-DD59-4687-8AC4-0C24D344A104}"/>
              </a:ext>
            </a:extLst>
          </p:cNvPr>
          <p:cNvSpPr txBox="1"/>
          <p:nvPr/>
        </p:nvSpPr>
        <p:spPr>
          <a:xfrm>
            <a:off x="2528047" y="2002845"/>
            <a:ext cx="654377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B25148"/>
                </a:solidFill>
                <a:latin typeface="Anaheim" panose="020B0604020202020204" charset="0"/>
              </a:rPr>
              <a:t>“</a:t>
            </a:r>
            <a:r>
              <a:rPr lang="pt-BR" dirty="0">
                <a:solidFill>
                  <a:srgbClr val="B25148"/>
                </a:solidFill>
                <a:latin typeface="Anaheim" panose="020B0604020202020204" charset="0"/>
              </a:rPr>
              <a:t>Eu vim realmente começar a entender o que estava acontecendo quando cheguei de volta, em 1970. Era uma barra muito pesada, vésperas de Copa do Mundo, foi um susto chegar aqui e encontrar uma realidade que eu não imaginava. </a:t>
            </a:r>
          </a:p>
        </p:txBody>
      </p:sp>
      <p:sp>
        <p:nvSpPr>
          <p:cNvPr id="816" name="Google Shape;816;p47"/>
          <p:cNvSpPr txBox="1">
            <a:spLocks noGrp="1"/>
          </p:cNvSpPr>
          <p:nvPr>
            <p:ph type="ctrTitle" idx="2"/>
          </p:nvPr>
        </p:nvSpPr>
        <p:spPr>
          <a:xfrm>
            <a:off x="1222998" y="310751"/>
            <a:ext cx="270283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RETORNO AO INTERESSE PELA VIDA POLÍTICA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55"/>
          <p:cNvSpPr/>
          <p:nvPr/>
        </p:nvSpPr>
        <p:spPr>
          <a:xfrm>
            <a:off x="1576425" y="1383450"/>
            <a:ext cx="801000" cy="801000"/>
          </a:xfrm>
          <a:prstGeom prst="rect">
            <a:avLst/>
          </a:prstGeom>
          <a:solidFill>
            <a:srgbClr val="E9B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55"/>
          <p:cNvSpPr/>
          <p:nvPr/>
        </p:nvSpPr>
        <p:spPr>
          <a:xfrm>
            <a:off x="4171500" y="1383450"/>
            <a:ext cx="801000" cy="8010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55"/>
          <p:cNvSpPr/>
          <p:nvPr/>
        </p:nvSpPr>
        <p:spPr>
          <a:xfrm>
            <a:off x="6766575" y="1383450"/>
            <a:ext cx="801000" cy="8010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55"/>
          <p:cNvSpPr txBox="1">
            <a:spLocks noGrp="1"/>
          </p:cNvSpPr>
          <p:nvPr>
            <p:ph type="subTitle" idx="1"/>
          </p:nvPr>
        </p:nvSpPr>
        <p:spPr>
          <a:xfrm>
            <a:off x="972225" y="3191921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Jupiter is a gas giant and the biggest planet in our Solar System</a:t>
            </a:r>
            <a:endParaRPr/>
          </a:p>
        </p:txBody>
      </p:sp>
      <p:sp>
        <p:nvSpPr>
          <p:cNvPr id="1025" name="Google Shape;1025;p55"/>
          <p:cNvSpPr txBox="1">
            <a:spLocks noGrp="1"/>
          </p:cNvSpPr>
          <p:nvPr>
            <p:ph type="subTitle" idx="4"/>
          </p:nvPr>
        </p:nvSpPr>
        <p:spPr>
          <a:xfrm>
            <a:off x="972225" y="2202846"/>
            <a:ext cx="2009400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ASSETS</a:t>
            </a:r>
            <a:endParaRPr/>
          </a:p>
        </p:txBody>
      </p:sp>
      <p:sp>
        <p:nvSpPr>
          <p:cNvPr id="1026" name="Google Shape;1026;p55"/>
          <p:cNvSpPr txBox="1">
            <a:spLocks noGrp="1"/>
          </p:cNvSpPr>
          <p:nvPr>
            <p:ph type="subTitle" idx="5"/>
          </p:nvPr>
        </p:nvSpPr>
        <p:spPr>
          <a:xfrm>
            <a:off x="3631187" y="2657397"/>
            <a:ext cx="2009400" cy="3877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TEMPO HISTÓRICO</a:t>
            </a:r>
            <a:endParaRPr dirty="0"/>
          </a:p>
        </p:txBody>
      </p:sp>
      <p:sp>
        <p:nvSpPr>
          <p:cNvPr id="1027" name="Google Shape;1027;p55"/>
          <p:cNvSpPr txBox="1">
            <a:spLocks noGrp="1"/>
          </p:cNvSpPr>
          <p:nvPr>
            <p:ph type="subTitle" idx="6"/>
          </p:nvPr>
        </p:nvSpPr>
        <p:spPr>
          <a:xfrm>
            <a:off x="6135034" y="1960648"/>
            <a:ext cx="2130571" cy="111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REINVIDICA 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FUTURO IRREVERSÍVEL</a:t>
            </a:r>
            <a:endParaRPr dirty="0"/>
          </a:p>
        </p:txBody>
      </p:sp>
      <p:sp>
        <p:nvSpPr>
          <p:cNvPr id="1028" name="Google Shape;1028;p55"/>
          <p:cNvSpPr txBox="1">
            <a:spLocks noGrp="1"/>
          </p:cNvSpPr>
          <p:nvPr>
            <p:ph type="ctrTitle"/>
          </p:nvPr>
        </p:nvSpPr>
        <p:spPr>
          <a:xfrm>
            <a:off x="6976153" y="111450"/>
            <a:ext cx="1796672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CHICO ENQUANTO POETA SOCIAL</a:t>
            </a:r>
            <a:endParaRPr dirty="0"/>
          </a:p>
        </p:txBody>
      </p:sp>
      <p:sp>
        <p:nvSpPr>
          <p:cNvPr id="2" name="Retângulo 1"/>
          <p:cNvSpPr/>
          <p:nvPr/>
        </p:nvSpPr>
        <p:spPr>
          <a:xfrm>
            <a:off x="810228" y="2326511"/>
            <a:ext cx="2326511" cy="2060294"/>
          </a:xfrm>
          <a:prstGeom prst="rect">
            <a:avLst/>
          </a:prstGeom>
          <a:solidFill>
            <a:srgbClr val="E9B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="" xmlns:a16="http://schemas.microsoft.com/office/drawing/2014/main" id="{ECDC9701-D46E-42AB-B9A5-5C929DEEE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16" y="1478175"/>
            <a:ext cx="583933" cy="583933"/>
          </a:xfrm>
          <a:prstGeom prst="rect">
            <a:avLst/>
          </a:prstGeom>
        </p:spPr>
      </p:pic>
      <p:sp>
        <p:nvSpPr>
          <p:cNvPr id="25" name="Google Shape;1025;p55"/>
          <p:cNvSpPr txBox="1">
            <a:spLocks/>
          </p:cNvSpPr>
          <p:nvPr/>
        </p:nvSpPr>
        <p:spPr>
          <a:xfrm>
            <a:off x="1032669" y="2636442"/>
            <a:ext cx="2009400" cy="42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marL="0" indent="0"/>
            <a:r>
              <a:rPr lang="pt-BR" dirty="0" smtClean="0"/>
              <a:t>CARÁTER UTÓPICO</a:t>
            </a:r>
            <a:endParaRPr lang="pt-BR" dirty="0"/>
          </a:p>
        </p:txBody>
      </p:sp>
      <p:sp>
        <p:nvSpPr>
          <p:cNvPr id="26" name="Google Shape;1022;p55"/>
          <p:cNvSpPr txBox="1">
            <a:spLocks/>
          </p:cNvSpPr>
          <p:nvPr/>
        </p:nvSpPr>
        <p:spPr>
          <a:xfrm>
            <a:off x="1032669" y="2927518"/>
            <a:ext cx="1881625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/>
            <a:r>
              <a:rPr lang="pt-BR" sz="1400" dirty="0" smtClean="0">
                <a:latin typeface="Anaheim" panose="020B0604020202020204" charset="0"/>
              </a:rPr>
              <a:t>Abandona o lirismo ingênuo, nostálgico e saudosista, e intensifica a sua crítica social</a:t>
            </a:r>
          </a:p>
          <a:p>
            <a:pPr marL="0" indent="0"/>
            <a:endParaRPr lang="pt-BR" dirty="0"/>
          </a:p>
        </p:txBody>
      </p:sp>
      <p:sp>
        <p:nvSpPr>
          <p:cNvPr id="29" name="Google Shape;1023;p55"/>
          <p:cNvSpPr txBox="1">
            <a:spLocks noGrp="1"/>
          </p:cNvSpPr>
          <p:nvPr>
            <p:ph type="subTitle" idx="2"/>
          </p:nvPr>
        </p:nvSpPr>
        <p:spPr>
          <a:xfrm>
            <a:off x="3695074" y="2927518"/>
            <a:ext cx="1881625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tabLst>
                <a:tab pos="0" algn="l"/>
              </a:tabLst>
            </a:pPr>
            <a:r>
              <a:rPr lang="pt-BR" sz="1400" dirty="0">
                <a:latin typeface="Anaheim" panose="020B0604020202020204" charset="0"/>
              </a:rPr>
              <a:t>Passa a ver o tempo como algo que carrega em seu bojo a virtualidade da transformação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="" xmlns:a16="http://schemas.microsoft.com/office/drawing/2014/main" id="{BDCDF0AD-CB07-4D84-B986-E02ABC39C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977" y="1491408"/>
            <a:ext cx="570700" cy="570700"/>
          </a:xfrm>
          <a:prstGeom prst="rect">
            <a:avLst/>
          </a:prstGeom>
        </p:spPr>
      </p:pic>
      <p:sp>
        <p:nvSpPr>
          <p:cNvPr id="32" name="Google Shape;1024;p55"/>
          <p:cNvSpPr txBox="1">
            <a:spLocks noGrp="1"/>
          </p:cNvSpPr>
          <p:nvPr>
            <p:ph type="subTitle" idx="3"/>
          </p:nvPr>
        </p:nvSpPr>
        <p:spPr>
          <a:xfrm>
            <a:off x="6098417" y="3045125"/>
            <a:ext cx="2137316" cy="11389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 dirty="0"/>
              <a:t>O amanhã que será outro dia </a:t>
            </a:r>
            <a:r>
              <a:rPr lang="pt-BR" sz="1200" dirty="0"/>
              <a:t>(Apesar de Você), </a:t>
            </a:r>
            <a:r>
              <a:rPr lang="pt-BR" sz="1200" i="1" dirty="0"/>
              <a:t>o Carnaval que vai chegar</a:t>
            </a:r>
            <a:r>
              <a:rPr lang="pt-BR" sz="1200" dirty="0"/>
              <a:t> (Quando o Carnaval Chegar) </a:t>
            </a:r>
            <a:r>
              <a:rPr lang="pt-BR" sz="1200" i="1" dirty="0"/>
              <a:t>e o despertar da multidão</a:t>
            </a:r>
            <a:r>
              <a:rPr lang="pt-BR" sz="1200" dirty="0"/>
              <a:t> (Rosa-dos-Ventos)</a:t>
            </a:r>
            <a:endParaRPr sz="1200" dirty="0"/>
          </a:p>
        </p:txBody>
      </p:sp>
      <p:pic>
        <p:nvPicPr>
          <p:cNvPr id="33" name="Imagem 32">
            <a:extLst>
              <a:ext uri="{FF2B5EF4-FFF2-40B4-BE49-F238E27FC236}">
                <a16:creationId xmlns="" xmlns:a16="http://schemas.microsoft.com/office/drawing/2014/main" id="{7A0A3A4A-4FAD-4B31-B2AA-72C566809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735" y="1527293"/>
            <a:ext cx="534815" cy="534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A45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385304" y="-3"/>
            <a:ext cx="2086796" cy="313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664113" y="2"/>
            <a:ext cx="2102424" cy="315392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5"/>
          <p:cNvSpPr txBox="1">
            <a:spLocks noGrp="1"/>
          </p:cNvSpPr>
          <p:nvPr>
            <p:ph type="ctrTitle" idx="4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CENSURA</a:t>
            </a:r>
            <a:endParaRPr dirty="0"/>
          </a:p>
        </p:txBody>
      </p:sp>
      <p:sp>
        <p:nvSpPr>
          <p:cNvPr id="319" name="Google Shape;319;p35"/>
          <p:cNvSpPr txBox="1">
            <a:spLocks noGrp="1"/>
          </p:cNvSpPr>
          <p:nvPr>
            <p:ph type="ctrTitle"/>
          </p:nvPr>
        </p:nvSpPr>
        <p:spPr>
          <a:xfrm>
            <a:off x="5030087" y="1518210"/>
            <a:ext cx="2797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CALABAR</a:t>
            </a:r>
            <a:endParaRPr dirty="0"/>
          </a:p>
        </p:txBody>
      </p:sp>
      <p:sp>
        <p:nvSpPr>
          <p:cNvPr id="321" name="Google Shape;321;p35"/>
          <p:cNvSpPr txBox="1">
            <a:spLocks noGrp="1"/>
          </p:cNvSpPr>
          <p:nvPr>
            <p:ph type="subTitle" idx="2"/>
          </p:nvPr>
        </p:nvSpPr>
        <p:spPr>
          <a:xfrm>
            <a:off x="4756909" y="2951296"/>
            <a:ext cx="3343555" cy="10244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pt-BR" sz="1050" i="1" dirty="0"/>
              <a:t>“Calabar é um assunto encerrado. Apenas um nome. Um verbete. E quem disser o contrário atenta contra a segurança do Estado e contra as suas razões. Porque o que importa não é a verdade intrínseca das coisas, mas a maneira como elas vão ser contadas ao povo”</a:t>
            </a:r>
          </a:p>
          <a:p>
            <a:pPr marL="171450" lvl="0" indent="-171450" algn="ctr" rtl="0"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322" name="Google Shape;322;p35"/>
          <p:cNvSpPr txBox="1">
            <a:spLocks noGrp="1"/>
          </p:cNvSpPr>
          <p:nvPr>
            <p:ph type="ctrTitle" idx="3"/>
          </p:nvPr>
        </p:nvSpPr>
        <p:spPr>
          <a:xfrm>
            <a:off x="1316712" y="1518210"/>
            <a:ext cx="27972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CANÇÕES            DA REPRESSÃO</a:t>
            </a:r>
            <a:endParaRPr dirty="0"/>
          </a:p>
        </p:txBody>
      </p:sp>
      <p:sp>
        <p:nvSpPr>
          <p:cNvPr id="10" name="Google Shape;321;p35"/>
          <p:cNvSpPr txBox="1">
            <a:spLocks noGrp="1"/>
          </p:cNvSpPr>
          <p:nvPr>
            <p:ph type="subTitle" idx="2"/>
          </p:nvPr>
        </p:nvSpPr>
        <p:spPr>
          <a:xfrm>
            <a:off x="1031205" y="2792403"/>
            <a:ext cx="3411508" cy="1635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pt-BR" sz="1050" dirty="0"/>
              <a:t>A repressão se torna elemento estrutural das canções </a:t>
            </a:r>
            <a:endParaRPr lang="pt-BR" sz="1050" dirty="0" smtClean="0"/>
          </a:p>
          <a:p>
            <a:pPr marL="171450" lvl="0" indent="-171450" algn="l">
              <a:buFont typeface="Arial" panose="020B0604020202020204" pitchFamily="34" charset="0"/>
              <a:buChar char="•"/>
            </a:pPr>
            <a:endParaRPr lang="pt-BR" sz="1050" dirty="0"/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pt-BR" sz="1050" dirty="0" smtClean="0"/>
              <a:t>Duro </a:t>
            </a:r>
            <a:r>
              <a:rPr lang="pt-BR" sz="1050" dirty="0"/>
              <a:t>confronto de Chico com a censura do Governo Médici </a:t>
            </a:r>
            <a:endParaRPr lang="pt-BR" sz="1050" dirty="0" smtClean="0"/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pt-BR" sz="1050" dirty="0" smtClean="0"/>
              <a:t>“</a:t>
            </a:r>
            <a:r>
              <a:rPr lang="pt-BR" sz="1050" dirty="0"/>
              <a:t>Anos de chumbo”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pt-BR" sz="1050" dirty="0"/>
              <a:t>Professores, políticos, músicos, artistas e escritores são investigados, presos, torturados e exilados do país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31669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50+ Melhores Ideias de Chico Buarque | musica popular brasileira, chico  buarque de holanda, chiqui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2" y="1983100"/>
            <a:ext cx="2301604" cy="315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ico Buarque com a camisa do Fluminense, em maio de 1970. Arquivo  Nacional. Fundo Correio da Manhã. BR_RJANRIO_F… | Camisa fluminense,  Fluminense, Arquivo naci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639" y="1991700"/>
            <a:ext cx="2304086" cy="31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7" name="Google Shape;687;p42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TENTATIVAS DE DUBLAR A CENSURA</a:t>
            </a:r>
            <a:endParaRPr dirty="0"/>
          </a:p>
        </p:txBody>
      </p:sp>
      <p:pic>
        <p:nvPicPr>
          <p:cNvPr id="690" name="Google Shape;690;p42"/>
          <p:cNvPicPr preferRelativeResize="0"/>
          <p:nvPr/>
        </p:nvPicPr>
        <p:blipFill rotWithShape="1">
          <a:blip r:embed="rId5">
            <a:alphaModFix/>
          </a:blip>
          <a:srcRect l="49" r="49" b="9041"/>
          <a:stretch/>
        </p:blipFill>
        <p:spPr>
          <a:xfrm flipH="1">
            <a:off x="3433549" y="1996500"/>
            <a:ext cx="2303601" cy="3146998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42"/>
          <p:cNvSpPr/>
          <p:nvPr/>
        </p:nvSpPr>
        <p:spPr>
          <a:xfrm>
            <a:off x="6378635" y="1465401"/>
            <a:ext cx="1836600" cy="11514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9" name="Google Shape;699;p42"/>
          <p:cNvSpPr txBox="1">
            <a:spLocks noGrp="1"/>
          </p:cNvSpPr>
          <p:nvPr>
            <p:ph type="ctrTitle" idx="4294967295"/>
          </p:nvPr>
        </p:nvSpPr>
        <p:spPr>
          <a:xfrm>
            <a:off x="6560947" y="1863719"/>
            <a:ext cx="1538700" cy="3547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 smtClean="0">
                <a:solidFill>
                  <a:srgbClr val="F3F3F3"/>
                </a:solidFill>
              </a:rPr>
              <a:t>PSEUDÔNIMOS</a:t>
            </a:r>
            <a:endParaRPr sz="1400" dirty="0">
              <a:solidFill>
                <a:srgbClr val="F3F3F3"/>
              </a:solidFill>
            </a:endParaRPr>
          </a:p>
        </p:txBody>
      </p:sp>
      <p:sp>
        <p:nvSpPr>
          <p:cNvPr id="15" name="Google Shape;895;p50"/>
          <p:cNvSpPr txBox="1">
            <a:spLocks/>
          </p:cNvSpPr>
          <p:nvPr/>
        </p:nvSpPr>
        <p:spPr>
          <a:xfrm>
            <a:off x="3117816" y="-70457"/>
            <a:ext cx="2998559" cy="162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CENSURA </a:t>
            </a:r>
          </a:p>
          <a:p>
            <a:pPr algn="ctr"/>
            <a:endParaRPr lang="pt-BR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pt-BR" sz="1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EMBURRECE UMA GERAÇÃO INTEIRA</a:t>
            </a:r>
            <a:endParaRPr lang="pt-BR" sz="1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Google Shape;895;p50"/>
          <p:cNvSpPr txBox="1">
            <a:spLocks/>
          </p:cNvSpPr>
          <p:nvPr/>
        </p:nvSpPr>
        <p:spPr>
          <a:xfrm>
            <a:off x="3086527" y="-81011"/>
            <a:ext cx="2998559" cy="162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sz="2000" dirty="0">
                <a:solidFill>
                  <a:srgbClr val="B2514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CENSURA </a:t>
            </a:r>
            <a:endParaRPr lang="pt-BR" sz="2000" dirty="0" smtClean="0">
              <a:solidFill>
                <a:srgbClr val="B2514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pt-BR" sz="2000" dirty="0" smtClean="0">
              <a:solidFill>
                <a:srgbClr val="B2514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pt-BR" sz="1800" dirty="0" smtClean="0">
                <a:solidFill>
                  <a:srgbClr val="B2514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EMBURRECE UMA GERAÇÃO INTEIRA</a:t>
            </a:r>
            <a:endParaRPr lang="pt-BR" sz="1800" dirty="0">
              <a:solidFill>
                <a:srgbClr val="B2514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93" name="Google Shape;693;p42"/>
          <p:cNvSpPr/>
          <p:nvPr/>
        </p:nvSpPr>
        <p:spPr>
          <a:xfrm>
            <a:off x="952899" y="1465401"/>
            <a:ext cx="1836600" cy="11514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5" name="Google Shape;695;p42"/>
          <p:cNvSpPr txBox="1">
            <a:spLocks noGrp="1"/>
          </p:cNvSpPr>
          <p:nvPr>
            <p:ph type="ctrTitle" idx="4294967295"/>
          </p:nvPr>
        </p:nvSpPr>
        <p:spPr>
          <a:xfrm>
            <a:off x="1039299" y="1752201"/>
            <a:ext cx="16638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 smtClean="0">
                <a:solidFill>
                  <a:srgbClr val="F3F3F3"/>
                </a:solidFill>
              </a:rPr>
              <a:t>LINGUAGEM </a:t>
            </a:r>
            <a:br>
              <a:rPr lang="es" sz="1400" dirty="0" smtClean="0">
                <a:solidFill>
                  <a:srgbClr val="F3F3F3"/>
                </a:solidFill>
              </a:rPr>
            </a:br>
            <a:r>
              <a:rPr lang="es" sz="1400" dirty="0" smtClean="0">
                <a:solidFill>
                  <a:srgbClr val="F3F3F3"/>
                </a:solidFill>
              </a:rPr>
              <a:t>DA FRESTA</a:t>
            </a:r>
            <a:endParaRPr sz="1400" dirty="0">
              <a:solidFill>
                <a:srgbClr val="F3F3F3"/>
              </a:solidFill>
            </a:endParaRPr>
          </a:p>
        </p:txBody>
      </p:sp>
      <p:pic>
        <p:nvPicPr>
          <p:cNvPr id="2054" name="Picture 6" descr="Chico Buarque | Musica popular brasileira, Chico buarque de holanda, Música  brasilei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984" y="1991700"/>
            <a:ext cx="2306166" cy="314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2" name="Google Shape;692;p42"/>
          <p:cNvSpPr/>
          <p:nvPr/>
        </p:nvSpPr>
        <p:spPr>
          <a:xfrm>
            <a:off x="3718238" y="1465401"/>
            <a:ext cx="1836600" cy="1151400"/>
          </a:xfrm>
          <a:prstGeom prst="rect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7" name="Google Shape;697;p42"/>
          <p:cNvSpPr txBox="1">
            <a:spLocks noGrp="1"/>
          </p:cNvSpPr>
          <p:nvPr>
            <p:ph type="ctrTitle" idx="4294967295"/>
          </p:nvPr>
        </p:nvSpPr>
        <p:spPr>
          <a:xfrm>
            <a:off x="3877134" y="1934869"/>
            <a:ext cx="1518807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 smtClean="0">
                <a:solidFill>
                  <a:srgbClr val="F3F3F3"/>
                </a:solidFill>
              </a:rPr>
              <a:t>IRONIA, SÁTIRAS, PARÓDIAS E ALEGORIAS</a:t>
            </a:r>
            <a:endParaRPr sz="1400" dirty="0">
              <a:solidFill>
                <a:srgbClr val="F3F3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4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53"/>
          <p:cNvSpPr txBox="1">
            <a:spLocks noGrp="1"/>
          </p:cNvSpPr>
          <p:nvPr>
            <p:ph type="ctrTitle"/>
          </p:nvPr>
        </p:nvSpPr>
        <p:spPr>
          <a:xfrm flipH="1">
            <a:off x="4616633" y="1680610"/>
            <a:ext cx="22857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LIRISMO NOSTÁLGICO</a:t>
            </a:r>
            <a:endParaRPr dirty="0"/>
          </a:p>
        </p:txBody>
      </p:sp>
      <p:sp>
        <p:nvSpPr>
          <p:cNvPr id="940" name="Google Shape;940;p53"/>
          <p:cNvSpPr txBox="1">
            <a:spLocks noGrp="1"/>
          </p:cNvSpPr>
          <p:nvPr>
            <p:ph type="title" idx="2"/>
          </p:nvPr>
        </p:nvSpPr>
        <p:spPr>
          <a:xfrm>
            <a:off x="272000" y="236710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02</a:t>
            </a:r>
            <a:endParaRPr dirty="0"/>
          </a:p>
        </p:txBody>
      </p:sp>
      <p:sp>
        <p:nvSpPr>
          <p:cNvPr id="5" name="Google Shape;329;p36"/>
          <p:cNvSpPr txBox="1">
            <a:spLocks/>
          </p:cNvSpPr>
          <p:nvPr/>
        </p:nvSpPr>
        <p:spPr>
          <a:xfrm rot="-5400000" flipH="1">
            <a:off x="1909798" y="2213260"/>
            <a:ext cx="38730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naheim"/>
              <a:buNone/>
              <a:defRPr sz="12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/>
            <a:r>
              <a:rPr lang="pt-BR" dirty="0" smtClean="0"/>
              <a:t>Descrença política de Chico Buarque frente ao Brasil    pré-AI-5</a:t>
            </a:r>
          </a:p>
          <a:p>
            <a:pPr marL="0" indent="0"/>
            <a:endParaRPr lang="pt-BR" dirty="0" smtClean="0"/>
          </a:p>
          <a:p>
            <a:pPr marL="0" indent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09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6055073" y="4315146"/>
            <a:ext cx="2318132" cy="288699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 smtClean="0">
                <a:latin typeface="Righteous" panose="020B0604020202020204" charset="0"/>
              </a:rPr>
              <a:t>CHICO BUARQUE DE HOLLANDA, VOL 3 (1968)</a:t>
            </a:r>
            <a:endParaRPr lang="pt-BR" sz="900" dirty="0">
              <a:latin typeface="Righteous" panose="020B060402020202020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417802" y="4321845"/>
            <a:ext cx="2308746" cy="28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 smtClean="0">
                <a:latin typeface="Righteous" panose="020B0604020202020204" charset="0"/>
              </a:rPr>
              <a:t>CHICO BUARQUE DE HOLLANDA, VOL 2 (1967)</a:t>
            </a:r>
            <a:endParaRPr lang="pt-BR" sz="900" dirty="0">
              <a:latin typeface="Righteous" panose="020B0604020202020204" charset="0"/>
            </a:endParaRPr>
          </a:p>
        </p:txBody>
      </p:sp>
      <p:pic>
        <p:nvPicPr>
          <p:cNvPr id="744" name="Google Shape;744;p44"/>
          <p:cNvPicPr preferRelativeResize="0"/>
          <p:nvPr/>
        </p:nvPicPr>
        <p:blipFill rotWithShape="1">
          <a:blip r:embed="rId3">
            <a:alphaModFix/>
          </a:blip>
          <a:srcRect l="20505" t="34384" r="29444" b="32033"/>
          <a:stretch/>
        </p:blipFill>
        <p:spPr>
          <a:xfrm>
            <a:off x="783225" y="1222650"/>
            <a:ext cx="2306051" cy="232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44"/>
          <p:cNvPicPr preferRelativeResize="0"/>
          <p:nvPr/>
        </p:nvPicPr>
        <p:blipFill rotWithShape="1">
          <a:blip r:embed="rId4">
            <a:alphaModFix/>
          </a:blip>
          <a:srcRect l="24535" t="13098" r="13694" b="45439"/>
          <a:stretch/>
        </p:blipFill>
        <p:spPr>
          <a:xfrm flipH="1">
            <a:off x="6055074" y="1222650"/>
            <a:ext cx="2305151" cy="2321377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44"/>
          <p:cNvSpPr txBox="1"/>
          <p:nvPr/>
        </p:nvSpPr>
        <p:spPr>
          <a:xfrm>
            <a:off x="783225" y="4321845"/>
            <a:ext cx="2306050" cy="2820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dirty="0" smtClean="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rPr>
              <a:t>CHICO BUARQUE DE HOLLANDA (1966)</a:t>
            </a:r>
            <a:endParaRPr sz="900" dirty="0">
              <a:solidFill>
                <a:srgbClr val="F3F3F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750" name="Google Shape;750;p44"/>
          <p:cNvSpPr txBox="1"/>
          <p:nvPr/>
        </p:nvSpPr>
        <p:spPr>
          <a:xfrm>
            <a:off x="962988" y="3591200"/>
            <a:ext cx="20226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dirty="0" smtClean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Análise das músicas “A Banda”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 smtClean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e “Sonho de um Carnaval”</a:t>
            </a:r>
            <a:endParaRPr sz="1100" dirty="0"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752" name="Google Shape;752;p44"/>
          <p:cNvSpPr txBox="1"/>
          <p:nvPr/>
        </p:nvSpPr>
        <p:spPr>
          <a:xfrm>
            <a:off x="3560874" y="3591200"/>
            <a:ext cx="20226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 smtClean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Análise da música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 smtClean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“Noite dos Mascarados”</a:t>
            </a:r>
            <a:endParaRPr sz="1100" dirty="0"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753" name="Google Shape;753;p44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AS CANÇÕES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25" y="1222649"/>
            <a:ext cx="2306050" cy="2321377"/>
          </a:xfrm>
          <a:prstGeom prst="rect">
            <a:avLst/>
          </a:prstGeom>
        </p:spPr>
      </p:pic>
      <p:pic>
        <p:nvPicPr>
          <p:cNvPr id="1028" name="Picture 4" descr="Chico Buarque - Chico Buarque | Discovido | Antena 3 | RT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72" y="1222649"/>
            <a:ext cx="2321377" cy="232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752;p44"/>
          <p:cNvSpPr txBox="1"/>
          <p:nvPr/>
        </p:nvSpPr>
        <p:spPr>
          <a:xfrm>
            <a:off x="6246688" y="3591200"/>
            <a:ext cx="2113537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 smtClean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Análise das músicas “Roda-Viva” e “Carolina”</a:t>
            </a:r>
            <a:endParaRPr sz="1100" dirty="0"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4" name="Picture 2" descr="https://lh4.googleusercontent.com/0RV7o06KqdjDbqbZ8M8pwpDZ-mN6HufgS37tm3s83pZTRDT5jbDKng9aohA3bbcnlRKgyrLakWtlXyCneBFw94vvs9XiS2my3GyM6WUp6wMjfuVR27JtwsPse-27mbxn6gZ0RcXFpO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8" t="2032" r="19291"/>
          <a:stretch/>
        </p:blipFill>
        <p:spPr bwMode="auto">
          <a:xfrm>
            <a:off x="783225" y="1222649"/>
            <a:ext cx="2325388" cy="232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h5.googleusercontent.com/LM6EmhgY3pLjnKHZZDsR6Yb-gUGE77-qxmEi0oW-ohmE8U07nDhNIjylTRigIUgjH3j4BSgjkl1Fo6wfxMq1nuko_I9LSIyFAVyDnUl5xMFK516LDS-kl9sR9yGSeXUr0h6yRvnZxx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69" y="1230207"/>
            <a:ext cx="2308746" cy="232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26EJU-LpvfthSYMWxpVTSLRpNlAx3KKdqYmVmZY7oqbs4Z9yvK05mq5potsqLtzo6beMu561gVVYyUyBclCOJkDGBcUgGn5cFKRv8hcEUkGPoPcCOwB8bw5c3399_Oh137NEt00CWp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73" y="1225895"/>
            <a:ext cx="2318132" cy="23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38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41605" y="132718"/>
            <a:ext cx="1942800" cy="1170000"/>
          </a:xfrm>
        </p:spPr>
        <p:txBody>
          <a:bodyPr/>
          <a:lstStyle/>
          <a:p>
            <a:r>
              <a:rPr lang="pt-BR" dirty="0" smtClean="0"/>
              <a:t>CHICO BUARQUE </a:t>
            </a:r>
            <a:br>
              <a:rPr lang="pt-BR" dirty="0" smtClean="0"/>
            </a:br>
            <a:r>
              <a:rPr lang="pt-BR" dirty="0" smtClean="0"/>
              <a:t>DE HOLLANDA</a:t>
            </a:r>
            <a:endParaRPr lang="pt-BR" dirty="0"/>
          </a:p>
        </p:txBody>
      </p:sp>
      <p:cxnSp>
        <p:nvCxnSpPr>
          <p:cNvPr id="3" name="Google Shape;340;p37"/>
          <p:cNvCxnSpPr/>
          <p:nvPr/>
        </p:nvCxnSpPr>
        <p:spPr>
          <a:xfrm flipH="1">
            <a:off x="5925178" y="798215"/>
            <a:ext cx="1" cy="3970318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cxnSp>
      <p:sp>
        <p:nvSpPr>
          <p:cNvPr id="5" name="Google Shape;509;p37"/>
          <p:cNvSpPr txBox="1">
            <a:spLocks/>
          </p:cNvSpPr>
          <p:nvPr/>
        </p:nvSpPr>
        <p:spPr>
          <a:xfrm>
            <a:off x="5445366" y="319952"/>
            <a:ext cx="959623" cy="4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/>
              <a:t>A BANDA</a:t>
            </a:r>
            <a:endParaRPr lang="pt-BR" dirty="0"/>
          </a:p>
        </p:txBody>
      </p:sp>
      <p:sp>
        <p:nvSpPr>
          <p:cNvPr id="6" name="Google Shape;321;p35"/>
          <p:cNvSpPr txBox="1">
            <a:spLocks/>
          </p:cNvSpPr>
          <p:nvPr/>
        </p:nvSpPr>
        <p:spPr>
          <a:xfrm>
            <a:off x="2425069" y="1475747"/>
            <a:ext cx="3343555" cy="1635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pt-BR" sz="1050" dirty="0" smtClean="0">
              <a:solidFill>
                <a:schemeClr val="bg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966617" y="805320"/>
            <a:ext cx="3942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Estava à toa na vida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O meu amor me chamou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Pra ver a banda passar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Cantando coisas de amor</a:t>
            </a:r>
          </a:p>
          <a:p>
            <a:pPr algn="r"/>
            <a:endParaRPr lang="pt-BR" sz="12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A minha gente sofrida</a:t>
            </a:r>
          </a:p>
          <a:p>
            <a:pPr algn="r"/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Despediu-se da dor</a:t>
            </a:r>
          </a:p>
          <a:p>
            <a:pPr algn="r"/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Pra ver a banda passar</a:t>
            </a:r>
          </a:p>
          <a:p>
            <a:pPr algn="r"/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Cantando coisas de amor</a:t>
            </a:r>
          </a:p>
          <a:p>
            <a:pPr algn="r"/>
            <a:endParaRPr lang="pt-BR" sz="12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O homem sério que contava dinheiro parou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O faroleiro que contava vantagem parou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A namorada que contava as estrelas parou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Para ver, ouvir e dar passagem</a:t>
            </a:r>
          </a:p>
          <a:p>
            <a:pPr algn="r"/>
            <a:endParaRPr lang="pt-BR" sz="12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A moça triste que vivia calada sorriu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A </a:t>
            </a:r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rosa</a:t>
            </a:r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 triste que vivia fechada se abriu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E a meninada toda se assanhou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Pra ver a banda passar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Cantando coisas de </a:t>
            </a:r>
            <a:r>
              <a:rPr lang="pt-BR" sz="1200" dirty="0" smtClean="0">
                <a:solidFill>
                  <a:schemeClr val="bg1"/>
                </a:solidFill>
                <a:latin typeface="Anaheim" panose="020B0604020202020204" charset="0"/>
              </a:rPr>
              <a:t>amor</a:t>
            </a:r>
            <a:endParaRPr lang="pt-BR" sz="12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[...]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940908" y="1472015"/>
            <a:ext cx="3942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O velho fraco se esqueceu do cansaço e pensou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Que ainda era moço pra sair no terraço e dançou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A moça feia debruçou na </a:t>
            </a:r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janela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Pensando que a banda tocava pra </a:t>
            </a:r>
            <a:r>
              <a:rPr lang="pt-BR" sz="1200" dirty="0" smtClean="0">
                <a:solidFill>
                  <a:schemeClr val="bg1"/>
                </a:solidFill>
                <a:latin typeface="Anaheim" panose="020B0604020202020204" charset="0"/>
              </a:rPr>
              <a:t>ela</a:t>
            </a:r>
            <a:endParaRPr lang="pt-BR" sz="1200" dirty="0">
              <a:solidFill>
                <a:schemeClr val="bg1"/>
              </a:solidFill>
              <a:latin typeface="Anaheim" panose="020B0604020202020204" charset="0"/>
            </a:endParaRP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[...]</a:t>
            </a:r>
          </a:p>
          <a:p>
            <a:endParaRPr lang="pt-BR" sz="1200" dirty="0">
              <a:solidFill>
                <a:schemeClr val="bg1"/>
              </a:solidFill>
              <a:latin typeface="Anaheim" panose="020B0604020202020204" charset="0"/>
            </a:endParaRPr>
          </a:p>
          <a:p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Mas para meu desencanto</a:t>
            </a:r>
          </a:p>
          <a:p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O que era doce acabou</a:t>
            </a:r>
          </a:p>
          <a:p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Tudo tomou seu lugar</a:t>
            </a:r>
          </a:p>
          <a:p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Depois que a banda passou</a:t>
            </a:r>
          </a:p>
          <a:p>
            <a:endParaRPr lang="pt-BR" sz="1200" dirty="0">
              <a:solidFill>
                <a:srgbClr val="E9B047"/>
              </a:solidFill>
              <a:latin typeface="Anaheim" panose="020B0604020202020204" charset="0"/>
            </a:endParaRPr>
          </a:p>
          <a:p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E cada qual no seu canto</a:t>
            </a:r>
          </a:p>
          <a:p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Em cada canto uma dor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Depois da banda passar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Cantando coisas de amor</a:t>
            </a:r>
          </a:p>
        </p:txBody>
      </p:sp>
      <p:pic>
        <p:nvPicPr>
          <p:cNvPr id="2050" name="Picture 2" descr="Homem negro posando com vinis Foto gratuit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100000" l="0" r="100000">
                        <a14:foregroundMark x1="25420" y1="70767" x2="25420" y2="70767"/>
                        <a14:foregroundMark x1="87290" y1="35463" x2="99281" y2="74601"/>
                        <a14:foregroundMark x1="56595" y1="37540" x2="56595" y2="37540"/>
                        <a14:foregroundMark x1="58034" y1="35144" x2="56835" y2="37859"/>
                        <a14:foregroundMark x1="25180" y1="52716" x2="25180" y2="52716"/>
                        <a14:backgroundMark x1="51079" y1="72843" x2="53957" y2="87859"/>
                        <a14:backgroundMark x1="56355" y1="90575" x2="61151" y2="99840"/>
                        <a14:backgroundMark x1="93765" y1="83866" x2="89688" y2="99840"/>
                        <a14:backgroundMark x1="18465" y1="65655" x2="22542" y2="64377"/>
                        <a14:backgroundMark x1="97842" y1="58307" x2="98561" y2="65335"/>
                        <a14:backgroundMark x1="98801" y1="68211" x2="98801" y2="68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-347242"/>
            <a:ext cx="3333510" cy="54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hico_buarque_a_banda_ilustrado_-6839502435013701308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4887" y="4546120"/>
            <a:ext cx="459036" cy="4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A451"/>
        </a:solid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49"/>
          <p:cNvGrpSpPr/>
          <p:nvPr/>
        </p:nvGrpSpPr>
        <p:grpSpPr>
          <a:xfrm>
            <a:off x="3232297" y="1713319"/>
            <a:ext cx="2679413" cy="1571255"/>
            <a:chOff x="3232297" y="1713319"/>
            <a:chExt cx="2679413" cy="1571255"/>
          </a:xfrm>
        </p:grpSpPr>
        <p:cxnSp>
          <p:nvCxnSpPr>
            <p:cNvPr id="837" name="Google Shape;837;p49"/>
            <p:cNvCxnSpPr>
              <a:stCxn id="838" idx="4"/>
              <a:endCxn id="839" idx="0"/>
            </p:cNvCxnSpPr>
            <p:nvPr/>
          </p:nvCxnSpPr>
          <p:spPr>
            <a:xfrm>
              <a:off x="4572003" y="1838662"/>
              <a:ext cx="0" cy="1445912"/>
            </a:xfrm>
            <a:prstGeom prst="straightConnector1">
              <a:avLst/>
            </a:prstGeom>
            <a:noFill/>
            <a:ln w="28575" cap="flat" cmpd="sng">
              <a:solidFill>
                <a:srgbClr val="B2514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49"/>
            <p:cNvCxnSpPr>
              <a:stCxn id="838" idx="3"/>
              <a:endCxn id="841" idx="0"/>
            </p:cNvCxnSpPr>
            <p:nvPr/>
          </p:nvCxnSpPr>
          <p:spPr>
            <a:xfrm rot="5400000">
              <a:off x="3435097" y="1510519"/>
              <a:ext cx="631500" cy="1037100"/>
            </a:xfrm>
            <a:prstGeom prst="bentConnector3">
              <a:avLst>
                <a:gd name="adj1" fmla="val 59922"/>
              </a:avLst>
            </a:prstGeom>
            <a:noFill/>
            <a:ln w="28575" cap="flat" cmpd="sng">
              <a:solidFill>
                <a:srgbClr val="B2514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49"/>
            <p:cNvCxnSpPr>
              <a:stCxn id="838" idx="5"/>
              <a:endCxn id="843" idx="0"/>
            </p:cNvCxnSpPr>
            <p:nvPr/>
          </p:nvCxnSpPr>
          <p:spPr>
            <a:xfrm rot="-5400000" flipH="1">
              <a:off x="5077410" y="1510519"/>
              <a:ext cx="631500" cy="1037100"/>
            </a:xfrm>
            <a:prstGeom prst="bentConnector3">
              <a:avLst>
                <a:gd name="adj1" fmla="val 59922"/>
              </a:avLst>
            </a:prstGeom>
            <a:noFill/>
            <a:ln w="28575" cap="flat" cmpd="sng">
              <a:solidFill>
                <a:srgbClr val="B2514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38" name="Google Shape;838;p49"/>
          <p:cNvSpPr/>
          <p:nvPr/>
        </p:nvSpPr>
        <p:spPr>
          <a:xfrm>
            <a:off x="4144053" y="982762"/>
            <a:ext cx="855900" cy="855900"/>
          </a:xfrm>
          <a:prstGeom prst="ellipse">
            <a:avLst/>
          </a:prstGeom>
          <a:solidFill>
            <a:srgbClr val="276670"/>
          </a:solidFill>
          <a:ln w="28575" cap="flat" cmpd="sng">
            <a:solidFill>
              <a:srgbClr val="2766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49"/>
          <p:cNvSpPr/>
          <p:nvPr/>
        </p:nvSpPr>
        <p:spPr>
          <a:xfrm>
            <a:off x="4144053" y="3284574"/>
            <a:ext cx="855900" cy="855900"/>
          </a:xfrm>
          <a:prstGeom prst="ellipse">
            <a:avLst/>
          </a:prstGeom>
          <a:solidFill>
            <a:srgbClr val="276670"/>
          </a:solidFill>
          <a:ln w="28575" cap="flat" cmpd="sng">
            <a:solidFill>
              <a:srgbClr val="2766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49"/>
          <p:cNvSpPr/>
          <p:nvPr/>
        </p:nvSpPr>
        <p:spPr>
          <a:xfrm>
            <a:off x="2804250" y="2344866"/>
            <a:ext cx="855900" cy="855900"/>
          </a:xfrm>
          <a:prstGeom prst="ellipse">
            <a:avLst/>
          </a:prstGeom>
          <a:solidFill>
            <a:srgbClr val="276670"/>
          </a:solidFill>
          <a:ln w="28575" cap="flat" cmpd="sng">
            <a:solidFill>
              <a:srgbClr val="2766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49"/>
          <p:cNvSpPr/>
          <p:nvPr/>
        </p:nvSpPr>
        <p:spPr>
          <a:xfrm>
            <a:off x="5483857" y="2344866"/>
            <a:ext cx="855900" cy="855900"/>
          </a:xfrm>
          <a:prstGeom prst="ellipse">
            <a:avLst/>
          </a:prstGeom>
          <a:solidFill>
            <a:srgbClr val="276670"/>
          </a:solidFill>
          <a:ln w="28575" cap="flat" cmpd="sng">
            <a:solidFill>
              <a:srgbClr val="2766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C3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49"/>
          <p:cNvSpPr txBox="1"/>
          <p:nvPr/>
        </p:nvSpPr>
        <p:spPr>
          <a:xfrm>
            <a:off x="3781038" y="580649"/>
            <a:ext cx="15819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rPr>
              <a:t>A BANDA</a:t>
            </a:r>
            <a:endParaRPr sz="1200" dirty="0">
              <a:solidFill>
                <a:srgbClr val="F3F3F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874" name="Google Shape;874;p49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RELAÇÃO ENTRE </a:t>
            </a:r>
            <a:br>
              <a:rPr lang="es" dirty="0" smtClean="0"/>
            </a:br>
            <a:r>
              <a:rPr lang="es" dirty="0" smtClean="0"/>
              <a:t>AS CANÇÕES</a:t>
            </a:r>
            <a:endParaRPr dirty="0"/>
          </a:p>
        </p:txBody>
      </p:sp>
      <p:sp>
        <p:nvSpPr>
          <p:cNvPr id="41" name="Google Shape;8068;p71"/>
          <p:cNvSpPr/>
          <p:nvPr/>
        </p:nvSpPr>
        <p:spPr>
          <a:xfrm>
            <a:off x="4316370" y="1141852"/>
            <a:ext cx="511236" cy="552226"/>
          </a:xfrm>
          <a:custGeom>
            <a:avLst/>
            <a:gdLst/>
            <a:ahLst/>
            <a:cxnLst/>
            <a:rect l="l" t="t" r="r" b="b"/>
            <a:pathLst>
              <a:path w="14178" h="14108" extrusionOk="0">
                <a:moveTo>
                  <a:pt x="8727" y="5034"/>
                </a:moveTo>
                <a:cubicBezTo>
                  <a:pt x="8948" y="5065"/>
                  <a:pt x="9137" y="5254"/>
                  <a:pt x="9137" y="5443"/>
                </a:cubicBezTo>
                <a:cubicBezTo>
                  <a:pt x="9137" y="5695"/>
                  <a:pt x="8948" y="5885"/>
                  <a:pt x="8727" y="5885"/>
                </a:cubicBezTo>
                <a:cubicBezTo>
                  <a:pt x="8507" y="5885"/>
                  <a:pt x="8318" y="5695"/>
                  <a:pt x="8318" y="5443"/>
                </a:cubicBezTo>
                <a:cubicBezTo>
                  <a:pt x="8318" y="5223"/>
                  <a:pt x="8507" y="5034"/>
                  <a:pt x="8727" y="5034"/>
                </a:cubicBezTo>
                <a:close/>
                <a:moveTo>
                  <a:pt x="5388" y="5065"/>
                </a:moveTo>
                <a:cubicBezTo>
                  <a:pt x="5640" y="5065"/>
                  <a:pt x="5829" y="5254"/>
                  <a:pt x="5829" y="5506"/>
                </a:cubicBezTo>
                <a:cubicBezTo>
                  <a:pt x="5829" y="5727"/>
                  <a:pt x="5640" y="5916"/>
                  <a:pt x="5388" y="5916"/>
                </a:cubicBezTo>
                <a:cubicBezTo>
                  <a:pt x="5167" y="5916"/>
                  <a:pt x="5010" y="5727"/>
                  <a:pt x="5010" y="5506"/>
                </a:cubicBezTo>
                <a:cubicBezTo>
                  <a:pt x="4978" y="5254"/>
                  <a:pt x="5167" y="5065"/>
                  <a:pt x="5388" y="5065"/>
                </a:cubicBezTo>
                <a:close/>
                <a:moveTo>
                  <a:pt x="7089" y="3459"/>
                </a:moveTo>
                <a:cubicBezTo>
                  <a:pt x="8160" y="3459"/>
                  <a:pt x="9137" y="3522"/>
                  <a:pt x="10050" y="3711"/>
                </a:cubicBezTo>
                <a:lnTo>
                  <a:pt x="9357" y="4435"/>
                </a:lnTo>
                <a:cubicBezTo>
                  <a:pt x="9168" y="4341"/>
                  <a:pt x="8979" y="4278"/>
                  <a:pt x="8790" y="4278"/>
                </a:cubicBezTo>
                <a:cubicBezTo>
                  <a:pt x="8097" y="4278"/>
                  <a:pt x="7530" y="4813"/>
                  <a:pt x="7530" y="5506"/>
                </a:cubicBezTo>
                <a:cubicBezTo>
                  <a:pt x="7530" y="6168"/>
                  <a:pt x="8066" y="6704"/>
                  <a:pt x="8790" y="6704"/>
                </a:cubicBezTo>
                <a:cubicBezTo>
                  <a:pt x="9452" y="6704"/>
                  <a:pt x="9987" y="6168"/>
                  <a:pt x="9987" y="5506"/>
                </a:cubicBezTo>
                <a:cubicBezTo>
                  <a:pt x="9987" y="5317"/>
                  <a:pt x="9956" y="5160"/>
                  <a:pt x="9924" y="5034"/>
                </a:cubicBezTo>
                <a:lnTo>
                  <a:pt x="10996" y="3931"/>
                </a:lnTo>
                <a:cubicBezTo>
                  <a:pt x="11216" y="3994"/>
                  <a:pt x="11405" y="4026"/>
                  <a:pt x="11626" y="4120"/>
                </a:cubicBezTo>
                <a:cubicBezTo>
                  <a:pt x="12665" y="4498"/>
                  <a:pt x="13295" y="5034"/>
                  <a:pt x="13295" y="5506"/>
                </a:cubicBezTo>
                <a:cubicBezTo>
                  <a:pt x="13295" y="6452"/>
                  <a:pt x="10775" y="7586"/>
                  <a:pt x="7089" y="7586"/>
                </a:cubicBezTo>
                <a:cubicBezTo>
                  <a:pt x="3497" y="7586"/>
                  <a:pt x="851" y="6483"/>
                  <a:pt x="851" y="5506"/>
                </a:cubicBezTo>
                <a:cubicBezTo>
                  <a:pt x="820" y="5034"/>
                  <a:pt x="1450" y="4498"/>
                  <a:pt x="2521" y="4120"/>
                </a:cubicBezTo>
                <a:cubicBezTo>
                  <a:pt x="2710" y="4026"/>
                  <a:pt x="2962" y="3963"/>
                  <a:pt x="3182" y="3931"/>
                </a:cubicBezTo>
                <a:lnTo>
                  <a:pt x="4285" y="5034"/>
                </a:lnTo>
                <a:cubicBezTo>
                  <a:pt x="4254" y="5191"/>
                  <a:pt x="4222" y="5349"/>
                  <a:pt x="4222" y="5506"/>
                </a:cubicBezTo>
                <a:cubicBezTo>
                  <a:pt x="4222" y="6168"/>
                  <a:pt x="4758" y="6704"/>
                  <a:pt x="5419" y="6704"/>
                </a:cubicBezTo>
                <a:cubicBezTo>
                  <a:pt x="6112" y="6704"/>
                  <a:pt x="6679" y="6168"/>
                  <a:pt x="6679" y="5506"/>
                </a:cubicBezTo>
                <a:cubicBezTo>
                  <a:pt x="6679" y="4813"/>
                  <a:pt x="6144" y="4278"/>
                  <a:pt x="5419" y="4278"/>
                </a:cubicBezTo>
                <a:cubicBezTo>
                  <a:pt x="5199" y="4278"/>
                  <a:pt x="5010" y="4309"/>
                  <a:pt x="4852" y="4435"/>
                </a:cubicBezTo>
                <a:lnTo>
                  <a:pt x="4128" y="3711"/>
                </a:lnTo>
                <a:cubicBezTo>
                  <a:pt x="5041" y="3553"/>
                  <a:pt x="6018" y="3459"/>
                  <a:pt x="7089" y="3459"/>
                </a:cubicBezTo>
                <a:close/>
                <a:moveTo>
                  <a:pt x="820" y="6861"/>
                </a:moveTo>
                <a:cubicBezTo>
                  <a:pt x="1135" y="7113"/>
                  <a:pt x="1576" y="7334"/>
                  <a:pt x="2048" y="7523"/>
                </a:cubicBezTo>
                <a:lnTo>
                  <a:pt x="820" y="9193"/>
                </a:lnTo>
                <a:lnTo>
                  <a:pt x="820" y="6861"/>
                </a:lnTo>
                <a:close/>
                <a:moveTo>
                  <a:pt x="13264" y="6861"/>
                </a:moveTo>
                <a:lnTo>
                  <a:pt x="13264" y="9193"/>
                </a:lnTo>
                <a:lnTo>
                  <a:pt x="12067" y="7554"/>
                </a:lnTo>
                <a:cubicBezTo>
                  <a:pt x="12571" y="7334"/>
                  <a:pt x="12949" y="7113"/>
                  <a:pt x="13264" y="6861"/>
                </a:cubicBezTo>
                <a:close/>
                <a:moveTo>
                  <a:pt x="3655" y="8027"/>
                </a:moveTo>
                <a:lnTo>
                  <a:pt x="3655" y="8027"/>
                </a:lnTo>
                <a:cubicBezTo>
                  <a:pt x="4474" y="8216"/>
                  <a:pt x="5388" y="8279"/>
                  <a:pt x="6333" y="8342"/>
                </a:cubicBezTo>
                <a:lnTo>
                  <a:pt x="4695" y="11083"/>
                </a:lnTo>
                <a:lnTo>
                  <a:pt x="3655" y="8027"/>
                </a:lnTo>
                <a:close/>
                <a:moveTo>
                  <a:pt x="10492" y="8058"/>
                </a:moveTo>
                <a:lnTo>
                  <a:pt x="9452" y="11114"/>
                </a:lnTo>
                <a:lnTo>
                  <a:pt x="7751" y="8373"/>
                </a:lnTo>
                <a:cubicBezTo>
                  <a:pt x="8696" y="8342"/>
                  <a:pt x="9641" y="8216"/>
                  <a:pt x="10492" y="8058"/>
                </a:cubicBezTo>
                <a:close/>
                <a:moveTo>
                  <a:pt x="2741" y="7964"/>
                </a:moveTo>
                <a:lnTo>
                  <a:pt x="3844" y="11272"/>
                </a:lnTo>
                <a:cubicBezTo>
                  <a:pt x="2836" y="11020"/>
                  <a:pt x="1891" y="10610"/>
                  <a:pt x="1135" y="10138"/>
                </a:cubicBezTo>
                <a:lnTo>
                  <a:pt x="2741" y="7964"/>
                </a:lnTo>
                <a:close/>
                <a:moveTo>
                  <a:pt x="11342" y="8027"/>
                </a:moveTo>
                <a:lnTo>
                  <a:pt x="12917" y="10138"/>
                </a:lnTo>
                <a:cubicBezTo>
                  <a:pt x="12161" y="10610"/>
                  <a:pt x="11248" y="11020"/>
                  <a:pt x="10240" y="11272"/>
                </a:cubicBezTo>
                <a:lnTo>
                  <a:pt x="11342" y="8027"/>
                </a:lnTo>
                <a:close/>
                <a:moveTo>
                  <a:pt x="7058" y="8751"/>
                </a:moveTo>
                <a:lnTo>
                  <a:pt x="8727" y="11555"/>
                </a:lnTo>
                <a:cubicBezTo>
                  <a:pt x="8192" y="11618"/>
                  <a:pt x="7593" y="11681"/>
                  <a:pt x="7058" y="11681"/>
                </a:cubicBezTo>
                <a:cubicBezTo>
                  <a:pt x="6459" y="11681"/>
                  <a:pt x="5892" y="11650"/>
                  <a:pt x="5356" y="11555"/>
                </a:cubicBezTo>
                <a:lnTo>
                  <a:pt x="7058" y="8751"/>
                </a:lnTo>
                <a:close/>
                <a:moveTo>
                  <a:pt x="13264" y="10894"/>
                </a:moveTo>
                <a:lnTo>
                  <a:pt x="13264" y="11240"/>
                </a:lnTo>
                <a:cubicBezTo>
                  <a:pt x="13264" y="12185"/>
                  <a:pt x="10744" y="13320"/>
                  <a:pt x="7058" y="13320"/>
                </a:cubicBezTo>
                <a:cubicBezTo>
                  <a:pt x="3340" y="13320"/>
                  <a:pt x="820" y="12185"/>
                  <a:pt x="820" y="11240"/>
                </a:cubicBezTo>
                <a:lnTo>
                  <a:pt x="820" y="10894"/>
                </a:lnTo>
                <a:cubicBezTo>
                  <a:pt x="2615" y="11996"/>
                  <a:pt x="4915" y="12501"/>
                  <a:pt x="7058" y="12501"/>
                </a:cubicBezTo>
                <a:cubicBezTo>
                  <a:pt x="9168" y="12501"/>
                  <a:pt x="11500" y="12028"/>
                  <a:pt x="13264" y="10894"/>
                </a:cubicBezTo>
                <a:close/>
                <a:moveTo>
                  <a:pt x="457" y="1"/>
                </a:moveTo>
                <a:cubicBezTo>
                  <a:pt x="347" y="1"/>
                  <a:pt x="237" y="40"/>
                  <a:pt x="158" y="119"/>
                </a:cubicBezTo>
                <a:cubicBezTo>
                  <a:pt x="0" y="277"/>
                  <a:pt x="0" y="560"/>
                  <a:pt x="158" y="718"/>
                </a:cubicBezTo>
                <a:lnTo>
                  <a:pt x="2552" y="3207"/>
                </a:lnTo>
                <a:cubicBezTo>
                  <a:pt x="2426" y="3238"/>
                  <a:pt x="2363" y="3270"/>
                  <a:pt x="2237" y="3333"/>
                </a:cubicBezTo>
                <a:cubicBezTo>
                  <a:pt x="820" y="3868"/>
                  <a:pt x="32" y="4624"/>
                  <a:pt x="32" y="5443"/>
                </a:cubicBezTo>
                <a:lnTo>
                  <a:pt x="32" y="11240"/>
                </a:lnTo>
                <a:cubicBezTo>
                  <a:pt x="32" y="12091"/>
                  <a:pt x="820" y="12847"/>
                  <a:pt x="2237" y="13383"/>
                </a:cubicBezTo>
                <a:cubicBezTo>
                  <a:pt x="3529" y="13824"/>
                  <a:pt x="5262" y="14107"/>
                  <a:pt x="7089" y="14107"/>
                </a:cubicBezTo>
                <a:cubicBezTo>
                  <a:pt x="10744" y="14107"/>
                  <a:pt x="14146" y="13005"/>
                  <a:pt x="14146" y="11240"/>
                </a:cubicBezTo>
                <a:lnTo>
                  <a:pt x="14146" y="5443"/>
                </a:lnTo>
                <a:cubicBezTo>
                  <a:pt x="14083" y="4624"/>
                  <a:pt x="13295" y="3868"/>
                  <a:pt x="11878" y="3333"/>
                </a:cubicBezTo>
                <a:cubicBezTo>
                  <a:pt x="11815" y="3301"/>
                  <a:pt x="11689" y="3238"/>
                  <a:pt x="11626" y="3207"/>
                </a:cubicBezTo>
                <a:lnTo>
                  <a:pt x="14020" y="718"/>
                </a:lnTo>
                <a:cubicBezTo>
                  <a:pt x="14178" y="560"/>
                  <a:pt x="14178" y="277"/>
                  <a:pt x="14020" y="119"/>
                </a:cubicBezTo>
                <a:cubicBezTo>
                  <a:pt x="13941" y="40"/>
                  <a:pt x="13831" y="1"/>
                  <a:pt x="13721" y="1"/>
                </a:cubicBezTo>
                <a:cubicBezTo>
                  <a:pt x="13611" y="1"/>
                  <a:pt x="13500" y="40"/>
                  <a:pt x="13422" y="119"/>
                </a:cubicBezTo>
                <a:lnTo>
                  <a:pt x="10712" y="2923"/>
                </a:lnTo>
                <a:cubicBezTo>
                  <a:pt x="9609" y="2640"/>
                  <a:pt x="8381" y="2545"/>
                  <a:pt x="7089" y="2545"/>
                </a:cubicBezTo>
                <a:cubicBezTo>
                  <a:pt x="5797" y="2545"/>
                  <a:pt x="4537" y="2640"/>
                  <a:pt x="3466" y="2923"/>
                </a:cubicBezTo>
                <a:lnTo>
                  <a:pt x="757" y="119"/>
                </a:lnTo>
                <a:cubicBezTo>
                  <a:pt x="678" y="40"/>
                  <a:pt x="567" y="1"/>
                  <a:pt x="45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5344;p65"/>
          <p:cNvGrpSpPr/>
          <p:nvPr/>
        </p:nvGrpSpPr>
        <p:grpSpPr>
          <a:xfrm>
            <a:off x="5674211" y="2545191"/>
            <a:ext cx="474997" cy="455250"/>
            <a:chOff x="-57578225" y="1904075"/>
            <a:chExt cx="319025" cy="318225"/>
          </a:xfrm>
          <a:solidFill>
            <a:schemeClr val="bg1"/>
          </a:solidFill>
        </p:grpSpPr>
        <p:sp>
          <p:nvSpPr>
            <p:cNvPr id="44" name="Google Shape;5345;p65"/>
            <p:cNvSpPr/>
            <p:nvPr/>
          </p:nvSpPr>
          <p:spPr>
            <a:xfrm>
              <a:off x="-57578225" y="1904075"/>
              <a:ext cx="319025" cy="318225"/>
            </a:xfrm>
            <a:custGeom>
              <a:avLst/>
              <a:gdLst/>
              <a:ahLst/>
              <a:cxnLst/>
              <a:rect l="l" t="t" r="r" b="b"/>
              <a:pathLst>
                <a:path w="12761" h="12729" extrusionOk="0">
                  <a:moveTo>
                    <a:pt x="4601" y="1418"/>
                  </a:moveTo>
                  <a:cubicBezTo>
                    <a:pt x="4632" y="1702"/>
                    <a:pt x="4727" y="1922"/>
                    <a:pt x="4790" y="2206"/>
                  </a:cubicBezTo>
                  <a:cubicBezTo>
                    <a:pt x="3687" y="2962"/>
                    <a:pt x="2994" y="4254"/>
                    <a:pt x="2994" y="5640"/>
                  </a:cubicBezTo>
                  <a:lnTo>
                    <a:pt x="2994" y="5986"/>
                  </a:lnTo>
                  <a:cubicBezTo>
                    <a:pt x="2710" y="5986"/>
                    <a:pt x="2458" y="6081"/>
                    <a:pt x="2238" y="6175"/>
                  </a:cubicBezTo>
                  <a:lnTo>
                    <a:pt x="2238" y="5608"/>
                  </a:lnTo>
                  <a:cubicBezTo>
                    <a:pt x="2238" y="3876"/>
                    <a:pt x="3183" y="2300"/>
                    <a:pt x="4601" y="1418"/>
                  </a:cubicBezTo>
                  <a:close/>
                  <a:moveTo>
                    <a:pt x="7121" y="757"/>
                  </a:moveTo>
                  <a:cubicBezTo>
                    <a:pt x="9799" y="757"/>
                    <a:pt x="12004" y="2930"/>
                    <a:pt x="12004" y="5640"/>
                  </a:cubicBezTo>
                  <a:lnTo>
                    <a:pt x="12004" y="6238"/>
                  </a:lnTo>
                  <a:cubicBezTo>
                    <a:pt x="11752" y="6112"/>
                    <a:pt x="11532" y="6018"/>
                    <a:pt x="11248" y="6018"/>
                  </a:cubicBezTo>
                  <a:lnTo>
                    <a:pt x="10902" y="6018"/>
                  </a:lnTo>
                  <a:cubicBezTo>
                    <a:pt x="8098" y="6018"/>
                    <a:pt x="5703" y="3907"/>
                    <a:pt x="5325" y="1103"/>
                  </a:cubicBezTo>
                  <a:cubicBezTo>
                    <a:pt x="5861" y="883"/>
                    <a:pt x="6491" y="757"/>
                    <a:pt x="7121" y="757"/>
                  </a:cubicBezTo>
                  <a:close/>
                  <a:moveTo>
                    <a:pt x="2994" y="6742"/>
                  </a:moveTo>
                  <a:lnTo>
                    <a:pt x="2994" y="8223"/>
                  </a:lnTo>
                  <a:cubicBezTo>
                    <a:pt x="2616" y="8223"/>
                    <a:pt x="2238" y="7971"/>
                    <a:pt x="2238" y="7436"/>
                  </a:cubicBezTo>
                  <a:cubicBezTo>
                    <a:pt x="2269" y="7058"/>
                    <a:pt x="2584" y="6742"/>
                    <a:pt x="2994" y="6742"/>
                  </a:cubicBezTo>
                  <a:close/>
                  <a:moveTo>
                    <a:pt x="11248" y="6742"/>
                  </a:moveTo>
                  <a:cubicBezTo>
                    <a:pt x="11658" y="6742"/>
                    <a:pt x="12004" y="7058"/>
                    <a:pt x="12004" y="7499"/>
                  </a:cubicBezTo>
                  <a:cubicBezTo>
                    <a:pt x="12004" y="7908"/>
                    <a:pt x="11658" y="8223"/>
                    <a:pt x="11248" y="8223"/>
                  </a:cubicBezTo>
                  <a:lnTo>
                    <a:pt x="11248" y="6742"/>
                  </a:lnTo>
                  <a:close/>
                  <a:moveTo>
                    <a:pt x="1828" y="8444"/>
                  </a:moveTo>
                  <a:cubicBezTo>
                    <a:pt x="2112" y="8790"/>
                    <a:pt x="2553" y="8979"/>
                    <a:pt x="3025" y="8979"/>
                  </a:cubicBezTo>
                  <a:cubicBezTo>
                    <a:pt x="3088" y="9830"/>
                    <a:pt x="3466" y="10681"/>
                    <a:pt x="4034" y="11311"/>
                  </a:cubicBezTo>
                  <a:cubicBezTo>
                    <a:pt x="3656" y="11752"/>
                    <a:pt x="3183" y="11972"/>
                    <a:pt x="2616" y="11972"/>
                  </a:cubicBezTo>
                  <a:cubicBezTo>
                    <a:pt x="1608" y="11972"/>
                    <a:pt x="789" y="11153"/>
                    <a:pt x="789" y="10113"/>
                  </a:cubicBezTo>
                  <a:cubicBezTo>
                    <a:pt x="789" y="9420"/>
                    <a:pt x="1198" y="8759"/>
                    <a:pt x="1828" y="8444"/>
                  </a:cubicBezTo>
                  <a:close/>
                  <a:moveTo>
                    <a:pt x="5042" y="2962"/>
                  </a:moveTo>
                  <a:cubicBezTo>
                    <a:pt x="5987" y="5073"/>
                    <a:pt x="8066" y="6616"/>
                    <a:pt x="10461" y="6774"/>
                  </a:cubicBezTo>
                  <a:lnTo>
                    <a:pt x="10461" y="8664"/>
                  </a:lnTo>
                  <a:cubicBezTo>
                    <a:pt x="10492" y="10492"/>
                    <a:pt x="8980" y="11972"/>
                    <a:pt x="7121" y="11972"/>
                  </a:cubicBezTo>
                  <a:cubicBezTo>
                    <a:pt x="5262" y="11972"/>
                    <a:pt x="3719" y="10460"/>
                    <a:pt x="3719" y="8633"/>
                  </a:cubicBezTo>
                  <a:lnTo>
                    <a:pt x="3719" y="5640"/>
                  </a:lnTo>
                  <a:cubicBezTo>
                    <a:pt x="3719" y="4600"/>
                    <a:pt x="4254" y="3592"/>
                    <a:pt x="5042" y="2962"/>
                  </a:cubicBezTo>
                  <a:close/>
                  <a:moveTo>
                    <a:pt x="7121" y="0"/>
                  </a:moveTo>
                  <a:cubicBezTo>
                    <a:pt x="5577" y="0"/>
                    <a:pt x="4191" y="631"/>
                    <a:pt x="3151" y="1670"/>
                  </a:cubicBezTo>
                  <a:cubicBezTo>
                    <a:pt x="2080" y="2710"/>
                    <a:pt x="1482" y="4128"/>
                    <a:pt x="1482" y="5640"/>
                  </a:cubicBezTo>
                  <a:lnTo>
                    <a:pt x="1482" y="7751"/>
                  </a:lnTo>
                  <a:cubicBezTo>
                    <a:pt x="568" y="8192"/>
                    <a:pt x="1" y="9105"/>
                    <a:pt x="1" y="10113"/>
                  </a:cubicBezTo>
                  <a:cubicBezTo>
                    <a:pt x="1" y="11594"/>
                    <a:pt x="1167" y="12728"/>
                    <a:pt x="2584" y="12728"/>
                  </a:cubicBezTo>
                  <a:cubicBezTo>
                    <a:pt x="3340" y="12728"/>
                    <a:pt x="4034" y="12413"/>
                    <a:pt x="4569" y="11846"/>
                  </a:cubicBezTo>
                  <a:cubicBezTo>
                    <a:pt x="5262" y="12413"/>
                    <a:pt x="6176" y="12728"/>
                    <a:pt x="7121" y="12728"/>
                  </a:cubicBezTo>
                  <a:cubicBezTo>
                    <a:pt x="8224" y="12728"/>
                    <a:pt x="9232" y="12287"/>
                    <a:pt x="10020" y="11500"/>
                  </a:cubicBezTo>
                  <a:cubicBezTo>
                    <a:pt x="10744" y="10838"/>
                    <a:pt x="11122" y="9924"/>
                    <a:pt x="11217" y="8979"/>
                  </a:cubicBezTo>
                  <a:cubicBezTo>
                    <a:pt x="12036" y="8979"/>
                    <a:pt x="12697" y="8318"/>
                    <a:pt x="12697" y="7499"/>
                  </a:cubicBezTo>
                  <a:lnTo>
                    <a:pt x="12697" y="5640"/>
                  </a:lnTo>
                  <a:cubicBezTo>
                    <a:pt x="12760" y="4128"/>
                    <a:pt x="12162" y="2710"/>
                    <a:pt x="11091" y="1670"/>
                  </a:cubicBezTo>
                  <a:cubicBezTo>
                    <a:pt x="10020" y="599"/>
                    <a:pt x="8602" y="0"/>
                    <a:pt x="71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346;p65"/>
            <p:cNvSpPr/>
            <p:nvPr/>
          </p:nvSpPr>
          <p:spPr>
            <a:xfrm>
              <a:off x="-57446675" y="20734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cubicBezTo>
                    <a:pt x="0" y="568"/>
                    <a:pt x="158" y="726"/>
                    <a:pt x="347" y="726"/>
                  </a:cubicBezTo>
                  <a:cubicBezTo>
                    <a:pt x="567" y="726"/>
                    <a:pt x="725" y="568"/>
                    <a:pt x="725" y="348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47;p65"/>
            <p:cNvSpPr/>
            <p:nvPr/>
          </p:nvSpPr>
          <p:spPr>
            <a:xfrm>
              <a:off x="-57371850" y="20734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cubicBezTo>
                    <a:pt x="0" y="537"/>
                    <a:pt x="158" y="726"/>
                    <a:pt x="347" y="726"/>
                  </a:cubicBezTo>
                  <a:cubicBezTo>
                    <a:pt x="567" y="726"/>
                    <a:pt x="725" y="537"/>
                    <a:pt x="725" y="348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48;p65"/>
            <p:cNvSpPr/>
            <p:nvPr/>
          </p:nvSpPr>
          <p:spPr>
            <a:xfrm>
              <a:off x="-57436450" y="2136625"/>
              <a:ext cx="72500" cy="29750"/>
            </a:xfrm>
            <a:custGeom>
              <a:avLst/>
              <a:gdLst/>
              <a:ahLst/>
              <a:cxnLst/>
              <a:rect l="l" t="t" r="r" b="b"/>
              <a:pathLst>
                <a:path w="2900" h="1190" extrusionOk="0">
                  <a:moveTo>
                    <a:pt x="387" y="0"/>
                  </a:moveTo>
                  <a:cubicBezTo>
                    <a:pt x="292" y="0"/>
                    <a:pt x="206" y="40"/>
                    <a:pt x="158" y="118"/>
                  </a:cubicBezTo>
                  <a:cubicBezTo>
                    <a:pt x="1" y="276"/>
                    <a:pt x="1" y="496"/>
                    <a:pt x="158" y="622"/>
                  </a:cubicBezTo>
                  <a:cubicBezTo>
                    <a:pt x="505" y="969"/>
                    <a:pt x="977" y="1190"/>
                    <a:pt x="1450" y="1190"/>
                  </a:cubicBezTo>
                  <a:cubicBezTo>
                    <a:pt x="1923" y="1190"/>
                    <a:pt x="2427" y="969"/>
                    <a:pt x="2742" y="622"/>
                  </a:cubicBezTo>
                  <a:cubicBezTo>
                    <a:pt x="2899" y="465"/>
                    <a:pt x="2899" y="244"/>
                    <a:pt x="2742" y="118"/>
                  </a:cubicBezTo>
                  <a:cubicBezTo>
                    <a:pt x="2679" y="40"/>
                    <a:pt x="2592" y="0"/>
                    <a:pt x="2502" y="0"/>
                  </a:cubicBezTo>
                  <a:cubicBezTo>
                    <a:pt x="2411" y="0"/>
                    <a:pt x="2316" y="40"/>
                    <a:pt x="2238" y="118"/>
                  </a:cubicBezTo>
                  <a:cubicBezTo>
                    <a:pt x="2049" y="307"/>
                    <a:pt x="1734" y="433"/>
                    <a:pt x="1450" y="433"/>
                  </a:cubicBezTo>
                  <a:cubicBezTo>
                    <a:pt x="1167" y="433"/>
                    <a:pt x="851" y="307"/>
                    <a:pt x="662" y="118"/>
                  </a:cubicBezTo>
                  <a:cubicBezTo>
                    <a:pt x="584" y="40"/>
                    <a:pt x="481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880;p50"/>
          <p:cNvSpPr txBox="1"/>
          <p:nvPr/>
        </p:nvSpPr>
        <p:spPr>
          <a:xfrm>
            <a:off x="172986" y="2394937"/>
            <a:ext cx="2551950" cy="83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smtClean="0">
                <a:solidFill>
                  <a:schemeClr val="bg1"/>
                </a:solidFill>
                <a:latin typeface="Righteous"/>
                <a:ea typeface="Righteous"/>
                <a:cs typeface="Righteous"/>
                <a:sym typeface="Righteous"/>
              </a:rPr>
              <a:t> NOSTALGIA</a:t>
            </a:r>
            <a:endParaRPr sz="1200" dirty="0">
              <a:solidFill>
                <a:schemeClr val="bg1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lvl="0" algn="r"/>
            <a:r>
              <a:rPr lang="pt-BR" sz="1200" b="1" dirty="0" smtClean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“A Televisão</a:t>
            </a:r>
            <a:r>
              <a:rPr lang="pt-BR" sz="1200" b="1" dirty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”, </a:t>
            </a:r>
            <a:r>
              <a:rPr lang="pt-BR" sz="1200" dirty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de 1967</a:t>
            </a:r>
          </a:p>
          <a:p>
            <a:pPr lvl="0" algn="r"/>
            <a:r>
              <a:rPr lang="pt-BR" sz="1200" dirty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do disco </a:t>
            </a:r>
            <a:r>
              <a:rPr lang="pt-BR" sz="1200" dirty="0" smtClean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“Chico Buarque </a:t>
            </a:r>
            <a:r>
              <a:rPr lang="pt-BR" sz="1200" dirty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de </a:t>
            </a:r>
            <a:r>
              <a:rPr lang="pt-BR" sz="1200" dirty="0" smtClean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Hollanda</a:t>
            </a:r>
            <a:r>
              <a:rPr lang="pt-BR" sz="1200" dirty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, volume 2”</a:t>
            </a:r>
          </a:p>
        </p:txBody>
      </p:sp>
      <p:sp>
        <p:nvSpPr>
          <p:cNvPr id="49" name="Google Shape;4770;p63"/>
          <p:cNvSpPr/>
          <p:nvPr/>
        </p:nvSpPr>
        <p:spPr>
          <a:xfrm>
            <a:off x="2936025" y="2496452"/>
            <a:ext cx="595066" cy="565532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8193" y="12456"/>
                </a:moveTo>
                <a:lnTo>
                  <a:pt x="18193" y="13024"/>
                </a:lnTo>
                <a:cubicBezTo>
                  <a:pt x="18193" y="13335"/>
                  <a:pt x="17939" y="13588"/>
                  <a:pt x="17628" y="13588"/>
                </a:cubicBez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1520" y="14720"/>
                </a:moveTo>
                <a:lnTo>
                  <a:pt x="12275" y="16985"/>
                </a:lnTo>
                <a:lnTo>
                  <a:pt x="7051" y="16985"/>
                </a:lnTo>
                <a:lnTo>
                  <a:pt x="7806" y="14720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4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5325" y="18117"/>
                </a:lnTo>
                <a:cubicBezTo>
                  <a:pt x="15639" y="18117"/>
                  <a:pt x="15889" y="17864"/>
                  <a:pt x="15889" y="17553"/>
                </a:cubicBezTo>
                <a:cubicBezTo>
                  <a:pt x="15889" y="17239"/>
                  <a:pt x="15639" y="16985"/>
                  <a:pt x="15325" y="16985"/>
                </a:cubicBezTo>
                <a:lnTo>
                  <a:pt x="13468" y="16985"/>
                </a:lnTo>
                <a:lnTo>
                  <a:pt x="12713" y="14720"/>
                </a:lnTo>
                <a:lnTo>
                  <a:pt x="17628" y="14720"/>
                </a:lnTo>
                <a:cubicBezTo>
                  <a:pt x="18565" y="14720"/>
                  <a:pt x="19325" y="13960"/>
                  <a:pt x="19325" y="13024"/>
                </a:cubicBezTo>
                <a:lnTo>
                  <a:pt x="19325" y="1701"/>
                </a:lnTo>
                <a:cubicBezTo>
                  <a:pt x="19325" y="762"/>
                  <a:pt x="18565" y="1"/>
                  <a:pt x="17628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</a:endParaRPr>
          </a:p>
        </p:txBody>
      </p:sp>
      <p:sp>
        <p:nvSpPr>
          <p:cNvPr id="51" name="Google Shape;880;p50"/>
          <p:cNvSpPr txBox="1"/>
          <p:nvPr/>
        </p:nvSpPr>
        <p:spPr>
          <a:xfrm>
            <a:off x="6419071" y="2400144"/>
            <a:ext cx="2551950" cy="83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smtClean="0">
                <a:solidFill>
                  <a:schemeClr val="bg1"/>
                </a:solidFill>
                <a:latin typeface="Righteous"/>
                <a:ea typeface="Righteous"/>
                <a:cs typeface="Righteous"/>
                <a:sym typeface="Righteous"/>
              </a:rPr>
              <a:t>MELANCOLIA</a:t>
            </a:r>
            <a:endParaRPr sz="1200" dirty="0">
              <a:solidFill>
                <a:schemeClr val="bg1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lvl="0"/>
            <a:r>
              <a:rPr lang="pt-BR" sz="1200" b="1" dirty="0" smtClean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“Carolina”, </a:t>
            </a:r>
            <a:r>
              <a:rPr lang="pt-BR" sz="1200" dirty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de </a:t>
            </a:r>
            <a:r>
              <a:rPr lang="pt-BR" sz="1200" dirty="0" smtClean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1966</a:t>
            </a:r>
            <a:endParaRPr lang="pt-BR" sz="1200" dirty="0">
              <a:solidFill>
                <a:schemeClr val="bg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lvl="0"/>
            <a:r>
              <a:rPr lang="pt-BR" sz="1200" dirty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do disco </a:t>
            </a:r>
            <a:r>
              <a:rPr lang="pt-BR" sz="1200" dirty="0" smtClean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“Chico Buarque </a:t>
            </a:r>
            <a:r>
              <a:rPr lang="pt-BR" sz="1200" dirty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de </a:t>
            </a:r>
            <a:r>
              <a:rPr lang="pt-BR" sz="1200" dirty="0" smtClean="0">
                <a:solidFill>
                  <a:schemeClr val="bg1"/>
                </a:solidFill>
                <a:latin typeface="Anaheim"/>
                <a:ea typeface="Anaheim"/>
                <a:cs typeface="Anaheim"/>
                <a:sym typeface="Anaheim"/>
              </a:rPr>
              <a:t>Hollanda”</a:t>
            </a:r>
            <a:endParaRPr lang="pt-BR" sz="1200" dirty="0">
              <a:solidFill>
                <a:schemeClr val="bg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52" name="Google Shape;880;p50"/>
          <p:cNvSpPr txBox="1"/>
          <p:nvPr/>
        </p:nvSpPr>
        <p:spPr>
          <a:xfrm>
            <a:off x="3359759" y="4140474"/>
            <a:ext cx="2551950" cy="83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lvl="0" algn="ctr"/>
            <a:r>
              <a:rPr lang="pt-BR" sz="1200" dirty="0">
                <a:solidFill>
                  <a:schemeClr val="bg1"/>
                </a:solidFill>
                <a:latin typeface="Righteous"/>
                <a:ea typeface="Righteous"/>
                <a:cs typeface="Righteous"/>
                <a:sym typeface="Righteous"/>
              </a:rPr>
              <a:t>DESENCANTO</a:t>
            </a:r>
          </a:p>
          <a:p>
            <a:pPr lvl="0" algn="ctr"/>
            <a:r>
              <a:rPr lang="pt-BR" sz="1200" dirty="0" smtClean="0">
                <a:solidFill>
                  <a:schemeClr val="bg1"/>
                </a:solidFill>
                <a:latin typeface="Anaheim" panose="020B0604020202020204" charset="0"/>
                <a:ea typeface="Righteous"/>
                <a:cs typeface="Righteous"/>
                <a:sym typeface="Righteous"/>
              </a:rPr>
              <a:t>“Retrato </a:t>
            </a:r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  <a:ea typeface="Righteous"/>
                <a:cs typeface="Righteous"/>
                <a:sym typeface="Righteous"/>
              </a:rPr>
              <a:t>em </a:t>
            </a:r>
            <a:r>
              <a:rPr lang="pt-BR" sz="1200" dirty="0" smtClean="0">
                <a:solidFill>
                  <a:schemeClr val="bg1"/>
                </a:solidFill>
                <a:latin typeface="Anaheim" panose="020B0604020202020204" charset="0"/>
                <a:ea typeface="Righteous"/>
                <a:cs typeface="Righteous"/>
                <a:sym typeface="Righteous"/>
              </a:rPr>
              <a:t>Branco </a:t>
            </a:r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  <a:ea typeface="Righteous"/>
                <a:cs typeface="Righteous"/>
                <a:sym typeface="Righteous"/>
              </a:rPr>
              <a:t>e </a:t>
            </a:r>
            <a:r>
              <a:rPr lang="pt-BR" sz="1200" dirty="0" smtClean="0">
                <a:solidFill>
                  <a:schemeClr val="bg1"/>
                </a:solidFill>
                <a:latin typeface="Anaheim" panose="020B0604020202020204" charset="0"/>
                <a:ea typeface="Righteous"/>
                <a:cs typeface="Righteous"/>
                <a:sym typeface="Righteous"/>
              </a:rPr>
              <a:t>Preto</a:t>
            </a:r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  <a:ea typeface="Righteous"/>
                <a:cs typeface="Righteous"/>
                <a:sym typeface="Righteous"/>
              </a:rPr>
              <a:t>” de 1968</a:t>
            </a:r>
          </a:p>
          <a:p>
            <a:pPr lvl="0" algn="ct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  <a:ea typeface="Righteous"/>
                <a:cs typeface="Righteous"/>
                <a:sym typeface="Righteous"/>
              </a:rPr>
              <a:t>do disco </a:t>
            </a:r>
            <a:r>
              <a:rPr lang="pt-BR" sz="1200" dirty="0" smtClean="0">
                <a:solidFill>
                  <a:schemeClr val="bg1"/>
                </a:solidFill>
                <a:latin typeface="Anaheim" panose="020B0604020202020204" charset="0"/>
                <a:ea typeface="Righteous"/>
                <a:cs typeface="Righteous"/>
                <a:sym typeface="Righteous"/>
              </a:rPr>
              <a:t>“Chico Buarque </a:t>
            </a:r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  <a:ea typeface="Righteous"/>
                <a:cs typeface="Righteous"/>
                <a:sym typeface="Righteous"/>
              </a:rPr>
              <a:t>de </a:t>
            </a:r>
            <a:r>
              <a:rPr lang="pt-BR" sz="1200" dirty="0" smtClean="0">
                <a:solidFill>
                  <a:schemeClr val="bg1"/>
                </a:solidFill>
                <a:latin typeface="Anaheim" panose="020B0604020202020204" charset="0"/>
                <a:ea typeface="Righteous"/>
                <a:cs typeface="Righteous"/>
                <a:sym typeface="Righteous"/>
              </a:rPr>
              <a:t>Hollanda</a:t>
            </a:r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  <a:ea typeface="Righteous"/>
                <a:cs typeface="Righteous"/>
                <a:sym typeface="Righteous"/>
              </a:rPr>
              <a:t>, volume 3”</a:t>
            </a:r>
          </a:p>
        </p:txBody>
      </p:sp>
      <p:grpSp>
        <p:nvGrpSpPr>
          <p:cNvPr id="53" name="Google Shape;8150;p71"/>
          <p:cNvGrpSpPr/>
          <p:nvPr/>
        </p:nvGrpSpPr>
        <p:grpSpPr>
          <a:xfrm>
            <a:off x="4294854" y="3489733"/>
            <a:ext cx="554268" cy="510473"/>
            <a:chOff x="-13947000" y="3212800"/>
            <a:chExt cx="353675" cy="352400"/>
          </a:xfrm>
          <a:solidFill>
            <a:schemeClr val="bg1"/>
          </a:solidFill>
        </p:grpSpPr>
        <p:sp>
          <p:nvSpPr>
            <p:cNvPr id="54" name="Google Shape;8151;p71"/>
            <p:cNvSpPr/>
            <p:nvPr/>
          </p:nvSpPr>
          <p:spPr>
            <a:xfrm>
              <a:off x="-13947000" y="3212800"/>
              <a:ext cx="229225" cy="268125"/>
            </a:xfrm>
            <a:custGeom>
              <a:avLst/>
              <a:gdLst/>
              <a:ahLst/>
              <a:cxnLst/>
              <a:rect l="l" t="t" r="r" b="b"/>
              <a:pathLst>
                <a:path w="9169" h="10725" extrusionOk="0">
                  <a:moveTo>
                    <a:pt x="2959" y="2501"/>
                  </a:moveTo>
                  <a:cubicBezTo>
                    <a:pt x="3099" y="2501"/>
                    <a:pt x="3225" y="2585"/>
                    <a:pt x="3309" y="2753"/>
                  </a:cubicBezTo>
                  <a:cubicBezTo>
                    <a:pt x="3435" y="2942"/>
                    <a:pt x="3309" y="3194"/>
                    <a:pt x="3120" y="3289"/>
                  </a:cubicBezTo>
                  <a:lnTo>
                    <a:pt x="1450" y="4140"/>
                  </a:lnTo>
                  <a:cubicBezTo>
                    <a:pt x="1404" y="4155"/>
                    <a:pt x="1354" y="4163"/>
                    <a:pt x="1304" y="4163"/>
                  </a:cubicBezTo>
                  <a:cubicBezTo>
                    <a:pt x="1148" y="4163"/>
                    <a:pt x="986" y="4086"/>
                    <a:pt x="914" y="3919"/>
                  </a:cubicBezTo>
                  <a:cubicBezTo>
                    <a:pt x="788" y="3730"/>
                    <a:pt x="914" y="3509"/>
                    <a:pt x="1103" y="3383"/>
                  </a:cubicBezTo>
                  <a:lnTo>
                    <a:pt x="2742" y="2564"/>
                  </a:lnTo>
                  <a:cubicBezTo>
                    <a:pt x="2815" y="2522"/>
                    <a:pt x="2889" y="2501"/>
                    <a:pt x="2959" y="2501"/>
                  </a:cubicBezTo>
                  <a:close/>
                  <a:moveTo>
                    <a:pt x="416" y="0"/>
                  </a:moveTo>
                  <a:cubicBezTo>
                    <a:pt x="338" y="0"/>
                    <a:pt x="259" y="23"/>
                    <a:pt x="190" y="75"/>
                  </a:cubicBezTo>
                  <a:cubicBezTo>
                    <a:pt x="64" y="138"/>
                    <a:pt x="1" y="264"/>
                    <a:pt x="1" y="422"/>
                  </a:cubicBezTo>
                  <a:lnTo>
                    <a:pt x="1" y="5337"/>
                  </a:lnTo>
                  <a:cubicBezTo>
                    <a:pt x="32" y="7952"/>
                    <a:pt x="1922" y="10220"/>
                    <a:pt x="4537" y="10724"/>
                  </a:cubicBezTo>
                  <a:lnTo>
                    <a:pt x="4569" y="10724"/>
                  </a:lnTo>
                  <a:cubicBezTo>
                    <a:pt x="4317" y="10062"/>
                    <a:pt x="4159" y="9369"/>
                    <a:pt x="4159" y="8613"/>
                  </a:cubicBezTo>
                  <a:lnTo>
                    <a:pt x="4159" y="7511"/>
                  </a:lnTo>
                  <a:cubicBezTo>
                    <a:pt x="3813" y="7574"/>
                    <a:pt x="3498" y="7763"/>
                    <a:pt x="3214" y="8015"/>
                  </a:cubicBezTo>
                  <a:cubicBezTo>
                    <a:pt x="3135" y="8093"/>
                    <a:pt x="3033" y="8133"/>
                    <a:pt x="2931" y="8133"/>
                  </a:cubicBezTo>
                  <a:cubicBezTo>
                    <a:pt x="2828" y="8133"/>
                    <a:pt x="2726" y="8093"/>
                    <a:pt x="2647" y="8015"/>
                  </a:cubicBezTo>
                  <a:cubicBezTo>
                    <a:pt x="2490" y="7857"/>
                    <a:pt x="2490" y="7574"/>
                    <a:pt x="2647" y="7448"/>
                  </a:cubicBezTo>
                  <a:cubicBezTo>
                    <a:pt x="3057" y="7006"/>
                    <a:pt x="3592" y="6754"/>
                    <a:pt x="4159" y="6691"/>
                  </a:cubicBezTo>
                  <a:lnTo>
                    <a:pt x="4159" y="3761"/>
                  </a:lnTo>
                  <a:cubicBezTo>
                    <a:pt x="4159" y="3068"/>
                    <a:pt x="4726" y="2564"/>
                    <a:pt x="5420" y="2564"/>
                  </a:cubicBezTo>
                  <a:cubicBezTo>
                    <a:pt x="5577" y="2564"/>
                    <a:pt x="5735" y="2596"/>
                    <a:pt x="5892" y="2627"/>
                  </a:cubicBezTo>
                  <a:cubicBezTo>
                    <a:pt x="6932" y="3068"/>
                    <a:pt x="8066" y="3257"/>
                    <a:pt x="9169" y="3289"/>
                  </a:cubicBezTo>
                  <a:lnTo>
                    <a:pt x="9169" y="422"/>
                  </a:lnTo>
                  <a:cubicBezTo>
                    <a:pt x="9169" y="296"/>
                    <a:pt x="9106" y="138"/>
                    <a:pt x="8980" y="75"/>
                  </a:cubicBezTo>
                  <a:cubicBezTo>
                    <a:pt x="8910" y="23"/>
                    <a:pt x="8831" y="0"/>
                    <a:pt x="8753" y="0"/>
                  </a:cubicBezTo>
                  <a:cubicBezTo>
                    <a:pt x="8690" y="0"/>
                    <a:pt x="8627" y="16"/>
                    <a:pt x="8570" y="44"/>
                  </a:cubicBezTo>
                  <a:cubicBezTo>
                    <a:pt x="7294" y="548"/>
                    <a:pt x="5939" y="800"/>
                    <a:pt x="4585" y="800"/>
                  </a:cubicBezTo>
                  <a:cubicBezTo>
                    <a:pt x="3230" y="800"/>
                    <a:pt x="1875" y="548"/>
                    <a:pt x="599" y="44"/>
                  </a:cubicBezTo>
                  <a:cubicBezTo>
                    <a:pt x="543" y="16"/>
                    <a:pt x="480" y="0"/>
                    <a:pt x="416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152;p71"/>
            <p:cNvSpPr/>
            <p:nvPr/>
          </p:nvSpPr>
          <p:spPr>
            <a:xfrm>
              <a:off x="-13821775" y="3295600"/>
              <a:ext cx="228450" cy="269600"/>
            </a:xfrm>
            <a:custGeom>
              <a:avLst/>
              <a:gdLst/>
              <a:ahLst/>
              <a:cxnLst/>
              <a:rect l="l" t="t" r="r" b="b"/>
              <a:pathLst>
                <a:path w="9138" h="10784" extrusionOk="0">
                  <a:moveTo>
                    <a:pt x="2108" y="3311"/>
                  </a:moveTo>
                  <a:cubicBezTo>
                    <a:pt x="2163" y="3311"/>
                    <a:pt x="2219" y="3323"/>
                    <a:pt x="2269" y="3348"/>
                  </a:cubicBezTo>
                  <a:lnTo>
                    <a:pt x="3939" y="4167"/>
                  </a:lnTo>
                  <a:cubicBezTo>
                    <a:pt x="4128" y="4293"/>
                    <a:pt x="4191" y="4514"/>
                    <a:pt x="4128" y="4703"/>
                  </a:cubicBezTo>
                  <a:cubicBezTo>
                    <a:pt x="4033" y="4870"/>
                    <a:pt x="3883" y="4946"/>
                    <a:pt x="3720" y="4946"/>
                  </a:cubicBezTo>
                  <a:cubicBezTo>
                    <a:pt x="3668" y="4946"/>
                    <a:pt x="3615" y="4938"/>
                    <a:pt x="3561" y="4923"/>
                  </a:cubicBezTo>
                  <a:lnTo>
                    <a:pt x="1923" y="4073"/>
                  </a:lnTo>
                  <a:cubicBezTo>
                    <a:pt x="1734" y="4010"/>
                    <a:pt x="1639" y="3726"/>
                    <a:pt x="1734" y="3537"/>
                  </a:cubicBezTo>
                  <a:cubicBezTo>
                    <a:pt x="1803" y="3399"/>
                    <a:pt x="1957" y="3311"/>
                    <a:pt x="2108" y="3311"/>
                  </a:cubicBezTo>
                  <a:close/>
                  <a:moveTo>
                    <a:pt x="7086" y="3316"/>
                  </a:moveTo>
                  <a:cubicBezTo>
                    <a:pt x="7226" y="3316"/>
                    <a:pt x="7352" y="3400"/>
                    <a:pt x="7436" y="3568"/>
                  </a:cubicBezTo>
                  <a:cubicBezTo>
                    <a:pt x="7562" y="3758"/>
                    <a:pt x="7436" y="4010"/>
                    <a:pt x="7247" y="4104"/>
                  </a:cubicBezTo>
                  <a:lnTo>
                    <a:pt x="5577" y="4955"/>
                  </a:lnTo>
                  <a:cubicBezTo>
                    <a:pt x="5528" y="4979"/>
                    <a:pt x="5472" y="4991"/>
                    <a:pt x="5415" y="4991"/>
                  </a:cubicBezTo>
                  <a:cubicBezTo>
                    <a:pt x="5255" y="4991"/>
                    <a:pt x="5088" y="4897"/>
                    <a:pt x="5042" y="4734"/>
                  </a:cubicBezTo>
                  <a:cubicBezTo>
                    <a:pt x="4947" y="4514"/>
                    <a:pt x="5042" y="4262"/>
                    <a:pt x="5231" y="4199"/>
                  </a:cubicBezTo>
                  <a:lnTo>
                    <a:pt x="6869" y="3379"/>
                  </a:lnTo>
                  <a:cubicBezTo>
                    <a:pt x="6943" y="3337"/>
                    <a:pt x="7016" y="3316"/>
                    <a:pt x="7086" y="3316"/>
                  </a:cubicBezTo>
                  <a:close/>
                  <a:moveTo>
                    <a:pt x="6223" y="6632"/>
                  </a:moveTo>
                  <a:cubicBezTo>
                    <a:pt x="6333" y="6632"/>
                    <a:pt x="6444" y="6672"/>
                    <a:pt x="6522" y="6750"/>
                  </a:cubicBezTo>
                  <a:cubicBezTo>
                    <a:pt x="6680" y="6908"/>
                    <a:pt x="6680" y="7192"/>
                    <a:pt x="6522" y="7349"/>
                  </a:cubicBezTo>
                  <a:cubicBezTo>
                    <a:pt x="5987" y="7885"/>
                    <a:pt x="5262" y="8137"/>
                    <a:pt x="4601" y="8137"/>
                  </a:cubicBezTo>
                  <a:cubicBezTo>
                    <a:pt x="3939" y="8137"/>
                    <a:pt x="3183" y="7853"/>
                    <a:pt x="2679" y="7349"/>
                  </a:cubicBezTo>
                  <a:cubicBezTo>
                    <a:pt x="2521" y="7192"/>
                    <a:pt x="2521" y="6908"/>
                    <a:pt x="2679" y="6750"/>
                  </a:cubicBezTo>
                  <a:cubicBezTo>
                    <a:pt x="2758" y="6672"/>
                    <a:pt x="2860" y="6632"/>
                    <a:pt x="2962" y="6632"/>
                  </a:cubicBezTo>
                  <a:cubicBezTo>
                    <a:pt x="3065" y="6632"/>
                    <a:pt x="3167" y="6672"/>
                    <a:pt x="3246" y="6750"/>
                  </a:cubicBezTo>
                  <a:cubicBezTo>
                    <a:pt x="3608" y="7129"/>
                    <a:pt x="4097" y="7318"/>
                    <a:pt x="4585" y="7318"/>
                  </a:cubicBezTo>
                  <a:cubicBezTo>
                    <a:pt x="5073" y="7318"/>
                    <a:pt x="5562" y="7129"/>
                    <a:pt x="5924" y="6750"/>
                  </a:cubicBezTo>
                  <a:cubicBezTo>
                    <a:pt x="6003" y="6672"/>
                    <a:pt x="6113" y="6632"/>
                    <a:pt x="6223" y="6632"/>
                  </a:cubicBezTo>
                  <a:close/>
                  <a:moveTo>
                    <a:pt x="8737" y="0"/>
                  </a:moveTo>
                  <a:cubicBezTo>
                    <a:pt x="8681" y="0"/>
                    <a:pt x="8624" y="13"/>
                    <a:pt x="8570" y="40"/>
                  </a:cubicBezTo>
                  <a:cubicBezTo>
                    <a:pt x="7294" y="544"/>
                    <a:pt x="5932" y="796"/>
                    <a:pt x="4565" y="796"/>
                  </a:cubicBezTo>
                  <a:cubicBezTo>
                    <a:pt x="3199" y="796"/>
                    <a:pt x="1828" y="544"/>
                    <a:pt x="537" y="40"/>
                  </a:cubicBezTo>
                  <a:cubicBezTo>
                    <a:pt x="494" y="22"/>
                    <a:pt x="447" y="13"/>
                    <a:pt x="400" y="13"/>
                  </a:cubicBezTo>
                  <a:cubicBezTo>
                    <a:pt x="205" y="13"/>
                    <a:pt x="1" y="164"/>
                    <a:pt x="1" y="418"/>
                  </a:cubicBezTo>
                  <a:lnTo>
                    <a:pt x="1" y="5301"/>
                  </a:lnTo>
                  <a:cubicBezTo>
                    <a:pt x="1" y="7948"/>
                    <a:pt x="1891" y="10279"/>
                    <a:pt x="4475" y="10783"/>
                  </a:cubicBezTo>
                  <a:lnTo>
                    <a:pt x="4632" y="10783"/>
                  </a:lnTo>
                  <a:cubicBezTo>
                    <a:pt x="7247" y="10247"/>
                    <a:pt x="9137" y="7948"/>
                    <a:pt x="9137" y="5301"/>
                  </a:cubicBezTo>
                  <a:lnTo>
                    <a:pt x="9137" y="418"/>
                  </a:lnTo>
                  <a:cubicBezTo>
                    <a:pt x="9137" y="170"/>
                    <a:pt x="8943" y="0"/>
                    <a:pt x="87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>
            <a:spLocks noGrp="1"/>
          </p:cNvSpPr>
          <p:nvPr>
            <p:ph type="ctrTitle" idx="15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SUMÁRIO</a:t>
            </a:r>
            <a:endParaRPr dirty="0"/>
          </a:p>
        </p:txBody>
      </p:sp>
      <p:sp>
        <p:nvSpPr>
          <p:cNvPr id="181" name="Google Shape;181;p28"/>
          <p:cNvSpPr txBox="1">
            <a:spLocks noGrp="1"/>
          </p:cNvSpPr>
          <p:nvPr>
            <p:ph type="title"/>
          </p:nvPr>
        </p:nvSpPr>
        <p:spPr>
          <a:xfrm rot="-5400000">
            <a:off x="3029038" y="1126013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/>
              <a:t>01</a:t>
            </a:r>
            <a:endParaRPr sz="4800" dirty="0"/>
          </a:p>
        </p:txBody>
      </p:sp>
      <p:sp>
        <p:nvSpPr>
          <p:cNvPr id="182" name="Google Shape;182;p28"/>
          <p:cNvSpPr txBox="1">
            <a:spLocks noGrp="1"/>
          </p:cNvSpPr>
          <p:nvPr>
            <p:ph type="subTitle" idx="1"/>
          </p:nvPr>
        </p:nvSpPr>
        <p:spPr>
          <a:xfrm>
            <a:off x="1183355" y="1538100"/>
            <a:ext cx="2167471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CONTEXTO HISTÓRICO E INTRODUÇÃO</a:t>
            </a:r>
            <a:endParaRPr dirty="0"/>
          </a:p>
        </p:txBody>
      </p:sp>
      <p:sp>
        <p:nvSpPr>
          <p:cNvPr id="187" name="Google Shape;187;p28"/>
          <p:cNvSpPr txBox="1">
            <a:spLocks noGrp="1"/>
          </p:cNvSpPr>
          <p:nvPr>
            <p:ph type="title" idx="6"/>
          </p:nvPr>
        </p:nvSpPr>
        <p:spPr>
          <a:xfrm rot="-5400000">
            <a:off x="4430838" y="1126013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 smtClean="0"/>
              <a:t>02</a:t>
            </a:r>
            <a:endParaRPr sz="4800" dirty="0"/>
          </a:p>
        </p:txBody>
      </p:sp>
      <p:sp>
        <p:nvSpPr>
          <p:cNvPr id="188" name="Google Shape;188;p28"/>
          <p:cNvSpPr txBox="1">
            <a:spLocks noGrp="1"/>
          </p:cNvSpPr>
          <p:nvPr>
            <p:ph type="subTitle" idx="7"/>
          </p:nvPr>
        </p:nvSpPr>
        <p:spPr>
          <a:xfrm>
            <a:off x="5862150" y="1538100"/>
            <a:ext cx="13899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LIRISMO NOSTÁLGICO</a:t>
            </a:r>
            <a:endParaRPr dirty="0"/>
          </a:p>
        </p:txBody>
      </p:sp>
      <p:sp>
        <p:nvSpPr>
          <p:cNvPr id="191" name="Google Shape;191;p28"/>
          <p:cNvSpPr txBox="1">
            <a:spLocks noGrp="1"/>
          </p:cNvSpPr>
          <p:nvPr>
            <p:ph type="title" idx="13"/>
          </p:nvPr>
        </p:nvSpPr>
        <p:spPr>
          <a:xfrm rot="-5400000">
            <a:off x="4430838" y="2965913"/>
            <a:ext cx="1704000" cy="115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 smtClean="0"/>
              <a:t>03</a:t>
            </a:r>
            <a:endParaRPr sz="4800" dirty="0"/>
          </a:p>
        </p:txBody>
      </p:sp>
      <p:sp>
        <p:nvSpPr>
          <p:cNvPr id="192" name="Google Shape;192;p28"/>
          <p:cNvSpPr txBox="1">
            <a:spLocks noGrp="1"/>
          </p:cNvSpPr>
          <p:nvPr>
            <p:ph type="subTitle" idx="14"/>
          </p:nvPr>
        </p:nvSpPr>
        <p:spPr>
          <a:xfrm>
            <a:off x="5862152" y="3378000"/>
            <a:ext cx="1463322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CANÇÕES DA REPRESSÃO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74420" y="111450"/>
            <a:ext cx="2326512" cy="1170000"/>
          </a:xfrm>
        </p:spPr>
        <p:txBody>
          <a:bodyPr/>
          <a:lstStyle/>
          <a:p>
            <a:r>
              <a:rPr lang="pt-BR" dirty="0" smtClean="0"/>
              <a:t>CHICO BUARQUE </a:t>
            </a:r>
            <a:br>
              <a:rPr lang="pt-BR" dirty="0" smtClean="0"/>
            </a:br>
            <a:r>
              <a:rPr lang="pt-BR" dirty="0" smtClean="0"/>
              <a:t>DE HOLLANDA, VOL 2 E 3</a:t>
            </a:r>
            <a:endParaRPr lang="pt-BR" dirty="0"/>
          </a:p>
        </p:txBody>
      </p:sp>
      <p:pic>
        <p:nvPicPr>
          <p:cNvPr id="3" name="Google Shape;317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-104319" y="0"/>
            <a:ext cx="2634598" cy="38669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340;p37"/>
          <p:cNvCxnSpPr/>
          <p:nvPr/>
        </p:nvCxnSpPr>
        <p:spPr>
          <a:xfrm>
            <a:off x="4946821" y="879238"/>
            <a:ext cx="1" cy="383256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cxnSp>
      <p:sp>
        <p:nvSpPr>
          <p:cNvPr id="5" name="Google Shape;509;p37"/>
          <p:cNvSpPr txBox="1">
            <a:spLocks/>
          </p:cNvSpPr>
          <p:nvPr/>
        </p:nvSpPr>
        <p:spPr>
          <a:xfrm>
            <a:off x="2819358" y="796082"/>
            <a:ext cx="1394153" cy="4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/>
              <a:t>A TELEVISÃO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089972" y="1569995"/>
            <a:ext cx="276498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Anaheim" panose="020B0604020202020204" charset="0"/>
              </a:rPr>
              <a:t>[...]</a:t>
            </a:r>
            <a:endParaRPr lang="pt-BR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Em casa a roda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Já mudou, que a moda muda</a:t>
            </a:r>
          </a:p>
          <a:p>
            <a:pPr algn="r"/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A roda é triste, a roda é muda</a:t>
            </a:r>
          </a:p>
          <a:p>
            <a:pPr algn="r"/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Em volta lá da televisão</a:t>
            </a:r>
          </a:p>
          <a:p>
            <a:pPr algn="r"/>
            <a:endParaRPr lang="pt-BR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dirty="0" smtClean="0">
                <a:solidFill>
                  <a:schemeClr val="bg1"/>
                </a:solidFill>
                <a:latin typeface="Anaheim" panose="020B0604020202020204" charset="0"/>
              </a:rPr>
              <a:t>[…]</a:t>
            </a:r>
            <a:endParaRPr lang="pt-BR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E a própria vida</a:t>
            </a:r>
          </a:p>
          <a:p>
            <a:pPr algn="r"/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Ainda vai sentar sentida</a:t>
            </a:r>
          </a:p>
          <a:p>
            <a:pPr algn="r"/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Vendo a vida mais vivida</a:t>
            </a:r>
          </a:p>
          <a:p>
            <a:pPr algn="r"/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Que vem lá da televisão</a:t>
            </a:r>
          </a:p>
        </p:txBody>
      </p:sp>
      <p:sp>
        <p:nvSpPr>
          <p:cNvPr id="7" name="Google Shape;509;p37"/>
          <p:cNvSpPr txBox="1">
            <a:spLocks/>
          </p:cNvSpPr>
          <p:nvPr/>
        </p:nvSpPr>
        <p:spPr>
          <a:xfrm>
            <a:off x="5038689" y="1327311"/>
            <a:ext cx="2840989" cy="4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/>
              <a:t>RETRATO EM BRANCO E PRETO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5038689" y="1797590"/>
            <a:ext cx="33734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Já conheço os passos dessa estrada</a:t>
            </a:r>
          </a:p>
          <a:p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Sei que não vai dar em nada</a:t>
            </a:r>
          </a:p>
          <a:p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Seus segredos sei de </a:t>
            </a:r>
            <a:r>
              <a:rPr lang="pt-BR" dirty="0" smtClean="0">
                <a:solidFill>
                  <a:srgbClr val="276670"/>
                </a:solidFill>
                <a:latin typeface="Anaheim" panose="020B0604020202020204" charset="0"/>
              </a:rPr>
              <a:t>cor</a:t>
            </a:r>
            <a:endParaRPr lang="pt-BR" dirty="0">
              <a:solidFill>
                <a:srgbClr val="276670"/>
              </a:solidFill>
              <a:latin typeface="Anaheim" panose="020B0604020202020204" charset="0"/>
            </a:endParaRPr>
          </a:p>
          <a:p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Já conheço as pedras do caminho</a:t>
            </a:r>
          </a:p>
          <a:p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E sei também que ali sozinho</a:t>
            </a:r>
          </a:p>
          <a:p>
            <a:r>
              <a:rPr lang="pt-BR" dirty="0">
                <a:solidFill>
                  <a:srgbClr val="276670"/>
                </a:solidFill>
                <a:latin typeface="Anaheim" panose="020B0604020202020204" charset="0"/>
              </a:rPr>
              <a:t>Eu vou ficar, tanto pior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O que é que eu posso contra o encanto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Desse amor que eu nego tanto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Evito tanto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 que no entanto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Volta sempre a enfeitiçar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Com seus mesmos tristes velhos fatos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Que num álbum de retratos</a:t>
            </a:r>
          </a:p>
          <a:p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Eu teimo em </a:t>
            </a:r>
            <a:r>
              <a:rPr lang="pt-BR" dirty="0" smtClean="0">
                <a:solidFill>
                  <a:schemeClr val="bg1"/>
                </a:solidFill>
                <a:latin typeface="Anaheim" panose="020B0604020202020204" charset="0"/>
              </a:rPr>
              <a:t>colecionar</a:t>
            </a:r>
            <a:endParaRPr lang="pt-BR" dirty="0">
              <a:solidFill>
                <a:schemeClr val="bg1"/>
              </a:solidFill>
              <a:latin typeface="Anaheim" panose="020B0604020202020204" charset="0"/>
            </a:endParaRPr>
          </a:p>
        </p:txBody>
      </p:sp>
      <p:pic>
        <p:nvPicPr>
          <p:cNvPr id="9" name="a_televisao_chico_buarque_-49895898534616665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027" y="4483865"/>
            <a:ext cx="521810" cy="521810"/>
          </a:xfrm>
          <a:prstGeom prst="rect">
            <a:avLst/>
          </a:prstGeom>
        </p:spPr>
      </p:pic>
      <p:pic>
        <p:nvPicPr>
          <p:cNvPr id="10" name="retrato_em_branco_e_preto_chico_buarque_5215575802355521509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2500" out="2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3980" y="4483865"/>
            <a:ext cx="521810" cy="52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6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7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90167" y="111450"/>
            <a:ext cx="2082533" cy="1170000"/>
          </a:xfrm>
        </p:spPr>
        <p:txBody>
          <a:bodyPr/>
          <a:lstStyle/>
          <a:p>
            <a:r>
              <a:rPr lang="pt-BR" dirty="0" smtClean="0"/>
              <a:t>CHICO BUARQUE </a:t>
            </a:r>
            <a:br>
              <a:rPr lang="pt-BR" dirty="0" smtClean="0"/>
            </a:br>
            <a:r>
              <a:rPr lang="pt-BR" dirty="0" smtClean="0"/>
              <a:t>DE HOLLANDA, VOL 3</a:t>
            </a:r>
            <a:endParaRPr lang="pt-BR" dirty="0"/>
          </a:p>
        </p:txBody>
      </p:sp>
      <p:cxnSp>
        <p:nvCxnSpPr>
          <p:cNvPr id="3" name="Google Shape;340;p37"/>
          <p:cNvCxnSpPr/>
          <p:nvPr/>
        </p:nvCxnSpPr>
        <p:spPr>
          <a:xfrm>
            <a:off x="2296559" y="919627"/>
            <a:ext cx="0" cy="4016853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cxnSp>
      <p:sp>
        <p:nvSpPr>
          <p:cNvPr id="4" name="Google Shape;509;p37"/>
          <p:cNvSpPr txBox="1">
            <a:spLocks/>
          </p:cNvSpPr>
          <p:nvPr/>
        </p:nvSpPr>
        <p:spPr>
          <a:xfrm>
            <a:off x="169289" y="552960"/>
            <a:ext cx="1394153" cy="4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/>
              <a:t>RODA-VIVA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-536557" y="1247603"/>
            <a:ext cx="28055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100" dirty="0">
                <a:solidFill>
                  <a:srgbClr val="E9B047"/>
                </a:solidFill>
                <a:latin typeface="Anaheim" panose="020B0604020202020204" charset="0"/>
              </a:rPr>
              <a:t>Roda mundo, roda-gigante</a:t>
            </a:r>
          </a:p>
          <a:p>
            <a:pPr algn="r"/>
            <a:r>
              <a:rPr lang="pt-BR" sz="1100" dirty="0">
                <a:solidFill>
                  <a:srgbClr val="E9B047"/>
                </a:solidFill>
                <a:latin typeface="Anaheim" panose="020B0604020202020204" charset="0"/>
              </a:rPr>
              <a:t>Roda moinho, roda pião</a:t>
            </a:r>
          </a:p>
          <a:p>
            <a:pPr algn="r"/>
            <a:r>
              <a:rPr lang="pt-BR" sz="1100" dirty="0">
                <a:solidFill>
                  <a:srgbClr val="E9B047"/>
                </a:solidFill>
                <a:latin typeface="Anaheim" panose="020B0604020202020204" charset="0"/>
              </a:rPr>
              <a:t>O tempo rodou num instante</a:t>
            </a:r>
          </a:p>
          <a:p>
            <a:pPr algn="r"/>
            <a:r>
              <a:rPr lang="pt-BR" sz="1100" dirty="0">
                <a:solidFill>
                  <a:srgbClr val="E9B047"/>
                </a:solidFill>
                <a:latin typeface="Anaheim" panose="020B0604020202020204" charset="0"/>
              </a:rPr>
              <a:t>Nas voltas do meu coração</a:t>
            </a:r>
          </a:p>
          <a:p>
            <a:pPr algn="r"/>
            <a:endParaRPr lang="pt-BR" sz="11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100" dirty="0" smtClean="0">
                <a:solidFill>
                  <a:schemeClr val="bg1"/>
                </a:solidFill>
                <a:latin typeface="Anaheim" panose="020B0604020202020204" charset="0"/>
              </a:rPr>
              <a:t>[…]</a:t>
            </a:r>
            <a:endParaRPr lang="pt-BR" sz="11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100" dirty="0">
                <a:solidFill>
                  <a:schemeClr val="bg1"/>
                </a:solidFill>
                <a:latin typeface="Anaheim" panose="020B0604020202020204" charset="0"/>
              </a:rPr>
              <a:t>A roda da saia, a mulata</a:t>
            </a:r>
          </a:p>
          <a:p>
            <a:pPr algn="r"/>
            <a:r>
              <a:rPr lang="pt-BR" sz="1100" dirty="0">
                <a:solidFill>
                  <a:schemeClr val="bg1"/>
                </a:solidFill>
                <a:latin typeface="Anaheim" panose="020B0604020202020204" charset="0"/>
              </a:rPr>
              <a:t>Não quer mais rodar, não senhor</a:t>
            </a:r>
          </a:p>
          <a:p>
            <a:pPr algn="r"/>
            <a:r>
              <a:rPr lang="pt-BR" sz="1100" dirty="0">
                <a:solidFill>
                  <a:srgbClr val="E9B047"/>
                </a:solidFill>
                <a:latin typeface="Anaheim" panose="020B0604020202020204" charset="0"/>
              </a:rPr>
              <a:t>Não posso fazer serenata</a:t>
            </a:r>
          </a:p>
          <a:p>
            <a:pPr algn="r"/>
            <a:r>
              <a:rPr lang="pt-BR" sz="1100" dirty="0">
                <a:solidFill>
                  <a:srgbClr val="E9B047"/>
                </a:solidFill>
                <a:latin typeface="Anaheim" panose="020B0604020202020204" charset="0"/>
              </a:rPr>
              <a:t>A roda de samba acabou</a:t>
            </a:r>
          </a:p>
          <a:p>
            <a:pPr algn="r"/>
            <a:endParaRPr lang="pt-BR" sz="1100" dirty="0">
              <a:solidFill>
                <a:srgbClr val="E9B047"/>
              </a:solidFill>
              <a:latin typeface="Anaheim" panose="020B0604020202020204" charset="0"/>
            </a:endParaRPr>
          </a:p>
          <a:p>
            <a:pPr algn="r"/>
            <a:r>
              <a:rPr lang="pt-BR" sz="1100" dirty="0" smtClean="0">
                <a:solidFill>
                  <a:schemeClr val="bg1"/>
                </a:solidFill>
                <a:latin typeface="Anaheim" panose="020B0604020202020204" charset="0"/>
              </a:rPr>
              <a:t>[…]</a:t>
            </a:r>
            <a:endParaRPr lang="pt-BR" sz="11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100" dirty="0">
                <a:solidFill>
                  <a:srgbClr val="E9B047"/>
                </a:solidFill>
                <a:latin typeface="Anaheim" panose="020B0604020202020204" charset="0"/>
              </a:rPr>
              <a:t>O samba, a viola, a roseira</a:t>
            </a:r>
          </a:p>
          <a:p>
            <a:pPr algn="r"/>
            <a:r>
              <a:rPr lang="pt-BR" sz="1100" dirty="0">
                <a:solidFill>
                  <a:schemeClr val="bg1"/>
                </a:solidFill>
                <a:latin typeface="Anaheim" panose="020B0604020202020204" charset="0"/>
              </a:rPr>
              <a:t>Um dia a fogueira queimou</a:t>
            </a:r>
          </a:p>
          <a:p>
            <a:pPr algn="r"/>
            <a:r>
              <a:rPr lang="pt-BR" sz="1100" dirty="0">
                <a:solidFill>
                  <a:schemeClr val="bg1"/>
                </a:solidFill>
                <a:latin typeface="Anaheim" panose="020B0604020202020204" charset="0"/>
              </a:rPr>
              <a:t>Foi tudo </a:t>
            </a:r>
            <a:r>
              <a:rPr lang="pt-BR" sz="1100" dirty="0">
                <a:solidFill>
                  <a:srgbClr val="E9B047"/>
                </a:solidFill>
                <a:latin typeface="Anaheim" panose="020B0604020202020204" charset="0"/>
              </a:rPr>
              <a:t>ilusão passageira</a:t>
            </a:r>
          </a:p>
          <a:p>
            <a:pPr algn="r"/>
            <a:r>
              <a:rPr lang="pt-BR" sz="1100" dirty="0">
                <a:solidFill>
                  <a:schemeClr val="bg1"/>
                </a:solidFill>
                <a:latin typeface="Anaheim" panose="020B0604020202020204" charset="0"/>
              </a:rPr>
              <a:t>Que a brisa primeira levou</a:t>
            </a:r>
          </a:p>
          <a:p>
            <a:pPr algn="r"/>
            <a:r>
              <a:rPr lang="pt-BR" sz="1100" dirty="0">
                <a:solidFill>
                  <a:schemeClr val="bg1"/>
                </a:solidFill>
                <a:latin typeface="Anaheim" panose="020B0604020202020204" charset="0"/>
              </a:rPr>
              <a:t>No peito a saudade cativa</a:t>
            </a:r>
          </a:p>
          <a:p>
            <a:pPr algn="r"/>
            <a:r>
              <a:rPr lang="pt-BR" sz="1100" dirty="0">
                <a:solidFill>
                  <a:schemeClr val="bg1"/>
                </a:solidFill>
                <a:latin typeface="Anaheim" panose="020B0604020202020204" charset="0"/>
              </a:rPr>
              <a:t>Faz força pro tempo parar</a:t>
            </a:r>
          </a:p>
        </p:txBody>
      </p:sp>
      <p:sp>
        <p:nvSpPr>
          <p:cNvPr id="7" name="Google Shape;509;p37"/>
          <p:cNvSpPr txBox="1">
            <a:spLocks/>
          </p:cNvSpPr>
          <p:nvPr/>
        </p:nvSpPr>
        <p:spPr>
          <a:xfrm>
            <a:off x="3820636" y="919627"/>
            <a:ext cx="1394153" cy="4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/>
              <a:t>CAROLINA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2351400" y="1247603"/>
            <a:ext cx="246626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Carolina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Nos seus olhos fundos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Guarda tanta dor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A dor de todo esse mundo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Eu já lhe expliquei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Que não vai dar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Seu pranto não vai nada ajudar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Eu já convidei para dançar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É hora, já sei, de aproveitar</a:t>
            </a:r>
          </a:p>
          <a:p>
            <a:endParaRPr lang="pt-BR" sz="1200" dirty="0">
              <a:solidFill>
                <a:schemeClr val="bg1"/>
              </a:solidFill>
              <a:latin typeface="Anaheim" panose="020B0604020202020204" charset="0"/>
            </a:endParaRP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Lá fora, amor</a:t>
            </a:r>
          </a:p>
          <a:p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Uma rosa nasceu</a:t>
            </a:r>
          </a:p>
          <a:p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Todo mundo sambou</a:t>
            </a:r>
          </a:p>
          <a:p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Uma estrela caiu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Eu bem que mostrei sorrindo</a:t>
            </a:r>
          </a:p>
          <a:p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Pela janela</a:t>
            </a:r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, ah que lindo</a:t>
            </a:r>
          </a:p>
          <a:p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Mas Carolina não viu</a:t>
            </a:r>
          </a:p>
        </p:txBody>
      </p:sp>
      <p:sp>
        <p:nvSpPr>
          <p:cNvPr id="9" name="Retângulo 8"/>
          <p:cNvSpPr/>
          <p:nvPr/>
        </p:nvSpPr>
        <p:spPr>
          <a:xfrm>
            <a:off x="3981658" y="1678490"/>
            <a:ext cx="24662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Carolina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Nos seus olhos tristes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Guarda tanto amor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O amor que já não existe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Eu bem que avisei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Vai acabar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De tudo lhe dei para aceitar</a:t>
            </a:r>
          </a:p>
          <a:p>
            <a:pPr algn="r"/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Mil versos cantei pra lhe agradar</a:t>
            </a: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Agora não sei como explicar</a:t>
            </a:r>
          </a:p>
          <a:p>
            <a:pPr algn="r"/>
            <a:endParaRPr lang="pt-BR" sz="12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Lá fora, amor</a:t>
            </a:r>
          </a:p>
          <a:p>
            <a:pPr algn="r"/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Uma rosa morreu</a:t>
            </a:r>
          </a:p>
          <a:p>
            <a:pPr algn="r"/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Uma festa acabou</a:t>
            </a:r>
          </a:p>
          <a:p>
            <a:pPr algn="r"/>
            <a:r>
              <a:rPr lang="pt-BR" sz="1200" dirty="0">
                <a:solidFill>
                  <a:srgbClr val="E9B047"/>
                </a:solidFill>
                <a:latin typeface="Anaheim" panose="020B0604020202020204" charset="0"/>
              </a:rPr>
              <a:t>Nosso barco </a:t>
            </a:r>
            <a:r>
              <a:rPr lang="pt-BR" sz="1200" dirty="0" smtClean="0">
                <a:solidFill>
                  <a:srgbClr val="E9B047"/>
                </a:solidFill>
                <a:latin typeface="Anaheim" panose="020B0604020202020204" charset="0"/>
              </a:rPr>
              <a:t>partiu</a:t>
            </a:r>
            <a:endParaRPr lang="pt-BR" sz="1200" dirty="0">
              <a:solidFill>
                <a:srgbClr val="E9B047"/>
              </a:solidFill>
              <a:latin typeface="Anaheim" panose="020B0604020202020204" charset="0"/>
            </a:endParaRPr>
          </a:p>
          <a:p>
            <a:pPr algn="r"/>
            <a:r>
              <a:rPr lang="pt-BR" sz="1200" dirty="0">
                <a:solidFill>
                  <a:schemeClr val="bg1"/>
                </a:solidFill>
                <a:latin typeface="Anaheim" panose="020B0604020202020204" charset="0"/>
              </a:rPr>
              <a:t>[...]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568177" y="2948790"/>
            <a:ext cx="2326511" cy="2060294"/>
          </a:xfrm>
          <a:prstGeom prst="rect">
            <a:avLst/>
          </a:prstGeom>
          <a:solidFill>
            <a:srgbClr val="E9B04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Google Shape;203;p30"/>
          <p:cNvSpPr txBox="1">
            <a:spLocks/>
          </p:cNvSpPr>
          <p:nvPr/>
        </p:nvSpPr>
        <p:spPr>
          <a:xfrm>
            <a:off x="6690295" y="3109651"/>
            <a:ext cx="2082405" cy="164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naheim"/>
              <a:buNone/>
              <a:defRPr sz="12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/>
            <a:endParaRPr lang="pt-BR" dirty="0" smtClean="0"/>
          </a:p>
          <a:p>
            <a:pPr marL="0" indent="0"/>
            <a:r>
              <a:rPr lang="pt-BR" sz="1400" dirty="0">
                <a:solidFill>
                  <a:srgbClr val="276670"/>
                </a:solidFill>
              </a:rPr>
              <a:t>Essa moça é a tal da janela</a:t>
            </a:r>
          </a:p>
          <a:p>
            <a:pPr marL="0" indent="0"/>
            <a:r>
              <a:rPr lang="pt-BR" sz="1400" dirty="0">
                <a:solidFill>
                  <a:srgbClr val="276670"/>
                </a:solidFill>
              </a:rPr>
              <a:t>Que eu me cansei de cantar</a:t>
            </a:r>
          </a:p>
          <a:p>
            <a:pPr marL="0" indent="0"/>
            <a:r>
              <a:rPr lang="pt-BR" sz="1400" dirty="0"/>
              <a:t>E agora está só na dela</a:t>
            </a:r>
          </a:p>
          <a:p>
            <a:pPr marL="0" indent="0"/>
            <a:r>
              <a:rPr lang="pt-BR" sz="1400" dirty="0"/>
              <a:t>Botando só pra quebrar</a:t>
            </a:r>
          </a:p>
          <a:p>
            <a:pPr marL="0" indent="0" algn="l"/>
            <a:endParaRPr lang="pt-BR" sz="1000" dirty="0"/>
          </a:p>
        </p:txBody>
      </p:sp>
      <p:pic>
        <p:nvPicPr>
          <p:cNvPr id="12" name="chico_buarque_mpb_4_roda_viva_5468111426400635737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555" y="4540812"/>
            <a:ext cx="475756" cy="475756"/>
          </a:xfrm>
          <a:prstGeom prst="rect">
            <a:avLst/>
          </a:prstGeom>
        </p:spPr>
      </p:pic>
      <p:pic>
        <p:nvPicPr>
          <p:cNvPr id="13" name="carolina_chico_buarque_de_hollanda_6695088433785938643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3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16816" y="4540812"/>
            <a:ext cx="507472" cy="507472"/>
          </a:xfrm>
          <a:prstGeom prst="rect">
            <a:avLst/>
          </a:prstGeom>
        </p:spPr>
      </p:pic>
      <p:sp>
        <p:nvSpPr>
          <p:cNvPr id="14" name="Google Shape;509;p37"/>
          <p:cNvSpPr txBox="1">
            <a:spLocks/>
          </p:cNvSpPr>
          <p:nvPr/>
        </p:nvSpPr>
        <p:spPr>
          <a:xfrm>
            <a:off x="7117114" y="2463422"/>
            <a:ext cx="1738345" cy="4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/>
              <a:t>ESSA MOÇA </a:t>
            </a:r>
          </a:p>
          <a:p>
            <a:pPr algn="ctr"/>
            <a:r>
              <a:rPr lang="pt-BR" dirty="0" smtClean="0"/>
              <a:t>TÁ DIFERENTE</a:t>
            </a:r>
            <a:endParaRPr lang="pt-BR" dirty="0"/>
          </a:p>
        </p:txBody>
      </p:sp>
      <p:pic>
        <p:nvPicPr>
          <p:cNvPr id="6" name="chico_buarque_essa_mo_a_ta_diferente_-6194442386963989063 (mp3cut.net) (3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040.2857"/>
                  <p14:fade out="3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52053" y="2463421"/>
            <a:ext cx="452891" cy="4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3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29900" y="111450"/>
            <a:ext cx="2156892" cy="1170000"/>
          </a:xfrm>
        </p:spPr>
        <p:txBody>
          <a:bodyPr/>
          <a:lstStyle/>
          <a:p>
            <a:r>
              <a:rPr lang="pt-BR" dirty="0" smtClean="0"/>
              <a:t>CHICO BUARQUE </a:t>
            </a:r>
            <a:br>
              <a:rPr lang="pt-BR" dirty="0" smtClean="0"/>
            </a:br>
            <a:r>
              <a:rPr lang="pt-BR" dirty="0" smtClean="0"/>
              <a:t>DE HOLLANDA, VOL 2</a:t>
            </a:r>
            <a:endParaRPr lang="pt-BR" dirty="0"/>
          </a:p>
        </p:txBody>
      </p:sp>
      <p:cxnSp>
        <p:nvCxnSpPr>
          <p:cNvPr id="4" name="Google Shape;340;p37"/>
          <p:cNvCxnSpPr/>
          <p:nvPr/>
        </p:nvCxnSpPr>
        <p:spPr>
          <a:xfrm>
            <a:off x="5612966" y="1006996"/>
            <a:ext cx="1" cy="383256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cxnSp>
      <p:sp>
        <p:nvSpPr>
          <p:cNvPr id="5" name="Google Shape;509;p37"/>
          <p:cNvSpPr txBox="1">
            <a:spLocks/>
          </p:cNvSpPr>
          <p:nvPr/>
        </p:nvSpPr>
        <p:spPr>
          <a:xfrm>
            <a:off x="4353828" y="544098"/>
            <a:ext cx="2518276" cy="4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/>
              <a:t>SONHO DE UM CARNAVAL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5645282" y="2376973"/>
            <a:ext cx="334151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No Carnaval, esperança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Que gente longe viva na lembrança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Que gente triste possa entrar na dança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Que gente grande saiba ser criança</a:t>
            </a:r>
          </a:p>
          <a:p>
            <a:endParaRPr lang="pt-BR" sz="1300" dirty="0">
              <a:solidFill>
                <a:schemeClr val="bg1"/>
              </a:solidFill>
              <a:latin typeface="Anaheim" panose="020B060402020202020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651184" y="1276671"/>
            <a:ext cx="292946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300" dirty="0">
                <a:solidFill>
                  <a:srgbClr val="276670"/>
                </a:solidFill>
                <a:latin typeface="Anaheim" panose="020B0604020202020204" charset="0"/>
              </a:rPr>
              <a:t>Carnaval, desengano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Deixei a dor em casa me esperando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 brinquei, e gritei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 fui vestido de rei</a:t>
            </a:r>
          </a:p>
          <a:p>
            <a:pPr algn="r"/>
            <a:r>
              <a:rPr lang="pt-BR" sz="1300" dirty="0">
                <a:solidFill>
                  <a:srgbClr val="276670"/>
                </a:solidFill>
                <a:latin typeface="Anaheim" panose="020B0604020202020204" charset="0"/>
              </a:rPr>
              <a:t>Quarta-feira sempre desce o pano</a:t>
            </a:r>
          </a:p>
          <a:p>
            <a:pPr algn="r"/>
            <a:endParaRPr lang="pt-BR" sz="13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Carnaval, desengano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Essa morena me deixou sonhando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Mão na mão, pé no chão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 hoje… nem lembra, não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Quarta-feira sempre desce o pano</a:t>
            </a:r>
          </a:p>
          <a:p>
            <a:pPr algn="r"/>
            <a:endParaRPr lang="pt-BR" sz="13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300" dirty="0">
                <a:solidFill>
                  <a:srgbClr val="276670"/>
                </a:solidFill>
                <a:latin typeface="Anaheim" panose="020B0604020202020204" charset="0"/>
              </a:rPr>
              <a:t>Era uma canção, um só cordão</a:t>
            </a:r>
          </a:p>
          <a:p>
            <a:pPr algn="r"/>
            <a:r>
              <a:rPr lang="pt-BR" sz="1300" dirty="0">
                <a:solidFill>
                  <a:srgbClr val="276670"/>
                </a:solidFill>
                <a:latin typeface="Anaheim" panose="020B0604020202020204" charset="0"/>
              </a:rPr>
              <a:t>E uma vontade</a:t>
            </a:r>
          </a:p>
          <a:p>
            <a:pPr algn="r"/>
            <a:r>
              <a:rPr lang="pt-BR" sz="1300" dirty="0">
                <a:solidFill>
                  <a:srgbClr val="276670"/>
                </a:solidFill>
                <a:latin typeface="Anaheim" panose="020B0604020202020204" charset="0"/>
              </a:rPr>
              <a:t>De tomar a mão</a:t>
            </a:r>
          </a:p>
          <a:p>
            <a:pPr algn="r"/>
            <a:r>
              <a:rPr lang="pt-BR" sz="1300" dirty="0">
                <a:solidFill>
                  <a:srgbClr val="276670"/>
                </a:solidFill>
                <a:latin typeface="Anaheim" panose="020B0604020202020204" charset="0"/>
              </a:rPr>
              <a:t>De cada irmão pela cidade</a:t>
            </a:r>
          </a:p>
        </p:txBody>
      </p:sp>
      <p:pic>
        <p:nvPicPr>
          <p:cNvPr id="3074" name="Picture 2" descr="Homem negro posando com vinis Foto gratuit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40" l="0" r="100000">
                        <a14:foregroundMark x1="30695" y1="15815" x2="42446" y2="9744"/>
                        <a14:foregroundMark x1="62110" y1="68371" x2="84173" y2="76038"/>
                        <a14:foregroundMark x1="81295" y1="67093" x2="61631" y2="73962"/>
                        <a14:foregroundMark x1="88489" y1="66454" x2="93046" y2="72364"/>
                        <a14:foregroundMark x1="91607" y1="72524" x2="81775" y2="86262"/>
                        <a14:foregroundMark x1="57794" y1="70607" x2="77698" y2="78115"/>
                        <a14:foregroundMark x1="73141" y1="81629" x2="84892" y2="97764"/>
                        <a14:foregroundMark x1="90168" y1="81949" x2="49161" y2="95527"/>
                        <a14:foregroundMark x1="86571" y1="81949" x2="87050" y2="93291"/>
                        <a14:foregroundMark x1="67146" y1="93450" x2="75540" y2="94888"/>
                        <a14:foregroundMark x1="60911" y1="78115" x2="60911" y2="78115"/>
                        <a14:foregroundMark x1="28297" y1="88498" x2="28297" y2="88498"/>
                        <a14:foregroundMark x1="47962" y1="85463" x2="31415" y2="97604"/>
                        <a14:foregroundMark x1="21343" y1="85942" x2="21343" y2="85942"/>
                        <a14:foregroundMark x1="21343" y1="84984" x2="28297" y2="88658"/>
                        <a14:foregroundMark x1="70743" y1="81310" x2="53717" y2="90575"/>
                        <a14:foregroundMark x1="71942" y1="62620" x2="71942" y2="62620"/>
                        <a14:foregroundMark x1="17746" y1="85463" x2="17746" y2="85463"/>
                        <a14:foregroundMark x1="51799" y1="15974" x2="51799" y2="15974"/>
                        <a14:foregroundMark x1="53477" y1="19010" x2="53477" y2="19010"/>
                        <a14:foregroundMark x1="11751" y1="53994" x2="11751" y2="53994"/>
                        <a14:backgroundMark x1="71942" y1="8466" x2="82254" y2="50000"/>
                        <a14:backgroundMark x1="8153" y1="11022" x2="7674" y2="27316"/>
                        <a14:backgroundMark x1="19185" y1="87859" x2="19185" y2="87859"/>
                        <a14:backgroundMark x1="19185" y1="86262" x2="19185" y2="86262"/>
                        <a14:backgroundMark x1="59233" y1="28754" x2="69784" y2="51757"/>
                        <a14:backgroundMark x1="18705" y1="23642" x2="6475" y2="3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643" y="-218713"/>
            <a:ext cx="3571953" cy="53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hico_buarque_sonho_de_um_carnaval_chico_buarque_vol_1_audio_oficial_7118576519319009280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0638" y="4433601"/>
            <a:ext cx="536154" cy="53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1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670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73244" y="180622"/>
            <a:ext cx="1670756" cy="1049867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3" name="Google Shape;203;p30"/>
          <p:cNvSpPr txBox="1">
            <a:spLocks noGrp="1"/>
          </p:cNvSpPr>
          <p:nvPr>
            <p:ph type="subTitle" idx="1"/>
          </p:nvPr>
        </p:nvSpPr>
        <p:spPr>
          <a:xfrm>
            <a:off x="3226321" y="1503205"/>
            <a:ext cx="2702202" cy="2133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pt-BR" sz="1400" dirty="0">
                <a:solidFill>
                  <a:srgbClr val="E9B047"/>
                </a:solidFill>
              </a:rPr>
              <a:t>Mas é Carnaval!</a:t>
            </a:r>
          </a:p>
          <a:p>
            <a:pPr marL="0" lvl="0" indent="0"/>
            <a:r>
              <a:rPr lang="pt-BR" sz="1400" dirty="0">
                <a:solidFill>
                  <a:srgbClr val="E9B047"/>
                </a:solidFill>
              </a:rPr>
              <a:t>Não me diga mais quem é você!</a:t>
            </a:r>
          </a:p>
          <a:p>
            <a:pPr marL="0" lvl="0" indent="0"/>
            <a:r>
              <a:rPr lang="pt-BR" sz="1400" dirty="0">
                <a:solidFill>
                  <a:srgbClr val="E9B047"/>
                </a:solidFill>
              </a:rPr>
              <a:t>Amanhã tudo volta ao normal</a:t>
            </a:r>
          </a:p>
          <a:p>
            <a:pPr marL="0" lvl="0" indent="0"/>
            <a:r>
              <a:rPr lang="pt-BR" sz="1400" dirty="0"/>
              <a:t>Deixa a festa acabar,</a:t>
            </a:r>
          </a:p>
          <a:p>
            <a:pPr marL="0" lvl="0" indent="0"/>
            <a:r>
              <a:rPr lang="pt-BR" sz="1400" dirty="0"/>
              <a:t>Deixa o barco correr</a:t>
            </a:r>
          </a:p>
          <a:p>
            <a:pPr marL="0" lvl="0" indent="0"/>
            <a:endParaRPr lang="pt-BR" sz="1400" dirty="0"/>
          </a:p>
          <a:p>
            <a:pPr marL="0" lvl="0" indent="0"/>
            <a:r>
              <a:rPr lang="pt-BR" sz="1400" dirty="0"/>
              <a:t>Deixa o dia raiar, que hoje eu sou</a:t>
            </a:r>
          </a:p>
          <a:p>
            <a:pPr marL="0" lvl="0" indent="0"/>
            <a:r>
              <a:rPr lang="pt-BR" sz="1400" dirty="0"/>
              <a:t>Da maneira que você me quer</a:t>
            </a:r>
          </a:p>
          <a:p>
            <a:pPr marL="0" lvl="0" indent="0"/>
            <a:r>
              <a:rPr lang="pt-BR" sz="1400" dirty="0"/>
              <a:t>O que você pedir eu lhe dou,</a:t>
            </a:r>
          </a:p>
          <a:p>
            <a:pPr marL="0" lvl="0" indent="0"/>
            <a:r>
              <a:rPr lang="pt-BR" sz="1400" dirty="0"/>
              <a:t>Seja você quem for,</a:t>
            </a:r>
          </a:p>
          <a:p>
            <a:pPr marL="0" lvl="0" indent="0"/>
            <a:r>
              <a:rPr lang="pt-BR" sz="1400" dirty="0"/>
              <a:t>Seja o que Deus quiser!</a:t>
            </a:r>
          </a:p>
        </p:txBody>
      </p:sp>
      <p:sp>
        <p:nvSpPr>
          <p:cNvPr id="204" name="Google Shape;204;p30"/>
          <p:cNvSpPr txBox="1">
            <a:spLocks noGrp="1"/>
          </p:cNvSpPr>
          <p:nvPr>
            <p:ph type="ctrTitle"/>
          </p:nvPr>
        </p:nvSpPr>
        <p:spPr>
          <a:xfrm>
            <a:off x="3164962" y="862220"/>
            <a:ext cx="2824919" cy="7365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NOITE DOS MASCARADOS</a:t>
            </a:r>
            <a:endParaRPr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3" name="Google Shape;204;p30"/>
          <p:cNvSpPr txBox="1">
            <a:spLocks/>
          </p:cNvSpPr>
          <p:nvPr/>
        </p:nvSpPr>
        <p:spPr>
          <a:xfrm>
            <a:off x="672029" y="-30983"/>
            <a:ext cx="4007487" cy="73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MARCHA DE QUARTA-FEIRA DE CINZAS</a:t>
            </a:r>
            <a:endParaRPr lang="pt-BR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6" name="Google Shape;880;p50"/>
          <p:cNvSpPr txBox="1"/>
          <p:nvPr/>
        </p:nvSpPr>
        <p:spPr>
          <a:xfrm>
            <a:off x="142969" y="1503205"/>
            <a:ext cx="2879025" cy="2610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marL="0" indent="0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Acabou nosso carnaval</a:t>
            </a:r>
          </a:p>
          <a:p>
            <a:pPr marL="0" indent="0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Ninguém ouve cantar canções</a:t>
            </a:r>
          </a:p>
          <a:p>
            <a:pPr marL="0" indent="0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Ninguém passa mais brincando feliz</a:t>
            </a:r>
          </a:p>
          <a:p>
            <a:pPr marL="0" indent="0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 nos corações</a:t>
            </a:r>
          </a:p>
          <a:p>
            <a:pPr marL="0" indent="0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Saudades e cinzas foi o que restou</a:t>
            </a:r>
          </a:p>
          <a:p>
            <a:pPr marL="0" indent="0"/>
            <a:endParaRPr lang="pt-BR" sz="1300" dirty="0">
              <a:solidFill>
                <a:schemeClr val="bg1"/>
              </a:solidFill>
              <a:latin typeface="Anaheim" panose="020B0604020202020204" charset="0"/>
            </a:endParaRPr>
          </a:p>
          <a:p>
            <a:pPr marL="0" indent="0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Pelas ruas o que se vê</a:t>
            </a:r>
          </a:p>
          <a:p>
            <a:pPr marL="0" indent="0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 uma gente que nem se vê</a:t>
            </a:r>
          </a:p>
          <a:p>
            <a:pPr marL="0" indent="0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Que nem se sorri</a:t>
            </a:r>
          </a:p>
          <a:p>
            <a:pPr marL="0" indent="0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Se beija e se abraça</a:t>
            </a:r>
          </a:p>
          <a:p>
            <a:pPr marL="0" indent="0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 sai caminhando</a:t>
            </a:r>
          </a:p>
          <a:p>
            <a:pPr marL="0" indent="0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Dançando e cantando cantigas de amor</a:t>
            </a:r>
          </a:p>
          <a:p>
            <a:pPr marL="0" indent="0"/>
            <a:endParaRPr lang="pt-BR" sz="1300" dirty="0">
              <a:solidFill>
                <a:srgbClr val="E9B047"/>
              </a:solidFill>
              <a:latin typeface="Anaheim" panose="020B0604020202020204" charset="0"/>
            </a:endParaRPr>
          </a:p>
          <a:p>
            <a:pPr marL="0" indent="0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E no entanto é preciso cantar</a:t>
            </a:r>
          </a:p>
          <a:p>
            <a:pPr marL="0" indent="0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Mais que nunca e preciso cantar</a:t>
            </a:r>
          </a:p>
          <a:p>
            <a:pPr marL="0" indent="0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É preciso cantar e alegrar a cidade</a:t>
            </a:r>
          </a:p>
          <a:p>
            <a:pPr marL="0" indent="0"/>
            <a:endParaRPr lang="pt-BR" sz="1000" dirty="0">
              <a:solidFill>
                <a:schemeClr val="bg1"/>
              </a:solidFill>
              <a:latin typeface="Anaheim" panose="020B0604020202020204" charset="0"/>
            </a:endParaRPr>
          </a:p>
        </p:txBody>
      </p:sp>
      <p:sp>
        <p:nvSpPr>
          <p:cNvPr id="90" name="Google Shape;204;p30"/>
          <p:cNvSpPr txBox="1">
            <a:spLocks/>
          </p:cNvSpPr>
          <p:nvPr/>
        </p:nvSpPr>
        <p:spPr>
          <a:xfrm>
            <a:off x="4435908" y="4460669"/>
            <a:ext cx="2806177" cy="73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AMANHÃ NINGUÉM SABE</a:t>
            </a:r>
            <a:endParaRPr lang="pt-BR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0" name="Google Shape;203;p30"/>
          <p:cNvSpPr txBox="1">
            <a:spLocks/>
          </p:cNvSpPr>
          <p:nvPr/>
        </p:nvSpPr>
        <p:spPr>
          <a:xfrm>
            <a:off x="6337177" y="132358"/>
            <a:ext cx="3214000" cy="3702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naheim"/>
              <a:buNone/>
              <a:defRPr sz="12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l"/>
            <a:r>
              <a:rPr lang="pt-BR" dirty="0">
                <a:solidFill>
                  <a:srgbClr val="E9B047"/>
                </a:solidFill>
              </a:rPr>
              <a:t>Hoje, eu quero</a:t>
            </a:r>
          </a:p>
          <a:p>
            <a:pPr marL="0" indent="0" algn="l"/>
            <a:r>
              <a:rPr lang="pt-BR" dirty="0">
                <a:solidFill>
                  <a:srgbClr val="E9B047"/>
                </a:solidFill>
              </a:rPr>
              <a:t>Fazer o meu carnaval</a:t>
            </a:r>
          </a:p>
          <a:p>
            <a:pPr marL="0" indent="0" algn="l"/>
            <a:r>
              <a:rPr lang="pt-BR" dirty="0">
                <a:solidFill>
                  <a:srgbClr val="E9B047"/>
                </a:solidFill>
              </a:rPr>
              <a:t>Se o tempo passou, espero</a:t>
            </a:r>
          </a:p>
          <a:p>
            <a:pPr marL="0" indent="0" algn="l"/>
            <a:r>
              <a:rPr lang="pt-BR" dirty="0">
                <a:solidFill>
                  <a:srgbClr val="E9B047"/>
                </a:solidFill>
              </a:rPr>
              <a:t>Que ninguém me leve a mal</a:t>
            </a:r>
          </a:p>
          <a:p>
            <a:pPr marL="0" indent="0" algn="l"/>
            <a:endParaRPr lang="pt-BR" dirty="0"/>
          </a:p>
          <a:p>
            <a:pPr marL="0" indent="0" algn="l"/>
            <a:r>
              <a:rPr lang="pt-BR" dirty="0"/>
              <a:t>Mas se o samba quer que eu prossiga</a:t>
            </a:r>
          </a:p>
          <a:p>
            <a:pPr marL="0" indent="0" algn="l"/>
            <a:r>
              <a:rPr lang="pt-BR" dirty="0"/>
              <a:t>Eu não contrario não</a:t>
            </a:r>
          </a:p>
          <a:p>
            <a:pPr marL="0" indent="0" algn="l"/>
            <a:r>
              <a:rPr lang="pt-BR" dirty="0"/>
              <a:t>Com o samba eu não compro briga</a:t>
            </a:r>
          </a:p>
          <a:p>
            <a:pPr marL="0" indent="0" algn="l"/>
            <a:r>
              <a:rPr lang="pt-BR" dirty="0"/>
              <a:t>Do samba eu não abro mão</a:t>
            </a:r>
          </a:p>
          <a:p>
            <a:pPr marL="0" indent="0" algn="l"/>
            <a:endParaRPr lang="pt-BR" dirty="0"/>
          </a:p>
          <a:p>
            <a:pPr marL="0" indent="0" algn="l"/>
            <a:r>
              <a:rPr lang="pt-BR" dirty="0"/>
              <a:t>Amanhã, ninguém sabe</a:t>
            </a:r>
          </a:p>
          <a:p>
            <a:pPr marL="0" indent="0" algn="l"/>
            <a:r>
              <a:rPr lang="pt-BR" dirty="0"/>
              <a:t>Traga-me um violão</a:t>
            </a:r>
          </a:p>
          <a:p>
            <a:pPr marL="0" indent="0" algn="l"/>
            <a:r>
              <a:rPr lang="pt-BR" dirty="0">
                <a:solidFill>
                  <a:srgbClr val="E9B047"/>
                </a:solidFill>
              </a:rPr>
              <a:t>Antes que o amor acabe</a:t>
            </a:r>
          </a:p>
          <a:p>
            <a:pPr marL="0" indent="0" algn="l"/>
            <a:r>
              <a:rPr lang="pt-BR" dirty="0">
                <a:solidFill>
                  <a:srgbClr val="E9B047"/>
                </a:solidFill>
              </a:rPr>
              <a:t>Traga-me um </a:t>
            </a:r>
            <a:r>
              <a:rPr lang="pt-BR" dirty="0" smtClean="0">
                <a:solidFill>
                  <a:srgbClr val="E9B047"/>
                </a:solidFill>
              </a:rPr>
              <a:t>violão</a:t>
            </a:r>
            <a:endParaRPr lang="pt-BR" dirty="0">
              <a:solidFill>
                <a:srgbClr val="E9B047"/>
              </a:solidFill>
            </a:endParaRPr>
          </a:p>
          <a:p>
            <a:pPr marL="0" indent="0" algn="l"/>
            <a:r>
              <a:rPr lang="pt-BR" dirty="0"/>
              <a:t>[...]</a:t>
            </a:r>
          </a:p>
          <a:p>
            <a:pPr marL="0" indent="0" algn="l"/>
            <a:endParaRPr lang="pt-BR" dirty="0"/>
          </a:p>
          <a:p>
            <a:pPr marL="0" indent="0" algn="l"/>
            <a:r>
              <a:rPr lang="pt-BR" dirty="0">
                <a:solidFill>
                  <a:srgbClr val="E9B047"/>
                </a:solidFill>
              </a:rPr>
              <a:t>Quero ver a tristeza de parte</a:t>
            </a:r>
          </a:p>
          <a:p>
            <a:pPr marL="0" indent="0" algn="l"/>
            <a:r>
              <a:rPr lang="pt-BR" dirty="0"/>
              <a:t>Quero ver o samba ferver</a:t>
            </a:r>
          </a:p>
          <a:p>
            <a:pPr marL="0" indent="0" algn="l"/>
            <a:r>
              <a:rPr lang="pt-BR" dirty="0"/>
              <a:t>No corpo da porta-estandarte</a:t>
            </a:r>
          </a:p>
          <a:p>
            <a:pPr marL="0" indent="0" algn="l"/>
            <a:r>
              <a:rPr lang="pt-BR" dirty="0"/>
              <a:t>Que o meu violão vai </a:t>
            </a:r>
            <a:r>
              <a:rPr lang="pt-BR" dirty="0" smtClean="0"/>
              <a:t>trazer</a:t>
            </a:r>
            <a:endParaRPr lang="pt-BR" dirty="0"/>
          </a:p>
          <a:p>
            <a:pPr marL="0" indent="0" algn="l"/>
            <a:r>
              <a:rPr lang="pt-BR" dirty="0" smtClean="0"/>
              <a:t>[...]</a:t>
            </a:r>
            <a:endParaRPr lang="pt-BR" dirty="0"/>
          </a:p>
        </p:txBody>
      </p:sp>
      <p:sp>
        <p:nvSpPr>
          <p:cNvPr id="111" name="Google Shape;203;p30"/>
          <p:cNvSpPr txBox="1">
            <a:spLocks/>
          </p:cNvSpPr>
          <p:nvPr/>
        </p:nvSpPr>
        <p:spPr>
          <a:xfrm>
            <a:off x="6863508" y="3956660"/>
            <a:ext cx="2280492" cy="87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naheim"/>
              <a:buNone/>
              <a:defRPr sz="12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r"/>
            <a:r>
              <a:rPr lang="pt-BR" dirty="0">
                <a:solidFill>
                  <a:schemeClr val="bg1"/>
                </a:solidFill>
              </a:rPr>
              <a:t>Se o violão insistir, na certa</a:t>
            </a:r>
          </a:p>
          <a:p>
            <a:pPr marL="0" indent="0" algn="r"/>
            <a:r>
              <a:rPr lang="pt-BR" dirty="0">
                <a:solidFill>
                  <a:schemeClr val="bg1"/>
                </a:solidFill>
              </a:rPr>
              <a:t>A morena ainda vem dançar</a:t>
            </a:r>
          </a:p>
          <a:p>
            <a:pPr marL="0" indent="0" algn="r"/>
            <a:r>
              <a:rPr lang="pt-BR" dirty="0">
                <a:solidFill>
                  <a:srgbClr val="E9B047"/>
                </a:solidFill>
              </a:rPr>
              <a:t>A roda fica aberta</a:t>
            </a:r>
          </a:p>
          <a:p>
            <a:pPr marL="0" indent="0" algn="r"/>
            <a:r>
              <a:rPr lang="pt-BR" dirty="0">
                <a:solidFill>
                  <a:srgbClr val="E9B047"/>
                </a:solidFill>
              </a:rPr>
              <a:t>E a banda vai passar</a:t>
            </a:r>
          </a:p>
        </p:txBody>
      </p:sp>
      <p:pic>
        <p:nvPicPr>
          <p:cNvPr id="5" name="vinicius_de_moraes_marcha_da_quarta_feira_de_cinzas_-8875843713784494336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1657" y="4651812"/>
            <a:ext cx="354251" cy="354251"/>
          </a:xfrm>
          <a:prstGeom prst="rect">
            <a:avLst/>
          </a:prstGeom>
        </p:spPr>
      </p:pic>
      <p:pic>
        <p:nvPicPr>
          <p:cNvPr id="3" name="chico_buarque_noite_dos_mascarados_8968829353262819220 (mp3cut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3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8996" y="4089565"/>
            <a:ext cx="346879" cy="346879"/>
          </a:xfrm>
          <a:prstGeom prst="rect">
            <a:avLst/>
          </a:prstGeom>
        </p:spPr>
      </p:pic>
      <p:pic>
        <p:nvPicPr>
          <p:cNvPr id="4" name="chico_buarque_amanha_ninguem_sabe_chico_buarque_vol_1_audio_oficial_1612573416030472486 (mp3cut.net) (2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in="3000" out="4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9517" y="262919"/>
            <a:ext cx="347296" cy="34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4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29900" y="111450"/>
            <a:ext cx="2038678" cy="1170000"/>
          </a:xfrm>
        </p:spPr>
        <p:txBody>
          <a:bodyPr/>
          <a:lstStyle/>
          <a:p>
            <a:r>
              <a:rPr lang="pt-BR" dirty="0" smtClean="0"/>
              <a:t>CHICO BUARQUE </a:t>
            </a:r>
            <a:br>
              <a:rPr lang="pt-BR" dirty="0" smtClean="0"/>
            </a:br>
            <a:r>
              <a:rPr lang="pt-BR" dirty="0" smtClean="0"/>
              <a:t>DE HOLLANDA, VOL 4</a:t>
            </a:r>
            <a:endParaRPr lang="pt-BR" dirty="0"/>
          </a:p>
        </p:txBody>
      </p:sp>
      <p:cxnSp>
        <p:nvCxnSpPr>
          <p:cNvPr id="5" name="Google Shape;340;p37"/>
          <p:cNvCxnSpPr/>
          <p:nvPr/>
        </p:nvCxnSpPr>
        <p:spPr>
          <a:xfrm>
            <a:off x="4450685" y="994912"/>
            <a:ext cx="1" cy="383256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cxnSp>
      <p:sp>
        <p:nvSpPr>
          <p:cNvPr id="6" name="Google Shape;509;p37"/>
          <p:cNvSpPr txBox="1">
            <a:spLocks/>
          </p:cNvSpPr>
          <p:nvPr/>
        </p:nvSpPr>
        <p:spPr>
          <a:xfrm>
            <a:off x="3191547" y="453766"/>
            <a:ext cx="2518276" cy="4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/>
              <a:t>AGORA FALANDO SÉRIO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4507729" y="1176643"/>
            <a:ext cx="2598151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 você que está me ouvindo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Quer saber o que está havendo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Com as flores do meu quintal</a:t>
            </a:r>
          </a:p>
          <a:p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O amor-perfeito, traindo</a:t>
            </a:r>
          </a:p>
          <a:p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A sempre-viva, morrendo</a:t>
            </a:r>
          </a:p>
          <a:p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E a rosa, cheirando </a:t>
            </a:r>
            <a:r>
              <a:rPr lang="pt-BR" sz="1300" dirty="0" smtClean="0">
                <a:solidFill>
                  <a:srgbClr val="E9B047"/>
                </a:solidFill>
                <a:latin typeface="Anaheim" panose="020B0604020202020204" charset="0"/>
              </a:rPr>
              <a:t>mal</a:t>
            </a:r>
            <a:endParaRPr lang="pt-BR" sz="1300" dirty="0">
              <a:solidFill>
                <a:srgbClr val="E9B047"/>
              </a:solidFill>
              <a:latin typeface="Anaheim" panose="020B0604020202020204" charset="0"/>
            </a:endParaRP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[…]</a:t>
            </a:r>
          </a:p>
          <a:p>
            <a:endParaRPr lang="pt-BR" sz="1300" dirty="0">
              <a:solidFill>
                <a:schemeClr val="bg1"/>
              </a:solidFill>
              <a:latin typeface="Anaheim" panose="020B0604020202020204" charset="0"/>
            </a:endParaRP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Eu quero fazer silêncio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Um silêncio tão doente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Do vizinho reclamar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 chamar polícia e médico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 o síndico do meu tédio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Pedindo pra eu cantar</a:t>
            </a:r>
          </a:p>
          <a:p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Agora falando sério</a:t>
            </a:r>
          </a:p>
          <a:p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Eu queria não </a:t>
            </a:r>
            <a:r>
              <a:rPr lang="pt-BR" sz="1300" dirty="0" smtClean="0">
                <a:solidFill>
                  <a:srgbClr val="E9B047"/>
                </a:solidFill>
                <a:latin typeface="Anaheim" panose="020B0604020202020204" charset="0"/>
              </a:rPr>
              <a:t>cantar</a:t>
            </a:r>
            <a:endParaRPr lang="pt-BR" sz="1300" dirty="0">
              <a:solidFill>
                <a:srgbClr val="E9B047"/>
              </a:solidFill>
              <a:latin typeface="Anaheim" panose="020B0604020202020204" charset="0"/>
            </a:endParaRP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[...]</a:t>
            </a:r>
          </a:p>
        </p:txBody>
      </p:sp>
      <p:sp>
        <p:nvSpPr>
          <p:cNvPr id="8" name="Retângulo 7"/>
          <p:cNvSpPr/>
          <p:nvPr/>
        </p:nvSpPr>
        <p:spPr>
          <a:xfrm>
            <a:off x="1494280" y="1076616"/>
            <a:ext cx="292946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Agora falando sério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Eu queria não cantar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A cantiga bonita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Que se acredita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Que o mal espanta</a:t>
            </a:r>
          </a:p>
          <a:p>
            <a:pPr algn="r"/>
            <a:endParaRPr lang="pt-BR" sz="13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Dou um chute no lirismo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Um pega no cachorro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E um tiro no sabiá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Dou um fora no violino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Faço a mala e corro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Pra não ver a banda passar</a:t>
            </a:r>
          </a:p>
          <a:p>
            <a:pPr algn="r"/>
            <a:endParaRPr lang="pt-BR" sz="13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Agora falando sério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Eu queria não mentir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Não queria enganar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Driblar, iludir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Tanto desencanto</a:t>
            </a:r>
          </a:p>
        </p:txBody>
      </p:sp>
      <p:sp>
        <p:nvSpPr>
          <p:cNvPr id="9" name="Google Shape;737;p43"/>
          <p:cNvSpPr/>
          <p:nvPr/>
        </p:nvSpPr>
        <p:spPr>
          <a:xfrm>
            <a:off x="0" y="0"/>
            <a:ext cx="1082100" cy="5143500"/>
          </a:xfrm>
          <a:prstGeom prst="rect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738;p43"/>
          <p:cNvPicPr preferRelativeResize="0"/>
          <p:nvPr/>
        </p:nvPicPr>
        <p:blipFill rotWithShape="1">
          <a:blip r:embed="rId4">
            <a:alphaModFix/>
          </a:blip>
          <a:srcRect l="44877" r="44876"/>
          <a:stretch/>
        </p:blipFill>
        <p:spPr>
          <a:xfrm>
            <a:off x="0" y="0"/>
            <a:ext cx="790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39;p43"/>
          <p:cNvSpPr/>
          <p:nvPr/>
        </p:nvSpPr>
        <p:spPr>
          <a:xfrm>
            <a:off x="-400" y="0"/>
            <a:ext cx="790500" cy="5143500"/>
          </a:xfrm>
          <a:prstGeom prst="rect">
            <a:avLst/>
          </a:prstGeom>
          <a:solidFill>
            <a:srgbClr val="276670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04_chico_buarque_agora_falando_serio_1970_-4942314371536928540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9.9387"/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012" y="4614964"/>
            <a:ext cx="528536" cy="52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1"/>
          <p:cNvSpPr txBox="1">
            <a:spLocks noGrp="1"/>
          </p:cNvSpPr>
          <p:nvPr>
            <p:ph type="ctrTitle" idx="2"/>
          </p:nvPr>
        </p:nvSpPr>
        <p:spPr>
          <a:xfrm>
            <a:off x="6112268" y="2821077"/>
            <a:ext cx="228570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CANÇÕES DA REPRESSÃO</a:t>
            </a:r>
            <a:endParaRPr dirty="0"/>
          </a:p>
        </p:txBody>
      </p:sp>
      <p:sp>
        <p:nvSpPr>
          <p:cNvPr id="681" name="Google Shape;681;p41"/>
          <p:cNvSpPr txBox="1">
            <a:spLocks noGrp="1"/>
          </p:cNvSpPr>
          <p:nvPr>
            <p:ph type="title"/>
          </p:nvPr>
        </p:nvSpPr>
        <p:spPr>
          <a:xfrm flipH="1">
            <a:off x="6335200" y="236710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03</a:t>
            </a:r>
            <a:endParaRPr dirty="0"/>
          </a:p>
        </p:txBody>
      </p:sp>
      <p:sp>
        <p:nvSpPr>
          <p:cNvPr id="682" name="Google Shape;682;p41"/>
          <p:cNvSpPr txBox="1">
            <a:spLocks noGrp="1"/>
          </p:cNvSpPr>
          <p:nvPr>
            <p:ph type="subTitle" idx="1"/>
          </p:nvPr>
        </p:nvSpPr>
        <p:spPr>
          <a:xfrm>
            <a:off x="1693800" y="3595279"/>
            <a:ext cx="38730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Chico Buarque e a ditadura (1964 – 1985)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 txBox="1">
            <a:spLocks noGrp="1"/>
          </p:cNvSpPr>
          <p:nvPr>
            <p:ph type="ctrTitle" idx="4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DIFERENÇA       ENTRE CANÇÕES</a:t>
            </a:r>
            <a:endParaRPr dirty="0"/>
          </a:p>
        </p:txBody>
      </p:sp>
      <p:sp>
        <p:nvSpPr>
          <p:cNvPr id="295" name="Google Shape;295;p33"/>
          <p:cNvSpPr/>
          <p:nvPr/>
        </p:nvSpPr>
        <p:spPr>
          <a:xfrm>
            <a:off x="3059140" y="3308763"/>
            <a:ext cx="3394109" cy="1501200"/>
          </a:xfrm>
          <a:prstGeom prst="rect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3"/>
          <p:cNvSpPr/>
          <p:nvPr/>
        </p:nvSpPr>
        <p:spPr>
          <a:xfrm>
            <a:off x="2873829" y="1130638"/>
            <a:ext cx="3245015" cy="1501200"/>
          </a:xfrm>
          <a:prstGeom prst="rect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3"/>
          <p:cNvSpPr txBox="1">
            <a:spLocks noGrp="1"/>
          </p:cNvSpPr>
          <p:nvPr>
            <p:ph type="ctrTitle"/>
          </p:nvPr>
        </p:nvSpPr>
        <p:spPr>
          <a:xfrm>
            <a:off x="3097736" y="622558"/>
            <a:ext cx="2797200" cy="44082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rPr>
              <a:t>LIRISMO NOSTÁLGICO</a:t>
            </a:r>
            <a:endParaRPr dirty="0">
              <a:solidFill>
                <a:srgbClr val="F3F3F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299" name="Google Shape;299;p33"/>
          <p:cNvSpPr txBox="1">
            <a:spLocks noGrp="1"/>
          </p:cNvSpPr>
          <p:nvPr>
            <p:ph type="ctrTitle" idx="3"/>
          </p:nvPr>
        </p:nvSpPr>
        <p:spPr>
          <a:xfrm>
            <a:off x="3283470" y="2716259"/>
            <a:ext cx="2945447" cy="52524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rPr>
              <a:t>CANÇÕES DA REPRESSÃO</a:t>
            </a:r>
            <a:endParaRPr dirty="0">
              <a:solidFill>
                <a:srgbClr val="F3F3F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cxnSp>
        <p:nvCxnSpPr>
          <p:cNvPr id="301" name="Google Shape;301;p33"/>
          <p:cNvCxnSpPr>
            <a:stCxn id="296" idx="3"/>
          </p:cNvCxnSpPr>
          <p:nvPr/>
        </p:nvCxnSpPr>
        <p:spPr>
          <a:xfrm>
            <a:off x="6118844" y="1881238"/>
            <a:ext cx="10086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2" name="Google Shape;302;p33"/>
          <p:cNvCxnSpPr>
            <a:stCxn id="295" idx="1"/>
          </p:cNvCxnSpPr>
          <p:nvPr/>
        </p:nvCxnSpPr>
        <p:spPr>
          <a:xfrm flipH="1">
            <a:off x="2016942" y="4059363"/>
            <a:ext cx="1042198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321;p35"/>
          <p:cNvSpPr txBox="1">
            <a:spLocks/>
          </p:cNvSpPr>
          <p:nvPr/>
        </p:nvSpPr>
        <p:spPr>
          <a:xfrm>
            <a:off x="2831610" y="1147802"/>
            <a:ext cx="3329453" cy="163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Font typeface="Anaheim"/>
              <a:buNone/>
              <a:defRPr sz="10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pt-BR" sz="1050" dirty="0" smtClean="0"/>
              <a:t>Caráter nostálgico de resgate do primitivo,            do ingênuo </a:t>
            </a:r>
          </a:p>
          <a:p>
            <a:pPr marL="0" indent="0" algn="ctr"/>
            <a:endParaRPr lang="pt-BR" sz="1050" dirty="0" smtClean="0"/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pt-BR" sz="1050" dirty="0" smtClean="0"/>
              <a:t>Proposta de uma momentânea suspensão da realidade</a:t>
            </a:r>
          </a:p>
          <a:p>
            <a:pPr marL="0" indent="0" algn="ctr"/>
            <a:endParaRPr lang="pt-BR" sz="1050" dirty="0" smtClean="0"/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pt-BR" sz="1050" dirty="0" smtClean="0"/>
              <a:t>Bastante uso de metáforas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pt-BR" sz="1050" dirty="0" smtClean="0"/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pt-BR" sz="1050" dirty="0" smtClean="0"/>
              <a:t>Tempo com caráter mítico </a:t>
            </a:r>
          </a:p>
        </p:txBody>
      </p:sp>
      <p:sp>
        <p:nvSpPr>
          <p:cNvPr id="17" name="Google Shape;321;p35"/>
          <p:cNvSpPr txBox="1">
            <a:spLocks noGrp="1"/>
          </p:cNvSpPr>
          <p:nvPr>
            <p:ph type="subTitle" idx="2"/>
          </p:nvPr>
        </p:nvSpPr>
        <p:spPr>
          <a:xfrm>
            <a:off x="2976545" y="3393184"/>
            <a:ext cx="3564931" cy="1635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ctr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050" dirty="0" smtClean="0"/>
              <a:t>Caráter de tensão para um futuro aberto que assume forma de ameaça</a:t>
            </a:r>
          </a:p>
          <a:p>
            <a:pPr marL="0" lvl="0" indent="0" algn="ctr" rtl="0">
              <a:spcAft>
                <a:spcPts val="0"/>
              </a:spcAft>
            </a:pPr>
            <a:endParaRPr lang="pt-BR" sz="1050" dirty="0" smtClean="0"/>
          </a:p>
          <a:p>
            <a:pPr marL="171450" lvl="0" indent="-171450" algn="ctr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050" dirty="0" smtClean="0"/>
              <a:t>Proposta de mudança do presente de caráter irreversível</a:t>
            </a:r>
          </a:p>
          <a:p>
            <a:pPr marL="0" lvl="0" indent="0" algn="ctr" rtl="0">
              <a:spcAft>
                <a:spcPts val="0"/>
              </a:spcAft>
            </a:pPr>
            <a:endParaRPr lang="pt-BR" sz="1050" dirty="0" smtClean="0"/>
          </a:p>
          <a:p>
            <a:pPr marL="171450" lvl="0" indent="-171450" algn="ctr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050" dirty="0" smtClean="0"/>
              <a:t>Certas músicas sem perspectiva de futuro e algumas    com recusa do atual e proposta de um novo</a:t>
            </a:r>
          </a:p>
          <a:p>
            <a:pPr marL="171450" lvl="0" indent="-171450" algn="ctr" rtl="0"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6489544" y="4315146"/>
            <a:ext cx="1616766" cy="288699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 smtClean="0">
                <a:latin typeface="Righteous" panose="020B0604020202020204" charset="0"/>
              </a:rPr>
              <a:t>CHICO BUARQUE (1978)</a:t>
            </a:r>
            <a:endParaRPr lang="pt-BR" sz="900" dirty="0">
              <a:latin typeface="Righteous" panose="020B060402020202020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845958" y="4321845"/>
            <a:ext cx="1452431" cy="28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 smtClean="0">
                <a:latin typeface="Righteous" panose="020B0604020202020204" charset="0"/>
              </a:rPr>
              <a:t>SINAL FECHADO (1974)</a:t>
            </a:r>
            <a:endParaRPr lang="pt-BR" sz="900" dirty="0">
              <a:latin typeface="Righteous" panose="020B0604020202020204" charset="0"/>
            </a:endParaRPr>
          </a:p>
        </p:txBody>
      </p:sp>
      <p:pic>
        <p:nvPicPr>
          <p:cNvPr id="744" name="Google Shape;744;p44"/>
          <p:cNvPicPr preferRelativeResize="0"/>
          <p:nvPr/>
        </p:nvPicPr>
        <p:blipFill rotWithShape="1">
          <a:blip r:embed="rId3">
            <a:alphaModFix/>
          </a:blip>
          <a:srcRect l="20505" t="34384" r="29444" b="32033"/>
          <a:stretch/>
        </p:blipFill>
        <p:spPr>
          <a:xfrm>
            <a:off x="783225" y="1222650"/>
            <a:ext cx="2306051" cy="232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44"/>
          <p:cNvPicPr preferRelativeResize="0"/>
          <p:nvPr/>
        </p:nvPicPr>
        <p:blipFill rotWithShape="1">
          <a:blip r:embed="rId4">
            <a:alphaModFix/>
          </a:blip>
          <a:srcRect l="24535" t="13098" r="13694" b="45439"/>
          <a:stretch/>
        </p:blipFill>
        <p:spPr>
          <a:xfrm flipH="1">
            <a:off x="6055074" y="1222650"/>
            <a:ext cx="2305151" cy="2321377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44"/>
          <p:cNvSpPr txBox="1"/>
          <p:nvPr/>
        </p:nvSpPr>
        <p:spPr>
          <a:xfrm>
            <a:off x="1387011" y="4321845"/>
            <a:ext cx="1181528" cy="282000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dirty="0" smtClean="0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rPr>
              <a:t>CONSTRUÇÃO (1971)</a:t>
            </a:r>
            <a:endParaRPr sz="900" dirty="0">
              <a:solidFill>
                <a:srgbClr val="F3F3F3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750" name="Google Shape;750;p44"/>
          <p:cNvSpPr txBox="1"/>
          <p:nvPr/>
        </p:nvSpPr>
        <p:spPr>
          <a:xfrm>
            <a:off x="962988" y="3591200"/>
            <a:ext cx="20226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dirty="0" smtClean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Análise das músicas “Cordão”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 smtClean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e “Deus lhe Pague”</a:t>
            </a:r>
            <a:endParaRPr sz="1100" dirty="0"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752" name="Google Shape;752;p44"/>
          <p:cNvSpPr txBox="1"/>
          <p:nvPr/>
        </p:nvSpPr>
        <p:spPr>
          <a:xfrm>
            <a:off x="3560874" y="3591200"/>
            <a:ext cx="20226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 smtClean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Análise da música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 smtClean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“Acorda, Amor”</a:t>
            </a:r>
            <a:endParaRPr sz="1100" dirty="0"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753" name="Google Shape;753;p44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AS CANÇÕES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25" y="1222649"/>
            <a:ext cx="2306050" cy="2321377"/>
          </a:xfrm>
          <a:prstGeom prst="rect">
            <a:avLst/>
          </a:prstGeom>
        </p:spPr>
      </p:pic>
      <p:pic>
        <p:nvPicPr>
          <p:cNvPr id="1026" name="Picture 2" descr="LP/CD SINAL FECHA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01" y="1222649"/>
            <a:ext cx="2308746" cy="232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co Buarque - Chico Buarque | Discovido | Antena 3 | RT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72" y="1222649"/>
            <a:ext cx="2321377" cy="232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752;p44"/>
          <p:cNvSpPr txBox="1"/>
          <p:nvPr/>
        </p:nvSpPr>
        <p:spPr>
          <a:xfrm>
            <a:off x="6337625" y="3591200"/>
            <a:ext cx="20226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 smtClean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Análise da música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dirty="0" smtClean="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“Cálice”</a:t>
            </a:r>
            <a:endParaRPr sz="1100" dirty="0"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0" name="Google Shape;340;p37"/>
          <p:cNvCxnSpPr>
            <a:stCxn id="184" idx="2"/>
          </p:cNvCxnSpPr>
          <p:nvPr/>
        </p:nvCxnSpPr>
        <p:spPr>
          <a:xfrm>
            <a:off x="5768624" y="798215"/>
            <a:ext cx="1" cy="383256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cxnSp>
      <p:sp>
        <p:nvSpPr>
          <p:cNvPr id="509" name="Google Shape;509;p37"/>
          <p:cNvSpPr txBox="1">
            <a:spLocks noGrp="1"/>
          </p:cNvSpPr>
          <p:nvPr>
            <p:ph type="ctrTitle"/>
          </p:nvPr>
        </p:nvSpPr>
        <p:spPr>
          <a:xfrm>
            <a:off x="6942916" y="169333"/>
            <a:ext cx="1942800" cy="10615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CONSTRUÇÃO</a:t>
            </a:r>
            <a:endParaRPr dirty="0"/>
          </a:p>
        </p:txBody>
      </p:sp>
      <p:sp>
        <p:nvSpPr>
          <p:cNvPr id="184" name="Google Shape;509;p37"/>
          <p:cNvSpPr txBox="1">
            <a:spLocks/>
          </p:cNvSpPr>
          <p:nvPr/>
        </p:nvSpPr>
        <p:spPr>
          <a:xfrm>
            <a:off x="5288812" y="312847"/>
            <a:ext cx="959623" cy="4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/>
              <a:t>CORDÃO</a:t>
            </a:r>
            <a:endParaRPr lang="pt-BR" dirty="0"/>
          </a:p>
        </p:txBody>
      </p:sp>
      <p:sp>
        <p:nvSpPr>
          <p:cNvPr id="185" name="Google Shape;321;p35"/>
          <p:cNvSpPr txBox="1">
            <a:spLocks/>
          </p:cNvSpPr>
          <p:nvPr/>
        </p:nvSpPr>
        <p:spPr>
          <a:xfrm>
            <a:off x="2425069" y="1475747"/>
            <a:ext cx="3343555" cy="1635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pt-BR" sz="1050" dirty="0" smtClean="0">
              <a:solidFill>
                <a:schemeClr val="bg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345253" y="936291"/>
            <a:ext cx="334151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300" dirty="0" smtClean="0">
                <a:solidFill>
                  <a:srgbClr val="E9B047"/>
                </a:solidFill>
                <a:latin typeface="Anaheim" panose="020B0604020202020204" charset="0"/>
              </a:rPr>
              <a:t>Ninguém, ninguém </a:t>
            </a:r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vai me segurar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Ninguém há de me fechar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As portas do coração</a:t>
            </a:r>
          </a:p>
          <a:p>
            <a:pPr algn="r"/>
            <a:r>
              <a:rPr lang="pt-BR" sz="1300" dirty="0" smtClean="0">
                <a:solidFill>
                  <a:srgbClr val="E9B047"/>
                </a:solidFill>
                <a:latin typeface="Anaheim" panose="020B0604020202020204" charset="0"/>
              </a:rPr>
              <a:t>Ninguém, ninguém </a:t>
            </a:r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vai me sujeitar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A trancar no peito a minha paixão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Eu não, eu não vou desesperar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Eu não vou renunciar</a:t>
            </a:r>
          </a:p>
          <a:p>
            <a:pPr algn="r"/>
            <a:r>
              <a:rPr lang="pt-BR" sz="1300" dirty="0" smtClean="0">
                <a:solidFill>
                  <a:srgbClr val="E9B047"/>
                </a:solidFill>
                <a:latin typeface="Anaheim" panose="020B0604020202020204" charset="0"/>
              </a:rPr>
              <a:t>Fugir</a:t>
            </a:r>
          </a:p>
        </p:txBody>
      </p:sp>
      <p:sp>
        <p:nvSpPr>
          <p:cNvPr id="187" name="Retângulo 186"/>
          <p:cNvSpPr/>
          <p:nvPr/>
        </p:nvSpPr>
        <p:spPr>
          <a:xfrm>
            <a:off x="2345253" y="2629062"/>
            <a:ext cx="334151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300" dirty="0" smtClean="0">
                <a:solidFill>
                  <a:schemeClr val="bg1"/>
                </a:solidFill>
                <a:latin typeface="Anaheim" panose="020B0604020202020204" charset="0"/>
              </a:rPr>
              <a:t>Ninguém, ninguém </a:t>
            </a:r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vai me acorrentar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Enquanto eu puder cantar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Enquanto eu puder sorrir</a:t>
            </a:r>
          </a:p>
          <a:p>
            <a:pPr algn="r"/>
            <a:r>
              <a:rPr lang="pt-BR" sz="1300" dirty="0" smtClean="0">
                <a:solidFill>
                  <a:schemeClr val="bg1"/>
                </a:solidFill>
                <a:latin typeface="Anaheim" panose="020B0604020202020204" charset="0"/>
              </a:rPr>
              <a:t>Ninguém, ninguém </a:t>
            </a:r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vai me ver sofrer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Ninguém vai me surpreender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Na noite da solidão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Pois quem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Tiver nada pra perder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Vai formar comigo o imenso cordão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E então quero ver o vendaval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Quero ver o carnaval sair</a:t>
            </a:r>
            <a:endParaRPr lang="pt-BR" sz="1300" dirty="0" smtClean="0">
              <a:solidFill>
                <a:srgbClr val="E9B047"/>
              </a:solidFill>
              <a:latin typeface="Anaheim" panose="020B0604020202020204" charset="0"/>
            </a:endParaRPr>
          </a:p>
        </p:txBody>
      </p:sp>
      <p:sp>
        <p:nvSpPr>
          <p:cNvPr id="189" name="Retângulo 188"/>
          <p:cNvSpPr/>
          <p:nvPr/>
        </p:nvSpPr>
        <p:spPr>
          <a:xfrm>
            <a:off x="5848440" y="1652666"/>
            <a:ext cx="276498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dirty="0" smtClean="0">
                <a:solidFill>
                  <a:schemeClr val="bg1"/>
                </a:solidFill>
                <a:latin typeface="Anaheim" panose="020B0604020202020204" charset="0"/>
              </a:rPr>
              <a:t>Ninguém, ninguém </a:t>
            </a:r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vai me acorrentar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Enquanto eu puder cantar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Enquanto eu puder sorrir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Enquanto eu puder cantar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Alguém vai ter que me ouvir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Enquanto eu puder cantar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Enquanto eu puder seguir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Enquanto eu puder cantar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Enquanto eu puder sorrir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Enquanto eu puder cantar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Enquanto eu puder</a:t>
            </a:r>
            <a:endParaRPr lang="pt-BR" sz="1300" dirty="0" smtClean="0">
              <a:solidFill>
                <a:schemeClr val="bg1"/>
              </a:solidFill>
              <a:latin typeface="Anaheim" panose="020B0604020202020204" charset="0"/>
            </a:endParaRPr>
          </a:p>
        </p:txBody>
      </p:sp>
      <p:pic>
        <p:nvPicPr>
          <p:cNvPr id="3" name="chico_buarque_cordao_05_constru_ao_1971_7179869651311954453 (mp3cu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1400" y="4405494"/>
            <a:ext cx="544316" cy="544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m negro posando com vinis Foto Premiu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4" b="100000" l="983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010" y="0"/>
            <a:ext cx="34194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509;p37"/>
          <p:cNvSpPr txBox="1">
            <a:spLocks noGrp="1"/>
          </p:cNvSpPr>
          <p:nvPr>
            <p:ph type="ctrTitle"/>
          </p:nvPr>
        </p:nvSpPr>
        <p:spPr>
          <a:xfrm>
            <a:off x="6942916" y="169333"/>
            <a:ext cx="1942800" cy="10615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 smtClean="0"/>
              <a:t>SINAL FECHADO</a:t>
            </a:r>
            <a:endParaRPr sz="1400" dirty="0"/>
          </a:p>
        </p:txBody>
      </p:sp>
      <p:cxnSp>
        <p:nvCxnSpPr>
          <p:cNvPr id="10" name="Google Shape;340;p37"/>
          <p:cNvCxnSpPr/>
          <p:nvPr/>
        </p:nvCxnSpPr>
        <p:spPr>
          <a:xfrm>
            <a:off x="5946489" y="812468"/>
            <a:ext cx="1" cy="383256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cxnSp>
      <p:sp>
        <p:nvSpPr>
          <p:cNvPr id="11" name="Google Shape;509;p37"/>
          <p:cNvSpPr txBox="1">
            <a:spLocks/>
          </p:cNvSpPr>
          <p:nvPr/>
        </p:nvSpPr>
        <p:spPr>
          <a:xfrm>
            <a:off x="4944682" y="312847"/>
            <a:ext cx="1647883" cy="4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/>
              <a:t>ACORDA, AMOR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2595799" y="812468"/>
            <a:ext cx="334151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300" dirty="0" smtClean="0">
                <a:solidFill>
                  <a:schemeClr val="bg1"/>
                </a:solidFill>
                <a:latin typeface="Anaheim" panose="020B0604020202020204" charset="0"/>
              </a:rPr>
              <a:t>Acorda, amor</a:t>
            </a:r>
            <a:endParaRPr lang="pt-BR" sz="13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Eu tive um pesadelo agora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Sonhei que tinha gente lá fora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Batendo no portão, que aflição</a:t>
            </a:r>
          </a:p>
          <a:p>
            <a:pPr algn="r"/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Anaheim" panose="020B0604020202020204" charset="0"/>
              </a:rPr>
              <a:t>Era a dura, numa muito escura viatura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Minha nossa santa criatura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Chame, chame, chame lá</a:t>
            </a:r>
          </a:p>
          <a:p>
            <a:pPr algn="r"/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Anaheim" panose="020B0604020202020204" charset="0"/>
              </a:rPr>
              <a:t>Chame, chame o ladrão, chame o ladrão</a:t>
            </a:r>
            <a:endParaRPr lang="pt-BR" sz="1300" dirty="0" smtClean="0">
              <a:solidFill>
                <a:schemeClr val="accent5">
                  <a:lumMod val="75000"/>
                </a:schemeClr>
              </a:solidFill>
              <a:latin typeface="Anaheim" panose="020B060402020202020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43040" y="2408727"/>
            <a:ext cx="409426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Acorda amor</a:t>
            </a:r>
          </a:p>
          <a:p>
            <a:pPr algn="r"/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Anaheim" panose="020B0604020202020204" charset="0"/>
              </a:rPr>
              <a:t>Não é mais pesadelo nada</a:t>
            </a:r>
          </a:p>
          <a:p>
            <a:pPr algn="r"/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Anaheim" panose="020B0604020202020204" charset="0"/>
              </a:rPr>
              <a:t>Tem gente já no vão de escada</a:t>
            </a:r>
          </a:p>
          <a:p>
            <a:pPr algn="r"/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Anaheim" panose="020B0604020202020204" charset="0"/>
              </a:rPr>
              <a:t>Fazendo confusão, que aflição</a:t>
            </a:r>
          </a:p>
          <a:p>
            <a:pPr algn="r"/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Anaheim" panose="020B0604020202020204" charset="0"/>
              </a:rPr>
              <a:t>São os homens e eu aqui parado de pijama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Eu não gosto de passar vexame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Chame, chame, chame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Chame o ladrão, chame o ladrão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Se eu demorar uns meses convém, às vezes, você sofrer</a:t>
            </a:r>
          </a:p>
          <a:p>
            <a:pPr algn="r"/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Anaheim" panose="020B0604020202020204" charset="0"/>
              </a:rPr>
              <a:t>Mas depois de um ano eu não vindo</a:t>
            </a:r>
          </a:p>
          <a:p>
            <a:pPr algn="r"/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Anaheim" panose="020B0604020202020204" charset="0"/>
              </a:rPr>
              <a:t>Ponha a roupa de domingo e pode me esquecer</a:t>
            </a:r>
            <a:endParaRPr lang="pt-BR" sz="1300" dirty="0" smtClean="0">
              <a:solidFill>
                <a:schemeClr val="accent5">
                  <a:lumMod val="75000"/>
                </a:schemeClr>
              </a:solidFill>
              <a:latin typeface="Anaheim" panose="020B060402020202020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951943" y="1468000"/>
            <a:ext cx="34628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Acorda amor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Que o bicho é brabo e não sossega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Se você corre o bicho pega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Se fica não sei não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Atenção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Não demora</a:t>
            </a:r>
          </a:p>
          <a:p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Anaheim" panose="020B0604020202020204" charset="0"/>
              </a:rPr>
              <a:t>Dia desses chega a sua hora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Não discuta à toa não reclame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Clame, chame lá, clame, chame</a:t>
            </a:r>
          </a:p>
          <a:p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Anaheim" panose="020B0604020202020204" charset="0"/>
              </a:rPr>
              <a:t>Chame o ladrão, chame o ladrão, chame o ladrão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Não esqueça a escova, o sabonete e o </a:t>
            </a:r>
            <a:r>
              <a:rPr lang="pt-BR" sz="1300" dirty="0">
                <a:solidFill>
                  <a:schemeClr val="accent5">
                    <a:lumMod val="75000"/>
                  </a:schemeClr>
                </a:solidFill>
                <a:latin typeface="Anaheim" panose="020B0604020202020204" charset="0"/>
              </a:rPr>
              <a:t>violão</a:t>
            </a:r>
            <a:endParaRPr lang="pt-BR" sz="1300" dirty="0" smtClean="0">
              <a:solidFill>
                <a:schemeClr val="accent5">
                  <a:lumMod val="75000"/>
                </a:schemeClr>
              </a:solidFill>
              <a:latin typeface="Anaheim" panose="020B0604020202020204" charset="0"/>
            </a:endParaRPr>
          </a:p>
        </p:txBody>
      </p:sp>
      <p:pic>
        <p:nvPicPr>
          <p:cNvPr id="2" name="chico_buarque_acorda_amor_-6374861986646277575 (mp3cu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2190" y="4431436"/>
            <a:ext cx="558783" cy="55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6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co Buarque anuncia novo livro para novembro | Chiquinho, Musica popular  brasileira, Música brasilei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74"/>
            <a:ext cx="9143999" cy="515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" name="Google Shape;901;p51"/>
          <p:cNvSpPr txBox="1">
            <a:spLocks noGrp="1"/>
          </p:cNvSpPr>
          <p:nvPr>
            <p:ph type="title"/>
          </p:nvPr>
        </p:nvSpPr>
        <p:spPr>
          <a:xfrm>
            <a:off x="272000" y="236710"/>
            <a:ext cx="2536800" cy="15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01</a:t>
            </a:r>
            <a:endParaRPr dirty="0"/>
          </a:p>
        </p:txBody>
      </p:sp>
      <p:sp>
        <p:nvSpPr>
          <p:cNvPr id="7" name="Retângulo 6"/>
          <p:cNvSpPr/>
          <p:nvPr/>
        </p:nvSpPr>
        <p:spPr>
          <a:xfrm>
            <a:off x="1888882" y="3191954"/>
            <a:ext cx="7263829" cy="1736333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0" name="Google Shape;900;p51"/>
          <p:cNvSpPr txBox="1">
            <a:spLocks noGrp="1"/>
          </p:cNvSpPr>
          <p:nvPr>
            <p:ph type="ctrTitle" idx="2"/>
          </p:nvPr>
        </p:nvSpPr>
        <p:spPr>
          <a:xfrm flipH="1">
            <a:off x="603115" y="3191954"/>
            <a:ext cx="2423860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CONTEXTO HISTÓRICO </a:t>
            </a:r>
            <a:br>
              <a:rPr lang="es" dirty="0" smtClean="0"/>
            </a:br>
            <a:r>
              <a:rPr lang="es" dirty="0" smtClean="0"/>
              <a:t>E INTRODUÇÃO</a:t>
            </a:r>
            <a:endParaRPr dirty="0"/>
          </a:p>
        </p:txBody>
      </p:sp>
      <p:sp>
        <p:nvSpPr>
          <p:cNvPr id="902" name="Google Shape;902;p51"/>
          <p:cNvSpPr txBox="1">
            <a:spLocks noGrp="1"/>
          </p:cNvSpPr>
          <p:nvPr>
            <p:ph type="subTitle" idx="1"/>
          </p:nvPr>
        </p:nvSpPr>
        <p:spPr>
          <a:xfrm flipH="1">
            <a:off x="3577200" y="3595279"/>
            <a:ext cx="38730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A vida de Chico Buarque frente ao contexto brasileiro e suas canções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2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0"/>
          <p:cNvSpPr txBox="1"/>
          <p:nvPr/>
        </p:nvSpPr>
        <p:spPr>
          <a:xfrm>
            <a:off x="508000" y="748825"/>
            <a:ext cx="1514778" cy="11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smtClean="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rPr>
              <a:t>IRONIA</a:t>
            </a:r>
            <a:endParaRPr sz="1200" dirty="0">
              <a:solidFill>
                <a:srgbClr val="276670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“Ano Novo” </a:t>
            </a:r>
            <a:r>
              <a:rPr lang="es" sz="1200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de 1967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do disco Chico Buarque de Hollanda vol.2</a:t>
            </a:r>
            <a:r>
              <a:rPr lang="es" sz="1200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endParaRPr sz="1200" dirty="0">
              <a:solidFill>
                <a:srgbClr val="276670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881" name="Google Shape;881;p50"/>
          <p:cNvGrpSpPr/>
          <p:nvPr/>
        </p:nvGrpSpPr>
        <p:grpSpPr>
          <a:xfrm>
            <a:off x="2151925" y="991853"/>
            <a:ext cx="931500" cy="740700"/>
            <a:chOff x="2151925" y="991853"/>
            <a:chExt cx="931500" cy="740700"/>
          </a:xfrm>
        </p:grpSpPr>
        <p:cxnSp>
          <p:nvCxnSpPr>
            <p:cNvPr id="882" name="Google Shape;882;p50"/>
            <p:cNvCxnSpPr/>
            <p:nvPr/>
          </p:nvCxnSpPr>
          <p:spPr>
            <a:xfrm>
              <a:off x="2151925" y="1362203"/>
              <a:ext cx="931500" cy="0"/>
            </a:xfrm>
            <a:prstGeom prst="straightConnector1">
              <a:avLst/>
            </a:prstGeom>
            <a:noFill/>
            <a:ln w="19050" cap="flat" cmpd="sng">
              <a:solidFill>
                <a:srgbClr val="D8A45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883" name="Google Shape;883;p50"/>
            <p:cNvCxnSpPr/>
            <p:nvPr/>
          </p:nvCxnSpPr>
          <p:spPr>
            <a:xfrm>
              <a:off x="2158997" y="991853"/>
              <a:ext cx="0" cy="740700"/>
            </a:xfrm>
            <a:prstGeom prst="straightConnector1">
              <a:avLst/>
            </a:prstGeom>
            <a:noFill/>
            <a:ln w="19050" cap="flat" cmpd="sng">
              <a:solidFill>
                <a:srgbClr val="D8A45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87" name="Google Shape;887;p50"/>
          <p:cNvSpPr txBox="1"/>
          <p:nvPr/>
        </p:nvSpPr>
        <p:spPr>
          <a:xfrm>
            <a:off x="7024700" y="3781554"/>
            <a:ext cx="13776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smtClean="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rPr>
              <a:t>ESTOPIM DA REPRESSÃO</a:t>
            </a:r>
            <a:endParaRPr lang="pt-BR" sz="1200" dirty="0">
              <a:solidFill>
                <a:srgbClr val="276670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“Cálice” </a:t>
            </a:r>
            <a:r>
              <a:rPr lang="es" sz="1200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de 1978 do disco Chico Buarque </a:t>
            </a:r>
            <a:endParaRPr sz="1200" dirty="0">
              <a:solidFill>
                <a:srgbClr val="276670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888" name="Google Shape;888;p50"/>
          <p:cNvGrpSpPr/>
          <p:nvPr/>
        </p:nvGrpSpPr>
        <p:grpSpPr>
          <a:xfrm rot="10800000">
            <a:off x="5968975" y="3626369"/>
            <a:ext cx="917400" cy="740700"/>
            <a:chOff x="2151925" y="991853"/>
            <a:chExt cx="917400" cy="740700"/>
          </a:xfrm>
        </p:grpSpPr>
        <p:cxnSp>
          <p:nvCxnSpPr>
            <p:cNvPr id="889" name="Google Shape;889;p50"/>
            <p:cNvCxnSpPr/>
            <p:nvPr/>
          </p:nvCxnSpPr>
          <p:spPr>
            <a:xfrm>
              <a:off x="2151925" y="1362203"/>
              <a:ext cx="917400" cy="0"/>
            </a:xfrm>
            <a:prstGeom prst="straightConnector1">
              <a:avLst/>
            </a:prstGeom>
            <a:noFill/>
            <a:ln w="19050" cap="flat" cmpd="sng">
              <a:solidFill>
                <a:srgbClr val="D8A45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890" name="Google Shape;890;p50"/>
            <p:cNvCxnSpPr/>
            <p:nvPr/>
          </p:nvCxnSpPr>
          <p:spPr>
            <a:xfrm>
              <a:off x="2158997" y="991853"/>
              <a:ext cx="0" cy="740700"/>
            </a:xfrm>
            <a:prstGeom prst="straightConnector1">
              <a:avLst/>
            </a:prstGeom>
            <a:noFill/>
            <a:ln w="19050" cap="flat" cmpd="sng">
              <a:solidFill>
                <a:srgbClr val="D8A45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91" name="Google Shape;891;p50"/>
          <p:cNvSpPr txBox="1"/>
          <p:nvPr/>
        </p:nvSpPr>
        <p:spPr>
          <a:xfrm>
            <a:off x="824089" y="3147733"/>
            <a:ext cx="1516197" cy="11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smtClean="0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rPr>
              <a:t>PERDA                    DE AUTONOMIA</a:t>
            </a:r>
            <a:endParaRPr sz="1200" dirty="0">
              <a:solidFill>
                <a:srgbClr val="276670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lvl="0" algn="r"/>
            <a:r>
              <a:rPr lang="es" sz="1200" b="1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“Cara a Cara” </a:t>
            </a:r>
            <a:r>
              <a:rPr lang="es" sz="1200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de 1970 do disco </a:t>
            </a:r>
            <a:r>
              <a:rPr lang="pt-BR" sz="1200" dirty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Chico Buarque de Hollanda </a:t>
            </a:r>
            <a:r>
              <a:rPr lang="pt-BR" sz="1200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vol.4</a:t>
            </a:r>
            <a:r>
              <a:rPr lang="es" sz="1200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endParaRPr sz="1200" dirty="0">
              <a:solidFill>
                <a:srgbClr val="276670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892" name="Google Shape;892;p50"/>
          <p:cNvGrpSpPr/>
          <p:nvPr/>
        </p:nvGrpSpPr>
        <p:grpSpPr>
          <a:xfrm>
            <a:off x="2469433" y="3390761"/>
            <a:ext cx="931500" cy="740700"/>
            <a:chOff x="2151925" y="991853"/>
            <a:chExt cx="931500" cy="740700"/>
          </a:xfrm>
        </p:grpSpPr>
        <p:cxnSp>
          <p:nvCxnSpPr>
            <p:cNvPr id="893" name="Google Shape;893;p50"/>
            <p:cNvCxnSpPr/>
            <p:nvPr/>
          </p:nvCxnSpPr>
          <p:spPr>
            <a:xfrm>
              <a:off x="2151925" y="1362203"/>
              <a:ext cx="931500" cy="0"/>
            </a:xfrm>
            <a:prstGeom prst="straightConnector1">
              <a:avLst/>
            </a:prstGeom>
            <a:noFill/>
            <a:ln w="19050" cap="flat" cmpd="sng">
              <a:solidFill>
                <a:srgbClr val="D8A45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894" name="Google Shape;894;p50"/>
            <p:cNvCxnSpPr/>
            <p:nvPr/>
          </p:nvCxnSpPr>
          <p:spPr>
            <a:xfrm>
              <a:off x="2158997" y="991853"/>
              <a:ext cx="0" cy="740700"/>
            </a:xfrm>
            <a:prstGeom prst="straightConnector1">
              <a:avLst/>
            </a:prstGeom>
            <a:noFill/>
            <a:ln w="19050" cap="flat" cmpd="sng">
              <a:solidFill>
                <a:srgbClr val="D8A45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95" name="Google Shape;895;p50"/>
          <p:cNvSpPr txBox="1">
            <a:spLocks noGrp="1"/>
          </p:cNvSpPr>
          <p:nvPr>
            <p:ph type="ctrTitle"/>
          </p:nvPr>
        </p:nvSpPr>
        <p:spPr>
          <a:xfrm>
            <a:off x="7450667" y="111450"/>
            <a:ext cx="1321958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RELAÇÃO DE CANÇÕES</a:t>
            </a:r>
            <a:endParaRPr dirty="0"/>
          </a:p>
        </p:txBody>
      </p:sp>
      <p:sp>
        <p:nvSpPr>
          <p:cNvPr id="20" name="Google Shape;895;p50"/>
          <p:cNvSpPr txBox="1">
            <a:spLocks/>
          </p:cNvSpPr>
          <p:nvPr/>
        </p:nvSpPr>
        <p:spPr>
          <a:xfrm>
            <a:off x="3990556" y="1769129"/>
            <a:ext cx="1374685" cy="60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sz="32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DEUS</a:t>
            </a:r>
            <a:endParaRPr lang="pt-BR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Google Shape;895;p50"/>
          <p:cNvSpPr txBox="1">
            <a:spLocks/>
          </p:cNvSpPr>
          <p:nvPr/>
        </p:nvSpPr>
        <p:spPr>
          <a:xfrm>
            <a:off x="3767134" y="2483816"/>
            <a:ext cx="1821531" cy="60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sz="32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LHE PAGUE</a:t>
            </a:r>
            <a:endParaRPr lang="pt-BR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Google Shape;247;p30"/>
          <p:cNvSpPr/>
          <p:nvPr/>
        </p:nvSpPr>
        <p:spPr>
          <a:xfrm>
            <a:off x="3717868" y="2151447"/>
            <a:ext cx="272688" cy="761880"/>
          </a:xfrm>
          <a:custGeom>
            <a:avLst/>
            <a:gdLst/>
            <a:ahLst/>
            <a:cxnLst/>
            <a:rect l="l" t="t" r="r" b="b"/>
            <a:pathLst>
              <a:path w="23452" h="65524" extrusionOk="0">
                <a:moveTo>
                  <a:pt x="20884" y="0"/>
                </a:moveTo>
                <a:lnTo>
                  <a:pt x="377" y="36414"/>
                </a:lnTo>
                <a:lnTo>
                  <a:pt x="8270" y="36426"/>
                </a:lnTo>
                <a:lnTo>
                  <a:pt x="0" y="65524"/>
                </a:lnTo>
                <a:lnTo>
                  <a:pt x="23452" y="26488"/>
                </a:lnTo>
                <a:lnTo>
                  <a:pt x="15280" y="26413"/>
                </a:lnTo>
                <a:lnTo>
                  <a:pt x="20884" y="0"/>
                </a:lnTo>
                <a:close/>
              </a:path>
            </a:pathLst>
          </a:custGeom>
          <a:solidFill>
            <a:srgbClr val="D8A4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7;p30"/>
          <p:cNvSpPr/>
          <p:nvPr/>
        </p:nvSpPr>
        <p:spPr>
          <a:xfrm flipV="1">
            <a:off x="5452321" y="2151447"/>
            <a:ext cx="272688" cy="761880"/>
          </a:xfrm>
          <a:custGeom>
            <a:avLst/>
            <a:gdLst/>
            <a:ahLst/>
            <a:cxnLst/>
            <a:rect l="l" t="t" r="r" b="b"/>
            <a:pathLst>
              <a:path w="23452" h="65524" extrusionOk="0">
                <a:moveTo>
                  <a:pt x="20884" y="0"/>
                </a:moveTo>
                <a:lnTo>
                  <a:pt x="377" y="36414"/>
                </a:lnTo>
                <a:lnTo>
                  <a:pt x="8270" y="36426"/>
                </a:lnTo>
                <a:lnTo>
                  <a:pt x="0" y="65524"/>
                </a:lnTo>
                <a:lnTo>
                  <a:pt x="23452" y="26488"/>
                </a:lnTo>
                <a:lnTo>
                  <a:pt x="15280" y="26413"/>
                </a:lnTo>
                <a:lnTo>
                  <a:pt x="20884" y="0"/>
                </a:lnTo>
                <a:close/>
              </a:path>
            </a:pathLst>
          </a:custGeom>
          <a:solidFill>
            <a:srgbClr val="D8A4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670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73244" y="180622"/>
            <a:ext cx="1670756" cy="1049867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3" name="Google Shape;203;p30"/>
          <p:cNvSpPr txBox="1">
            <a:spLocks noGrp="1"/>
          </p:cNvSpPr>
          <p:nvPr>
            <p:ph type="subTitle" idx="1"/>
          </p:nvPr>
        </p:nvSpPr>
        <p:spPr>
          <a:xfrm>
            <a:off x="2804849" y="773687"/>
            <a:ext cx="3573064" cy="36685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pt-BR" sz="900" dirty="0"/>
              <a:t>Por esse pão pra comer, por </a:t>
            </a:r>
            <a:r>
              <a:rPr lang="pt-BR" sz="900" dirty="0" smtClean="0"/>
              <a:t>esse chão </a:t>
            </a:r>
            <a:r>
              <a:rPr lang="pt-BR" sz="900" dirty="0"/>
              <a:t>pra dormir</a:t>
            </a:r>
          </a:p>
          <a:p>
            <a:pPr marL="0" lvl="0" indent="0" algn="l"/>
            <a:r>
              <a:rPr lang="pt-BR" sz="900" dirty="0">
                <a:solidFill>
                  <a:srgbClr val="E9B047"/>
                </a:solidFill>
              </a:rPr>
              <a:t>A certidão pra nascer </a:t>
            </a:r>
            <a:r>
              <a:rPr lang="pt-BR" sz="900" dirty="0"/>
              <a:t>e a concessão pra sorrir</a:t>
            </a:r>
          </a:p>
          <a:p>
            <a:pPr marL="0" lvl="0" indent="0" algn="l"/>
            <a:r>
              <a:rPr lang="pt-BR" sz="900" dirty="0"/>
              <a:t>Por me deixar respirar, por me deixar existir</a:t>
            </a:r>
          </a:p>
          <a:p>
            <a:pPr marL="0" lvl="0" indent="0" algn="l"/>
            <a:r>
              <a:rPr lang="pt-BR" sz="900" dirty="0"/>
              <a:t>Deus lhe pague</a:t>
            </a:r>
          </a:p>
          <a:p>
            <a:pPr marL="0" lvl="0" indent="0" algn="l"/>
            <a:endParaRPr lang="pt-BR" sz="300" dirty="0"/>
          </a:p>
          <a:p>
            <a:pPr marL="0" lvl="0" indent="0" algn="l"/>
            <a:r>
              <a:rPr lang="pt-BR" sz="900" dirty="0">
                <a:solidFill>
                  <a:srgbClr val="E9B047"/>
                </a:solidFill>
              </a:rPr>
              <a:t>Pelo prazer de chorar </a:t>
            </a:r>
            <a:r>
              <a:rPr lang="pt-BR" sz="900" dirty="0"/>
              <a:t>e pelo "estamos aí"</a:t>
            </a:r>
          </a:p>
          <a:p>
            <a:pPr marL="0" lvl="0" indent="0" algn="l"/>
            <a:r>
              <a:rPr lang="pt-BR" sz="900" dirty="0">
                <a:solidFill>
                  <a:srgbClr val="E9B047"/>
                </a:solidFill>
              </a:rPr>
              <a:t>Pela piada no bar e o futebol pra aplaudir</a:t>
            </a:r>
          </a:p>
          <a:p>
            <a:pPr marL="0" lvl="0" indent="0" algn="l"/>
            <a:r>
              <a:rPr lang="pt-BR" sz="900" dirty="0"/>
              <a:t>Um crime pra comentar e um samba pra distrair</a:t>
            </a:r>
          </a:p>
          <a:p>
            <a:pPr marL="0" lvl="0" indent="0" algn="l"/>
            <a:r>
              <a:rPr lang="pt-BR" sz="900" dirty="0"/>
              <a:t>Deus lhe pague</a:t>
            </a:r>
          </a:p>
          <a:p>
            <a:pPr marL="0" lvl="0" indent="0" algn="l"/>
            <a:endParaRPr lang="pt-BR" sz="300" dirty="0"/>
          </a:p>
          <a:p>
            <a:pPr marL="0" lvl="0" indent="0" algn="l"/>
            <a:r>
              <a:rPr lang="pt-BR" sz="900" dirty="0"/>
              <a:t>Por essa praia, essa saia, pelas mulheres daqui</a:t>
            </a:r>
          </a:p>
          <a:p>
            <a:pPr marL="0" lvl="0" indent="0" algn="l"/>
            <a:r>
              <a:rPr lang="pt-BR" sz="900" dirty="0"/>
              <a:t>O amor malfeito depressa, fazer a barba e partir</a:t>
            </a:r>
          </a:p>
          <a:p>
            <a:pPr marL="0" lvl="0" indent="0" algn="l"/>
            <a:r>
              <a:rPr lang="pt-BR" sz="900" dirty="0">
                <a:solidFill>
                  <a:srgbClr val="E9B047"/>
                </a:solidFill>
              </a:rPr>
              <a:t>Pelo domingo que é lindo, novela, missa e gibi</a:t>
            </a:r>
          </a:p>
          <a:p>
            <a:pPr marL="0" lvl="0" indent="0" algn="l"/>
            <a:r>
              <a:rPr lang="pt-BR" sz="900" dirty="0"/>
              <a:t>Deus lhe pague</a:t>
            </a:r>
          </a:p>
          <a:p>
            <a:pPr marL="0" lvl="0" indent="0" algn="l"/>
            <a:endParaRPr lang="pt-BR" sz="300" dirty="0"/>
          </a:p>
          <a:p>
            <a:pPr marL="0" lvl="0" indent="0" algn="l"/>
            <a:r>
              <a:rPr lang="pt-BR" sz="900" dirty="0">
                <a:solidFill>
                  <a:srgbClr val="E9B047"/>
                </a:solidFill>
              </a:rPr>
              <a:t>Pela cachaça de graça </a:t>
            </a:r>
            <a:r>
              <a:rPr lang="pt-BR" sz="900" dirty="0"/>
              <a:t>que a gente tem que engolir</a:t>
            </a:r>
          </a:p>
          <a:p>
            <a:pPr marL="0" lvl="0" indent="0" algn="l"/>
            <a:r>
              <a:rPr lang="pt-BR" sz="900" dirty="0">
                <a:solidFill>
                  <a:srgbClr val="E9B047"/>
                </a:solidFill>
              </a:rPr>
              <a:t>Pela fumaça, desgraça</a:t>
            </a:r>
            <a:r>
              <a:rPr lang="pt-BR" sz="900" dirty="0"/>
              <a:t>, que a gente tem que tossir</a:t>
            </a:r>
          </a:p>
          <a:p>
            <a:pPr marL="0" lvl="0" indent="0" algn="l"/>
            <a:r>
              <a:rPr lang="pt-BR" sz="900" dirty="0"/>
              <a:t>Pelos andaimes, pingentes, que a gente tem que cair</a:t>
            </a:r>
          </a:p>
          <a:p>
            <a:pPr marL="0" lvl="0" indent="0" algn="l"/>
            <a:r>
              <a:rPr lang="pt-BR" sz="900" dirty="0"/>
              <a:t>Deus lhe pague</a:t>
            </a:r>
          </a:p>
          <a:p>
            <a:pPr marL="0" lvl="0" indent="0" algn="l"/>
            <a:endParaRPr lang="pt-BR" sz="300" dirty="0"/>
          </a:p>
          <a:p>
            <a:pPr marL="0" lvl="0" indent="0" algn="l"/>
            <a:r>
              <a:rPr lang="pt-BR" sz="900" dirty="0"/>
              <a:t>Por mais um dia, agonia, pra suportar e assistir</a:t>
            </a:r>
          </a:p>
          <a:p>
            <a:pPr marL="0" lvl="0" indent="0" algn="l"/>
            <a:r>
              <a:rPr lang="pt-BR" sz="900" dirty="0"/>
              <a:t>Pelo rangido dos dentes, pela cidade a zunir</a:t>
            </a:r>
          </a:p>
          <a:p>
            <a:pPr marL="0" lvl="0" indent="0" algn="l"/>
            <a:r>
              <a:rPr lang="pt-BR" sz="900" dirty="0"/>
              <a:t>E pelo grito demente que nos ajuda a fugir</a:t>
            </a:r>
          </a:p>
          <a:p>
            <a:pPr marL="0" lvl="0" indent="0" algn="l"/>
            <a:r>
              <a:rPr lang="pt-BR" sz="900" dirty="0"/>
              <a:t>Deus lhe pague</a:t>
            </a:r>
          </a:p>
          <a:p>
            <a:pPr marL="0" lvl="0" indent="0" algn="l"/>
            <a:endParaRPr lang="pt-BR" sz="300" dirty="0"/>
          </a:p>
          <a:p>
            <a:pPr marL="0" lvl="0" indent="0" algn="l"/>
            <a:r>
              <a:rPr lang="pt-BR" sz="900" dirty="0"/>
              <a:t>Pela mulher carpideira pra nos louvar e cuspir</a:t>
            </a:r>
          </a:p>
          <a:p>
            <a:pPr marL="0" lvl="0" indent="0" algn="l"/>
            <a:r>
              <a:rPr lang="pt-BR" sz="900" dirty="0"/>
              <a:t>E pelas moscas-bicheiras a nos beijar e cobrir</a:t>
            </a:r>
          </a:p>
          <a:p>
            <a:pPr marL="0" lvl="0" indent="0" algn="l"/>
            <a:r>
              <a:rPr lang="pt-BR" sz="900" dirty="0">
                <a:solidFill>
                  <a:srgbClr val="E9B047"/>
                </a:solidFill>
              </a:rPr>
              <a:t>E pela paz derradeira que enfim vai nos redimir</a:t>
            </a:r>
          </a:p>
          <a:p>
            <a:pPr marL="0" lvl="0" indent="0" algn="l"/>
            <a:r>
              <a:rPr lang="pt-BR" sz="900" dirty="0"/>
              <a:t>Deus lhe pague</a:t>
            </a:r>
            <a:endParaRPr sz="900" dirty="0"/>
          </a:p>
        </p:txBody>
      </p:sp>
      <p:sp>
        <p:nvSpPr>
          <p:cNvPr id="204" name="Google Shape;204;p30"/>
          <p:cNvSpPr txBox="1">
            <a:spLocks noGrp="1"/>
          </p:cNvSpPr>
          <p:nvPr>
            <p:ph type="ctrTitle"/>
          </p:nvPr>
        </p:nvSpPr>
        <p:spPr>
          <a:xfrm>
            <a:off x="5287770" y="2259582"/>
            <a:ext cx="1272600" cy="7365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DEUS </a:t>
            </a:r>
            <a:br>
              <a:rPr lang="e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LHE </a:t>
            </a:r>
            <a:br>
              <a:rPr lang="e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PAGUE</a:t>
            </a:r>
            <a:endParaRPr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3" name="Google Shape;204;p30"/>
          <p:cNvSpPr txBox="1">
            <a:spLocks/>
          </p:cNvSpPr>
          <p:nvPr/>
        </p:nvSpPr>
        <p:spPr>
          <a:xfrm>
            <a:off x="3041245" y="-17501"/>
            <a:ext cx="1717869" cy="73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ANO NOVO</a:t>
            </a:r>
            <a:endParaRPr lang="pt-BR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4" name="Google Shape;203;p30"/>
          <p:cNvSpPr txBox="1">
            <a:spLocks/>
          </p:cNvSpPr>
          <p:nvPr/>
        </p:nvSpPr>
        <p:spPr>
          <a:xfrm>
            <a:off x="44426" y="0"/>
            <a:ext cx="1468837" cy="168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naheim"/>
              <a:buNone/>
              <a:defRPr sz="12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l"/>
            <a:r>
              <a:rPr lang="pt-BR" sz="900" dirty="0"/>
              <a:t>O rei chegou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E já mandou tocar os sinos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Na cidade inteira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É pra cantar os hinos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Hastear bandeiras</a:t>
            </a:r>
          </a:p>
          <a:p>
            <a:pPr marL="0" indent="0" algn="l"/>
            <a:r>
              <a:rPr lang="pt-BR" sz="900" dirty="0"/>
              <a:t>E eu que sou menino</a:t>
            </a:r>
          </a:p>
          <a:p>
            <a:pPr marL="0" indent="0" algn="l"/>
            <a:r>
              <a:rPr lang="pt-BR" sz="900" dirty="0"/>
              <a:t>Muito obediente</a:t>
            </a:r>
          </a:p>
          <a:p>
            <a:pPr marL="0" indent="0" algn="l"/>
            <a:r>
              <a:rPr lang="pt-BR" sz="900" dirty="0"/>
              <a:t>Estava indiferente</a:t>
            </a:r>
          </a:p>
          <a:p>
            <a:pPr marL="0" indent="0" algn="l"/>
            <a:r>
              <a:rPr lang="pt-BR" sz="900" dirty="0"/>
              <a:t>Logo me comovo</a:t>
            </a:r>
          </a:p>
          <a:p>
            <a:pPr marL="0" indent="0" algn="l"/>
            <a:r>
              <a:rPr lang="pt-BR" sz="900" dirty="0"/>
              <a:t>Pra ficar contente</a:t>
            </a:r>
          </a:p>
          <a:p>
            <a:pPr marL="0" indent="0" algn="l"/>
            <a:r>
              <a:rPr lang="pt-BR" sz="900" dirty="0"/>
              <a:t>Porque é Ano Novo</a:t>
            </a:r>
          </a:p>
          <a:p>
            <a:pPr marL="0" indent="0" algn="l"/>
            <a:endParaRPr lang="pt-BR" sz="900" dirty="0"/>
          </a:p>
          <a:p>
            <a:pPr marL="0" indent="0" algn="l"/>
            <a:endParaRPr lang="pt-BR" sz="900" dirty="0"/>
          </a:p>
        </p:txBody>
      </p:sp>
      <p:sp>
        <p:nvSpPr>
          <p:cNvPr id="75" name="Google Shape;203;p30"/>
          <p:cNvSpPr txBox="1">
            <a:spLocks/>
          </p:cNvSpPr>
          <p:nvPr/>
        </p:nvSpPr>
        <p:spPr>
          <a:xfrm>
            <a:off x="44426" y="4096963"/>
            <a:ext cx="1345305" cy="104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naheim"/>
              <a:buNone/>
              <a:defRPr sz="12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/>
            <a:endParaRPr lang="pt-BR" sz="900" dirty="0"/>
          </a:p>
          <a:p>
            <a:pPr marL="0" indent="0" algn="l"/>
            <a:r>
              <a:rPr lang="pt-BR" sz="900" dirty="0" smtClean="0"/>
              <a:t>Fique </a:t>
            </a:r>
            <a:r>
              <a:rPr lang="pt-BR" sz="900" dirty="0"/>
              <a:t>lá na frente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Pois vendo valente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E tão leal seu povo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O rei fica contente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Porque é Ano Novo</a:t>
            </a:r>
          </a:p>
        </p:txBody>
      </p:sp>
      <p:sp>
        <p:nvSpPr>
          <p:cNvPr id="76" name="Google Shape;880;p50"/>
          <p:cNvSpPr txBox="1"/>
          <p:nvPr/>
        </p:nvSpPr>
        <p:spPr>
          <a:xfrm>
            <a:off x="143696" y="1695687"/>
            <a:ext cx="1950762" cy="2036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marL="0" indent="0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A minha nega me pediu um vestido</a:t>
            </a:r>
          </a:p>
          <a:p>
            <a:pPr marL="0" indent="0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Novo e colorido</a:t>
            </a:r>
          </a:p>
          <a:p>
            <a:pPr marL="0" indent="0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Pra comemorar</a:t>
            </a:r>
          </a:p>
          <a:p>
            <a:pPr marL="0" indent="0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Eu </a:t>
            </a:r>
            <a:r>
              <a:rPr lang="pt-BR" sz="900" dirty="0" smtClean="0">
                <a:solidFill>
                  <a:schemeClr val="bg1"/>
                </a:solidFill>
                <a:latin typeface="Anaheim" panose="020B0604020202020204" charset="0"/>
              </a:rPr>
              <a:t>disse: Finja </a:t>
            </a:r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que não está descalça</a:t>
            </a:r>
          </a:p>
          <a:p>
            <a:pPr marL="0" indent="0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Dance alguma valsa</a:t>
            </a:r>
          </a:p>
          <a:p>
            <a:pPr marL="0" indent="0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Quero ser seu par</a:t>
            </a:r>
          </a:p>
          <a:p>
            <a:pPr marL="0" indent="0"/>
            <a:r>
              <a:rPr lang="pt-BR" sz="900" dirty="0">
                <a:solidFill>
                  <a:srgbClr val="E9B047"/>
                </a:solidFill>
                <a:latin typeface="Anaheim" panose="020B0604020202020204" charset="0"/>
              </a:rPr>
              <a:t>E ao meu amigo que não vê mais graça</a:t>
            </a:r>
          </a:p>
          <a:p>
            <a:pPr marL="0" indent="0"/>
            <a:r>
              <a:rPr lang="pt-BR" sz="900" dirty="0">
                <a:solidFill>
                  <a:srgbClr val="E9B047"/>
                </a:solidFill>
                <a:latin typeface="Anaheim" panose="020B0604020202020204" charset="0"/>
              </a:rPr>
              <a:t>Todo ano que passa</a:t>
            </a:r>
          </a:p>
          <a:p>
            <a:pPr marL="0" indent="0"/>
            <a:r>
              <a:rPr lang="pt-BR" sz="900" dirty="0">
                <a:solidFill>
                  <a:srgbClr val="E9B047"/>
                </a:solidFill>
                <a:latin typeface="Anaheim" panose="020B0604020202020204" charset="0"/>
              </a:rPr>
              <a:t>Só lhe faz chorar</a:t>
            </a:r>
          </a:p>
          <a:p>
            <a:pPr marL="0" indent="0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Eu disse: Homem, tenha seu orgulho</a:t>
            </a:r>
          </a:p>
          <a:p>
            <a:pPr marL="0" indent="0"/>
            <a:r>
              <a:rPr lang="pt-BR" sz="900" dirty="0">
                <a:solidFill>
                  <a:srgbClr val="E9B047"/>
                </a:solidFill>
                <a:latin typeface="Anaheim" panose="020B0604020202020204" charset="0"/>
              </a:rPr>
              <a:t>Não faça barulho</a:t>
            </a:r>
          </a:p>
          <a:p>
            <a:pPr marL="0" indent="0"/>
            <a:r>
              <a:rPr lang="pt-BR" sz="900" dirty="0">
                <a:solidFill>
                  <a:srgbClr val="E9B047"/>
                </a:solidFill>
                <a:latin typeface="Anaheim" panose="020B0604020202020204" charset="0"/>
              </a:rPr>
              <a:t>O rei não vai gostar</a:t>
            </a:r>
          </a:p>
        </p:txBody>
      </p:sp>
      <p:sp>
        <p:nvSpPr>
          <p:cNvPr id="77" name="Google Shape;880;p50"/>
          <p:cNvSpPr txBox="1"/>
          <p:nvPr/>
        </p:nvSpPr>
        <p:spPr>
          <a:xfrm>
            <a:off x="1352344" y="158771"/>
            <a:ext cx="1377028" cy="1711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marL="0" indent="0"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Há muito tempo</a:t>
            </a:r>
          </a:p>
          <a:p>
            <a:pPr marL="0" indent="0"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Que essa minha gente</a:t>
            </a:r>
          </a:p>
          <a:p>
            <a:pPr marL="0" indent="0" algn="r"/>
            <a:r>
              <a:rPr lang="pt-BR" sz="900" dirty="0">
                <a:solidFill>
                  <a:srgbClr val="E9B047"/>
                </a:solidFill>
                <a:latin typeface="Anaheim" panose="020B0604020202020204" charset="0"/>
              </a:rPr>
              <a:t>Vai vivendo a muque</a:t>
            </a:r>
          </a:p>
          <a:p>
            <a:pPr marL="0" indent="0" algn="r"/>
            <a:r>
              <a:rPr lang="pt-BR" sz="900" dirty="0">
                <a:solidFill>
                  <a:srgbClr val="E9B047"/>
                </a:solidFill>
                <a:latin typeface="Anaheim" panose="020B0604020202020204" charset="0"/>
              </a:rPr>
              <a:t>É o mesmo batente</a:t>
            </a:r>
          </a:p>
          <a:p>
            <a:pPr marL="0" indent="0" algn="r"/>
            <a:r>
              <a:rPr lang="pt-BR" sz="900" dirty="0">
                <a:solidFill>
                  <a:srgbClr val="E9B047"/>
                </a:solidFill>
                <a:latin typeface="Anaheim" panose="020B0604020202020204" charset="0"/>
              </a:rPr>
              <a:t>É o mesmo batuque</a:t>
            </a:r>
          </a:p>
          <a:p>
            <a:pPr marL="0" indent="0"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Já ficou descrente</a:t>
            </a:r>
          </a:p>
          <a:p>
            <a:pPr marL="0" indent="0"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É sempre o mesmo truque</a:t>
            </a:r>
          </a:p>
          <a:p>
            <a:pPr marL="0" indent="0"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E que já viu de pé</a:t>
            </a:r>
          </a:p>
          <a:p>
            <a:pPr marL="0" indent="0"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O mesmo velho ovo</a:t>
            </a:r>
          </a:p>
          <a:p>
            <a:pPr marL="0" indent="0"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Hoje fica contente</a:t>
            </a:r>
          </a:p>
          <a:p>
            <a:pPr marL="0" indent="0"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Porque é Ano Novo</a:t>
            </a:r>
          </a:p>
        </p:txBody>
      </p:sp>
      <p:sp>
        <p:nvSpPr>
          <p:cNvPr id="78" name="Google Shape;203;p30"/>
          <p:cNvSpPr txBox="1">
            <a:spLocks/>
          </p:cNvSpPr>
          <p:nvPr/>
        </p:nvSpPr>
        <p:spPr>
          <a:xfrm>
            <a:off x="931610" y="3426052"/>
            <a:ext cx="1873239" cy="837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naheim"/>
              <a:buNone/>
              <a:defRPr sz="12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/>
            <a:endParaRPr lang="pt-BR" sz="900" dirty="0"/>
          </a:p>
          <a:p>
            <a:pPr marL="0" indent="0" algn="r"/>
            <a:r>
              <a:rPr lang="pt-BR" sz="900" dirty="0">
                <a:solidFill>
                  <a:srgbClr val="E9B047"/>
                </a:solidFill>
              </a:rPr>
              <a:t>E quem for cego veja de repente</a:t>
            </a:r>
          </a:p>
          <a:p>
            <a:pPr marL="0" indent="0" algn="r"/>
            <a:r>
              <a:rPr lang="pt-BR" sz="900" dirty="0">
                <a:solidFill>
                  <a:srgbClr val="E9B047"/>
                </a:solidFill>
              </a:rPr>
              <a:t>Todo o azul da vida</a:t>
            </a:r>
          </a:p>
          <a:p>
            <a:pPr marL="0" indent="0" algn="r"/>
            <a:r>
              <a:rPr lang="pt-BR" sz="900" dirty="0">
                <a:solidFill>
                  <a:srgbClr val="E9B047"/>
                </a:solidFill>
              </a:rPr>
              <a:t>Quem estiver doente</a:t>
            </a:r>
          </a:p>
          <a:p>
            <a:pPr marL="0" indent="0" algn="r"/>
            <a:r>
              <a:rPr lang="pt-BR" sz="900" dirty="0">
                <a:solidFill>
                  <a:srgbClr val="E9B047"/>
                </a:solidFill>
              </a:rPr>
              <a:t>Saia na </a:t>
            </a:r>
            <a:r>
              <a:rPr lang="pt-BR" sz="900" dirty="0" smtClean="0">
                <a:solidFill>
                  <a:srgbClr val="E9B047"/>
                </a:solidFill>
              </a:rPr>
              <a:t>corrida</a:t>
            </a:r>
            <a:endParaRPr lang="pt-BR" sz="900" dirty="0">
              <a:solidFill>
                <a:srgbClr val="E9B047"/>
              </a:solidFill>
            </a:endParaRPr>
          </a:p>
        </p:txBody>
      </p:sp>
      <p:sp>
        <p:nvSpPr>
          <p:cNvPr id="79" name="Google Shape;203;p30"/>
          <p:cNvSpPr txBox="1">
            <a:spLocks/>
          </p:cNvSpPr>
          <p:nvPr/>
        </p:nvSpPr>
        <p:spPr>
          <a:xfrm>
            <a:off x="931609" y="3972693"/>
            <a:ext cx="1873239" cy="837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naheim"/>
              <a:buNone/>
              <a:defRPr sz="12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/>
            <a:endParaRPr lang="pt-BR" sz="900" dirty="0"/>
          </a:p>
          <a:p>
            <a:pPr marL="0" indent="0" algn="r"/>
            <a:r>
              <a:rPr lang="pt-BR" sz="900" dirty="0"/>
              <a:t>Quem tiver presente</a:t>
            </a:r>
          </a:p>
          <a:p>
            <a:pPr marL="0" indent="0" algn="r"/>
            <a:r>
              <a:rPr lang="pt-BR" sz="900" dirty="0"/>
              <a:t>Traga o mais vistoso</a:t>
            </a:r>
          </a:p>
          <a:p>
            <a:pPr marL="0" indent="0" algn="r"/>
            <a:r>
              <a:rPr lang="pt-BR" sz="900" dirty="0"/>
              <a:t>Quem tiver juízo</a:t>
            </a:r>
          </a:p>
          <a:p>
            <a:pPr marL="0" indent="0" algn="r"/>
            <a:r>
              <a:rPr lang="pt-BR" sz="900" dirty="0"/>
              <a:t>Fique bem ditoso</a:t>
            </a:r>
          </a:p>
          <a:p>
            <a:pPr marL="0" indent="0" algn="r"/>
            <a:r>
              <a:rPr lang="pt-BR" sz="900" dirty="0"/>
              <a:t>Quem tiver sorriso</a:t>
            </a:r>
          </a:p>
        </p:txBody>
      </p:sp>
      <p:sp>
        <p:nvSpPr>
          <p:cNvPr id="90" name="Google Shape;204;p30"/>
          <p:cNvSpPr txBox="1">
            <a:spLocks/>
          </p:cNvSpPr>
          <p:nvPr/>
        </p:nvSpPr>
        <p:spPr>
          <a:xfrm>
            <a:off x="4453939" y="4442275"/>
            <a:ext cx="1717869" cy="736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CARA A CARA</a:t>
            </a:r>
            <a:endParaRPr lang="pt-BR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7" name="Google Shape;203;p30"/>
          <p:cNvSpPr txBox="1">
            <a:spLocks/>
          </p:cNvSpPr>
          <p:nvPr/>
        </p:nvSpPr>
        <p:spPr>
          <a:xfrm>
            <a:off x="6377913" y="15424"/>
            <a:ext cx="1468837" cy="152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naheim"/>
              <a:buNone/>
              <a:defRPr sz="12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Tenho um peito de lata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E um nó de gravata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No coração</a:t>
            </a:r>
          </a:p>
          <a:p>
            <a:pPr marL="0" indent="0" algn="l"/>
            <a:r>
              <a:rPr lang="pt-BR" sz="900" dirty="0"/>
              <a:t>Tenho uma vida sensata</a:t>
            </a:r>
          </a:p>
          <a:p>
            <a:pPr marL="0" indent="0" algn="l"/>
            <a:r>
              <a:rPr lang="pt-BR" sz="900" dirty="0"/>
              <a:t>Sem emoção</a:t>
            </a:r>
          </a:p>
          <a:p>
            <a:pPr marL="0" indent="0" algn="l"/>
            <a:r>
              <a:rPr lang="pt-BR" sz="900" dirty="0"/>
              <a:t>Tenho uma pressa danada</a:t>
            </a:r>
          </a:p>
          <a:p>
            <a:pPr marL="0" indent="0" algn="l"/>
            <a:r>
              <a:rPr lang="pt-BR" sz="900" dirty="0"/>
              <a:t>Não paro pra nada</a:t>
            </a:r>
          </a:p>
          <a:p>
            <a:pPr marL="0" indent="0" algn="l"/>
            <a:r>
              <a:rPr lang="pt-BR" sz="900" dirty="0"/>
              <a:t>Não presto atenção</a:t>
            </a:r>
          </a:p>
          <a:p>
            <a:pPr marL="0" indent="0" algn="l"/>
            <a:r>
              <a:rPr lang="pt-BR" sz="900" dirty="0"/>
              <a:t>Nos versos desta canção</a:t>
            </a:r>
          </a:p>
          <a:p>
            <a:pPr marL="0" indent="0" algn="l"/>
            <a:r>
              <a:rPr lang="pt-BR" sz="900" dirty="0" smtClean="0"/>
              <a:t>Inútil</a:t>
            </a:r>
            <a:endParaRPr lang="pt-BR" sz="900" dirty="0"/>
          </a:p>
        </p:txBody>
      </p:sp>
      <p:sp>
        <p:nvSpPr>
          <p:cNvPr id="3" name="Retângulo 2"/>
          <p:cNvSpPr/>
          <p:nvPr/>
        </p:nvSpPr>
        <p:spPr>
          <a:xfrm>
            <a:off x="7526236" y="555555"/>
            <a:ext cx="15647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Tira a pedra do caminho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Serve mais um vinho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Bota vento no moinho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Bota pra correr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Bota força nessa coisa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Que se a coisa </a:t>
            </a:r>
            <a:r>
              <a:rPr lang="pt-BR" sz="900" dirty="0" smtClean="0">
                <a:solidFill>
                  <a:schemeClr val="bg1"/>
                </a:solidFill>
                <a:latin typeface="Anaheim" panose="020B0604020202020204" charset="0"/>
              </a:rPr>
              <a:t>para</a:t>
            </a:r>
            <a:endParaRPr lang="pt-BR" sz="9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A gente fica cara a cara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Cara a cara cara a cara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Bota lenha na fornalha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Põe fogo na palha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Bota fogo na batalha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Bota pra ferver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Bota força nessa coisa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Que se a coisa </a:t>
            </a:r>
            <a:r>
              <a:rPr lang="pt-BR" sz="900" dirty="0" smtClean="0">
                <a:solidFill>
                  <a:schemeClr val="bg1"/>
                </a:solidFill>
                <a:latin typeface="Anaheim" panose="020B0604020202020204" charset="0"/>
              </a:rPr>
              <a:t>para</a:t>
            </a:r>
            <a:endParaRPr lang="pt-BR" sz="900" dirty="0">
              <a:solidFill>
                <a:schemeClr val="bg1"/>
              </a:solidFill>
              <a:latin typeface="Anaheim" panose="020B0604020202020204" charset="0"/>
            </a:endParaRP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A gente fica cara a cara</a:t>
            </a:r>
          </a:p>
          <a:p>
            <a:pPr algn="r"/>
            <a:r>
              <a:rPr lang="pt-BR" sz="900" dirty="0">
                <a:solidFill>
                  <a:schemeClr val="bg1"/>
                </a:solidFill>
                <a:latin typeface="Anaheim" panose="020B0604020202020204" charset="0"/>
              </a:rPr>
              <a:t>Cara a cara cara a cara</a:t>
            </a:r>
          </a:p>
        </p:txBody>
      </p:sp>
      <p:sp>
        <p:nvSpPr>
          <p:cNvPr id="109" name="Google Shape;203;p30"/>
          <p:cNvSpPr txBox="1">
            <a:spLocks/>
          </p:cNvSpPr>
          <p:nvPr/>
        </p:nvSpPr>
        <p:spPr>
          <a:xfrm>
            <a:off x="6377913" y="1625912"/>
            <a:ext cx="1468837" cy="152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naheim"/>
              <a:buNone/>
              <a:defRPr sz="12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Tenho um metro quadrado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Um olho vidrado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E a televisão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Tenho um sorriso comprado</a:t>
            </a:r>
          </a:p>
          <a:p>
            <a:pPr marL="0" indent="0" algn="l"/>
            <a:r>
              <a:rPr lang="pt-BR" sz="900" dirty="0">
                <a:solidFill>
                  <a:srgbClr val="E9B047"/>
                </a:solidFill>
              </a:rPr>
              <a:t>A prestação</a:t>
            </a:r>
          </a:p>
          <a:p>
            <a:pPr marL="0" indent="0" algn="l"/>
            <a:r>
              <a:rPr lang="pt-BR" sz="900" dirty="0"/>
              <a:t>Tenho uma pressa danada</a:t>
            </a:r>
          </a:p>
          <a:p>
            <a:pPr marL="0" indent="0" algn="l"/>
            <a:r>
              <a:rPr lang="pt-BR" sz="900" dirty="0"/>
              <a:t>Não paro pra nada</a:t>
            </a:r>
          </a:p>
          <a:p>
            <a:pPr marL="0" indent="0" algn="l"/>
            <a:r>
              <a:rPr lang="pt-BR" sz="900" dirty="0"/>
              <a:t>Não presto atenção</a:t>
            </a:r>
          </a:p>
          <a:p>
            <a:pPr marL="0" indent="0" algn="l"/>
            <a:r>
              <a:rPr lang="pt-BR" sz="900" dirty="0"/>
              <a:t>Nas cordas desse violão</a:t>
            </a:r>
          </a:p>
          <a:p>
            <a:pPr marL="0" indent="0" algn="l"/>
            <a:r>
              <a:rPr lang="pt-BR" sz="900" dirty="0"/>
              <a:t>Inútil</a:t>
            </a:r>
          </a:p>
        </p:txBody>
      </p:sp>
      <p:sp>
        <p:nvSpPr>
          <p:cNvPr id="110" name="Google Shape;203;p30"/>
          <p:cNvSpPr txBox="1">
            <a:spLocks/>
          </p:cNvSpPr>
          <p:nvPr/>
        </p:nvSpPr>
        <p:spPr>
          <a:xfrm>
            <a:off x="6377912" y="2996120"/>
            <a:ext cx="1764854" cy="152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naheim"/>
              <a:buNone/>
              <a:defRPr sz="12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l"/>
            <a:r>
              <a:rPr lang="pt-BR" sz="900" dirty="0"/>
              <a:t>Tira a pedra do caminho (etc</a:t>
            </a:r>
            <a:r>
              <a:rPr lang="pt-BR" sz="900" dirty="0" smtClean="0"/>
              <a:t>.)</a:t>
            </a:r>
            <a:endParaRPr lang="pt-BR" sz="900" dirty="0"/>
          </a:p>
          <a:p>
            <a:pPr marL="0" indent="0" algn="l"/>
            <a:r>
              <a:rPr lang="pt-BR" sz="900" dirty="0"/>
              <a:t>Tenho o passo marcado</a:t>
            </a:r>
          </a:p>
          <a:p>
            <a:pPr marL="0" indent="0" algn="l"/>
            <a:r>
              <a:rPr lang="pt-BR" sz="900" dirty="0"/>
              <a:t>O rumo traçado sem discussão</a:t>
            </a:r>
          </a:p>
          <a:p>
            <a:pPr marL="0" indent="0" algn="l"/>
            <a:r>
              <a:rPr lang="pt-BR" sz="900" dirty="0"/>
              <a:t>Tenho um encontro marcado</a:t>
            </a:r>
          </a:p>
          <a:p>
            <a:pPr marL="0" indent="0" algn="l"/>
            <a:r>
              <a:rPr lang="pt-BR" sz="900" dirty="0"/>
              <a:t>Com a solidão</a:t>
            </a:r>
          </a:p>
          <a:p>
            <a:pPr marL="0" indent="0" algn="l"/>
            <a:r>
              <a:rPr lang="pt-BR" sz="900" dirty="0"/>
              <a:t>Tenho uma pressa danada</a:t>
            </a:r>
          </a:p>
          <a:p>
            <a:pPr marL="0" indent="0" algn="l"/>
            <a:r>
              <a:rPr lang="pt-BR" sz="900" dirty="0"/>
              <a:t>Não moro do lado</a:t>
            </a:r>
          </a:p>
          <a:p>
            <a:pPr marL="0" indent="0" algn="l"/>
            <a:r>
              <a:rPr lang="pt-BR" sz="900" dirty="0"/>
              <a:t>Não me chamo João</a:t>
            </a:r>
          </a:p>
          <a:p>
            <a:pPr marL="0" indent="0" algn="l"/>
            <a:r>
              <a:rPr lang="pt-BR" sz="900" dirty="0"/>
              <a:t>Não gosto nem digo que não</a:t>
            </a:r>
          </a:p>
          <a:p>
            <a:pPr marL="0" indent="0" algn="l"/>
            <a:r>
              <a:rPr lang="pt-BR" sz="900" dirty="0"/>
              <a:t>É </a:t>
            </a:r>
            <a:r>
              <a:rPr lang="pt-BR" sz="900" dirty="0" smtClean="0"/>
              <a:t>inútil</a:t>
            </a:r>
          </a:p>
          <a:p>
            <a:pPr marL="0" indent="0" algn="l"/>
            <a:r>
              <a:rPr lang="pt-BR" sz="900" dirty="0"/>
              <a:t>Tira a pedra do caminho (etc.)</a:t>
            </a:r>
          </a:p>
          <a:p>
            <a:pPr marL="0" indent="0" algn="l"/>
            <a:r>
              <a:rPr lang="pt-BR" sz="900" dirty="0"/>
              <a:t>Vou correndo, vou-me embora</a:t>
            </a:r>
          </a:p>
          <a:p>
            <a:pPr marL="0" indent="0" algn="l"/>
            <a:r>
              <a:rPr lang="pt-BR" sz="900" dirty="0"/>
              <a:t>Faço um bota-fora</a:t>
            </a:r>
          </a:p>
          <a:p>
            <a:pPr marL="0" indent="0" algn="l"/>
            <a:r>
              <a:rPr lang="pt-BR" sz="900" dirty="0"/>
              <a:t>Pega um lenço agita e chora</a:t>
            </a:r>
          </a:p>
          <a:p>
            <a:pPr marL="0" indent="0" algn="l"/>
            <a:r>
              <a:rPr lang="pt-BR" sz="900" dirty="0"/>
              <a:t>Cumpre o seu dever</a:t>
            </a:r>
          </a:p>
          <a:p>
            <a:pPr marL="0" indent="0" algn="l"/>
            <a:endParaRPr lang="pt-BR" sz="900" dirty="0"/>
          </a:p>
        </p:txBody>
      </p:sp>
      <p:sp>
        <p:nvSpPr>
          <p:cNvPr id="111" name="Google Shape;203;p30"/>
          <p:cNvSpPr txBox="1">
            <a:spLocks/>
          </p:cNvSpPr>
          <p:nvPr/>
        </p:nvSpPr>
        <p:spPr>
          <a:xfrm>
            <a:off x="7403782" y="3414381"/>
            <a:ext cx="1764854" cy="87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Anaheim"/>
              <a:buNone/>
              <a:defRPr sz="12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naheim"/>
              <a:buNone/>
              <a:defRPr sz="2800" b="0" i="0" u="none" strike="noStrike" cap="none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r"/>
            <a:r>
              <a:rPr lang="pt-BR" sz="900" dirty="0" smtClean="0">
                <a:solidFill>
                  <a:srgbClr val="E9B047"/>
                </a:solidFill>
              </a:rPr>
              <a:t>Bota </a:t>
            </a:r>
            <a:r>
              <a:rPr lang="pt-BR" sz="900" dirty="0">
                <a:solidFill>
                  <a:srgbClr val="E9B047"/>
                </a:solidFill>
              </a:rPr>
              <a:t>força nessa coisa</a:t>
            </a:r>
          </a:p>
          <a:p>
            <a:pPr marL="0" indent="0" algn="r"/>
            <a:r>
              <a:rPr lang="pt-BR" sz="900" dirty="0">
                <a:solidFill>
                  <a:srgbClr val="E9B047"/>
                </a:solidFill>
              </a:rPr>
              <a:t>Que se a coisa </a:t>
            </a:r>
            <a:r>
              <a:rPr lang="pt-BR" sz="900" dirty="0" smtClean="0">
                <a:solidFill>
                  <a:srgbClr val="E9B047"/>
                </a:solidFill>
              </a:rPr>
              <a:t>para</a:t>
            </a:r>
            <a:endParaRPr lang="pt-BR" sz="900" dirty="0">
              <a:solidFill>
                <a:srgbClr val="E9B047"/>
              </a:solidFill>
            </a:endParaRPr>
          </a:p>
          <a:p>
            <a:pPr marL="0" indent="0" algn="r"/>
            <a:r>
              <a:rPr lang="pt-BR" sz="900" dirty="0">
                <a:solidFill>
                  <a:srgbClr val="E9B047"/>
                </a:solidFill>
              </a:rPr>
              <a:t>A gente fica cara a cara</a:t>
            </a:r>
          </a:p>
          <a:p>
            <a:pPr marL="0" indent="0" algn="r"/>
            <a:r>
              <a:rPr lang="pt-BR" sz="900" dirty="0">
                <a:solidFill>
                  <a:srgbClr val="E9B047"/>
                </a:solidFill>
              </a:rPr>
              <a:t>Cara a cara cara a cara</a:t>
            </a:r>
          </a:p>
          <a:p>
            <a:pPr marL="0" indent="0" algn="r"/>
            <a:r>
              <a:rPr lang="pt-BR" sz="900" dirty="0">
                <a:solidFill>
                  <a:srgbClr val="E9B047"/>
                </a:solidFill>
              </a:rPr>
              <a:t>Com o que não quer ver</a:t>
            </a:r>
          </a:p>
        </p:txBody>
      </p:sp>
      <p:pic>
        <p:nvPicPr>
          <p:cNvPr id="4" name="ano_novo_-541055384765335424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36621" y="4619235"/>
            <a:ext cx="409561" cy="409561"/>
          </a:xfrm>
          <a:prstGeom prst="rect">
            <a:avLst/>
          </a:prstGeom>
        </p:spPr>
      </p:pic>
      <p:pic>
        <p:nvPicPr>
          <p:cNvPr id="7" name="chico_buarque_constru_ao_deus_lhe_pague_6905006412108027584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5000" out="3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5371" y="4024091"/>
            <a:ext cx="416437" cy="416437"/>
          </a:xfrm>
          <a:prstGeom prst="rect">
            <a:avLst/>
          </a:prstGeom>
        </p:spPr>
      </p:pic>
      <p:pic>
        <p:nvPicPr>
          <p:cNvPr id="8" name="Cara a cara - Chico Buarque (mp3cut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in="1000" out="2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8241" y="158771"/>
            <a:ext cx="437954" cy="437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8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delo preto posando com vinis Foto gratuit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" b="100000" l="240" r="100000">
                        <a14:backgroundMark x1="5995" y1="40415" x2="9113" y2="89617"/>
                        <a14:backgroundMark x1="31894" y1="76677" x2="2638" y2="9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62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509;p37"/>
          <p:cNvSpPr txBox="1">
            <a:spLocks noGrp="1"/>
          </p:cNvSpPr>
          <p:nvPr>
            <p:ph type="ctrTitle"/>
          </p:nvPr>
        </p:nvSpPr>
        <p:spPr>
          <a:xfrm>
            <a:off x="6942916" y="169333"/>
            <a:ext cx="1942800" cy="10615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 smtClean="0"/>
              <a:t>CHICO BUARQUE</a:t>
            </a:r>
            <a:endParaRPr sz="1800" dirty="0"/>
          </a:p>
        </p:txBody>
      </p:sp>
      <p:cxnSp>
        <p:nvCxnSpPr>
          <p:cNvPr id="24" name="Google Shape;340;p37"/>
          <p:cNvCxnSpPr/>
          <p:nvPr/>
        </p:nvCxnSpPr>
        <p:spPr>
          <a:xfrm>
            <a:off x="5768624" y="798215"/>
            <a:ext cx="1" cy="383256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cxnSp>
      <p:sp>
        <p:nvSpPr>
          <p:cNvPr id="25" name="Google Shape;509;p37"/>
          <p:cNvSpPr txBox="1">
            <a:spLocks/>
          </p:cNvSpPr>
          <p:nvPr/>
        </p:nvSpPr>
        <p:spPr>
          <a:xfrm>
            <a:off x="4944682" y="312847"/>
            <a:ext cx="1647883" cy="48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Righteous"/>
              <a:buNone/>
              <a:defRPr sz="1400" b="0" i="0" u="none" strike="noStrike" cap="none">
                <a:solidFill>
                  <a:srgbClr val="F3F3F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4000"/>
              <a:buFont typeface="Righteous"/>
              <a:buNone/>
              <a:defRPr sz="4000" b="0" i="0" u="none" strike="noStrike" cap="none">
                <a:solidFill>
                  <a:srgbClr val="276670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pt-BR" dirty="0" smtClean="0"/>
              <a:t>CÁLICE</a:t>
            </a:r>
            <a:endParaRPr lang="pt-BR" dirty="0"/>
          </a:p>
        </p:txBody>
      </p:sp>
      <p:sp>
        <p:nvSpPr>
          <p:cNvPr id="27" name="Retângulo 26"/>
          <p:cNvSpPr/>
          <p:nvPr/>
        </p:nvSpPr>
        <p:spPr>
          <a:xfrm>
            <a:off x="2400270" y="3069984"/>
            <a:ext cx="334151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Como é difícil acordar calado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Se na calada da noite eu me dano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Quero lançar um grito desumano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Que é uma maneira de ser escutado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Esse silêncio todo me atordoa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Atordoado eu permaneço atento</a:t>
            </a:r>
          </a:p>
          <a:p>
            <a:pPr algn="r"/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Na arquibancada pra a qualquer momento</a:t>
            </a:r>
          </a:p>
          <a:p>
            <a:pPr algn="r"/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Ver emergir o monstro da </a:t>
            </a:r>
            <a:r>
              <a:rPr lang="pt-BR" sz="1300" dirty="0" smtClean="0">
                <a:solidFill>
                  <a:srgbClr val="E9B047"/>
                </a:solidFill>
                <a:latin typeface="Anaheim" panose="020B0604020202020204" charset="0"/>
              </a:rPr>
              <a:t>lagoa</a:t>
            </a:r>
          </a:p>
          <a:p>
            <a:pPr algn="ctr"/>
            <a:r>
              <a:rPr lang="pt-BR" sz="1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    . . . </a:t>
            </a:r>
            <a:endParaRPr lang="pt-BR" sz="1800" dirty="0" smtClean="0">
              <a:solidFill>
                <a:schemeClr val="accent5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aheim" panose="020B060402020202020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5856197" y="1236798"/>
            <a:ext cx="334151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De muito gorda a porca já não anda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De muito usada a faca já não corta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Como é difícil, pai, abrir a porta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Essa palavra presa na garganta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Esse pileque homérico no mundo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De que adianta ter boa vontade</a:t>
            </a:r>
          </a:p>
          <a:p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Mesmo calado o peito, resta a cuca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Dos bêbados do centro da </a:t>
            </a:r>
            <a:r>
              <a:rPr lang="pt-BR" sz="1300" dirty="0" smtClean="0">
                <a:solidFill>
                  <a:schemeClr val="bg1"/>
                </a:solidFill>
                <a:latin typeface="Anaheim" panose="020B0604020202020204" charset="0"/>
              </a:rPr>
              <a:t>cidade</a:t>
            </a:r>
          </a:p>
          <a:p>
            <a:r>
              <a:rPr lang="pt-BR" sz="13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 </a:t>
            </a:r>
            <a:r>
              <a:rPr lang="pt-BR" sz="13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                  </a:t>
            </a:r>
            <a:r>
              <a:rPr lang="pt-BR" sz="1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. . . </a:t>
            </a:r>
            <a:endParaRPr lang="pt-BR" sz="1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aheim" panose="020B0604020202020204" charset="0"/>
            </a:endParaRP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Talvez o mundo não seja pequeno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Nem seja a vida um fato consumado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Quero inventar o meu próprio pecado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Quero morrer do meu próprio veneno</a:t>
            </a:r>
          </a:p>
          <a:p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Quero perder de vez tua cabeça</a:t>
            </a:r>
          </a:p>
          <a:p>
            <a:r>
              <a:rPr lang="pt-BR" sz="1300" dirty="0">
                <a:solidFill>
                  <a:srgbClr val="E9B047"/>
                </a:solidFill>
                <a:latin typeface="Anaheim" panose="020B0604020202020204" charset="0"/>
              </a:rPr>
              <a:t>Minha cabeça perder teu juízo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Quero cheirar fumaça de óleo diesel</a:t>
            </a:r>
          </a:p>
          <a:p>
            <a:r>
              <a:rPr lang="pt-BR" sz="1300" dirty="0">
                <a:solidFill>
                  <a:schemeClr val="bg1"/>
                </a:solidFill>
                <a:latin typeface="Anaheim" panose="020B0604020202020204" charset="0"/>
              </a:rPr>
              <a:t>Me embriagar até que alguém me esqueça</a:t>
            </a:r>
            <a:endParaRPr lang="pt-BR" sz="1300" dirty="0" smtClean="0">
              <a:solidFill>
                <a:schemeClr val="accent5">
                  <a:lumMod val="75000"/>
                </a:schemeClr>
              </a:solidFill>
              <a:latin typeface="Anaheim" panose="020B060402020202020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785469" y="700104"/>
            <a:ext cx="292946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. . . </a:t>
            </a:r>
          </a:p>
          <a:p>
            <a:pPr algn="r"/>
            <a:r>
              <a:rPr lang="pt-BR" dirty="0" smtClean="0">
                <a:solidFill>
                  <a:schemeClr val="bg1"/>
                </a:solidFill>
                <a:latin typeface="Anaheim" panose="020B0604020202020204" charset="0"/>
              </a:rPr>
              <a:t>Como </a:t>
            </a:r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beber dessa bebida amarga</a:t>
            </a:r>
          </a:p>
          <a:p>
            <a:pPr algn="r"/>
            <a:r>
              <a:rPr lang="pt-BR" dirty="0">
                <a:solidFill>
                  <a:srgbClr val="E9B047"/>
                </a:solidFill>
                <a:latin typeface="Anaheim" panose="020B0604020202020204" charset="0"/>
              </a:rPr>
              <a:t>Tragar a dor, engolir a labuta</a:t>
            </a:r>
          </a:p>
          <a:p>
            <a:pPr algn="r"/>
            <a:r>
              <a:rPr lang="pt-BR" dirty="0">
                <a:solidFill>
                  <a:srgbClr val="E9B047"/>
                </a:solidFill>
                <a:latin typeface="Anaheim" panose="020B0604020202020204" charset="0"/>
              </a:rPr>
              <a:t>Mesmo calada a boca, resta o peito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Silêncio na cidade não se escuta</a:t>
            </a:r>
          </a:p>
          <a:p>
            <a:pPr algn="r"/>
            <a:r>
              <a:rPr lang="pt-BR" dirty="0">
                <a:solidFill>
                  <a:srgbClr val="E9B047"/>
                </a:solidFill>
                <a:latin typeface="Anaheim" panose="020B0604020202020204" charset="0"/>
              </a:rPr>
              <a:t>De que me vale ser filho da </a:t>
            </a:r>
            <a:r>
              <a:rPr lang="pt-BR" dirty="0" smtClean="0">
                <a:solidFill>
                  <a:srgbClr val="E9B047"/>
                </a:solidFill>
                <a:latin typeface="Anaheim" panose="020B0604020202020204" charset="0"/>
              </a:rPr>
              <a:t>santa?</a:t>
            </a:r>
            <a:endParaRPr lang="pt-BR" dirty="0">
              <a:solidFill>
                <a:srgbClr val="E9B047"/>
              </a:solidFill>
              <a:latin typeface="Anaheim" panose="020B0604020202020204" charset="0"/>
            </a:endParaRPr>
          </a:p>
          <a:p>
            <a:pPr algn="r"/>
            <a:r>
              <a:rPr lang="pt-BR" dirty="0">
                <a:solidFill>
                  <a:srgbClr val="E9B047"/>
                </a:solidFill>
                <a:latin typeface="Anaheim" panose="020B0604020202020204" charset="0"/>
              </a:rPr>
              <a:t>Melhor seria ser filho da outra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Outra realidade menos morta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Anaheim" panose="020B0604020202020204" charset="0"/>
              </a:rPr>
              <a:t>Tanta mentira, tanta força </a:t>
            </a:r>
            <a:r>
              <a:rPr lang="pt-BR" dirty="0" smtClean="0">
                <a:solidFill>
                  <a:schemeClr val="bg1"/>
                </a:solidFill>
                <a:latin typeface="Anaheim" panose="020B0604020202020204" charset="0"/>
              </a:rPr>
              <a:t>bruta</a:t>
            </a:r>
          </a:p>
          <a:p>
            <a:pPr algn="ctr"/>
            <a:r>
              <a:rPr lang="pt-BR" sz="1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. . . </a:t>
            </a:r>
            <a:endParaRPr lang="pt-BR" sz="1800" dirty="0">
              <a:solidFill>
                <a:schemeClr val="accent5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aheim" panose="020B0604020202020204" charset="0"/>
            </a:endParaRPr>
          </a:p>
        </p:txBody>
      </p:sp>
      <p:pic>
        <p:nvPicPr>
          <p:cNvPr id="2" name="chico_buarque_calice_official_audio_255144198917498276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95" y="4504077"/>
            <a:ext cx="535677" cy="5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9"/>
          <p:cNvSpPr/>
          <p:nvPr/>
        </p:nvSpPr>
        <p:spPr>
          <a:xfrm>
            <a:off x="2765908" y="805900"/>
            <a:ext cx="2370331" cy="2254925"/>
          </a:xfrm>
          <a:custGeom>
            <a:avLst/>
            <a:gdLst/>
            <a:ahLst/>
            <a:cxnLst/>
            <a:rect l="l" t="t" r="r" b="b"/>
            <a:pathLst>
              <a:path w="35956" h="35956" extrusionOk="0">
                <a:moveTo>
                  <a:pt x="17984" y="14147"/>
                </a:moveTo>
                <a:cubicBezTo>
                  <a:pt x="20094" y="14147"/>
                  <a:pt x="21819" y="15862"/>
                  <a:pt x="21819" y="17984"/>
                </a:cubicBezTo>
                <a:cubicBezTo>
                  <a:pt x="21819" y="20094"/>
                  <a:pt x="20094" y="21820"/>
                  <a:pt x="17984" y="21820"/>
                </a:cubicBezTo>
                <a:cubicBezTo>
                  <a:pt x="15862" y="21820"/>
                  <a:pt x="14147" y="20094"/>
                  <a:pt x="14147" y="17984"/>
                </a:cubicBezTo>
                <a:cubicBezTo>
                  <a:pt x="14147" y="15862"/>
                  <a:pt x="15862" y="14147"/>
                  <a:pt x="17984" y="14147"/>
                </a:cubicBezTo>
                <a:close/>
                <a:moveTo>
                  <a:pt x="17984" y="1"/>
                </a:moveTo>
                <a:cubicBezTo>
                  <a:pt x="8047" y="1"/>
                  <a:pt x="0" y="8047"/>
                  <a:pt x="0" y="17984"/>
                </a:cubicBezTo>
                <a:cubicBezTo>
                  <a:pt x="0" y="27909"/>
                  <a:pt x="8047" y="35955"/>
                  <a:pt x="17984" y="35955"/>
                </a:cubicBezTo>
                <a:cubicBezTo>
                  <a:pt x="27909" y="35955"/>
                  <a:pt x="35955" y="27909"/>
                  <a:pt x="35955" y="17984"/>
                </a:cubicBezTo>
                <a:cubicBezTo>
                  <a:pt x="35955" y="8047"/>
                  <a:pt x="27909" y="1"/>
                  <a:pt x="17984" y="1"/>
                </a:cubicBezTo>
                <a:close/>
              </a:path>
            </a:pathLst>
          </a:cu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9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CONEXÃO            DAS CANÇÕES</a:t>
            </a:r>
            <a:endParaRPr dirty="0"/>
          </a:p>
        </p:txBody>
      </p:sp>
      <p:sp>
        <p:nvSpPr>
          <p:cNvPr id="536" name="Google Shape;536;p39"/>
          <p:cNvSpPr txBox="1">
            <a:spLocks noGrp="1"/>
          </p:cNvSpPr>
          <p:nvPr>
            <p:ph type="ctrTitle" idx="4294967295"/>
          </p:nvPr>
        </p:nvSpPr>
        <p:spPr>
          <a:xfrm>
            <a:off x="1801216" y="1773902"/>
            <a:ext cx="780059" cy="3395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 smtClean="0">
                <a:solidFill>
                  <a:srgbClr val="276670"/>
                </a:solidFill>
              </a:rPr>
              <a:t>CÁLICE</a:t>
            </a:r>
            <a:endParaRPr sz="1400" dirty="0">
              <a:solidFill>
                <a:srgbClr val="276670"/>
              </a:solidFill>
            </a:endParaRPr>
          </a:p>
        </p:txBody>
      </p:sp>
      <p:sp>
        <p:nvSpPr>
          <p:cNvPr id="538" name="Google Shape;538;p39"/>
          <p:cNvSpPr/>
          <p:nvPr/>
        </p:nvSpPr>
        <p:spPr>
          <a:xfrm>
            <a:off x="0" y="0"/>
            <a:ext cx="1082100" cy="51435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9" name="Google Shape;539;p39"/>
          <p:cNvPicPr preferRelativeResize="0"/>
          <p:nvPr/>
        </p:nvPicPr>
        <p:blipFill rotWithShape="1">
          <a:blip r:embed="rId3">
            <a:alphaModFix/>
          </a:blip>
          <a:srcRect l="44877" r="44876"/>
          <a:stretch/>
        </p:blipFill>
        <p:spPr>
          <a:xfrm>
            <a:off x="0" y="0"/>
            <a:ext cx="790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39"/>
          <p:cNvSpPr/>
          <p:nvPr/>
        </p:nvSpPr>
        <p:spPr>
          <a:xfrm>
            <a:off x="-400" y="0"/>
            <a:ext cx="790500" cy="5143500"/>
          </a:xfrm>
          <a:prstGeom prst="rect">
            <a:avLst/>
          </a:prstGeom>
          <a:solidFill>
            <a:srgbClr val="276670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9"/>
          <p:cNvSpPr/>
          <p:nvPr/>
        </p:nvSpPr>
        <p:spPr>
          <a:xfrm>
            <a:off x="4720732" y="1091001"/>
            <a:ext cx="1828452" cy="1828542"/>
          </a:xfrm>
          <a:custGeom>
            <a:avLst/>
            <a:gdLst/>
            <a:ahLst/>
            <a:cxnLst/>
            <a:rect l="l" t="t" r="r" b="b"/>
            <a:pathLst>
              <a:path w="35956" h="35956" extrusionOk="0">
                <a:moveTo>
                  <a:pt x="17984" y="14147"/>
                </a:moveTo>
                <a:cubicBezTo>
                  <a:pt x="20094" y="14147"/>
                  <a:pt x="21819" y="15862"/>
                  <a:pt x="21819" y="17984"/>
                </a:cubicBezTo>
                <a:cubicBezTo>
                  <a:pt x="21819" y="20094"/>
                  <a:pt x="20094" y="21820"/>
                  <a:pt x="17984" y="21820"/>
                </a:cubicBezTo>
                <a:cubicBezTo>
                  <a:pt x="15862" y="21820"/>
                  <a:pt x="14147" y="20094"/>
                  <a:pt x="14147" y="17984"/>
                </a:cubicBezTo>
                <a:cubicBezTo>
                  <a:pt x="14147" y="15862"/>
                  <a:pt x="15862" y="14147"/>
                  <a:pt x="17984" y="14147"/>
                </a:cubicBezTo>
                <a:close/>
                <a:moveTo>
                  <a:pt x="17984" y="1"/>
                </a:moveTo>
                <a:cubicBezTo>
                  <a:pt x="8047" y="1"/>
                  <a:pt x="0" y="8047"/>
                  <a:pt x="0" y="17984"/>
                </a:cubicBezTo>
                <a:cubicBezTo>
                  <a:pt x="0" y="27909"/>
                  <a:pt x="8047" y="35955"/>
                  <a:pt x="17984" y="35955"/>
                </a:cubicBezTo>
                <a:cubicBezTo>
                  <a:pt x="27909" y="35955"/>
                  <a:pt x="35955" y="27909"/>
                  <a:pt x="35955" y="17984"/>
                </a:cubicBezTo>
                <a:cubicBezTo>
                  <a:pt x="35955" y="8047"/>
                  <a:pt x="27909" y="1"/>
                  <a:pt x="17984" y="1"/>
                </a:cubicBezTo>
                <a:close/>
              </a:path>
            </a:pathLst>
          </a:custGeom>
          <a:solidFill>
            <a:srgbClr val="27667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9"/>
          <p:cNvSpPr txBox="1">
            <a:spLocks noGrp="1"/>
          </p:cNvSpPr>
          <p:nvPr>
            <p:ph type="ctrTitle" idx="4294967295"/>
          </p:nvPr>
        </p:nvSpPr>
        <p:spPr>
          <a:xfrm>
            <a:off x="6829900" y="1811558"/>
            <a:ext cx="1792500" cy="3874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 smtClean="0">
                <a:solidFill>
                  <a:srgbClr val="276670"/>
                </a:solidFill>
              </a:rPr>
              <a:t>DEUS LHE PAGUE</a:t>
            </a:r>
            <a:endParaRPr sz="1400" dirty="0">
              <a:solidFill>
                <a:srgbClr val="276670"/>
              </a:solidFill>
            </a:endParaRPr>
          </a:p>
        </p:txBody>
      </p:sp>
      <p:grpSp>
        <p:nvGrpSpPr>
          <p:cNvPr id="24" name="Google Shape;888;p50"/>
          <p:cNvGrpSpPr/>
          <p:nvPr/>
        </p:nvGrpSpPr>
        <p:grpSpPr>
          <a:xfrm rot="10800000">
            <a:off x="5649150" y="1634922"/>
            <a:ext cx="1180750" cy="740700"/>
            <a:chOff x="2151925" y="991853"/>
            <a:chExt cx="917400" cy="740700"/>
          </a:xfrm>
        </p:grpSpPr>
        <p:cxnSp>
          <p:nvCxnSpPr>
            <p:cNvPr id="25" name="Google Shape;889;p50"/>
            <p:cNvCxnSpPr/>
            <p:nvPr/>
          </p:nvCxnSpPr>
          <p:spPr>
            <a:xfrm>
              <a:off x="2151925" y="1362203"/>
              <a:ext cx="917400" cy="0"/>
            </a:xfrm>
            <a:prstGeom prst="straightConnector1">
              <a:avLst/>
            </a:prstGeom>
            <a:noFill/>
            <a:ln w="19050" cap="flat" cmpd="sng">
              <a:solidFill>
                <a:srgbClr val="D8A45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26" name="Google Shape;890;p50"/>
            <p:cNvCxnSpPr/>
            <p:nvPr/>
          </p:nvCxnSpPr>
          <p:spPr>
            <a:xfrm>
              <a:off x="2158997" y="991853"/>
              <a:ext cx="0" cy="740700"/>
            </a:xfrm>
            <a:prstGeom prst="straightConnector1">
              <a:avLst/>
            </a:prstGeom>
            <a:noFill/>
            <a:ln w="19050" cap="flat" cmpd="sng">
              <a:solidFill>
                <a:srgbClr val="D8A45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" name="Google Shape;881;p50"/>
          <p:cNvGrpSpPr/>
          <p:nvPr/>
        </p:nvGrpSpPr>
        <p:grpSpPr>
          <a:xfrm>
            <a:off x="2581275" y="1573347"/>
            <a:ext cx="1369798" cy="740700"/>
            <a:chOff x="2151925" y="991853"/>
            <a:chExt cx="931500" cy="740700"/>
          </a:xfrm>
        </p:grpSpPr>
        <p:cxnSp>
          <p:nvCxnSpPr>
            <p:cNvPr id="28" name="Google Shape;882;p50"/>
            <p:cNvCxnSpPr/>
            <p:nvPr/>
          </p:nvCxnSpPr>
          <p:spPr>
            <a:xfrm>
              <a:off x="2151925" y="1362203"/>
              <a:ext cx="931500" cy="0"/>
            </a:xfrm>
            <a:prstGeom prst="straightConnector1">
              <a:avLst/>
            </a:prstGeom>
            <a:noFill/>
            <a:ln w="19050" cap="flat" cmpd="sng">
              <a:solidFill>
                <a:srgbClr val="D8A45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29" name="Google Shape;883;p50"/>
            <p:cNvCxnSpPr/>
            <p:nvPr/>
          </p:nvCxnSpPr>
          <p:spPr>
            <a:xfrm>
              <a:off x="2158997" y="991853"/>
              <a:ext cx="0" cy="740700"/>
            </a:xfrm>
            <a:prstGeom prst="straightConnector1">
              <a:avLst/>
            </a:prstGeom>
            <a:noFill/>
            <a:ln w="19050" cap="flat" cmpd="sng">
              <a:solidFill>
                <a:srgbClr val="D8A45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" name="Google Shape;891;p50"/>
          <p:cNvSpPr txBox="1"/>
          <p:nvPr/>
        </p:nvSpPr>
        <p:spPr>
          <a:xfrm>
            <a:off x="2518141" y="4003369"/>
            <a:ext cx="4847066" cy="58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ctr" anchorCtr="0">
            <a:noAutofit/>
          </a:bodyPr>
          <a:lstStyle/>
          <a:p>
            <a:pPr lvl="0" algn="ctr"/>
            <a:r>
              <a:rPr lang="pt-BR" sz="1200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Em</a:t>
            </a:r>
            <a:r>
              <a:rPr lang="pt-BR" sz="1200" b="1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 “Cálice”</a:t>
            </a:r>
            <a:r>
              <a:rPr lang="pt-BR" sz="1200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, a repressão, a perda da autonomia e a </a:t>
            </a:r>
            <a:r>
              <a:rPr lang="pt-BR" sz="1200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opressão </a:t>
            </a:r>
            <a:r>
              <a:rPr lang="pt-BR" sz="1200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de </a:t>
            </a:r>
            <a:r>
              <a:rPr lang="pt-BR" sz="1200" b="1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“Deus lhe Pague” </a:t>
            </a:r>
            <a:r>
              <a:rPr lang="pt-BR" sz="1200" dirty="0" smtClean="0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rPr>
              <a:t>chegam ao limite levando ao silêncio do individuo: Cálice/Cale-se</a:t>
            </a:r>
            <a:endParaRPr sz="1200" b="1" dirty="0">
              <a:solidFill>
                <a:srgbClr val="276670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cxnSp>
        <p:nvCxnSpPr>
          <p:cNvPr id="545" name="Google Shape;545;p39"/>
          <p:cNvCxnSpPr/>
          <p:nvPr/>
        </p:nvCxnSpPr>
        <p:spPr>
          <a:xfrm rot="10800000">
            <a:off x="4941675" y="2033545"/>
            <a:ext cx="0" cy="1907700"/>
          </a:xfrm>
          <a:prstGeom prst="straightConnector1">
            <a:avLst/>
          </a:prstGeom>
          <a:noFill/>
          <a:ln w="19050" cap="flat" cmpd="sng">
            <a:solidFill>
              <a:srgbClr val="D8A451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 animBg="1"/>
      <p:bldP spid="536" grpId="0"/>
      <p:bldP spid="542" grpId="0" animBg="1"/>
      <p:bldP spid="543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1"/>
          <p:cNvSpPr txBox="1">
            <a:spLocks noGrp="1"/>
          </p:cNvSpPr>
          <p:nvPr>
            <p:ph type="ctrTitle" idx="2"/>
          </p:nvPr>
        </p:nvSpPr>
        <p:spPr>
          <a:xfrm>
            <a:off x="5034725" y="81315"/>
            <a:ext cx="2285700" cy="8433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ANGÉLICA</a:t>
            </a:r>
            <a:br>
              <a:rPr lang="es" dirty="0" smtClean="0"/>
            </a:br>
            <a:r>
              <a:rPr lang="es" dirty="0" smtClean="0"/>
              <a:t>(1981)</a:t>
            </a:r>
            <a:endParaRPr dirty="0"/>
          </a:p>
        </p:txBody>
      </p:sp>
      <p:sp>
        <p:nvSpPr>
          <p:cNvPr id="2" name="Retângulo 1"/>
          <p:cNvSpPr/>
          <p:nvPr/>
        </p:nvSpPr>
        <p:spPr>
          <a:xfrm>
            <a:off x="0" y="0"/>
            <a:ext cx="5018567" cy="51435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2" name="Picture 2" descr="Ocupação Zuzu Angel - Quem são essa mulher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58" y="0"/>
            <a:ext cx="491693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" name="Google Shape;278;p31"/>
          <p:cNvSpPr txBox="1">
            <a:spLocks noGrp="1"/>
          </p:cNvSpPr>
          <p:nvPr>
            <p:ph type="subTitle" idx="1"/>
          </p:nvPr>
        </p:nvSpPr>
        <p:spPr>
          <a:xfrm rot="-5400000">
            <a:off x="-1471350" y="2106600"/>
            <a:ext cx="3873000" cy="9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solidFill>
                  <a:srgbClr val="276670"/>
                </a:solidFill>
              </a:rPr>
              <a:t>Homenagem de Chico Buarque a Zuzu Angel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>
                <a:solidFill>
                  <a:srgbClr val="276670"/>
                </a:solidFill>
              </a:rPr>
              <a:t>a qual perdeu seu filho (Stuart Angel Jones) e sua vida, por conta da ditadura</a:t>
            </a:r>
            <a:endParaRPr dirty="0">
              <a:solidFill>
                <a:srgbClr val="27667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243281" y="0"/>
            <a:ext cx="1900719" cy="5143500"/>
          </a:xfrm>
          <a:prstGeom prst="rect">
            <a:avLst/>
          </a:prstGeom>
          <a:solidFill>
            <a:srgbClr val="B2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4" name="Picture 4" descr="EU SOU A MODA BRASILEIRA!”. Sob o holofote de suas criações, Zuzu… | by  Revista Torta | revistatorta | Medi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3" r="6373"/>
          <a:stretch/>
        </p:blipFill>
        <p:spPr bwMode="auto">
          <a:xfrm>
            <a:off x="7336583" y="0"/>
            <a:ext cx="18235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666191" y="1283390"/>
            <a:ext cx="2929467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Quem é essa mulher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Que canta sempre esse 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estribilho ?</a:t>
            </a:r>
            <a:endParaRPr lang="pt-BR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aheim" panose="020B0604020202020204" charset="0"/>
            </a:endParaRP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Só queria embalar meu filho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Que mora na escuridão do mar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Quem é essa mulher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Que canta sempre esse 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lamento ?</a:t>
            </a:r>
            <a:endParaRPr lang="pt-BR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aheim" panose="020B0604020202020204" charset="0"/>
            </a:endParaRP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Só queria lembrar o tormento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Que fez o meu filho suspirar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Quem é essa mulher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Que canta sempre o mesmo 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arranjo ?</a:t>
            </a:r>
            <a:endParaRPr lang="pt-BR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aheim" panose="020B0604020202020204" charset="0"/>
            </a:endParaRP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Só queria agasalhar meu anjo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E deixar seu corpo descansar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Quem é essa mulher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Que canta como dobra um </a:t>
            </a:r>
            <a:r>
              <a:rPr lang="pt-BR" sz="12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sino ?</a:t>
            </a:r>
            <a:endParaRPr lang="pt-BR" sz="1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aheim" panose="020B0604020202020204" charset="0"/>
            </a:endParaRP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Queria cantar por meu menino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aheim" panose="020B0604020202020204" charset="0"/>
              </a:rPr>
              <a:t>Que ele já não pode mais cantar</a:t>
            </a:r>
            <a:endParaRPr lang="pt-BR" sz="1200" dirty="0">
              <a:solidFill>
                <a:schemeClr val="accent5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aheim" panose="020B0604020202020204" charset="0"/>
            </a:endParaRPr>
          </a:p>
        </p:txBody>
      </p:sp>
      <p:pic>
        <p:nvPicPr>
          <p:cNvPr id="5" name="chico_buarque_angelica_-5868412588320125600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 out="3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8295" y="4675666"/>
            <a:ext cx="467833" cy="467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6" name="Google Shape;1036;p56"/>
          <p:cNvSpPr txBox="1">
            <a:spLocks noGrp="1"/>
          </p:cNvSpPr>
          <p:nvPr>
            <p:ph type="ctrTitle"/>
          </p:nvPr>
        </p:nvSpPr>
        <p:spPr>
          <a:xfrm flipH="1">
            <a:off x="626925" y="1553882"/>
            <a:ext cx="2714801" cy="17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OBRIGADO</a:t>
            </a:r>
            <a:endParaRPr dirty="0"/>
          </a:p>
        </p:txBody>
      </p:sp>
      <p:sp>
        <p:nvSpPr>
          <p:cNvPr id="1037" name="Google Shape;1037;p56"/>
          <p:cNvSpPr txBox="1">
            <a:spLocks noGrp="1"/>
          </p:cNvSpPr>
          <p:nvPr>
            <p:ph type="ctrTitle" idx="2"/>
          </p:nvPr>
        </p:nvSpPr>
        <p:spPr>
          <a:xfrm flipH="1">
            <a:off x="626925" y="1539683"/>
            <a:ext cx="2594740" cy="1810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OBRIGADO</a:t>
            </a:r>
            <a:endParaRPr dirty="0"/>
          </a:p>
        </p:txBody>
      </p:sp>
      <p:sp>
        <p:nvSpPr>
          <p:cNvPr id="4" name="AutoShape 2" descr="Fist fre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47" y="4489807"/>
            <a:ext cx="575353" cy="653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3"/>
          <p:cNvSpPr txBox="1">
            <a:spLocks noGrp="1"/>
          </p:cNvSpPr>
          <p:nvPr>
            <p:ph type="ctrTitle"/>
          </p:nvPr>
        </p:nvSpPr>
        <p:spPr>
          <a:xfrm>
            <a:off x="6624536" y="390290"/>
            <a:ext cx="1839320" cy="6106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LINHA DO TEMPO</a:t>
            </a:r>
            <a:endParaRPr dirty="0"/>
          </a:p>
        </p:txBody>
      </p:sp>
      <p:sp>
        <p:nvSpPr>
          <p:cNvPr id="737" name="Google Shape;737;p43"/>
          <p:cNvSpPr/>
          <p:nvPr/>
        </p:nvSpPr>
        <p:spPr>
          <a:xfrm>
            <a:off x="0" y="0"/>
            <a:ext cx="1082100" cy="5143500"/>
          </a:xfrm>
          <a:prstGeom prst="rect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8" name="Google Shape;738;p43"/>
          <p:cNvPicPr preferRelativeResize="0"/>
          <p:nvPr/>
        </p:nvPicPr>
        <p:blipFill rotWithShape="1">
          <a:blip r:embed="rId3">
            <a:alphaModFix/>
          </a:blip>
          <a:srcRect l="44877" r="44876"/>
          <a:stretch/>
        </p:blipFill>
        <p:spPr>
          <a:xfrm>
            <a:off x="0" y="0"/>
            <a:ext cx="790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43"/>
          <p:cNvSpPr/>
          <p:nvPr/>
        </p:nvSpPr>
        <p:spPr>
          <a:xfrm>
            <a:off x="-400" y="0"/>
            <a:ext cx="790500" cy="5143500"/>
          </a:xfrm>
          <a:prstGeom prst="rect">
            <a:avLst/>
          </a:prstGeom>
          <a:solidFill>
            <a:srgbClr val="276670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" name="Conector reto 12">
            <a:extLst>
              <a:ext uri="{FF2B5EF4-FFF2-40B4-BE49-F238E27FC236}">
                <a16:creationId xmlns="" xmlns:a16="http://schemas.microsoft.com/office/drawing/2014/main" id="{0FCFBDA5-3475-45DA-AEC6-C50C4FA78731}"/>
              </a:ext>
            </a:extLst>
          </p:cNvPr>
          <p:cNvCxnSpPr/>
          <p:nvPr/>
        </p:nvCxnSpPr>
        <p:spPr>
          <a:xfrm flipH="1">
            <a:off x="7396316" y="302342"/>
            <a:ext cx="1747684" cy="0"/>
          </a:xfrm>
          <a:prstGeom prst="line">
            <a:avLst/>
          </a:prstGeom>
          <a:ln w="38100">
            <a:solidFill>
              <a:srgbClr val="2766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ector reto 49">
            <a:extLst>
              <a:ext uri="{FF2B5EF4-FFF2-40B4-BE49-F238E27FC236}">
                <a16:creationId xmlns="" xmlns:a16="http://schemas.microsoft.com/office/drawing/2014/main" id="{A32F8CEF-C637-4A5A-B080-C25263F48810}"/>
              </a:ext>
            </a:extLst>
          </p:cNvPr>
          <p:cNvCxnSpPr/>
          <p:nvPr/>
        </p:nvCxnSpPr>
        <p:spPr>
          <a:xfrm flipH="1">
            <a:off x="7396316" y="1088923"/>
            <a:ext cx="1747684" cy="0"/>
          </a:xfrm>
          <a:prstGeom prst="line">
            <a:avLst/>
          </a:prstGeom>
          <a:ln w="38100">
            <a:solidFill>
              <a:srgbClr val="27667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2650373E-5D4A-4F44-B907-19D79882D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00" y="1327799"/>
            <a:ext cx="8061900" cy="29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46"/>
          <p:cNvSpPr txBox="1">
            <a:spLocks noGrp="1"/>
          </p:cNvSpPr>
          <p:nvPr>
            <p:ph type="ctrTitle" idx="6"/>
          </p:nvPr>
        </p:nvSpPr>
        <p:spPr>
          <a:xfrm>
            <a:off x="7261088" y="115865"/>
            <a:ext cx="1339428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Brasil -</a:t>
            </a:r>
            <a:r>
              <a:rPr lang="es" dirty="0"/>
              <a:t/>
            </a:r>
            <a:br>
              <a:rPr lang="es" dirty="0"/>
            </a:br>
            <a:r>
              <a:rPr lang="es" dirty="0"/>
              <a:t>Ditadura</a:t>
            </a:r>
            <a:endParaRPr dirty="0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8AFDF138-8903-4D87-8A7C-5C8B361FC8CE}"/>
              </a:ext>
            </a:extLst>
          </p:cNvPr>
          <p:cNvSpPr/>
          <p:nvPr/>
        </p:nvSpPr>
        <p:spPr>
          <a:xfrm>
            <a:off x="0" y="1668052"/>
            <a:ext cx="9144000" cy="3475448"/>
          </a:xfrm>
          <a:prstGeom prst="rect">
            <a:avLst/>
          </a:prstGeom>
          <a:solidFill>
            <a:srgbClr val="B25148"/>
          </a:solidFill>
          <a:ln>
            <a:solidFill>
              <a:srgbClr val="B251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797" name="Google Shape;797;p46"/>
          <p:cNvSpPr/>
          <p:nvPr/>
        </p:nvSpPr>
        <p:spPr>
          <a:xfrm>
            <a:off x="2254818" y="214171"/>
            <a:ext cx="797947" cy="736641"/>
          </a:xfrm>
          <a:prstGeom prst="ellipse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Retângulo 16">
            <a:extLst>
              <a:ext uri="{FF2B5EF4-FFF2-40B4-BE49-F238E27FC236}">
                <a16:creationId xmlns="" xmlns:a16="http://schemas.microsoft.com/office/drawing/2014/main" id="{1E2CE113-DEBB-4307-9DA8-7BA236316586}"/>
              </a:ext>
            </a:extLst>
          </p:cNvPr>
          <p:cNvSpPr/>
          <p:nvPr/>
        </p:nvSpPr>
        <p:spPr>
          <a:xfrm>
            <a:off x="1719657" y="1304384"/>
            <a:ext cx="1868270" cy="809145"/>
          </a:xfrm>
          <a:prstGeom prst="rect">
            <a:avLst/>
          </a:prstGeom>
          <a:solidFill>
            <a:srgbClr val="276670"/>
          </a:solidFill>
          <a:ln>
            <a:solidFill>
              <a:srgbClr val="27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FFFFFF"/>
                </a:solidFill>
                <a:latin typeface="Anaheim" panose="020B0604020202020204" charset="0"/>
              </a:rPr>
              <a:t>Articulação política realizada por civis e militares na passagem de 1961 para 1962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41547E10-202C-47BD-871A-39583C200353}"/>
              </a:ext>
            </a:extLst>
          </p:cNvPr>
          <p:cNvSpPr txBox="1"/>
          <p:nvPr/>
        </p:nvSpPr>
        <p:spPr>
          <a:xfrm>
            <a:off x="1748104" y="964524"/>
            <a:ext cx="18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Righteous" panose="020B0604020202020204" charset="0"/>
              </a:rPr>
              <a:t>GOLPE DE 64</a:t>
            </a:r>
            <a:endParaRPr lang="pt-BR" dirty="0">
              <a:solidFill>
                <a:srgbClr val="FFFFFF"/>
              </a:solidFill>
              <a:latin typeface="Righteous" panose="020B0604020202020204" charset="0"/>
            </a:endParaRPr>
          </a:p>
        </p:txBody>
      </p:sp>
      <p:sp>
        <p:nvSpPr>
          <p:cNvPr id="19" name="Google Shape;797;p46">
            <a:extLst>
              <a:ext uri="{FF2B5EF4-FFF2-40B4-BE49-F238E27FC236}">
                <a16:creationId xmlns="" xmlns:a16="http://schemas.microsoft.com/office/drawing/2014/main" id="{04742EA4-21CD-46E1-8CC1-446542C32D2D}"/>
              </a:ext>
            </a:extLst>
          </p:cNvPr>
          <p:cNvSpPr/>
          <p:nvPr/>
        </p:nvSpPr>
        <p:spPr>
          <a:xfrm>
            <a:off x="5715371" y="128535"/>
            <a:ext cx="797947" cy="736641"/>
          </a:xfrm>
          <a:prstGeom prst="ellipse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EDD2E7B8-D67D-4D90-837A-FD2D61556023}"/>
              </a:ext>
            </a:extLst>
          </p:cNvPr>
          <p:cNvSpPr txBox="1"/>
          <p:nvPr/>
        </p:nvSpPr>
        <p:spPr>
          <a:xfrm>
            <a:off x="5026077" y="842831"/>
            <a:ext cx="21765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FFFFFF"/>
                </a:solidFill>
                <a:latin typeface="Righteous" panose="020B0604020202020204" charset="0"/>
              </a:rPr>
              <a:t>TEMOR DOS </a:t>
            </a:r>
          </a:p>
          <a:p>
            <a:pPr algn="ctr"/>
            <a:r>
              <a:rPr lang="pt-BR" sz="1200" dirty="0" smtClean="0">
                <a:solidFill>
                  <a:srgbClr val="FFFFFF"/>
                </a:solidFill>
                <a:latin typeface="Righteous" panose="020B0604020202020204" charset="0"/>
              </a:rPr>
              <a:t>GRUPOS CONSERVADORES</a:t>
            </a:r>
            <a:endParaRPr lang="pt-BR" sz="1200" dirty="0">
              <a:solidFill>
                <a:srgbClr val="FFFFFF"/>
              </a:solidFill>
              <a:latin typeface="Righteous" panose="020B060402020202020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="" xmlns:a16="http://schemas.microsoft.com/office/drawing/2014/main" id="{DA1A8E63-6742-4863-9671-1B89C9406940}"/>
              </a:ext>
            </a:extLst>
          </p:cNvPr>
          <p:cNvSpPr/>
          <p:nvPr/>
        </p:nvSpPr>
        <p:spPr>
          <a:xfrm>
            <a:off x="5231804" y="1304384"/>
            <a:ext cx="1868270" cy="809145"/>
          </a:xfrm>
          <a:prstGeom prst="rect">
            <a:avLst/>
          </a:prstGeom>
          <a:solidFill>
            <a:srgbClr val="276670"/>
          </a:solidFill>
          <a:ln>
            <a:solidFill>
              <a:srgbClr val="27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FFFFFF"/>
                </a:solidFill>
                <a:latin typeface="Anaheim" panose="020B0604020202020204" charset="0"/>
              </a:rPr>
              <a:t>Ascensão dos movimentos sociais, como os movimentos de camponeses, operários e estudantes</a:t>
            </a:r>
          </a:p>
        </p:txBody>
      </p:sp>
      <p:sp>
        <p:nvSpPr>
          <p:cNvPr id="24" name="Google Shape;797;p46">
            <a:extLst>
              <a:ext uri="{FF2B5EF4-FFF2-40B4-BE49-F238E27FC236}">
                <a16:creationId xmlns="" xmlns:a16="http://schemas.microsoft.com/office/drawing/2014/main" id="{DB171192-2107-4C29-AD91-2908B7CFE6C5}"/>
              </a:ext>
            </a:extLst>
          </p:cNvPr>
          <p:cNvSpPr/>
          <p:nvPr/>
        </p:nvSpPr>
        <p:spPr>
          <a:xfrm>
            <a:off x="1036360" y="2547186"/>
            <a:ext cx="797947" cy="736641"/>
          </a:xfrm>
          <a:prstGeom prst="ellipse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797;p46">
            <a:extLst>
              <a:ext uri="{FF2B5EF4-FFF2-40B4-BE49-F238E27FC236}">
                <a16:creationId xmlns="" xmlns:a16="http://schemas.microsoft.com/office/drawing/2014/main" id="{3ACEA6C5-8F58-45E0-AB35-9EDA6DDBE001}"/>
              </a:ext>
            </a:extLst>
          </p:cNvPr>
          <p:cNvSpPr/>
          <p:nvPr/>
        </p:nvSpPr>
        <p:spPr>
          <a:xfrm>
            <a:off x="4119637" y="2552888"/>
            <a:ext cx="797947" cy="736641"/>
          </a:xfrm>
          <a:prstGeom prst="ellipse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797;p46">
            <a:extLst>
              <a:ext uri="{FF2B5EF4-FFF2-40B4-BE49-F238E27FC236}">
                <a16:creationId xmlns="" xmlns:a16="http://schemas.microsoft.com/office/drawing/2014/main" id="{D775B954-2F10-4834-9A05-52B9C04C53A7}"/>
              </a:ext>
            </a:extLst>
          </p:cNvPr>
          <p:cNvSpPr/>
          <p:nvPr/>
        </p:nvSpPr>
        <p:spPr>
          <a:xfrm>
            <a:off x="7112403" y="2552888"/>
            <a:ext cx="797947" cy="736641"/>
          </a:xfrm>
          <a:prstGeom prst="ellipse">
            <a:avLst/>
          </a:prstGeom>
          <a:solidFill>
            <a:srgbClr val="D8A4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" name="Retângulo 29">
            <a:extLst>
              <a:ext uri="{FF2B5EF4-FFF2-40B4-BE49-F238E27FC236}">
                <a16:creationId xmlns="" xmlns:a16="http://schemas.microsoft.com/office/drawing/2014/main" id="{0E09B038-AB19-4D81-B17B-3598B09AF369}"/>
              </a:ext>
            </a:extLst>
          </p:cNvPr>
          <p:cNvSpPr/>
          <p:nvPr/>
        </p:nvSpPr>
        <p:spPr>
          <a:xfrm>
            <a:off x="501200" y="3711665"/>
            <a:ext cx="1868270" cy="809145"/>
          </a:xfrm>
          <a:prstGeom prst="rect">
            <a:avLst/>
          </a:prstGeom>
          <a:solidFill>
            <a:srgbClr val="276670"/>
          </a:solidFill>
          <a:ln>
            <a:solidFill>
              <a:srgbClr val="27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FFFFFF"/>
                </a:solidFill>
                <a:latin typeface="Anaheim" panose="020B0604020202020204" charset="0"/>
              </a:rPr>
              <a:t>Dividida ideologicamente entre esquerda e direita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="" xmlns:a16="http://schemas.microsoft.com/office/drawing/2014/main" id="{94DAA854-5F1F-4731-BB1A-A5E0BB4E2723}"/>
              </a:ext>
            </a:extLst>
          </p:cNvPr>
          <p:cNvSpPr/>
          <p:nvPr/>
        </p:nvSpPr>
        <p:spPr>
          <a:xfrm>
            <a:off x="3666313" y="3714343"/>
            <a:ext cx="1868270" cy="809145"/>
          </a:xfrm>
          <a:prstGeom prst="rect">
            <a:avLst/>
          </a:prstGeom>
          <a:solidFill>
            <a:srgbClr val="276670"/>
          </a:solidFill>
          <a:ln>
            <a:solidFill>
              <a:srgbClr val="27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FFFFFF"/>
                </a:solidFill>
                <a:latin typeface="Anaheim" panose="020B0604020202020204" charset="0"/>
              </a:rPr>
              <a:t>Comício da Central do Brasil: o discurso de Jango </a:t>
            </a:r>
            <a:r>
              <a:rPr lang="pt-BR" sz="1100" dirty="0">
                <a:solidFill>
                  <a:srgbClr val="FFFFFF"/>
                </a:solidFill>
                <a:latin typeface="Anaheim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deu a entender que o presidente partiria na defesa das Reformas de Base </a:t>
            </a:r>
            <a:endParaRPr lang="pt-BR" sz="1100" dirty="0">
              <a:solidFill>
                <a:srgbClr val="FFFFFF"/>
              </a:solidFill>
              <a:latin typeface="Anaheim" panose="020B0604020202020204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="" xmlns:a16="http://schemas.microsoft.com/office/drawing/2014/main" id="{390D8EA6-D4D4-4A7A-BD3B-746FE6E53A91}"/>
              </a:ext>
            </a:extLst>
          </p:cNvPr>
          <p:cNvSpPr/>
          <p:nvPr/>
        </p:nvSpPr>
        <p:spPr>
          <a:xfrm>
            <a:off x="6605689" y="3711666"/>
            <a:ext cx="1868270" cy="809145"/>
          </a:xfrm>
          <a:prstGeom prst="rect">
            <a:avLst/>
          </a:prstGeom>
          <a:solidFill>
            <a:srgbClr val="276670"/>
          </a:solidFill>
          <a:ln>
            <a:solidFill>
              <a:srgbClr val="27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FFFFFF"/>
                </a:solidFill>
                <a:latin typeface="Anaheim" panose="020B0604020202020204" charset="0"/>
              </a:rPr>
              <a:t>Rebelião organizada por Olympio Mourão deu início ao golpe civil-militar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="" xmlns:a16="http://schemas.microsoft.com/office/drawing/2014/main" id="{87D89AF3-34B1-4AF8-950F-A9317CC4575C}"/>
              </a:ext>
            </a:extLst>
          </p:cNvPr>
          <p:cNvSpPr txBox="1"/>
          <p:nvPr/>
        </p:nvSpPr>
        <p:spPr>
          <a:xfrm>
            <a:off x="303162" y="3375943"/>
            <a:ext cx="2264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Righteous" panose="020B0604020202020204" charset="0"/>
              </a:rPr>
              <a:t>SOCIEDADE BRASILEIRA</a:t>
            </a:r>
            <a:endParaRPr lang="pt-BR" dirty="0">
              <a:solidFill>
                <a:srgbClr val="FFFFFF"/>
              </a:solidFill>
              <a:latin typeface="Righteous" panose="020B060402020202020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="" xmlns:a16="http://schemas.microsoft.com/office/drawing/2014/main" id="{A26AA112-9ED9-4EAF-BC13-A7042F160824}"/>
              </a:ext>
            </a:extLst>
          </p:cNvPr>
          <p:cNvSpPr txBox="1"/>
          <p:nvPr/>
        </p:nvSpPr>
        <p:spPr>
          <a:xfrm>
            <a:off x="3666313" y="3328579"/>
            <a:ext cx="18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FFFF"/>
                </a:solidFill>
                <a:latin typeface="Righteous" panose="020B0604020202020204" charset="0"/>
              </a:rPr>
              <a:t>13/03/1964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90DDF3B9-90C4-4E95-8ECC-518007A88225}"/>
              </a:ext>
            </a:extLst>
          </p:cNvPr>
          <p:cNvSpPr txBox="1"/>
          <p:nvPr/>
        </p:nvSpPr>
        <p:spPr>
          <a:xfrm>
            <a:off x="6605689" y="3325993"/>
            <a:ext cx="18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FFFF"/>
                </a:solidFill>
                <a:latin typeface="Righteous" panose="020B0604020202020204" charset="0"/>
              </a:rPr>
              <a:t>31/03/1964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F2B5AF99-8914-4FC2-A061-F09BA56D1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674" y="2679158"/>
            <a:ext cx="461871" cy="46187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4D4E8E5-3753-40ED-A90E-32B108336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821" y="2679158"/>
            <a:ext cx="501027" cy="50102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2542764D-0EAF-4084-BCCD-FD6C2FE20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369" y="2610383"/>
            <a:ext cx="552016" cy="53064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63583F1B-2DD7-46D9-ACEC-97773775B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529" y="250907"/>
            <a:ext cx="541627" cy="54162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801D6A8A-34B9-4CF5-8738-A87C41583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9470" y="301065"/>
            <a:ext cx="568638" cy="56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316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8867" y="446656"/>
            <a:ext cx="3302598" cy="4696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PRIMEIROS DISCOS DO CHICO</a:t>
            </a:r>
            <a:endParaRPr lang="pt-BR" dirty="0"/>
          </a:p>
        </p:txBody>
      </p:sp>
      <p:pic>
        <p:nvPicPr>
          <p:cNvPr id="4" name="Google Shape;31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2218080" y="0"/>
            <a:ext cx="3216536" cy="467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16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46128" y="446656"/>
            <a:ext cx="3302598" cy="46968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08;p34">
            <a:extLst>
              <a:ext uri="{FF2B5EF4-FFF2-40B4-BE49-F238E27FC236}">
                <a16:creationId xmlns="" xmlns:a16="http://schemas.microsoft.com/office/drawing/2014/main" id="{C839DB18-17EE-432D-8DF9-B6820AD70262}"/>
              </a:ext>
            </a:extLst>
          </p:cNvPr>
          <p:cNvSpPr txBox="1">
            <a:spLocks/>
          </p:cNvSpPr>
          <p:nvPr/>
        </p:nvSpPr>
        <p:spPr>
          <a:xfrm>
            <a:off x="273671" y="1293098"/>
            <a:ext cx="2138955" cy="481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3400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171450" indent="-171450">
              <a:spcAft>
                <a:spcPts val="1600"/>
              </a:spcAft>
              <a:buClr>
                <a:srgbClr val="FFFFFF"/>
              </a:buClr>
            </a:pPr>
            <a:r>
              <a:rPr lang="pt-BR" sz="1100" dirty="0">
                <a:solidFill>
                  <a:srgbClr val="FFFFFF"/>
                </a:solidFill>
              </a:rPr>
              <a:t>Atitude básica de distanciamento político</a:t>
            </a:r>
          </a:p>
        </p:txBody>
      </p:sp>
      <p:sp>
        <p:nvSpPr>
          <p:cNvPr id="7" name="Google Shape;308;p34"/>
          <p:cNvSpPr txBox="1">
            <a:spLocks/>
          </p:cNvSpPr>
          <p:nvPr/>
        </p:nvSpPr>
        <p:spPr>
          <a:xfrm>
            <a:off x="242955" y="1774613"/>
            <a:ext cx="2138955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3400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171450" indent="-171450">
              <a:spcAft>
                <a:spcPts val="1600"/>
              </a:spcAft>
              <a:buClr>
                <a:schemeClr val="bg1"/>
              </a:buClr>
            </a:pPr>
            <a:r>
              <a:rPr lang="pt-BR" sz="1100" dirty="0" smtClean="0">
                <a:solidFill>
                  <a:srgbClr val="FFFFFF"/>
                </a:solidFill>
              </a:rPr>
              <a:t>Grande marca de </a:t>
            </a:r>
            <a:r>
              <a:rPr lang="pt-BR" sz="1100" b="1" dirty="0" smtClean="0">
                <a:solidFill>
                  <a:srgbClr val="FFFFFF"/>
                </a:solidFill>
              </a:rPr>
              <a:t>nostalgia</a:t>
            </a:r>
            <a:r>
              <a:rPr lang="pt-BR" sz="1100" dirty="0" smtClean="0">
                <a:solidFill>
                  <a:srgbClr val="FFFFFF"/>
                </a:solidFill>
              </a:rPr>
              <a:t>: a ânsia pelo retorno a uma situação em que não haja dor e em que as barreiras do individualismo possam ruir</a:t>
            </a:r>
            <a:endParaRPr lang="pt-BR" sz="1100" dirty="0">
              <a:solidFill>
                <a:srgbClr val="FFFFFF"/>
              </a:solidFill>
            </a:endParaRPr>
          </a:p>
        </p:txBody>
      </p:sp>
      <p:sp>
        <p:nvSpPr>
          <p:cNvPr id="8" name="Google Shape;308;p34">
            <a:extLst>
              <a:ext uri="{FF2B5EF4-FFF2-40B4-BE49-F238E27FC236}">
                <a16:creationId xmlns="" xmlns:a16="http://schemas.microsoft.com/office/drawing/2014/main" id="{EE1ECA60-5FC4-4EBF-80F4-206EE81AF579}"/>
              </a:ext>
            </a:extLst>
          </p:cNvPr>
          <p:cNvSpPr txBox="1">
            <a:spLocks/>
          </p:cNvSpPr>
          <p:nvPr/>
        </p:nvSpPr>
        <p:spPr>
          <a:xfrm>
            <a:off x="2723689" y="2294051"/>
            <a:ext cx="2205316" cy="67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3400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171450" indent="-171450">
              <a:spcAft>
                <a:spcPts val="1600"/>
              </a:spcAft>
              <a:buClr>
                <a:srgbClr val="FFFFFF"/>
              </a:buClr>
            </a:pPr>
            <a:r>
              <a:rPr lang="pt-BR" sz="1100" dirty="0">
                <a:solidFill>
                  <a:srgbClr val="FFFFFF"/>
                </a:solidFill>
              </a:rPr>
              <a:t>Recusa da realidade presente: busca por figuras da infância ou da sociedade pré-industrial</a:t>
            </a:r>
          </a:p>
        </p:txBody>
      </p:sp>
      <p:sp>
        <p:nvSpPr>
          <p:cNvPr id="9" name="Google Shape;308;p34">
            <a:extLst>
              <a:ext uri="{FF2B5EF4-FFF2-40B4-BE49-F238E27FC236}">
                <a16:creationId xmlns="" xmlns:a16="http://schemas.microsoft.com/office/drawing/2014/main" id="{87269EC3-771F-487B-9BF2-4237B759A524}"/>
              </a:ext>
            </a:extLst>
          </p:cNvPr>
          <p:cNvSpPr txBox="1">
            <a:spLocks/>
          </p:cNvSpPr>
          <p:nvPr/>
        </p:nvSpPr>
        <p:spPr>
          <a:xfrm>
            <a:off x="2668509" y="2795079"/>
            <a:ext cx="2133186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3400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171450" indent="-171450" algn="r">
              <a:spcAft>
                <a:spcPts val="1600"/>
              </a:spcAft>
              <a:buClr>
                <a:srgbClr val="FFFFFF"/>
              </a:buClr>
            </a:pPr>
            <a:r>
              <a:rPr lang="pt-BR" sz="1100" dirty="0" smtClean="0">
                <a:solidFill>
                  <a:srgbClr val="FFFFFF"/>
                </a:solidFill>
              </a:rPr>
              <a:t>Espaço-tempo </a:t>
            </a:r>
            <a:r>
              <a:rPr lang="pt-BR" sz="1100" dirty="0">
                <a:solidFill>
                  <a:srgbClr val="FFFFFF"/>
                </a:solidFill>
              </a:rPr>
              <a:t>míticos, como o Carnaval, o samba e a canção (Sonho de um Carnaval, Noite dos Mascarados, Olê Olá, etc)</a:t>
            </a:r>
          </a:p>
        </p:txBody>
      </p:sp>
      <p:sp>
        <p:nvSpPr>
          <p:cNvPr id="10" name="Google Shape;308;p34">
            <a:extLst>
              <a:ext uri="{FF2B5EF4-FFF2-40B4-BE49-F238E27FC236}">
                <a16:creationId xmlns="" xmlns:a16="http://schemas.microsoft.com/office/drawing/2014/main" id="{9C6DD578-9C40-49D7-8F44-502F1B55D4DE}"/>
              </a:ext>
            </a:extLst>
          </p:cNvPr>
          <p:cNvSpPr txBox="1">
            <a:spLocks/>
          </p:cNvSpPr>
          <p:nvPr/>
        </p:nvSpPr>
        <p:spPr>
          <a:xfrm>
            <a:off x="5240980" y="1171906"/>
            <a:ext cx="2312894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3400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171450" indent="-171450">
              <a:spcAft>
                <a:spcPts val="1600"/>
              </a:spcAft>
              <a:buClr>
                <a:srgbClr val="FFFFFF"/>
              </a:buClr>
            </a:pPr>
            <a:r>
              <a:rPr lang="pt-BR" sz="1100" dirty="0">
                <a:solidFill>
                  <a:srgbClr val="FFFFFF"/>
                </a:solidFill>
              </a:rPr>
              <a:t>O tempo é algo que sempre </a:t>
            </a:r>
            <a:r>
              <a:rPr lang="pt-BR" sz="1100" dirty="0" smtClean="0">
                <a:solidFill>
                  <a:srgbClr val="FFFFFF"/>
                </a:solidFill>
              </a:rPr>
              <a:t>passa, enquanto </a:t>
            </a:r>
            <a:r>
              <a:rPr lang="pt-BR" sz="1100" dirty="0">
                <a:solidFill>
                  <a:srgbClr val="FFFFFF"/>
                </a:solidFill>
              </a:rPr>
              <a:t>as pessoas ficam</a:t>
            </a:r>
          </a:p>
        </p:txBody>
      </p:sp>
      <p:sp>
        <p:nvSpPr>
          <p:cNvPr id="11" name="Google Shape;308;p34">
            <a:extLst>
              <a:ext uri="{FF2B5EF4-FFF2-40B4-BE49-F238E27FC236}">
                <a16:creationId xmlns="" xmlns:a16="http://schemas.microsoft.com/office/drawing/2014/main" id="{CC4B55BB-73B8-4B30-8D7E-15B29761A08C}"/>
              </a:ext>
            </a:extLst>
          </p:cNvPr>
          <p:cNvSpPr txBox="1">
            <a:spLocks/>
          </p:cNvSpPr>
          <p:nvPr/>
        </p:nvSpPr>
        <p:spPr>
          <a:xfrm>
            <a:off x="6964125" y="3591146"/>
            <a:ext cx="2054872" cy="1112400"/>
          </a:xfrm>
          <a:prstGeom prst="rect">
            <a:avLst/>
          </a:prstGeom>
          <a:noFill/>
          <a:ln w="28575">
            <a:solidFill>
              <a:schemeClr val="bg1"/>
            </a:solidFill>
            <a:prstDash val="solid"/>
          </a:ln>
        </p:spPr>
        <p:txBody>
          <a:bodyPr spcFirstLastPara="1" wrap="square" lIns="91425" tIns="23400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r">
              <a:spcAft>
                <a:spcPts val="1600"/>
              </a:spcAft>
              <a:buFont typeface="Anaheim"/>
              <a:buNone/>
            </a:pPr>
            <a:r>
              <a:rPr lang="pt-BR" sz="1400" b="1" i="1" dirty="0">
                <a:solidFill>
                  <a:srgbClr val="FFFFFF"/>
                </a:solidFill>
                <a:latin typeface="Anaheim" panose="020B0604020202020204" charset="0"/>
              </a:rPr>
              <a:t>Morena dos Olhos d’Água</a:t>
            </a:r>
          </a:p>
          <a:p>
            <a:pPr marL="0" indent="0" algn="r">
              <a:spcAft>
                <a:spcPts val="1600"/>
              </a:spcAft>
              <a:buFont typeface="Anaheim"/>
              <a:buNone/>
            </a:pPr>
            <a:r>
              <a:rPr lang="pt-BR" dirty="0">
                <a:solidFill>
                  <a:srgbClr val="FFFFFF"/>
                </a:solidFill>
                <a:latin typeface="Anaheim" panose="020B0604020202020204" charset="0"/>
              </a:rPr>
              <a:t>Passa a vela e vai-se embora</a:t>
            </a:r>
            <a:br>
              <a:rPr lang="pt-BR" dirty="0">
                <a:solidFill>
                  <a:srgbClr val="FFFFFF"/>
                </a:solidFill>
                <a:latin typeface="Anaheim" panose="020B0604020202020204" charset="0"/>
              </a:rPr>
            </a:br>
            <a:r>
              <a:rPr lang="pt-BR" dirty="0">
                <a:solidFill>
                  <a:srgbClr val="FFFFFF"/>
                </a:solidFill>
                <a:latin typeface="Anaheim" panose="020B0604020202020204" charset="0"/>
              </a:rPr>
              <a:t>Passa o tempo e vai também</a:t>
            </a:r>
          </a:p>
        </p:txBody>
      </p:sp>
      <p:cxnSp>
        <p:nvCxnSpPr>
          <p:cNvPr id="12" name="Google Shape;310;p34">
            <a:extLst>
              <a:ext uri="{FF2B5EF4-FFF2-40B4-BE49-F238E27FC236}">
                <a16:creationId xmlns="" xmlns:a16="http://schemas.microsoft.com/office/drawing/2014/main" id="{0EB6895F-C5D3-4CEF-9E6A-4933FC11A866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6964125" y="2477076"/>
            <a:ext cx="1027436" cy="111407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16229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08837" y="509483"/>
            <a:ext cx="725980" cy="394159"/>
          </a:xfrm>
        </p:spPr>
        <p:txBody>
          <a:bodyPr/>
          <a:lstStyle/>
          <a:p>
            <a:r>
              <a:rPr lang="pt-BR" sz="1800" dirty="0" smtClean="0"/>
              <a:t>1967</a:t>
            </a:r>
            <a:endParaRPr lang="pt-BR" dirty="0"/>
          </a:p>
        </p:txBody>
      </p:sp>
      <p:sp>
        <p:nvSpPr>
          <p:cNvPr id="5" name="Google Shape;797;p46"/>
          <p:cNvSpPr/>
          <p:nvPr/>
        </p:nvSpPr>
        <p:spPr>
          <a:xfrm>
            <a:off x="2254818" y="214171"/>
            <a:ext cx="797947" cy="736641"/>
          </a:xfrm>
          <a:prstGeom prst="ellipse">
            <a:avLst/>
          </a:prstGeom>
          <a:solidFill>
            <a:srgbClr val="B25148"/>
          </a:solidFill>
          <a:ln>
            <a:solidFill>
              <a:srgbClr val="B25148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1E2CE113-DEBB-4307-9DA8-7BA236316586}"/>
              </a:ext>
            </a:extLst>
          </p:cNvPr>
          <p:cNvSpPr/>
          <p:nvPr/>
        </p:nvSpPr>
        <p:spPr>
          <a:xfrm>
            <a:off x="1719657" y="1304384"/>
            <a:ext cx="1868270" cy="809145"/>
          </a:xfrm>
          <a:prstGeom prst="rect">
            <a:avLst/>
          </a:prstGeom>
          <a:solidFill>
            <a:srgbClr val="D49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FFFFFF"/>
                </a:solidFill>
                <a:latin typeface="Anaheim" panose="020B0604020202020204" charset="0"/>
              </a:rPr>
              <a:t>Desmitificação do ídolo popular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41547E10-202C-47BD-871A-39583C200353}"/>
              </a:ext>
            </a:extLst>
          </p:cNvPr>
          <p:cNvSpPr txBox="1"/>
          <p:nvPr/>
        </p:nvSpPr>
        <p:spPr>
          <a:xfrm>
            <a:off x="1748104" y="964524"/>
            <a:ext cx="18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Righteous" panose="020B0604020202020204" charset="0"/>
              </a:rPr>
              <a:t>RODA-VIVA</a:t>
            </a:r>
            <a:endParaRPr lang="pt-BR" dirty="0">
              <a:solidFill>
                <a:srgbClr val="FFFFFF"/>
              </a:solidFill>
              <a:latin typeface="Righteous" panose="020B0604020202020204" charset="0"/>
            </a:endParaRPr>
          </a:p>
        </p:txBody>
      </p:sp>
      <p:sp>
        <p:nvSpPr>
          <p:cNvPr id="8" name="Google Shape;797;p46">
            <a:extLst>
              <a:ext uri="{FF2B5EF4-FFF2-40B4-BE49-F238E27FC236}">
                <a16:creationId xmlns="" xmlns:a16="http://schemas.microsoft.com/office/drawing/2014/main" id="{04742EA4-21CD-46E1-8CC1-446542C32D2D}"/>
              </a:ext>
            </a:extLst>
          </p:cNvPr>
          <p:cNvSpPr/>
          <p:nvPr/>
        </p:nvSpPr>
        <p:spPr>
          <a:xfrm>
            <a:off x="5292378" y="205939"/>
            <a:ext cx="797947" cy="736641"/>
          </a:xfrm>
          <a:prstGeom prst="ellipse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EDD2E7B8-D67D-4D90-837A-FD2D61556023}"/>
              </a:ext>
            </a:extLst>
          </p:cNvPr>
          <p:cNvSpPr txBox="1"/>
          <p:nvPr/>
        </p:nvSpPr>
        <p:spPr>
          <a:xfrm>
            <a:off x="4603087" y="984464"/>
            <a:ext cx="217653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>
                <a:solidFill>
                  <a:srgbClr val="FFFFFF"/>
                </a:solidFill>
                <a:latin typeface="Righteous" panose="020B0604020202020204" charset="0"/>
              </a:rPr>
              <a:t>NOVA IMAGEM DO CHICO</a:t>
            </a:r>
            <a:endParaRPr lang="pt-BR" sz="1200" dirty="0">
              <a:solidFill>
                <a:srgbClr val="FFFFFF"/>
              </a:solidFill>
              <a:latin typeface="Righteous" panose="020B060402020202020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DA1A8E63-6742-4863-9671-1B89C9406940}"/>
              </a:ext>
            </a:extLst>
          </p:cNvPr>
          <p:cNvSpPr/>
          <p:nvPr/>
        </p:nvSpPr>
        <p:spPr>
          <a:xfrm>
            <a:off x="4757217" y="1303583"/>
            <a:ext cx="1868270" cy="809145"/>
          </a:xfrm>
          <a:prstGeom prst="rect">
            <a:avLst/>
          </a:prstGeom>
          <a:solidFill>
            <a:srgbClr val="D49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solidFill>
                  <a:srgbClr val="FFFFFF"/>
                </a:solidFill>
                <a:latin typeface="Anaheim" panose="020B0604020202020204" charset="0"/>
              </a:rPr>
              <a:t>Antilírico, chocante, destruindo a imagem muito consumível de bom menino, de boa família e bem comportado</a:t>
            </a:r>
          </a:p>
        </p:txBody>
      </p:sp>
      <p:sp>
        <p:nvSpPr>
          <p:cNvPr id="11" name="Google Shape;797;p46">
            <a:extLst>
              <a:ext uri="{FF2B5EF4-FFF2-40B4-BE49-F238E27FC236}">
                <a16:creationId xmlns="" xmlns:a16="http://schemas.microsoft.com/office/drawing/2014/main" id="{DB171192-2107-4C29-AD91-2908B7CFE6C5}"/>
              </a:ext>
            </a:extLst>
          </p:cNvPr>
          <p:cNvSpPr/>
          <p:nvPr/>
        </p:nvSpPr>
        <p:spPr>
          <a:xfrm>
            <a:off x="1071302" y="2819396"/>
            <a:ext cx="797947" cy="736641"/>
          </a:xfrm>
          <a:prstGeom prst="ellipse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797;p46">
            <a:extLst>
              <a:ext uri="{FF2B5EF4-FFF2-40B4-BE49-F238E27FC236}">
                <a16:creationId xmlns="" xmlns:a16="http://schemas.microsoft.com/office/drawing/2014/main" id="{3ACEA6C5-8F58-45E0-AB35-9EDA6DDBE001}"/>
              </a:ext>
            </a:extLst>
          </p:cNvPr>
          <p:cNvSpPr/>
          <p:nvPr/>
        </p:nvSpPr>
        <p:spPr>
          <a:xfrm>
            <a:off x="3805140" y="2779491"/>
            <a:ext cx="797947" cy="736641"/>
          </a:xfrm>
          <a:prstGeom prst="ellipse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797;p46">
            <a:extLst>
              <a:ext uri="{FF2B5EF4-FFF2-40B4-BE49-F238E27FC236}">
                <a16:creationId xmlns="" xmlns:a16="http://schemas.microsoft.com/office/drawing/2014/main" id="{D775B954-2F10-4834-9A05-52B9C04C53A7}"/>
              </a:ext>
            </a:extLst>
          </p:cNvPr>
          <p:cNvSpPr/>
          <p:nvPr/>
        </p:nvSpPr>
        <p:spPr>
          <a:xfrm>
            <a:off x="6997341" y="2738981"/>
            <a:ext cx="797947" cy="736641"/>
          </a:xfrm>
          <a:prstGeom prst="ellipse">
            <a:avLst/>
          </a:prstGeom>
          <a:solidFill>
            <a:srgbClr val="B25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Retângulo 13">
            <a:extLst>
              <a:ext uri="{FF2B5EF4-FFF2-40B4-BE49-F238E27FC236}">
                <a16:creationId xmlns="" xmlns:a16="http://schemas.microsoft.com/office/drawing/2014/main" id="{0E09B038-AB19-4D81-B17B-3598B09AF369}"/>
              </a:ext>
            </a:extLst>
          </p:cNvPr>
          <p:cNvSpPr/>
          <p:nvPr/>
        </p:nvSpPr>
        <p:spPr>
          <a:xfrm>
            <a:off x="551714" y="3969813"/>
            <a:ext cx="1868270" cy="809145"/>
          </a:xfrm>
          <a:prstGeom prst="rect">
            <a:avLst/>
          </a:prstGeom>
          <a:solidFill>
            <a:srgbClr val="D49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FFFFFF"/>
                </a:solidFill>
                <a:latin typeface="Anaheim" panose="020B0604020202020204" charset="0"/>
              </a:rPr>
              <a:t>Passou a vê-lo como intransigente defensor do estilo tradicional de compor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="" xmlns:a16="http://schemas.microsoft.com/office/drawing/2014/main" id="{94DAA854-5F1F-4731-BB1A-A5E0BB4E2723}"/>
              </a:ext>
            </a:extLst>
          </p:cNvPr>
          <p:cNvSpPr/>
          <p:nvPr/>
        </p:nvSpPr>
        <p:spPr>
          <a:xfrm>
            <a:off x="3330352" y="3969813"/>
            <a:ext cx="1868270" cy="809145"/>
          </a:xfrm>
          <a:prstGeom prst="rect">
            <a:avLst/>
          </a:prstGeom>
          <a:solidFill>
            <a:srgbClr val="D49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FFFFFF"/>
                </a:solidFill>
                <a:latin typeface="Anaheim" panose="020B0604020202020204" charset="0"/>
              </a:rPr>
              <a:t>Confronto florescido em Festivais da Música Popular Brasileira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390D8EA6-D4D4-4A7A-BD3B-746FE6E53A91}"/>
              </a:ext>
            </a:extLst>
          </p:cNvPr>
          <p:cNvSpPr/>
          <p:nvPr/>
        </p:nvSpPr>
        <p:spPr>
          <a:xfrm>
            <a:off x="6307987" y="3969813"/>
            <a:ext cx="2176657" cy="809145"/>
          </a:xfrm>
          <a:prstGeom prst="rect">
            <a:avLst/>
          </a:prstGeom>
          <a:solidFill>
            <a:srgbClr val="E3A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FFFFFF"/>
                </a:solidFill>
                <a:latin typeface="Anaheim" panose="020B0604020202020204" charset="0"/>
              </a:rPr>
              <a:t>Canalizavam a necessidade de agremiação, de debate público, de insatisfação e vontade insofrida de participação da juventude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87D89AF3-34B1-4AF8-950F-A9317CC4575C}"/>
              </a:ext>
            </a:extLst>
          </p:cNvPr>
          <p:cNvSpPr txBox="1"/>
          <p:nvPr/>
        </p:nvSpPr>
        <p:spPr>
          <a:xfrm>
            <a:off x="501199" y="3558750"/>
            <a:ext cx="191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Righteous" panose="020B0604020202020204" charset="0"/>
              </a:rPr>
              <a:t>PÚBLICO</a:t>
            </a:r>
            <a:endParaRPr lang="pt-BR" dirty="0">
              <a:solidFill>
                <a:srgbClr val="FFFFFF"/>
              </a:solidFill>
              <a:latin typeface="Righteous" panose="020B060402020202020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A26AA112-9ED9-4EAF-BC13-A7042F160824}"/>
              </a:ext>
            </a:extLst>
          </p:cNvPr>
          <p:cNvSpPr txBox="1"/>
          <p:nvPr/>
        </p:nvSpPr>
        <p:spPr>
          <a:xfrm>
            <a:off x="3122378" y="3604609"/>
            <a:ext cx="2312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Righteous" panose="020B0604020202020204" charset="0"/>
              </a:rPr>
              <a:t>CHICO X TROPICALISTAS</a:t>
            </a:r>
            <a:endParaRPr lang="pt-BR" dirty="0">
              <a:solidFill>
                <a:srgbClr val="FFFFFF"/>
              </a:solidFill>
              <a:latin typeface="Righteous" panose="020B060402020202020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90DDF3B9-90C4-4E95-8ECC-518007A88225}"/>
              </a:ext>
            </a:extLst>
          </p:cNvPr>
          <p:cNvSpPr txBox="1"/>
          <p:nvPr/>
        </p:nvSpPr>
        <p:spPr>
          <a:xfrm>
            <a:off x="6490628" y="3558751"/>
            <a:ext cx="18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rgbClr val="FFFFFF"/>
                </a:solidFill>
                <a:latin typeface="Righteous" panose="020B0604020202020204" charset="0"/>
              </a:rPr>
              <a:t>FESTIVAIS</a:t>
            </a:r>
            <a:endParaRPr lang="pt-BR" dirty="0">
              <a:solidFill>
                <a:srgbClr val="FFFFFF"/>
              </a:solidFill>
              <a:latin typeface="Righteous" panose="020B0604020202020204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="" xmlns:a16="http://schemas.microsoft.com/office/drawing/2014/main" id="{63583F1B-2DD7-46D9-ACEC-97773775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81" y="2916902"/>
            <a:ext cx="541627" cy="54162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="" xmlns:a16="http://schemas.microsoft.com/office/drawing/2014/main" id="{53980750-0A4A-41F0-A89D-90FB82E49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391" y="309137"/>
            <a:ext cx="511920" cy="51192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="" xmlns:a16="http://schemas.microsoft.com/office/drawing/2014/main" id="{2FA3B6CF-6A31-4E31-AAF8-7D3C1EE58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32695" y="350339"/>
            <a:ext cx="464304" cy="46430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="" xmlns:a16="http://schemas.microsoft.com/office/drawing/2014/main" id="{ED128839-D0CE-424F-AEA8-36DC9477F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227" y="2837593"/>
            <a:ext cx="581852" cy="581852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="" xmlns:a16="http://schemas.microsoft.com/office/drawing/2014/main" id="{DF0F7B73-BF5E-4055-B5DE-61EC322B0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2974" y="2813684"/>
            <a:ext cx="546679" cy="5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6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7"/>
          <p:cNvSpPr txBox="1">
            <a:spLocks noGrp="1"/>
          </p:cNvSpPr>
          <p:nvPr>
            <p:ph type="ctrTitle"/>
          </p:nvPr>
        </p:nvSpPr>
        <p:spPr>
          <a:xfrm>
            <a:off x="7575024" y="538279"/>
            <a:ext cx="737289" cy="364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1968</a:t>
            </a:r>
            <a:endParaRPr sz="1800" dirty="0"/>
          </a:p>
        </p:txBody>
      </p:sp>
      <p:sp>
        <p:nvSpPr>
          <p:cNvPr id="185" name="Google Shape;321;p35"/>
          <p:cNvSpPr txBox="1">
            <a:spLocks/>
          </p:cNvSpPr>
          <p:nvPr/>
        </p:nvSpPr>
        <p:spPr>
          <a:xfrm>
            <a:off x="2425069" y="1475747"/>
            <a:ext cx="3343555" cy="1635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pt-BR" sz="1050" dirty="0">
              <a:solidFill>
                <a:srgbClr val="FFFFFF"/>
              </a:solidFill>
            </a:endParaRPr>
          </a:p>
        </p:txBody>
      </p:sp>
      <p:sp>
        <p:nvSpPr>
          <p:cNvPr id="12" name="Google Shape;308;p34">
            <a:extLst>
              <a:ext uri="{FF2B5EF4-FFF2-40B4-BE49-F238E27FC236}">
                <a16:creationId xmlns="" xmlns:a16="http://schemas.microsoft.com/office/drawing/2014/main" id="{5C5C7A75-91EF-4BF6-A022-BA82650FA5E8}"/>
              </a:ext>
            </a:extLst>
          </p:cNvPr>
          <p:cNvSpPr txBox="1">
            <a:spLocks/>
          </p:cNvSpPr>
          <p:nvPr/>
        </p:nvSpPr>
        <p:spPr>
          <a:xfrm>
            <a:off x="5414227" y="2853853"/>
            <a:ext cx="2160797" cy="1927386"/>
          </a:xfrm>
          <a:prstGeom prst="rect">
            <a:avLst/>
          </a:prstGeom>
          <a:noFill/>
          <a:ln>
            <a:solidFill>
              <a:schemeClr val="bg1"/>
            </a:solidFill>
            <a:prstDash val="solid"/>
          </a:ln>
        </p:spPr>
        <p:txBody>
          <a:bodyPr spcFirstLastPara="1" wrap="square" lIns="91425" tIns="23400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ctr">
              <a:spcAft>
                <a:spcPts val="1600"/>
              </a:spcAft>
              <a:buFont typeface="Anaheim"/>
              <a:buNone/>
            </a:pPr>
            <a:r>
              <a:rPr lang="pt-BR" sz="1400" b="1" i="1" dirty="0">
                <a:solidFill>
                  <a:srgbClr val="FFFFFF"/>
                </a:solidFill>
                <a:latin typeface="Anaheim" panose="020B0604020202020204" charset="0"/>
              </a:rPr>
              <a:t>Sérgio Buarque</a:t>
            </a:r>
          </a:p>
          <a:p>
            <a:pPr marL="0" indent="0" algn="ctr">
              <a:spcAft>
                <a:spcPts val="1600"/>
              </a:spcAft>
              <a:buFont typeface="Anaheim"/>
              <a:buNone/>
            </a:pPr>
            <a:r>
              <a:rPr lang="pt-BR" dirty="0">
                <a:solidFill>
                  <a:srgbClr val="FFFFFF"/>
                </a:solidFill>
                <a:latin typeface="Anaheim" panose="020B0604020202020204" charset="0"/>
              </a:rPr>
              <a:t>“Somos uns desterrados em nossa própria terra” 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="" xmlns:a16="http://schemas.microsoft.com/office/drawing/2014/main" id="{2A4F343B-2B3F-461A-BD7C-30792563C2B3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3495200" y="3817546"/>
            <a:ext cx="1919027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0" y="0"/>
            <a:ext cx="2592593" cy="5143500"/>
          </a:xfrm>
          <a:prstGeom prst="rect">
            <a:avLst/>
          </a:prstGeom>
          <a:solidFill>
            <a:srgbClr val="486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Arco 21">
            <a:extLst>
              <a:ext uri="{FF2B5EF4-FFF2-40B4-BE49-F238E27FC236}">
                <a16:creationId xmlns="" xmlns:a16="http://schemas.microsoft.com/office/drawing/2014/main" id="{2881080F-EA7C-4B2B-8258-CDBA882D87B7}"/>
              </a:ext>
            </a:extLst>
          </p:cNvPr>
          <p:cNvSpPr/>
          <p:nvPr/>
        </p:nvSpPr>
        <p:spPr>
          <a:xfrm>
            <a:off x="2993710" y="1128144"/>
            <a:ext cx="914400" cy="914400"/>
          </a:xfrm>
          <a:prstGeom prst="arc">
            <a:avLst>
              <a:gd name="adj1" fmla="val 16200000"/>
              <a:gd name="adj2" fmla="val 20375408"/>
            </a:avLst>
          </a:prstGeom>
          <a:noFill/>
          <a:ln w="28575">
            <a:solidFill>
              <a:srgbClr val="B44438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0000"/>
              </a:solidFill>
            </a:endParaRPr>
          </a:p>
        </p:txBody>
      </p:sp>
      <p:sp>
        <p:nvSpPr>
          <p:cNvPr id="24" name="Arco 23">
            <a:extLst>
              <a:ext uri="{FF2B5EF4-FFF2-40B4-BE49-F238E27FC236}">
                <a16:creationId xmlns="" xmlns:a16="http://schemas.microsoft.com/office/drawing/2014/main" id="{B14AA901-86EF-4244-8D47-59180E0EB823}"/>
              </a:ext>
            </a:extLst>
          </p:cNvPr>
          <p:cNvSpPr/>
          <p:nvPr/>
        </p:nvSpPr>
        <p:spPr>
          <a:xfrm rot="5099015">
            <a:off x="4694347" y="1144638"/>
            <a:ext cx="914400" cy="914400"/>
          </a:xfrm>
          <a:prstGeom prst="arc">
            <a:avLst>
              <a:gd name="adj1" fmla="val 16173170"/>
              <a:gd name="adj2" fmla="val 0"/>
            </a:avLst>
          </a:prstGeom>
          <a:ln w="28575">
            <a:solidFill>
              <a:srgbClr val="B4443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="" xmlns:a16="http://schemas.microsoft.com/office/drawing/2014/main" id="{B769C7F9-5939-428F-8A91-71D992175766}"/>
              </a:ext>
            </a:extLst>
          </p:cNvPr>
          <p:cNvSpPr/>
          <p:nvPr/>
        </p:nvSpPr>
        <p:spPr>
          <a:xfrm>
            <a:off x="1951477" y="197119"/>
            <a:ext cx="1549621" cy="1467738"/>
          </a:xfrm>
          <a:prstGeom prst="ellipse">
            <a:avLst/>
          </a:prstGeom>
          <a:solidFill>
            <a:srgbClr val="B44438"/>
          </a:solidFill>
          <a:ln>
            <a:noFill/>
          </a:ln>
          <a:effectLst>
            <a:outerShdw blurRad="50800" dist="127000" dir="420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FFFF"/>
                </a:solidFill>
                <a:latin typeface="Anaheim" panose="020B0604020202020204" charset="0"/>
              </a:rPr>
              <a:t>Crise política, pessoal e poética</a:t>
            </a:r>
          </a:p>
        </p:txBody>
      </p:sp>
      <p:sp>
        <p:nvSpPr>
          <p:cNvPr id="5" name="Elipse 4">
            <a:extLst>
              <a:ext uri="{FF2B5EF4-FFF2-40B4-BE49-F238E27FC236}">
                <a16:creationId xmlns="" xmlns:a16="http://schemas.microsoft.com/office/drawing/2014/main" id="{5A573FDE-4778-44A2-B9E2-77FFC10A7F71}"/>
              </a:ext>
            </a:extLst>
          </p:cNvPr>
          <p:cNvSpPr/>
          <p:nvPr/>
        </p:nvSpPr>
        <p:spPr>
          <a:xfrm>
            <a:off x="3679902" y="1184078"/>
            <a:ext cx="1549621" cy="1467738"/>
          </a:xfrm>
          <a:prstGeom prst="ellipse">
            <a:avLst/>
          </a:prstGeom>
          <a:solidFill>
            <a:srgbClr val="B44438"/>
          </a:solidFill>
          <a:ln>
            <a:noFill/>
          </a:ln>
          <a:effectLst>
            <a:outerShdw blurRad="50800" dist="88900" dir="52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FFFF"/>
                </a:solidFill>
                <a:latin typeface="Anaheim" panose="020B0604020202020204" charset="0"/>
              </a:rPr>
              <a:t>AI-5, prisões, torturas, sumiço, censura e exílios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6675E2F3-18DF-4704-BC27-2D3FA621ADD8}"/>
              </a:ext>
            </a:extLst>
          </p:cNvPr>
          <p:cNvSpPr/>
          <p:nvPr/>
        </p:nvSpPr>
        <p:spPr>
          <a:xfrm>
            <a:off x="5229523" y="197119"/>
            <a:ext cx="1549621" cy="1467738"/>
          </a:xfrm>
          <a:prstGeom prst="ellipse">
            <a:avLst/>
          </a:prstGeom>
          <a:solidFill>
            <a:srgbClr val="B44438"/>
          </a:solidFill>
          <a:ln>
            <a:noFill/>
          </a:ln>
          <a:effectLst>
            <a:outerShdw blurRad="50800" dist="114300" dir="50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FFFF"/>
                </a:solidFill>
                <a:latin typeface="Anaheim" panose="020B0604020202020204" charset="0"/>
              </a:rPr>
              <a:t>A classe intelectual é duramente atingida</a:t>
            </a:r>
          </a:p>
        </p:txBody>
      </p:sp>
      <p:sp>
        <p:nvSpPr>
          <p:cNvPr id="10" name="Google Shape;308;p34">
            <a:extLst>
              <a:ext uri="{FF2B5EF4-FFF2-40B4-BE49-F238E27FC236}">
                <a16:creationId xmlns="" xmlns:a16="http://schemas.microsoft.com/office/drawing/2014/main" id="{AF143B95-B483-4215-90B2-1BC0F227380E}"/>
              </a:ext>
            </a:extLst>
          </p:cNvPr>
          <p:cNvSpPr txBox="1">
            <a:spLocks/>
          </p:cNvSpPr>
          <p:nvPr/>
        </p:nvSpPr>
        <p:spPr>
          <a:xfrm>
            <a:off x="1334403" y="2853853"/>
            <a:ext cx="2160797" cy="1927386"/>
          </a:xfrm>
          <a:prstGeom prst="rect">
            <a:avLst/>
          </a:prstGeom>
          <a:noFill/>
          <a:ln>
            <a:solidFill>
              <a:schemeClr val="bg1"/>
            </a:solidFill>
            <a:prstDash val="solid"/>
          </a:ln>
        </p:spPr>
        <p:txBody>
          <a:bodyPr spcFirstLastPara="1" wrap="square" lIns="91425" tIns="23400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●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6670"/>
              </a:buClr>
              <a:buSzPts val="1200"/>
              <a:buFont typeface="Anaheim"/>
              <a:buChar char="○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76670"/>
              </a:buClr>
              <a:buSzPts val="1200"/>
              <a:buFont typeface="Anaheim"/>
              <a:buChar char="■"/>
              <a:defRPr sz="1200" b="0" i="0" u="none" strike="noStrike" cap="none">
                <a:solidFill>
                  <a:srgbClr val="276670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 algn="ctr">
              <a:spcAft>
                <a:spcPts val="1600"/>
              </a:spcAft>
              <a:buFont typeface="Anaheim"/>
              <a:buNone/>
            </a:pPr>
            <a:r>
              <a:rPr lang="pt-BR" sz="1400" b="1" i="1" dirty="0">
                <a:solidFill>
                  <a:srgbClr val="FFFFFF"/>
                </a:solidFill>
                <a:latin typeface="Anaheim" panose="020B0604020202020204" charset="0"/>
              </a:rPr>
              <a:t>Sabiá</a:t>
            </a:r>
          </a:p>
          <a:p>
            <a:pPr marL="0" indent="0" algn="ctr">
              <a:spcAft>
                <a:spcPts val="1600"/>
              </a:spcAft>
              <a:buFont typeface="Anaheim"/>
              <a:buNone/>
            </a:pPr>
            <a:r>
              <a:rPr lang="pt-BR" dirty="0">
                <a:solidFill>
                  <a:srgbClr val="FFFFFF"/>
                </a:solidFill>
                <a:latin typeface="Anaheim" panose="020B0604020202020204" charset="0"/>
              </a:rPr>
              <a:t>Quero deitar à sombra de uma palmeira que já não há </a:t>
            </a:r>
          </a:p>
          <a:p>
            <a:pPr marL="0" indent="0" algn="ctr">
              <a:spcAft>
                <a:spcPts val="1600"/>
              </a:spcAft>
              <a:buFont typeface="Anaheim"/>
              <a:buNone/>
            </a:pPr>
            <a:r>
              <a:rPr lang="pt-BR" dirty="0">
                <a:solidFill>
                  <a:srgbClr val="FFFFFF"/>
                </a:solidFill>
                <a:latin typeface="Anaheim" panose="020B0604020202020204" charset="0"/>
              </a:rPr>
              <a:t>Colher a flor que não dá</a:t>
            </a:r>
          </a:p>
        </p:txBody>
      </p:sp>
    </p:spTree>
    <p:extLst>
      <p:ext uri="{BB962C8B-B14F-4D97-AF65-F5344CB8AC3E}">
        <p14:creationId xmlns:p14="http://schemas.microsoft.com/office/powerpoint/2010/main" val="22085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6670"/>
        </a:solidFill>
        <a:effectLst/>
      </p:bgPr>
    </p:bg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4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53" y="752319"/>
            <a:ext cx="2653947" cy="2628987"/>
          </a:xfrm>
          <a:prstGeom prst="ellipse">
            <a:avLst/>
          </a:prstGeom>
          <a:noFill/>
          <a:ln>
            <a:noFill/>
          </a:ln>
        </p:spPr>
      </p:pic>
      <p:sp>
        <p:nvSpPr>
          <p:cNvPr id="824" name="Google Shape;824;p48"/>
          <p:cNvSpPr txBox="1"/>
          <p:nvPr/>
        </p:nvSpPr>
        <p:spPr>
          <a:xfrm>
            <a:off x="1019106" y="3565958"/>
            <a:ext cx="15819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1200" dirty="0" smtClean="0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rPr>
              <a:t>- O </a:t>
            </a:r>
            <a:r>
              <a:rPr lang="pt-BR" sz="1200" dirty="0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rPr>
              <a:t>provinciano </a:t>
            </a:r>
          </a:p>
          <a:p>
            <a:pPr lvl="0"/>
            <a:endParaRPr lang="pt-BR" sz="1200" dirty="0">
              <a:solidFill>
                <a:srgbClr val="F3F3F3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lvl="0"/>
            <a:r>
              <a:rPr lang="pt-BR" sz="1200" dirty="0" smtClean="0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rPr>
              <a:t>- O </a:t>
            </a:r>
            <a:r>
              <a:rPr lang="pt-BR" sz="1200" dirty="0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rPr>
              <a:t>passado</a:t>
            </a:r>
          </a:p>
        </p:txBody>
      </p:sp>
      <p:sp>
        <p:nvSpPr>
          <p:cNvPr id="825" name="Google Shape;825;p48"/>
          <p:cNvSpPr txBox="1"/>
          <p:nvPr/>
        </p:nvSpPr>
        <p:spPr>
          <a:xfrm>
            <a:off x="6583685" y="3398050"/>
            <a:ext cx="15819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rPr>
              <a:t>O cosmopolita –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 smtClean="0">
                <a:solidFill>
                  <a:srgbClr val="F3F3F3"/>
                </a:solidFill>
                <a:latin typeface="Anaheim"/>
                <a:ea typeface="Anaheim"/>
                <a:cs typeface="Anaheim"/>
                <a:sym typeface="Anaheim"/>
              </a:rPr>
              <a:t>O futuro –</a:t>
            </a:r>
            <a:endParaRPr sz="1200" dirty="0">
              <a:solidFill>
                <a:srgbClr val="F3F3F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cxnSp>
        <p:nvCxnSpPr>
          <p:cNvPr id="826" name="Google Shape;826;p48"/>
          <p:cNvCxnSpPr/>
          <p:nvPr/>
        </p:nvCxnSpPr>
        <p:spPr>
          <a:xfrm>
            <a:off x="1019107" y="3464865"/>
            <a:ext cx="0" cy="806105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7" name="Google Shape;827;p48"/>
          <p:cNvCxnSpPr/>
          <p:nvPr/>
        </p:nvCxnSpPr>
        <p:spPr>
          <a:xfrm>
            <a:off x="8165585" y="3368888"/>
            <a:ext cx="0" cy="812737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28" name="Google Shape;828;p48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5" y="752320"/>
            <a:ext cx="2705204" cy="2628987"/>
          </a:xfrm>
          <a:prstGeom prst="ellipse">
            <a:avLst/>
          </a:prstGeom>
          <a:noFill/>
          <a:ln>
            <a:noFill/>
          </a:ln>
        </p:spPr>
      </p:pic>
      <p:sp>
        <p:nvSpPr>
          <p:cNvPr id="829" name="Google Shape;829;p48"/>
          <p:cNvSpPr txBox="1"/>
          <p:nvPr/>
        </p:nvSpPr>
        <p:spPr>
          <a:xfrm>
            <a:off x="147007" y="2983365"/>
            <a:ext cx="1744200" cy="4815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CHICO BUARQUE</a:t>
            </a:r>
            <a:endParaRPr dirty="0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830" name="Google Shape;830;p48"/>
          <p:cNvSpPr txBox="1"/>
          <p:nvPr/>
        </p:nvSpPr>
        <p:spPr>
          <a:xfrm>
            <a:off x="7290792" y="2887388"/>
            <a:ext cx="1749586" cy="4815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CAETANO VELOSO</a:t>
            </a:r>
            <a:endParaRPr dirty="0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831" name="Google Shape;831;p48"/>
          <p:cNvSpPr txBox="1">
            <a:spLocks noGrp="1"/>
          </p:cNvSpPr>
          <p:nvPr>
            <p:ph type="ctrTitle"/>
          </p:nvPr>
        </p:nvSpPr>
        <p:spPr>
          <a:xfrm>
            <a:off x="6829900" y="111450"/>
            <a:ext cx="19428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POLARIZAÇÃO </a:t>
            </a:r>
            <a:br>
              <a:rPr lang="es" dirty="0" smtClean="0"/>
            </a:br>
            <a:r>
              <a:rPr lang="es" dirty="0" smtClean="0"/>
              <a:t>CHICO-CAETANO</a:t>
            </a:r>
            <a:endParaRPr dirty="0"/>
          </a:p>
        </p:txBody>
      </p:sp>
      <p:sp>
        <p:nvSpPr>
          <p:cNvPr id="4" name="Retângulo 3"/>
          <p:cNvSpPr/>
          <p:nvPr/>
        </p:nvSpPr>
        <p:spPr>
          <a:xfrm>
            <a:off x="2167847" y="3532306"/>
            <a:ext cx="4662053" cy="1477328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88900" lvl="0" algn="just">
              <a:lnSpc>
                <a:spcPct val="150000"/>
              </a:lnSpc>
              <a:buClr>
                <a:srgbClr val="FFFFFF"/>
              </a:buClr>
              <a:buSzPts val="1000"/>
            </a:pPr>
            <a:r>
              <a:rPr lang="pt-BR" sz="1200" i="1" dirty="0">
                <a:solidFill>
                  <a:srgbClr val="F3F3F3"/>
                </a:solidFill>
                <a:latin typeface="Anaheim"/>
                <a:sym typeface="Anaheim"/>
              </a:rPr>
              <a:t>“As coisas vão e vêm. Não creio nessa caminhada para frente, como se pudesse haver um progresso. Não compartilho dessa ideia ocidental de progresso linear”. E pouco adiante, depois de chamar Chico de “Maravilhoso”: “</a:t>
            </a:r>
            <a:r>
              <a:rPr lang="pt-BR" sz="1200" b="1" i="1" u="sng" dirty="0">
                <a:solidFill>
                  <a:srgbClr val="F3F3F3"/>
                </a:solidFill>
                <a:latin typeface="Anaheim"/>
                <a:sym typeface="Anaheim"/>
              </a:rPr>
              <a:t>Ele anda para frente arrastando a tradição</a:t>
            </a:r>
            <a:r>
              <a:rPr lang="pt-BR" sz="1200" i="1" dirty="0">
                <a:solidFill>
                  <a:srgbClr val="F3F3F3"/>
                </a:solidFill>
                <a:latin typeface="Anaheim"/>
                <a:sym typeface="Anaheim"/>
              </a:rPr>
              <a:t>, isso é bem do signo dele, que é </a:t>
            </a:r>
            <a:r>
              <a:rPr lang="pt-BR" sz="1200" i="1" dirty="0" smtClean="0">
                <a:solidFill>
                  <a:srgbClr val="F3F3F3"/>
                </a:solidFill>
                <a:latin typeface="Anaheim"/>
                <a:sym typeface="Anaheim"/>
              </a:rPr>
              <a:t>Gêmeos.”</a:t>
            </a:r>
            <a:endParaRPr lang="pt-BR" sz="1200" i="1" dirty="0">
              <a:solidFill>
                <a:srgbClr val="F3F3F3"/>
              </a:solidFill>
              <a:latin typeface="Anaheim"/>
              <a:sym typeface="Anaheim"/>
            </a:endParaRPr>
          </a:p>
        </p:txBody>
      </p:sp>
      <p:cxnSp>
        <p:nvCxnSpPr>
          <p:cNvPr id="15" name="Google Shape;827;p48"/>
          <p:cNvCxnSpPr>
            <a:endCxn id="4" idx="0"/>
          </p:cNvCxnSpPr>
          <p:nvPr/>
        </p:nvCxnSpPr>
        <p:spPr>
          <a:xfrm>
            <a:off x="4469258" y="-71919"/>
            <a:ext cx="29616" cy="3604225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nyl Shop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inyl Shop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3617</Words>
  <Application>Microsoft Office PowerPoint</Application>
  <PresentationFormat>Apresentação na tela (16:9)</PresentationFormat>
  <Paragraphs>699</Paragraphs>
  <Slides>35</Slides>
  <Notes>26</Notes>
  <HiddenSlides>0</HiddenSlides>
  <MMClips>18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35</vt:i4>
      </vt:variant>
    </vt:vector>
  </HeadingPairs>
  <TitlesOfParts>
    <vt:vector size="43" baseType="lpstr">
      <vt:lpstr>Arial</vt:lpstr>
      <vt:lpstr>Righteous</vt:lpstr>
      <vt:lpstr>Calibri</vt:lpstr>
      <vt:lpstr>Anaheim</vt:lpstr>
      <vt:lpstr>Fira Sans Extra Condensed Medium</vt:lpstr>
      <vt:lpstr>Times New Roman</vt:lpstr>
      <vt:lpstr>Vinyl Shop Plan by Slidesgo</vt:lpstr>
      <vt:lpstr>1_Vinyl Shop Plan by Slidesgo</vt:lpstr>
      <vt:lpstr>Bartira Nunes Bonfim - 11779312                                   Kim Alexis do Carmo - 9779502 Maria Vitoria M. dos Santos - 11776514 Vitor Alves de Mattos - 11918522</vt:lpstr>
      <vt:lpstr>SUMÁRIO</vt:lpstr>
      <vt:lpstr>01</vt:lpstr>
      <vt:lpstr>LINHA DO TEMPO</vt:lpstr>
      <vt:lpstr>Brasil - Ditadura</vt:lpstr>
      <vt:lpstr>PRIMEIROS DISCOS DO CHICO</vt:lpstr>
      <vt:lpstr>1967</vt:lpstr>
      <vt:lpstr>1968</vt:lpstr>
      <vt:lpstr>POLARIZAÇÃO  CHICO-CAETANO</vt:lpstr>
      <vt:lpstr>COMPOSIÇÕES</vt:lpstr>
      <vt:lpstr>CHICO BUARQUE  DE HOLLANDA, VOL 4</vt:lpstr>
      <vt:lpstr>RETORNO AO INTERESSE PELA VIDA POLÍTICA</vt:lpstr>
      <vt:lpstr>CHICO ENQUANTO POETA SOCIAL</vt:lpstr>
      <vt:lpstr>CENSURA</vt:lpstr>
      <vt:lpstr>TENTATIVAS DE DUBLAR A CENSURA</vt:lpstr>
      <vt:lpstr>LIRISMO NOSTÁLGICO</vt:lpstr>
      <vt:lpstr>AS CANÇÕES</vt:lpstr>
      <vt:lpstr>CHICO BUARQUE  DE HOLLANDA</vt:lpstr>
      <vt:lpstr>RELAÇÃO ENTRE  AS CANÇÕES</vt:lpstr>
      <vt:lpstr>CHICO BUARQUE  DE HOLLANDA, VOL 2 E 3</vt:lpstr>
      <vt:lpstr>CHICO BUARQUE  DE HOLLANDA, VOL 3</vt:lpstr>
      <vt:lpstr>CHICO BUARQUE  DE HOLLANDA, VOL 2</vt:lpstr>
      <vt:lpstr>NOITE DOS MASCARADOS</vt:lpstr>
      <vt:lpstr>CHICO BUARQUE  DE HOLLANDA, VOL 4</vt:lpstr>
      <vt:lpstr>CANÇÕES DA REPRESSÃO</vt:lpstr>
      <vt:lpstr>DIFERENÇA       ENTRE CANÇÕES</vt:lpstr>
      <vt:lpstr>AS CANÇÕES</vt:lpstr>
      <vt:lpstr>CONSTRUÇÃO</vt:lpstr>
      <vt:lpstr>SINAL FECHADO</vt:lpstr>
      <vt:lpstr>RELAÇÃO DE CANÇÕES</vt:lpstr>
      <vt:lpstr>DEUS  LHE  PAGUE</vt:lpstr>
      <vt:lpstr>CHICO BUARQUE</vt:lpstr>
      <vt:lpstr>CONEXÃO            DAS CANÇÕES</vt:lpstr>
      <vt:lpstr>ANGÉLICA (1981)</vt:lpstr>
      <vt:lpstr>OBRIGADO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Bartira Nunes Bonfim - 11779312                                   Kim Alexis do Carmo - 9779502 Maria Vitória M. dos Santos - 00000000 Vitor Alves de Mattos - 11918522</dc:title>
  <dc:creator>Vitor Alves</dc:creator>
  <cp:lastModifiedBy>Conta da Microsoft</cp:lastModifiedBy>
  <cp:revision>91</cp:revision>
  <dcterms:modified xsi:type="dcterms:W3CDTF">2020-11-03T15:27:54Z</dcterms:modified>
</cp:coreProperties>
</file>