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57" r:id="rId7"/>
    <p:sldId id="259" r:id="rId8"/>
    <p:sldId id="265" r:id="rId9"/>
    <p:sldId id="266" r:id="rId10"/>
    <p:sldId id="260" r:id="rId11"/>
    <p:sldId id="270" r:id="rId12"/>
    <p:sldId id="271" r:id="rId13"/>
    <p:sldId id="272" r:id="rId14"/>
    <p:sldId id="273" r:id="rId15"/>
    <p:sldId id="274" r:id="rId16"/>
    <p:sldId id="269" r:id="rId17"/>
    <p:sldId id="267" r:id="rId18"/>
    <p:sldId id="268" r:id="rId19"/>
    <p:sldId id="276" r:id="rId20"/>
    <p:sldId id="25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41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pse5140</a:t>
            </a:r>
            <a:br>
              <a:rPr lang="pt-BR" sz="5400" dirty="0" smtClean="0"/>
            </a:br>
            <a:r>
              <a:rPr lang="pt-BR" sz="5400" dirty="0" smtClean="0"/>
              <a:t>Neurociências e educação - contextualização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Mirella gualtieri  - IP-IUP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91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Década do cérebro  - 1990 - 2000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000000"/>
                </a:solidFill>
                <a:latin typeface="Calibri,Italic"/>
              </a:rPr>
              <a:t>George H</a:t>
            </a:r>
            <a:r>
              <a:rPr lang="pt-BR" sz="2800" i="1" dirty="0">
                <a:solidFill>
                  <a:srgbClr val="000000"/>
                </a:solidFill>
                <a:latin typeface="Calibri,Italic"/>
              </a:rPr>
              <a:t>. W. Bush</a:t>
            </a:r>
          </a:p>
          <a:p>
            <a:r>
              <a:rPr lang="pt-BR" sz="2400" dirty="0">
                <a:solidFill>
                  <a:srgbClr val="000000"/>
                </a:solidFill>
                <a:latin typeface="Helvetica" panose="020B0604020202020204" pitchFamily="34" charset="0"/>
              </a:rPr>
              <a:t>– </a:t>
            </a:r>
            <a:r>
              <a:rPr lang="pt-B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Presidential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Proclamation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 6158</a:t>
            </a:r>
          </a:p>
          <a:p>
            <a:r>
              <a:rPr lang="pt-BR" sz="2400" dirty="0">
                <a:solidFill>
                  <a:srgbClr val="000000"/>
                </a:solidFill>
                <a:latin typeface="Helvetica" panose="020B0604020202020204" pitchFamily="34" charset="0"/>
              </a:rPr>
              <a:t>– </a:t>
            </a:r>
            <a:r>
              <a:rPr lang="pt-BR" sz="2400" i="1" dirty="0">
                <a:solidFill>
                  <a:srgbClr val="0000FF"/>
                </a:solidFill>
                <a:latin typeface="Calibri,Italic"/>
              </a:rPr>
              <a:t>http://www.loc.gov/loc/brain/proclaim.html</a:t>
            </a:r>
            <a:r>
              <a:rPr lang="pt-BR" sz="2400" i="1" dirty="0" smtClean="0"/>
              <a:t>.html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124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365" y="382385"/>
            <a:ext cx="10178322" cy="1492132"/>
          </a:xfrm>
        </p:spPr>
        <p:txBody>
          <a:bodyPr/>
          <a:lstStyle/>
          <a:p>
            <a:r>
              <a:rPr lang="pt-BR" dirty="0"/>
              <a:t>Legados da década do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4479" y="4369783"/>
            <a:ext cx="11647687" cy="3593591"/>
          </a:xfrm>
        </p:spPr>
        <p:txBody>
          <a:bodyPr>
            <a:normAutofit/>
          </a:bodyPr>
          <a:lstStyle/>
          <a:p>
            <a:r>
              <a:rPr lang="pt-BR" sz="3200" dirty="0" err="1">
                <a:latin typeface="Calibri" panose="020F0502020204030204" pitchFamily="34" charset="0"/>
              </a:rPr>
              <a:t>Neuroplasticidade</a:t>
            </a:r>
            <a:endParaRPr lang="pt-BR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Helvetica" panose="020B0604020202020204" pitchFamily="34" charset="0"/>
              </a:rPr>
              <a:t>– </a:t>
            </a:r>
            <a:r>
              <a:rPr lang="pt-BR" sz="2800" dirty="0">
                <a:latin typeface="Calibri" panose="020F0502020204030204" pitchFamily="34" charset="0"/>
              </a:rPr>
              <a:t>Novos neurônios no cérebro adulto.</a:t>
            </a:r>
          </a:p>
          <a:p>
            <a:pPr marL="0" indent="0">
              <a:buNone/>
            </a:pPr>
            <a:r>
              <a:rPr lang="pt-BR" sz="2800" dirty="0">
                <a:latin typeface="Helvetica" panose="020B0604020202020204" pitchFamily="34" charset="0"/>
              </a:rPr>
              <a:t>– </a:t>
            </a:r>
            <a:r>
              <a:rPr lang="pt-BR" sz="2800" dirty="0" smtClean="0">
                <a:latin typeface="Calibri" panose="020F0502020204030204" pitchFamily="34" charset="0"/>
              </a:rPr>
              <a:t>Conexões </a:t>
            </a:r>
            <a:r>
              <a:rPr lang="pt-BR" sz="2800" dirty="0">
                <a:latin typeface="Calibri" panose="020F0502020204030204" pitchFamily="34" charset="0"/>
              </a:rPr>
              <a:t>mudam rapidamente (minutos) </a:t>
            </a:r>
            <a:r>
              <a:rPr lang="pt-BR" sz="2800" dirty="0" smtClean="0">
                <a:latin typeface="Calibri" panose="020F0502020204030204" pitchFamily="34" charset="0"/>
              </a:rPr>
              <a:t>em função </a:t>
            </a:r>
            <a:r>
              <a:rPr lang="pt-BR" sz="2800" dirty="0">
                <a:latin typeface="Calibri" panose="020F0502020204030204" pitchFamily="34" charset="0"/>
              </a:rPr>
              <a:t>do estímulo/ambiente</a:t>
            </a:r>
          </a:p>
          <a:p>
            <a:pPr marL="0" indent="0">
              <a:buNone/>
            </a:pPr>
            <a:r>
              <a:rPr lang="pt-BR" sz="2800" dirty="0">
                <a:latin typeface="Helvetica" panose="020B0604020202020204" pitchFamily="34" charset="0"/>
              </a:rPr>
              <a:t>– </a:t>
            </a:r>
            <a:r>
              <a:rPr lang="pt-BR" sz="2800" dirty="0">
                <a:latin typeface="Calibri" panose="020F0502020204030204" pitchFamily="34" charset="0"/>
              </a:rPr>
              <a:t>Fatores genéticos e </a:t>
            </a:r>
            <a:r>
              <a:rPr lang="pt-BR" sz="2800" dirty="0" err="1">
                <a:latin typeface="Calibri" panose="020F0502020204030204" pitchFamily="34" charset="0"/>
              </a:rPr>
              <a:t>epigenéticos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26" y="1491852"/>
            <a:ext cx="4316897" cy="28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Legados da década do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>
                <a:latin typeface="Calibri" panose="020F0502020204030204" pitchFamily="34" charset="0"/>
              </a:rPr>
              <a:t>Neuroimagem</a:t>
            </a:r>
            <a:r>
              <a:rPr lang="pt-BR" sz="2800" dirty="0" smtClean="0">
                <a:latin typeface="Calibri" panose="020F0502020204030204" pitchFamily="34" charset="0"/>
              </a:rPr>
              <a:t> funcional</a:t>
            </a:r>
          </a:p>
          <a:p>
            <a:r>
              <a:rPr lang="pt-BR" sz="2800" dirty="0" err="1" smtClean="0">
                <a:latin typeface="Calibri" panose="020F0502020204030204" pitchFamily="34" charset="0"/>
              </a:rPr>
              <a:t>fMRI</a:t>
            </a:r>
            <a:endParaRPr lang="pt-BR" sz="2800" dirty="0" smtClean="0">
              <a:latin typeface="Calibri" panose="020F0502020204030204" pitchFamily="34" charset="0"/>
            </a:endParaRPr>
          </a:p>
          <a:p>
            <a:pPr lvl="1"/>
            <a:r>
              <a:rPr lang="pt-BR" sz="2000" dirty="0" smtClean="0">
                <a:latin typeface="Calibri" panose="020F0502020204030204" pitchFamily="34" charset="0"/>
              </a:rPr>
              <a:t>Registro </a:t>
            </a:r>
            <a:r>
              <a:rPr lang="pt-BR" sz="2000" dirty="0">
                <a:latin typeface="Calibri" panose="020F0502020204030204" pitchFamily="34" charset="0"/>
              </a:rPr>
              <a:t>de atividade cerebral durante atividades</a:t>
            </a:r>
          </a:p>
          <a:p>
            <a:pPr marL="0" indent="0">
              <a:buNone/>
            </a:pPr>
            <a:r>
              <a:rPr lang="pt-BR" sz="2400" dirty="0">
                <a:latin typeface="Calibri" panose="020F0502020204030204" pitchFamily="34" charset="0"/>
              </a:rPr>
              <a:t>diversas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9" y="2732967"/>
            <a:ext cx="3075796" cy="22950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59" y="3880476"/>
            <a:ext cx="4092980" cy="27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Legados da década do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9714" y="2286001"/>
            <a:ext cx="11212286" cy="359359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Células </a:t>
            </a:r>
            <a:r>
              <a:rPr lang="pt-BR" sz="2800" dirty="0"/>
              <a:t>tronco</a:t>
            </a:r>
          </a:p>
          <a:p>
            <a:r>
              <a:rPr lang="pt-BR" sz="2800" dirty="0" smtClean="0"/>
              <a:t>  Terapia </a:t>
            </a:r>
            <a:r>
              <a:rPr lang="pt-BR" sz="2800" dirty="0"/>
              <a:t>genica</a:t>
            </a:r>
          </a:p>
          <a:p>
            <a:pPr marL="0" indent="0">
              <a:buNone/>
            </a:pPr>
            <a:r>
              <a:rPr lang="pt-BR" sz="2800" dirty="0" smtClean="0"/>
              <a:t>	–Daltonismo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– </a:t>
            </a:r>
            <a:r>
              <a:rPr lang="pt-BR" sz="2800" dirty="0" err="1"/>
              <a:t>Alzheimer’s</a:t>
            </a:r>
            <a:r>
              <a:rPr lang="pt-BR" sz="2800" dirty="0"/>
              <a:t> (incipiente)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78" y="2139696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Legados da década do cérebro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092" y="2394857"/>
            <a:ext cx="6824937" cy="3594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2394857"/>
            <a:ext cx="3698405" cy="24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Legados da década do cérebro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dirty="0"/>
              <a:t>Neurociência cognitiva</a:t>
            </a:r>
          </a:p>
          <a:p>
            <a:pPr marL="0" indent="0" algn="r">
              <a:buNone/>
            </a:pPr>
            <a:r>
              <a:rPr lang="pt-BR" sz="2800" dirty="0" smtClean="0"/>
              <a:t>– </a:t>
            </a:r>
            <a:r>
              <a:rPr lang="pt-BR" sz="2800" dirty="0"/>
              <a:t>Memória</a:t>
            </a:r>
          </a:p>
          <a:p>
            <a:pPr marL="0" indent="0" algn="r">
              <a:buNone/>
            </a:pPr>
            <a:r>
              <a:rPr lang="pt-BR" sz="2800" dirty="0"/>
              <a:t>– Aprendizagem</a:t>
            </a:r>
          </a:p>
          <a:p>
            <a:pPr marL="0" indent="0" algn="r">
              <a:buNone/>
            </a:pPr>
            <a:r>
              <a:rPr lang="pt-BR" sz="2800" dirty="0"/>
              <a:t>– Atenção</a:t>
            </a:r>
          </a:p>
          <a:p>
            <a:pPr marL="0" indent="0" algn="r">
              <a:buNone/>
            </a:pPr>
            <a:r>
              <a:rPr lang="pt-BR" sz="2800" dirty="0"/>
              <a:t>– Percepção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76" y="1874517"/>
            <a:ext cx="5829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 de garagem, usa 1980...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514" y="1452829"/>
            <a:ext cx="3970791" cy="2974260"/>
          </a:xfrm>
          <a:prstGeom prst="rect">
            <a:avLst/>
          </a:prstGeom>
        </p:spPr>
      </p:pic>
      <p:sp>
        <p:nvSpPr>
          <p:cNvPr id="4" name="AutoShape 2" descr="What Silicon Valley Looked Like During Early Days of Tech Boom: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Silicon Valley | Tag | ArchDai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41" y="2059574"/>
            <a:ext cx="4760459" cy="3167869"/>
          </a:xfrm>
          <a:prstGeom prst="rect">
            <a:avLst/>
          </a:prstGeom>
        </p:spPr>
      </p:pic>
      <p:sp>
        <p:nvSpPr>
          <p:cNvPr id="8" name="AutoShape 6" descr="Microsoft builds new sustainable campus in Silicon Valley - Climate Ac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7" y="4037256"/>
            <a:ext cx="4866196" cy="28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err="1" smtClean="0"/>
              <a:t>child</a:t>
            </a:r>
            <a:r>
              <a:rPr lang="pt-BR" dirty="0" smtClean="0"/>
              <a:t> </a:t>
            </a:r>
            <a:r>
              <a:rPr lang="pt-BR" dirty="0" err="1" smtClean="0"/>
              <a:t>left</a:t>
            </a:r>
            <a:r>
              <a:rPr lang="pt-BR" dirty="0" smtClean="0"/>
              <a:t> </a:t>
            </a:r>
            <a:r>
              <a:rPr lang="pt-BR" dirty="0" err="1" smtClean="0"/>
              <a:t>behind</a:t>
            </a:r>
            <a:r>
              <a:rPr lang="pt-BR" dirty="0" smtClean="0"/>
              <a:t>, usa,  2002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3714" y="3015345"/>
            <a:ext cx="5116286" cy="3593591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Avaliação das escolas</a:t>
            </a:r>
          </a:p>
          <a:p>
            <a:pPr lvl="1"/>
            <a:r>
              <a:rPr lang="pt-BR" sz="2800" dirty="0" smtClean="0"/>
              <a:t>Punição / responsabilização</a:t>
            </a:r>
          </a:p>
          <a:p>
            <a:pPr lvl="1"/>
            <a:r>
              <a:rPr lang="pt-BR" sz="2800" dirty="0" smtClean="0"/>
              <a:t>Mercado competitivo </a:t>
            </a:r>
          </a:p>
          <a:p>
            <a:pPr lvl="1"/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72" y="1485901"/>
            <a:ext cx="2857500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65" y="3222281"/>
            <a:ext cx="4678314" cy="31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Sociedade do alto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7" y="1874517"/>
            <a:ext cx="3569154" cy="47650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21" y="1931360"/>
            <a:ext cx="5766735" cy="43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Neurocoisas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084" y="3110055"/>
            <a:ext cx="3619500" cy="1266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32" y="3274890"/>
            <a:ext cx="3086100" cy="35269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64" y="4822371"/>
            <a:ext cx="3867150" cy="1181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641" y="4683730"/>
            <a:ext cx="2466975" cy="18573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714" y="1800964"/>
            <a:ext cx="2279876" cy="30949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814" y="1767393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4/10/1957 - URSS</a:t>
            </a:r>
            <a:endParaRPr lang="pt-BR" dirty="0"/>
          </a:p>
        </p:txBody>
      </p:sp>
      <p:pic>
        <p:nvPicPr>
          <p:cNvPr id="2050" name="Picture 2" descr="Replica of Sputnik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520950"/>
            <a:ext cx="381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5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Consequência natural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32" y="2508250"/>
            <a:ext cx="321468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0320" y="2500313"/>
            <a:ext cx="3414712" cy="207168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7882" y="2143125"/>
            <a:ext cx="29733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2194832" y="5948612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 err="1">
                <a:latin typeface="Gill Sans MT" pitchFamily="34" charset="0"/>
              </a:rPr>
              <a:t>International</a:t>
            </a:r>
            <a:r>
              <a:rPr lang="pt-BR" sz="3200" dirty="0">
                <a:latin typeface="Gill Sans MT" pitchFamily="34" charset="0"/>
              </a:rPr>
              <a:t> </a:t>
            </a:r>
            <a:r>
              <a:rPr lang="pt-BR" sz="3200" dirty="0" err="1">
                <a:latin typeface="Gill Sans MT" pitchFamily="34" charset="0"/>
              </a:rPr>
              <a:t>Mind</a:t>
            </a:r>
            <a:r>
              <a:rPr lang="pt-BR" sz="3200" dirty="0">
                <a:latin typeface="Gill Sans MT" pitchFamily="34" charset="0"/>
              </a:rPr>
              <a:t>, </a:t>
            </a:r>
            <a:r>
              <a:rPr lang="pt-BR" sz="3200" dirty="0" err="1">
                <a:latin typeface="Gill Sans MT" pitchFamily="34" charset="0"/>
              </a:rPr>
              <a:t>Brain</a:t>
            </a:r>
            <a:r>
              <a:rPr lang="pt-BR" sz="3200" dirty="0">
                <a:latin typeface="Gill Sans MT" pitchFamily="34" charset="0"/>
              </a:rPr>
              <a:t> </a:t>
            </a:r>
            <a:r>
              <a:rPr lang="pt-BR" sz="3200" dirty="0" err="1">
                <a:latin typeface="Gill Sans MT" pitchFamily="34" charset="0"/>
              </a:rPr>
              <a:t>and</a:t>
            </a:r>
            <a:r>
              <a:rPr lang="pt-BR" sz="3200" dirty="0">
                <a:latin typeface="Gill Sans MT" pitchFamily="34" charset="0"/>
              </a:rPr>
              <a:t> </a:t>
            </a:r>
            <a:r>
              <a:rPr lang="pt-BR" sz="3200" dirty="0" err="1">
                <a:latin typeface="Gill Sans MT" pitchFamily="34" charset="0"/>
              </a:rPr>
              <a:t>Education</a:t>
            </a:r>
            <a:r>
              <a:rPr lang="pt-BR" sz="3200" dirty="0">
                <a:latin typeface="Gill Sans MT" pitchFamily="34" charset="0"/>
              </a:rPr>
              <a:t> </a:t>
            </a:r>
            <a:r>
              <a:rPr lang="pt-BR" sz="3200" dirty="0" err="1">
                <a:latin typeface="Gill Sans MT" pitchFamily="34" charset="0"/>
              </a:rPr>
              <a:t>Society</a:t>
            </a:r>
            <a:endParaRPr lang="pt-BR" sz="3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Necessário cautela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1" y="1993392"/>
            <a:ext cx="5829300" cy="3886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78" y="2167126"/>
            <a:ext cx="5829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</a:t>
            </a:r>
            <a:r>
              <a:rPr lang="en-US" dirty="0"/>
              <a:t>Education </a:t>
            </a:r>
            <a:r>
              <a:rPr lang="en-US" dirty="0" smtClean="0"/>
              <a:t>Act – </a:t>
            </a:r>
            <a:r>
              <a:rPr lang="en-US" dirty="0" err="1" smtClean="0"/>
              <a:t>usa</a:t>
            </a:r>
            <a:r>
              <a:rPr lang="en-US" dirty="0" smtClean="0"/>
              <a:t>, </a:t>
            </a:r>
            <a:r>
              <a:rPr lang="en-US" dirty="0"/>
              <a:t>1958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7324" y="2286001"/>
            <a:ext cx="10178322" cy="3593591"/>
          </a:xfrm>
        </p:spPr>
        <p:txBody>
          <a:bodyPr/>
          <a:lstStyle/>
          <a:p>
            <a:r>
              <a:rPr lang="pt-BR" dirty="0" smtClean="0"/>
              <a:t>Melhorar ensino de matemática e ciências</a:t>
            </a:r>
          </a:p>
          <a:p>
            <a:r>
              <a:rPr lang="pt-BR" dirty="0" smtClean="0"/>
              <a:t>Procedimentos  para “identificar e educar estudantes </a:t>
            </a:r>
            <a:r>
              <a:rPr lang="pt-BR" dirty="0" err="1" smtClean="0"/>
              <a:t>super</a:t>
            </a:r>
            <a:r>
              <a:rPr lang="pt-BR" dirty="0" smtClean="0"/>
              <a:t> dotados” </a:t>
            </a:r>
          </a:p>
          <a:p>
            <a:pPr lvl="1"/>
            <a:r>
              <a:rPr lang="pt-BR" dirty="0" smtClean="0"/>
              <a:t>Avaliações padronizadas em escolas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27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iraniana, 1978-79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149" y="1874517"/>
            <a:ext cx="5633906" cy="36950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04606" y="3398856"/>
            <a:ext cx="4825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 smtClean="0"/>
              <a:t>Preços petróleo  dispara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 smtClean="0"/>
              <a:t>Crise energética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3658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Recessão, 19800-83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Mario desde a 2ª guerra 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77" y="2745867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991" y="382385"/>
            <a:ext cx="10178322" cy="1492132"/>
          </a:xfrm>
        </p:spPr>
        <p:txBody>
          <a:bodyPr/>
          <a:lstStyle/>
          <a:p>
            <a:r>
              <a:rPr lang="pt-BR" dirty="0" smtClean="0"/>
              <a:t>Uma nação sob risco, 1983</a:t>
            </a:r>
            <a:endParaRPr lang="pt-BR" dirty="0"/>
          </a:p>
        </p:txBody>
      </p:sp>
      <p:sp>
        <p:nvSpPr>
          <p:cNvPr id="4" name="AutoShape 2" descr="Escaping the Sha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Escaping the Shad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b="62629"/>
          <a:stretch/>
        </p:blipFill>
        <p:spPr>
          <a:xfrm>
            <a:off x="1431678" y="2355568"/>
            <a:ext cx="6578985" cy="3524024"/>
          </a:xfrm>
          <a:prstGeom prst="rect">
            <a:avLst/>
          </a:prstGeom>
        </p:spPr>
      </p:pic>
      <p:pic>
        <p:nvPicPr>
          <p:cNvPr id="1032" name="Picture 8" descr="A nation at risk : : the imperative for educational reform 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5" y="2069591"/>
            <a:ext cx="3066981" cy="43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‘’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40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nação sob risco, 1983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8935" y="2286001"/>
            <a:ext cx="10178322" cy="35935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i="1" dirty="0">
                <a:solidFill>
                  <a:srgbClr val="000000"/>
                </a:solidFill>
                <a:latin typeface="Calibri,Italic"/>
              </a:rPr>
              <a:t>better understanding of learning and teaching </a:t>
            </a:r>
            <a:r>
              <a:rPr lang="en-US" i="1" dirty="0" smtClean="0">
                <a:solidFill>
                  <a:srgbClr val="000000"/>
                </a:solidFill>
                <a:latin typeface="Calibri,Italic"/>
              </a:rPr>
              <a:t>and the </a:t>
            </a:r>
            <a:r>
              <a:rPr lang="en-US" i="1" dirty="0">
                <a:solidFill>
                  <a:srgbClr val="000000"/>
                </a:solidFill>
                <a:latin typeface="Calibri,Italic"/>
              </a:rPr>
              <a:t>implications of this knowledge for </a:t>
            </a:r>
            <a:r>
              <a:rPr lang="en-US" i="1" dirty="0" smtClean="0">
                <a:solidFill>
                  <a:srgbClr val="000000"/>
                </a:solidFill>
                <a:latin typeface="Calibri,Italic"/>
              </a:rPr>
              <a:t>school practice</a:t>
            </a:r>
            <a:r>
              <a:rPr lang="en-US" i="1" dirty="0">
                <a:solidFill>
                  <a:srgbClr val="000000"/>
                </a:solidFill>
                <a:latin typeface="Calibri,Italic"/>
              </a:rPr>
              <a:t>, and the numerous examples of local</a:t>
            </a:r>
          </a:p>
          <a:p>
            <a:r>
              <a:rPr lang="pt-BR" i="1" dirty="0" err="1">
                <a:solidFill>
                  <a:srgbClr val="000000"/>
                </a:solidFill>
                <a:latin typeface="Calibri,Italic"/>
              </a:rPr>
              <a:t>success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”...</a:t>
            </a:r>
          </a:p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i="1" dirty="0">
                <a:solidFill>
                  <a:srgbClr val="000000"/>
                </a:solidFill>
                <a:latin typeface="Calibri,Italic"/>
              </a:rPr>
              <a:t>Knowledge, learning, information, and </a:t>
            </a:r>
            <a:r>
              <a:rPr lang="en-US" i="1" dirty="0" smtClean="0">
                <a:solidFill>
                  <a:srgbClr val="000000"/>
                </a:solidFill>
                <a:latin typeface="Calibri,Italic"/>
              </a:rPr>
              <a:t>skilled intelligence </a:t>
            </a:r>
            <a:r>
              <a:rPr lang="en-US" i="1" dirty="0">
                <a:solidFill>
                  <a:srgbClr val="000000"/>
                </a:solidFill>
                <a:latin typeface="Calibri,Italic"/>
              </a:rPr>
              <a:t>are the new raw materials </a:t>
            </a:r>
            <a:r>
              <a:rPr lang="en-US" i="1" dirty="0" smtClean="0">
                <a:solidFill>
                  <a:srgbClr val="000000"/>
                </a:solidFill>
                <a:latin typeface="Calibri,Italic"/>
              </a:rPr>
              <a:t>of </a:t>
            </a:r>
            <a:r>
              <a:rPr lang="pt-BR" i="1" dirty="0" err="1" smtClean="0">
                <a:solidFill>
                  <a:srgbClr val="000000"/>
                </a:solidFill>
                <a:latin typeface="Calibri,Italic"/>
              </a:rPr>
              <a:t>international</a:t>
            </a:r>
            <a:r>
              <a:rPr lang="pt-BR" i="1" dirty="0" smtClean="0">
                <a:solidFill>
                  <a:srgbClr val="000000"/>
                </a:solidFill>
                <a:latin typeface="Calibri,Italic"/>
              </a:rPr>
              <a:t> </a:t>
            </a:r>
            <a:r>
              <a:rPr lang="pt-BR" i="1" dirty="0" err="1">
                <a:solidFill>
                  <a:srgbClr val="000000"/>
                </a:solidFill>
                <a:latin typeface="Calibri,Italic"/>
              </a:rPr>
              <a:t>commerce</a:t>
            </a:r>
            <a:r>
              <a:rPr lang="pt-BR" i="1" dirty="0">
                <a:solidFill>
                  <a:srgbClr val="000000"/>
                </a:solidFill>
                <a:latin typeface="Calibri,Italic"/>
              </a:rPr>
              <a:t>”…</a:t>
            </a:r>
          </a:p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• 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</a:rPr>
              <a:t>http://www2.ed.gov/pubs/NatAtRisk/index.html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17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Custos, usa, 2011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4914"/>
          <a:stretch/>
        </p:blipFill>
        <p:spPr>
          <a:xfrm>
            <a:off x="1948066" y="1874517"/>
            <a:ext cx="4333458" cy="24542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64351"/>
          <a:stretch/>
        </p:blipFill>
        <p:spPr>
          <a:xfrm>
            <a:off x="1948062" y="3246017"/>
            <a:ext cx="4403035" cy="2948163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/>
          <a:srcRect l="70735"/>
          <a:stretch/>
        </p:blipFill>
        <p:spPr>
          <a:xfrm>
            <a:off x="6142381" y="1874517"/>
            <a:ext cx="3614470" cy="24542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77495"/>
          <a:stretch/>
        </p:blipFill>
        <p:spPr>
          <a:xfrm>
            <a:off x="6977268" y="3246017"/>
            <a:ext cx="2779582" cy="29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6836" t="30240" r="25730" b="11133"/>
          <a:stretch/>
        </p:blipFill>
        <p:spPr>
          <a:xfrm>
            <a:off x="3140764" y="991975"/>
            <a:ext cx="8437615" cy="58660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Custos, </a:t>
            </a:r>
            <a:r>
              <a:rPr lang="pt-BR" dirty="0" smtClean="0"/>
              <a:t>eu, 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1851" y="2286001"/>
            <a:ext cx="10178322" cy="359359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798 Bi</a:t>
            </a:r>
          </a:p>
          <a:p>
            <a:r>
              <a:rPr lang="pt-BR" sz="2400" dirty="0" smtClean="0"/>
              <a:t>5,500 per capta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30265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1255</TotalTime>
  <Words>263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Calibri,Italic</vt:lpstr>
      <vt:lpstr>Gill Sans MT</vt:lpstr>
      <vt:lpstr>Helvetica</vt:lpstr>
      <vt:lpstr>Impact</vt:lpstr>
      <vt:lpstr>Badge</vt:lpstr>
      <vt:lpstr>pse5140 Neurociências e educação - contextualização</vt:lpstr>
      <vt:lpstr>4/10/1957 - URSS</vt:lpstr>
      <vt:lpstr>Defense Education Act – usa, 1958</vt:lpstr>
      <vt:lpstr>Revolução iraniana, 1978-79</vt:lpstr>
      <vt:lpstr>Recessão, 19800-83</vt:lpstr>
      <vt:lpstr>Uma nação sob risco, 1983</vt:lpstr>
      <vt:lpstr>Uma nação sob risco, 1983</vt:lpstr>
      <vt:lpstr>Custos, usa, 2011</vt:lpstr>
      <vt:lpstr>Custos, eu, 2010</vt:lpstr>
      <vt:lpstr>Década do cérebro  - 1990 - 2000</vt:lpstr>
      <vt:lpstr>Legados da década do cérebro</vt:lpstr>
      <vt:lpstr>Legados da década do cérebro</vt:lpstr>
      <vt:lpstr>Legados da década do cérebro</vt:lpstr>
      <vt:lpstr>Legados da década do cérebro</vt:lpstr>
      <vt:lpstr>Legados da década do cérebro</vt:lpstr>
      <vt:lpstr>Empresas de garagem, usa 1980... </vt:lpstr>
      <vt:lpstr>No child left behind, usa,  2002</vt:lpstr>
      <vt:lpstr>Sociedade do alto desempenho</vt:lpstr>
      <vt:lpstr>Neurocoisas </vt:lpstr>
      <vt:lpstr>Consequência natural</vt:lpstr>
      <vt:lpstr>Necessário cautela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Neurociências e educação - contextualização</dc:title>
  <dc:creator>Mirella</dc:creator>
  <cp:lastModifiedBy>Mirella</cp:lastModifiedBy>
  <cp:revision>27</cp:revision>
  <dcterms:created xsi:type="dcterms:W3CDTF">2022-03-22T17:15:38Z</dcterms:created>
  <dcterms:modified xsi:type="dcterms:W3CDTF">2022-03-23T14:11:17Z</dcterms:modified>
</cp:coreProperties>
</file>