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580" autoAdjust="0"/>
  </p:normalViewPr>
  <p:slideViewPr>
    <p:cSldViewPr>
      <p:cViewPr varScale="1">
        <p:scale>
          <a:sx n="92" d="100"/>
          <a:sy n="92" d="100"/>
        </p:scale>
        <p:origin x="16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EAB09831-4F1D-044B-A452-1BCBFA04E6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9935118B-C474-A54B-8F37-1127EE95871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2C6AFD67-33AC-334F-84FF-808EB1EA65A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63A69372-87D4-4840-A414-A64A8C93E4F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3E18BE41-29C8-404C-94D2-BC170607DCA7}" type="slidenum">
              <a:rPr lang="pt-BR" altLang="pt-AU"/>
              <a:pPr>
                <a:defRPr/>
              </a:pPr>
              <a:t>‹nº›</a:t>
            </a:fld>
            <a:endParaRPr lang="pt-BR" altLang="pt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842B3444-C13B-CB40-8676-4220D37759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AU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AAB2D6F-AB16-FE4A-B68E-77D9256F54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30E9A51-A666-734F-8C6C-A13163D9299E}" type="datetimeFigureOut">
              <a:rPr lang="pt-AU"/>
              <a:pPr>
                <a:defRPr/>
              </a:pPr>
              <a:t>08/06/2020</a:t>
            </a:fld>
            <a:endParaRPr lang="pt-AU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4D6580C2-0482-E44F-8C6D-79506F7DE04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AU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55292EE4-ACBC-9643-BEEF-62E56A0C3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os estilos de texto Mestres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  <a:endParaRPr lang="pt-AU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697CF49-9C8B-D64C-8665-678B6E4328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AU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D64735-7E96-1B44-BECB-B58EEF8DB6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803AB7A-8BA0-AB46-8100-75DEB8DB35CB}" type="slidenum">
              <a:rPr lang="pt-AU"/>
              <a:pPr>
                <a:defRPr/>
              </a:pPr>
              <a:t>‹nº›</a:t>
            </a:fld>
            <a:endParaRPr lang="pt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Espaço Reservado para Imagem de Slide 1">
            <a:extLst>
              <a:ext uri="{FF2B5EF4-FFF2-40B4-BE49-F238E27FC236}">
                <a16:creationId xmlns:a16="http://schemas.microsoft.com/office/drawing/2014/main" id="{337674F9-E46D-0240-85DD-66776287A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Espaço Reservado para Anotações 2">
            <a:extLst>
              <a:ext uri="{FF2B5EF4-FFF2-40B4-BE49-F238E27FC236}">
                <a16:creationId xmlns:a16="http://schemas.microsoft.com/office/drawing/2014/main" id="{81BFDBFD-F627-F949-BFC7-CF9622AD6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AU" altLang="pt-AU"/>
          </a:p>
        </p:txBody>
      </p:sp>
      <p:sp>
        <p:nvSpPr>
          <p:cNvPr id="8195" name="Espaço Reservado para Número de Slide 3">
            <a:extLst>
              <a:ext uri="{FF2B5EF4-FFF2-40B4-BE49-F238E27FC236}">
                <a16:creationId xmlns:a16="http://schemas.microsoft.com/office/drawing/2014/main" id="{611C485E-3539-184F-8139-4ED33A4D29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FF879A-F80F-6846-8DF7-8D38F4BF36AB}" type="slidenum">
              <a:rPr lang="pt-AU" altLang="pt-AU" sz="1200"/>
              <a:pPr/>
              <a:t>2</a:t>
            </a:fld>
            <a:endParaRPr lang="pt-AU" altLang="pt-A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Espaço Reservado para Imagem de Slide 1">
            <a:extLst>
              <a:ext uri="{FF2B5EF4-FFF2-40B4-BE49-F238E27FC236}">
                <a16:creationId xmlns:a16="http://schemas.microsoft.com/office/drawing/2014/main" id="{337674F9-E46D-0240-85DD-66776287A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Espaço Reservado para Anotações 2">
            <a:extLst>
              <a:ext uri="{FF2B5EF4-FFF2-40B4-BE49-F238E27FC236}">
                <a16:creationId xmlns:a16="http://schemas.microsoft.com/office/drawing/2014/main" id="{81BFDBFD-F627-F949-BFC7-CF9622AD6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AU" altLang="pt-AU"/>
          </a:p>
        </p:txBody>
      </p:sp>
      <p:sp>
        <p:nvSpPr>
          <p:cNvPr id="8195" name="Espaço Reservado para Número de Slide 3">
            <a:extLst>
              <a:ext uri="{FF2B5EF4-FFF2-40B4-BE49-F238E27FC236}">
                <a16:creationId xmlns:a16="http://schemas.microsoft.com/office/drawing/2014/main" id="{611C485E-3539-184F-8139-4ED33A4D29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FF879A-F80F-6846-8DF7-8D38F4BF36AB}" type="slidenum">
              <a:rPr lang="pt-AU" altLang="pt-AU" sz="1200"/>
              <a:pPr/>
              <a:t>3</a:t>
            </a:fld>
            <a:endParaRPr lang="pt-AU" altLang="pt-AU" sz="1200"/>
          </a:p>
        </p:txBody>
      </p:sp>
    </p:spTree>
    <p:extLst>
      <p:ext uri="{BB962C8B-B14F-4D97-AF65-F5344CB8AC3E}">
        <p14:creationId xmlns:p14="http://schemas.microsoft.com/office/powerpoint/2010/main" val="2393137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Espaço Reservado para Imagem de Slide 1">
            <a:extLst>
              <a:ext uri="{FF2B5EF4-FFF2-40B4-BE49-F238E27FC236}">
                <a16:creationId xmlns:a16="http://schemas.microsoft.com/office/drawing/2014/main" id="{337674F9-E46D-0240-85DD-66776287A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Espaço Reservado para Anotações 2">
            <a:extLst>
              <a:ext uri="{FF2B5EF4-FFF2-40B4-BE49-F238E27FC236}">
                <a16:creationId xmlns:a16="http://schemas.microsoft.com/office/drawing/2014/main" id="{81BFDBFD-F627-F949-BFC7-CF9622AD6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AU" altLang="pt-AU"/>
          </a:p>
        </p:txBody>
      </p:sp>
      <p:sp>
        <p:nvSpPr>
          <p:cNvPr id="8195" name="Espaço Reservado para Número de Slide 3">
            <a:extLst>
              <a:ext uri="{FF2B5EF4-FFF2-40B4-BE49-F238E27FC236}">
                <a16:creationId xmlns:a16="http://schemas.microsoft.com/office/drawing/2014/main" id="{611C485E-3539-184F-8139-4ED33A4D29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FF879A-F80F-6846-8DF7-8D38F4BF36AB}" type="slidenum">
              <a:rPr lang="pt-AU" altLang="pt-AU" sz="1200"/>
              <a:pPr/>
              <a:t>4</a:t>
            </a:fld>
            <a:endParaRPr lang="pt-AU" altLang="pt-AU" sz="1200"/>
          </a:p>
        </p:txBody>
      </p:sp>
    </p:spTree>
    <p:extLst>
      <p:ext uri="{BB962C8B-B14F-4D97-AF65-F5344CB8AC3E}">
        <p14:creationId xmlns:p14="http://schemas.microsoft.com/office/powerpoint/2010/main" val="2227820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Espaço Reservado para Imagem de Slide 1">
            <a:extLst>
              <a:ext uri="{FF2B5EF4-FFF2-40B4-BE49-F238E27FC236}">
                <a16:creationId xmlns:a16="http://schemas.microsoft.com/office/drawing/2014/main" id="{337674F9-E46D-0240-85DD-66776287A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Espaço Reservado para Anotações 2">
            <a:extLst>
              <a:ext uri="{FF2B5EF4-FFF2-40B4-BE49-F238E27FC236}">
                <a16:creationId xmlns:a16="http://schemas.microsoft.com/office/drawing/2014/main" id="{81BFDBFD-F627-F949-BFC7-CF9622AD6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AU" altLang="pt-AU"/>
          </a:p>
        </p:txBody>
      </p:sp>
      <p:sp>
        <p:nvSpPr>
          <p:cNvPr id="8195" name="Espaço Reservado para Número de Slide 3">
            <a:extLst>
              <a:ext uri="{FF2B5EF4-FFF2-40B4-BE49-F238E27FC236}">
                <a16:creationId xmlns:a16="http://schemas.microsoft.com/office/drawing/2014/main" id="{611C485E-3539-184F-8139-4ED33A4D29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FF879A-F80F-6846-8DF7-8D38F4BF36AB}" type="slidenum">
              <a:rPr lang="pt-AU" altLang="pt-AU" sz="1200"/>
              <a:pPr/>
              <a:t>5</a:t>
            </a:fld>
            <a:endParaRPr lang="pt-AU" altLang="pt-AU" sz="1200"/>
          </a:p>
        </p:txBody>
      </p:sp>
    </p:spTree>
    <p:extLst>
      <p:ext uri="{BB962C8B-B14F-4D97-AF65-F5344CB8AC3E}">
        <p14:creationId xmlns:p14="http://schemas.microsoft.com/office/powerpoint/2010/main" val="1022308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Espaço Reservado para Imagem de Slide 1">
            <a:extLst>
              <a:ext uri="{FF2B5EF4-FFF2-40B4-BE49-F238E27FC236}">
                <a16:creationId xmlns:a16="http://schemas.microsoft.com/office/drawing/2014/main" id="{337674F9-E46D-0240-85DD-66776287A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Espaço Reservado para Anotações 2">
            <a:extLst>
              <a:ext uri="{FF2B5EF4-FFF2-40B4-BE49-F238E27FC236}">
                <a16:creationId xmlns:a16="http://schemas.microsoft.com/office/drawing/2014/main" id="{81BFDBFD-F627-F949-BFC7-CF9622AD6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AU" altLang="pt-AU"/>
          </a:p>
        </p:txBody>
      </p:sp>
      <p:sp>
        <p:nvSpPr>
          <p:cNvPr id="8195" name="Espaço Reservado para Número de Slide 3">
            <a:extLst>
              <a:ext uri="{FF2B5EF4-FFF2-40B4-BE49-F238E27FC236}">
                <a16:creationId xmlns:a16="http://schemas.microsoft.com/office/drawing/2014/main" id="{611C485E-3539-184F-8139-4ED33A4D29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FF879A-F80F-6846-8DF7-8D38F4BF36AB}" type="slidenum">
              <a:rPr lang="pt-AU" altLang="pt-AU" sz="1200"/>
              <a:pPr/>
              <a:t>6</a:t>
            </a:fld>
            <a:endParaRPr lang="pt-AU" altLang="pt-AU" sz="1200"/>
          </a:p>
        </p:txBody>
      </p:sp>
    </p:spTree>
    <p:extLst>
      <p:ext uri="{BB962C8B-B14F-4D97-AF65-F5344CB8AC3E}">
        <p14:creationId xmlns:p14="http://schemas.microsoft.com/office/powerpoint/2010/main" val="2076397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Espaço Reservado para Imagem de Slide 1">
            <a:extLst>
              <a:ext uri="{FF2B5EF4-FFF2-40B4-BE49-F238E27FC236}">
                <a16:creationId xmlns:a16="http://schemas.microsoft.com/office/drawing/2014/main" id="{337674F9-E46D-0240-85DD-66776287A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Espaço Reservado para Anotações 2">
            <a:extLst>
              <a:ext uri="{FF2B5EF4-FFF2-40B4-BE49-F238E27FC236}">
                <a16:creationId xmlns:a16="http://schemas.microsoft.com/office/drawing/2014/main" id="{81BFDBFD-F627-F949-BFC7-CF9622AD6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AU" altLang="pt-AU"/>
          </a:p>
        </p:txBody>
      </p:sp>
      <p:sp>
        <p:nvSpPr>
          <p:cNvPr id="8195" name="Espaço Reservado para Número de Slide 3">
            <a:extLst>
              <a:ext uri="{FF2B5EF4-FFF2-40B4-BE49-F238E27FC236}">
                <a16:creationId xmlns:a16="http://schemas.microsoft.com/office/drawing/2014/main" id="{611C485E-3539-184F-8139-4ED33A4D29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FF879A-F80F-6846-8DF7-8D38F4BF36AB}" type="slidenum">
              <a:rPr lang="pt-AU" altLang="pt-AU" sz="1200"/>
              <a:pPr/>
              <a:t>7</a:t>
            </a:fld>
            <a:endParaRPr lang="pt-AU" altLang="pt-AU" sz="1200"/>
          </a:p>
        </p:txBody>
      </p:sp>
    </p:spTree>
    <p:extLst>
      <p:ext uri="{BB962C8B-B14F-4D97-AF65-F5344CB8AC3E}">
        <p14:creationId xmlns:p14="http://schemas.microsoft.com/office/powerpoint/2010/main" val="2178547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Espaço Reservado para Imagem de Slide 1">
            <a:extLst>
              <a:ext uri="{FF2B5EF4-FFF2-40B4-BE49-F238E27FC236}">
                <a16:creationId xmlns:a16="http://schemas.microsoft.com/office/drawing/2014/main" id="{337674F9-E46D-0240-85DD-66776287A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Espaço Reservado para Anotações 2">
            <a:extLst>
              <a:ext uri="{FF2B5EF4-FFF2-40B4-BE49-F238E27FC236}">
                <a16:creationId xmlns:a16="http://schemas.microsoft.com/office/drawing/2014/main" id="{81BFDBFD-F627-F949-BFC7-CF9622AD6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AU" altLang="pt-AU"/>
          </a:p>
        </p:txBody>
      </p:sp>
      <p:sp>
        <p:nvSpPr>
          <p:cNvPr id="8195" name="Espaço Reservado para Número de Slide 3">
            <a:extLst>
              <a:ext uri="{FF2B5EF4-FFF2-40B4-BE49-F238E27FC236}">
                <a16:creationId xmlns:a16="http://schemas.microsoft.com/office/drawing/2014/main" id="{611C485E-3539-184F-8139-4ED33A4D29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FF879A-F80F-6846-8DF7-8D38F4BF36AB}" type="slidenum">
              <a:rPr lang="pt-AU" altLang="pt-AU" sz="1200"/>
              <a:pPr/>
              <a:t>8</a:t>
            </a:fld>
            <a:endParaRPr lang="pt-AU" altLang="pt-AU" sz="1200"/>
          </a:p>
        </p:txBody>
      </p:sp>
    </p:spTree>
    <p:extLst>
      <p:ext uri="{BB962C8B-B14F-4D97-AF65-F5344CB8AC3E}">
        <p14:creationId xmlns:p14="http://schemas.microsoft.com/office/powerpoint/2010/main" val="3552484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Espaço Reservado para Imagem de Slide 1">
            <a:extLst>
              <a:ext uri="{FF2B5EF4-FFF2-40B4-BE49-F238E27FC236}">
                <a16:creationId xmlns:a16="http://schemas.microsoft.com/office/drawing/2014/main" id="{337674F9-E46D-0240-85DD-66776287A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Espaço Reservado para Anotações 2">
            <a:extLst>
              <a:ext uri="{FF2B5EF4-FFF2-40B4-BE49-F238E27FC236}">
                <a16:creationId xmlns:a16="http://schemas.microsoft.com/office/drawing/2014/main" id="{81BFDBFD-F627-F949-BFC7-CF9622AD6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AU" altLang="pt-AU"/>
          </a:p>
        </p:txBody>
      </p:sp>
      <p:sp>
        <p:nvSpPr>
          <p:cNvPr id="8195" name="Espaço Reservado para Número de Slide 3">
            <a:extLst>
              <a:ext uri="{FF2B5EF4-FFF2-40B4-BE49-F238E27FC236}">
                <a16:creationId xmlns:a16="http://schemas.microsoft.com/office/drawing/2014/main" id="{611C485E-3539-184F-8139-4ED33A4D29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FF879A-F80F-6846-8DF7-8D38F4BF36AB}" type="slidenum">
              <a:rPr lang="pt-AU" altLang="pt-AU" sz="1200"/>
              <a:pPr/>
              <a:t>9</a:t>
            </a:fld>
            <a:endParaRPr lang="pt-AU" altLang="pt-AU" sz="1200"/>
          </a:p>
        </p:txBody>
      </p:sp>
    </p:spTree>
    <p:extLst>
      <p:ext uri="{BB962C8B-B14F-4D97-AF65-F5344CB8AC3E}">
        <p14:creationId xmlns:p14="http://schemas.microsoft.com/office/powerpoint/2010/main" val="1056803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Espaço Reservado para Imagem de Slide 1">
            <a:extLst>
              <a:ext uri="{FF2B5EF4-FFF2-40B4-BE49-F238E27FC236}">
                <a16:creationId xmlns:a16="http://schemas.microsoft.com/office/drawing/2014/main" id="{337674F9-E46D-0240-85DD-66776287A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Espaço Reservado para Anotações 2">
            <a:extLst>
              <a:ext uri="{FF2B5EF4-FFF2-40B4-BE49-F238E27FC236}">
                <a16:creationId xmlns:a16="http://schemas.microsoft.com/office/drawing/2014/main" id="{81BFDBFD-F627-F949-BFC7-CF9622AD6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AU" altLang="pt-AU"/>
          </a:p>
        </p:txBody>
      </p:sp>
      <p:sp>
        <p:nvSpPr>
          <p:cNvPr id="8195" name="Espaço Reservado para Número de Slide 3">
            <a:extLst>
              <a:ext uri="{FF2B5EF4-FFF2-40B4-BE49-F238E27FC236}">
                <a16:creationId xmlns:a16="http://schemas.microsoft.com/office/drawing/2014/main" id="{611C485E-3539-184F-8139-4ED33A4D29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FF879A-F80F-6846-8DF7-8D38F4BF36AB}" type="slidenum">
              <a:rPr lang="pt-AU" altLang="pt-AU" sz="1200"/>
              <a:pPr/>
              <a:t>10</a:t>
            </a:fld>
            <a:endParaRPr lang="pt-AU" altLang="pt-AU" sz="1200"/>
          </a:p>
        </p:txBody>
      </p:sp>
    </p:spTree>
    <p:extLst>
      <p:ext uri="{BB962C8B-B14F-4D97-AF65-F5344CB8AC3E}">
        <p14:creationId xmlns:p14="http://schemas.microsoft.com/office/powerpoint/2010/main" val="276240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50EC53C-35EC-744D-9FF3-C13373990F97}"/>
              </a:ext>
            </a:extLst>
          </p:cNvPr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96EBD24B-7FAE-B645-AE7A-5DF6EAE56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AU" altLang="pt-AU"/>
            </a:p>
          </p:txBody>
        </p:sp>
        <p:pic>
          <p:nvPicPr>
            <p:cNvPr id="6" name="Picture 4">
              <a:extLst>
                <a:ext uri="{FF2B5EF4-FFF2-40B4-BE49-F238E27FC236}">
                  <a16:creationId xmlns:a16="http://schemas.microsoft.com/office/drawing/2014/main" id="{3150DEB7-6256-4B40-90FF-FA2027D075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99060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altLang="pt-AU" noProof="0"/>
              <a:t>Clique para editar o estilo do título mestre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t-BR" altLang="pt-AU" noProof="0"/>
              <a:t>Clique para editar o estilo do subtítulo mestre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2DABC2C-4E4C-9647-84B9-FAC1C875CDD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4C81E7C-D304-8444-8E3F-9C9E64EB4D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5D398F28-AEA5-3E4F-A782-9EFB03AE6D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19800" y="6248400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E262A4-6342-274E-A5D1-4F12698234CD}" type="slidenum">
              <a:rPr lang="pt-BR" altLang="pt-AU"/>
              <a:pPr>
                <a:defRPr/>
              </a:pPr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106327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A0E766C-C2C9-6C40-BE0D-CC9ACABF4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3B63043-03F9-FE45-8261-E41E778B1A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F3670B1-14A7-C348-AB37-471C76FD00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CAFC1-B61A-874E-A5E6-E66FDFD6A901}" type="slidenum">
              <a:rPr lang="pt-BR" altLang="pt-AU"/>
              <a:pPr>
                <a:defRPr/>
              </a:pPr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104754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772150" y="609600"/>
            <a:ext cx="184785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539115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51B79496-1F6C-C047-B842-BBD703456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CB34D8D-8014-5048-B1CF-83A2429463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9222E93-A1EF-6D40-AB69-1D05073509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69357-12D8-6D40-996B-59E21BCAE5CE}" type="slidenum">
              <a:rPr lang="pt-BR" altLang="pt-AU"/>
              <a:pPr>
                <a:defRPr/>
              </a:pPr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156246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5FDDDEC7-06E7-4744-9DEC-276D75C203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550AC68-E8B2-3447-AFF1-322632136B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B26111B-731D-0143-8FBB-D841FD5D2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3F3DC-154B-BC40-A758-DB6BDBFB5BDD}" type="slidenum">
              <a:rPr lang="pt-BR" altLang="pt-AU"/>
              <a:pPr>
                <a:defRPr/>
              </a:pPr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134754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0925E0F-3E0F-754D-B8EA-6877E8A165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FCC5572-73B0-AE4A-9F30-971E206FED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5FD4D1C-FABA-BA44-9CB2-75F9A6E4E7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71174-0C7A-3741-A243-DC7A50CB96D1}" type="slidenum">
              <a:rPr lang="pt-BR" altLang="pt-AU"/>
              <a:pPr>
                <a:defRPr/>
              </a:pPr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145463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195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000500" y="1981200"/>
            <a:ext cx="36195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5B080C3-A6D1-6449-809F-32A655B985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87D93D9-36DB-6A42-8BE6-BCB5AD56EA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7353D0E4-0FA8-0249-8B73-09AEB060F7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196A5-BCDC-7B41-AD4A-8794AF65EE4A}" type="slidenum">
              <a:rPr lang="pt-BR" altLang="pt-AU"/>
              <a:pPr>
                <a:defRPr/>
              </a:pPr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381698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CE0FB4CF-86A9-5F4C-9151-707BAC3D05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7A8A5823-F193-3E48-B0A8-A5EE47A184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876A13E6-586F-A84A-9B44-66F1281428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22D9C-EB3F-6246-85B1-106B46A32E48}" type="slidenum">
              <a:rPr lang="pt-BR" altLang="pt-AU"/>
              <a:pPr>
                <a:defRPr/>
              </a:pPr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145174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96D94BC-56B6-6542-B642-7CF38482E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55A5B19-05AE-AB47-ADF9-5E41DD0ED3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35484ED8-66C9-C048-B48F-E59CA97B67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463AF-0453-794A-B76D-4FCB1876C0DB}" type="slidenum">
              <a:rPr lang="pt-BR" altLang="pt-AU"/>
              <a:pPr>
                <a:defRPr/>
              </a:pPr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360434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3D61EB1C-DEB6-A541-BF16-AE7B4E39FC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E831280A-9935-DD4D-8C76-96A94F462F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F6AF376E-4539-D946-90A4-538D490575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7651F-360C-DF41-AF80-C04714869602}" type="slidenum">
              <a:rPr lang="pt-BR" altLang="pt-AU"/>
              <a:pPr>
                <a:defRPr/>
              </a:pPr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165972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1650A4C-8975-1F4B-91A3-B106C4F1B4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7B36960-2B0D-AF4C-AFC1-DB51BCF69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C52480F-AF40-FE4B-9825-61DA106958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08423-4408-8243-95B6-FAE70E3E9649}" type="slidenum">
              <a:rPr lang="pt-BR" altLang="pt-AU"/>
              <a:pPr>
                <a:defRPr/>
              </a:pPr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358893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AU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1519861-65DC-1D41-A63B-E5EF23802F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AD8A96C-0B50-A24C-8FF8-D4F76075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8A0D4A24-8686-0842-B925-696D104BE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7C987-E70F-6D44-80B9-1786934B900E}" type="slidenum">
              <a:rPr lang="pt-BR" altLang="pt-AU"/>
              <a:pPr>
                <a:defRPr/>
              </a:pPr>
              <a:t>‹nº›</a:t>
            </a:fld>
            <a:endParaRPr lang="pt-BR" altLang="pt-AU"/>
          </a:p>
        </p:txBody>
      </p:sp>
    </p:spTree>
    <p:extLst>
      <p:ext uri="{BB962C8B-B14F-4D97-AF65-F5344CB8AC3E}">
        <p14:creationId xmlns:p14="http://schemas.microsoft.com/office/powerpoint/2010/main" val="270580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>
            <a:extLst>
              <a:ext uri="{FF2B5EF4-FFF2-40B4-BE49-F238E27FC236}">
                <a16:creationId xmlns:a16="http://schemas.microsoft.com/office/drawing/2014/main" id="{97905F63-76B9-7241-B5F0-79F259B84F52}"/>
              </a:ext>
            </a:extLst>
          </p:cNvPr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1032" name="Rectangle 8">
              <a:extLst>
                <a:ext uri="{FF2B5EF4-FFF2-40B4-BE49-F238E27FC236}">
                  <a16:creationId xmlns:a16="http://schemas.microsoft.com/office/drawing/2014/main" id="{7C7A8EDF-D491-4548-9692-E6EE7A785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AU" altLang="pt-AU"/>
            </a:p>
          </p:txBody>
        </p:sp>
        <p:pic>
          <p:nvPicPr>
            <p:cNvPr id="1033" name="Picture 9">
              <a:extLst>
                <a:ext uri="{FF2B5EF4-FFF2-40B4-BE49-F238E27FC236}">
                  <a16:creationId xmlns:a16="http://schemas.microsoft.com/office/drawing/2014/main" id="{7AEF1DBA-86B1-0F40-B60B-DD33D2ADCE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10">
            <a:extLst>
              <a:ext uri="{FF2B5EF4-FFF2-40B4-BE49-F238E27FC236}">
                <a16:creationId xmlns:a16="http://schemas.microsoft.com/office/drawing/2014/main" id="{98ED7687-BB86-F642-895A-31DBE63D9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AU"/>
              <a:t>Clique para editar o estilo do título mestre</a:t>
            </a:r>
          </a:p>
        </p:txBody>
      </p:sp>
      <p:sp>
        <p:nvSpPr>
          <p:cNvPr id="1028" name="Rectangle 11">
            <a:extLst>
              <a:ext uri="{FF2B5EF4-FFF2-40B4-BE49-F238E27FC236}">
                <a16:creationId xmlns:a16="http://schemas.microsoft.com/office/drawing/2014/main" id="{B86EBB97-F2A0-D946-9A71-6C26A139F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391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AU"/>
              <a:t>Clique para editar os estilos do texto mestre</a:t>
            </a:r>
          </a:p>
          <a:p>
            <a:pPr lvl="1"/>
            <a:r>
              <a:rPr lang="pt-BR" altLang="pt-AU"/>
              <a:t>Segundo nível</a:t>
            </a:r>
          </a:p>
          <a:p>
            <a:pPr lvl="2"/>
            <a:r>
              <a:rPr lang="pt-BR" altLang="pt-AU"/>
              <a:t>Terceiro nível</a:t>
            </a:r>
          </a:p>
          <a:p>
            <a:pPr lvl="3"/>
            <a:r>
              <a:rPr lang="pt-BR" altLang="pt-AU"/>
              <a:t>Quarto nível</a:t>
            </a:r>
          </a:p>
          <a:p>
            <a:pPr lvl="4"/>
            <a:r>
              <a:rPr lang="pt-BR" altLang="pt-AU"/>
              <a:t>Quinto nível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EFDBD257-BFF7-F441-8455-F4A2FFE4BFC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828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CECFBA3F-8C50-A545-B7E8-9339464C7F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 altLang="pt-AU"/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2FD30DD9-097D-B841-A089-91E4C25CB54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8400"/>
            <a:ext cx="152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BCF0537-96A2-354E-A1EC-6F9E9A7FFDCD}" type="slidenum">
              <a:rPr lang="pt-BR" altLang="pt-AU"/>
              <a:pPr>
                <a:defRPr/>
              </a:pPr>
              <a:t>‹nº›</a:t>
            </a:fld>
            <a:endParaRPr lang="pt-BR" altLang="pt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©"/>
        <a:defRPr sz="3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©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©"/>
        <a:defRPr sz="24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©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©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A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9A73CAF7-5CFC-8943-B715-A9D684283E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533400"/>
            <a:ext cx="7620000" cy="1676400"/>
          </a:xfrm>
        </p:spPr>
        <p:txBody>
          <a:bodyPr/>
          <a:lstStyle/>
          <a:p>
            <a:pPr eaLnBrk="1" hangingPunct="1"/>
            <a:r>
              <a:rPr lang="pt-BR" altLang="pt-AU" sz="5400"/>
              <a:t>Aspectos Psíquicos do Trabalho</a:t>
            </a:r>
          </a:p>
        </p:txBody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FDD9D5C8-324C-9A45-9971-2361836159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5924550"/>
            <a:ext cx="3352800" cy="45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AU" i="0"/>
              <a:t>PRO 3434</a:t>
            </a:r>
            <a:endParaRPr lang="pt-BR" altLang="pt-AU" sz="2800" i="0"/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E94BEB99-9030-0E4E-8DB9-2E5A6AA06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667000"/>
            <a:ext cx="688498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AU">
                <a:solidFill>
                  <a:schemeClr val="tx2"/>
                </a:solidFill>
              </a:rPr>
              <a:t>Baseado em:</a:t>
            </a:r>
            <a:br>
              <a:rPr lang="pt-BR" altLang="pt-AU">
                <a:solidFill>
                  <a:schemeClr val="tx2"/>
                </a:solidFill>
              </a:rPr>
            </a:br>
            <a:r>
              <a:rPr lang="pt-BR" altLang="pt-AU">
                <a:solidFill>
                  <a:schemeClr val="tx2"/>
                </a:solidFill>
              </a:rPr>
              <a:t>DEJOURS, C. </a:t>
            </a:r>
            <a:r>
              <a:rPr lang="pt-BR" altLang="pt-AU" i="1">
                <a:solidFill>
                  <a:schemeClr val="tx2"/>
                </a:solidFill>
              </a:rPr>
              <a:t>O Fator Humano. </a:t>
            </a:r>
            <a:r>
              <a:rPr lang="pt-BR" altLang="pt-AU">
                <a:solidFill>
                  <a:schemeClr val="tx2"/>
                </a:solidFill>
              </a:rPr>
              <a:t>Rio de Janeiro, FGV, 2003. (cap. 3 – A concepção de homem: modelização individual ou modelização coletiva? Abordagens da sociologia da ética e da psicodinâmica do trabalho.</a:t>
            </a:r>
          </a:p>
          <a:p>
            <a:pPr eaLnBrk="1" hangingPunct="1"/>
            <a:r>
              <a:rPr lang="pt-BR" altLang="pt-AU">
                <a:solidFill>
                  <a:schemeClr val="tx2"/>
                </a:solidFill>
              </a:rPr>
              <a:t>p. 49 - 61)</a:t>
            </a:r>
          </a:p>
        </p:txBody>
      </p:sp>
      <p:sp>
        <p:nvSpPr>
          <p:cNvPr id="4100" name="Text Box 5">
            <a:extLst>
              <a:ext uri="{FF2B5EF4-FFF2-40B4-BE49-F238E27FC236}">
                <a16:creationId xmlns:a16="http://schemas.microsoft.com/office/drawing/2014/main" id="{BC9DCD38-A743-C541-A249-FE99B1ED2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943600"/>
            <a:ext cx="3200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AU"/>
              <a:t>Profa. Uiara Montedo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FD1850EB-BECD-1440-BA82-BB8668B68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391400" cy="1143000"/>
          </a:xfrm>
        </p:spPr>
        <p:txBody>
          <a:bodyPr/>
          <a:lstStyle/>
          <a:p>
            <a:pPr eaLnBrk="1" hangingPunct="1"/>
            <a:r>
              <a:rPr lang="pt-BR" altLang="pt-AU" dirty="0"/>
              <a:t>Espaços de Discussão</a:t>
            </a:r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C13A89C6-6819-444A-A5A9-741FABB3E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7391400" cy="46815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altLang="pt-AU" sz="2800" dirty="0"/>
              <a:t>Trabalhar não é somente executar os atos técnicos, é também fazer funcionar o tecido social e as dinâmicas intersubjetivas indispensáveis à psicodinâmica do reconhecimento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AU" sz="2800" dirty="0"/>
              <a:t>Condições de comunicação são centrais (inteligibilidade, sofrimento, autenticidade)</a:t>
            </a:r>
          </a:p>
          <a:p>
            <a:pPr eaLnBrk="1" hangingPunct="1">
              <a:lnSpc>
                <a:spcPct val="150000"/>
              </a:lnSpc>
            </a:pPr>
            <a:endParaRPr lang="pt-BR" altLang="pt-AU" sz="2400" dirty="0"/>
          </a:p>
        </p:txBody>
      </p:sp>
    </p:spTree>
    <p:extLst>
      <p:ext uri="{BB962C8B-B14F-4D97-AF65-F5344CB8AC3E}">
        <p14:creationId xmlns:p14="http://schemas.microsoft.com/office/powerpoint/2010/main" val="115653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FD1850EB-BECD-1440-BA82-BB8668B68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391400" cy="1143000"/>
          </a:xfrm>
        </p:spPr>
        <p:txBody>
          <a:bodyPr/>
          <a:lstStyle/>
          <a:p>
            <a:pPr eaLnBrk="1" hangingPunct="1"/>
            <a:r>
              <a:rPr lang="pt-BR" altLang="pt-AU"/>
              <a:t>Aspectos Psíquicos do Trabalho</a:t>
            </a:r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C13A89C6-6819-444A-A5A9-741FABB3E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7391400" cy="45370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altLang="pt-AU" dirty="0"/>
              <a:t>Todo ato técnico e toda atividade de trabalho estão submetidos a uma regulação pela interação entre as pessoas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AU" dirty="0"/>
              <a:t>Interações entre sujeitos implicam em uma análise dinâmica intersubjetiva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FD1850EB-BECD-1440-BA82-BB8668B68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391400" cy="1143000"/>
          </a:xfrm>
        </p:spPr>
        <p:txBody>
          <a:bodyPr/>
          <a:lstStyle/>
          <a:p>
            <a:pPr eaLnBrk="1" hangingPunct="1"/>
            <a:r>
              <a:rPr lang="pt-BR" altLang="pt-AU" dirty="0"/>
              <a:t>Inteligência da Prática</a:t>
            </a:r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C13A89C6-6819-444A-A5A9-741FABB3E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7391400" cy="46815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altLang="pt-AU" b="1" dirty="0"/>
              <a:t>Astúcia</a:t>
            </a:r>
            <a:r>
              <a:rPr lang="pt-BR" altLang="pt-AU" dirty="0"/>
              <a:t> – </a:t>
            </a:r>
            <a:r>
              <a:rPr lang="pt-BR" altLang="pt-AU" sz="2800" dirty="0"/>
              <a:t>mobilização subjetiva do trabalhador (familiarização com o processo de trabalho, “mimetismo”)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AU" sz="2800" dirty="0"/>
              <a:t>Introduz uma falta à prescrição em relação aos procedimentos e ao trabalho prescrito</a:t>
            </a:r>
          </a:p>
          <a:p>
            <a:pPr lvl="1" eaLnBrk="1" hangingPunct="1">
              <a:lnSpc>
                <a:spcPct val="150000"/>
              </a:lnSpc>
            </a:pPr>
            <a:r>
              <a:rPr lang="pt-BR" altLang="pt-AU" sz="2400" dirty="0"/>
              <a:t>Fora da norma</a:t>
            </a:r>
          </a:p>
          <a:p>
            <a:pPr lvl="1" eaLnBrk="1" hangingPunct="1">
              <a:lnSpc>
                <a:spcPct val="150000"/>
              </a:lnSpc>
            </a:pPr>
            <a:r>
              <a:rPr lang="pt-BR" altLang="pt-AU" sz="2400" b="1" dirty="0"/>
              <a:t>Discrição</a:t>
            </a:r>
          </a:p>
        </p:txBody>
      </p:sp>
    </p:spTree>
    <p:extLst>
      <p:ext uri="{BB962C8B-B14F-4D97-AF65-F5344CB8AC3E}">
        <p14:creationId xmlns:p14="http://schemas.microsoft.com/office/powerpoint/2010/main" val="221247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FD1850EB-BECD-1440-BA82-BB8668B68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391400" cy="1143000"/>
          </a:xfrm>
        </p:spPr>
        <p:txBody>
          <a:bodyPr/>
          <a:lstStyle/>
          <a:p>
            <a:pPr eaLnBrk="1" hangingPunct="1"/>
            <a:r>
              <a:rPr lang="pt-BR" altLang="pt-AU" dirty="0"/>
              <a:t>Inteligência da Prática</a:t>
            </a:r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C13A89C6-6819-444A-A5A9-741FABB3E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7391400" cy="46815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altLang="pt-AU" sz="2400" dirty="0"/>
              <a:t>O “quebra-galho” + descobertas da inteligência astuciosa – risco de divergência entre os diversos modos operatórios dos membros do coletivo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AU" sz="2800" b="1" dirty="0"/>
              <a:t>Visibilidade</a:t>
            </a:r>
            <a:r>
              <a:rPr lang="pt-BR" altLang="pt-AU" sz="2800" dirty="0"/>
              <a:t>:</a:t>
            </a:r>
          </a:p>
          <a:p>
            <a:pPr lvl="1" eaLnBrk="1" hangingPunct="1">
              <a:lnSpc>
                <a:spcPct val="150000"/>
              </a:lnSpc>
            </a:pPr>
            <a:r>
              <a:rPr lang="pt-BR" altLang="pt-AU" sz="2000" dirty="0"/>
              <a:t>Sem ela a responsabilidade pesa sobre apenas uma cabeça</a:t>
            </a:r>
          </a:p>
          <a:p>
            <a:pPr lvl="1" eaLnBrk="1" hangingPunct="1">
              <a:lnSpc>
                <a:spcPct val="150000"/>
              </a:lnSpc>
            </a:pPr>
            <a:r>
              <a:rPr lang="pt-BR" altLang="pt-AU" sz="2000" dirty="0"/>
              <a:t>Falta ao achado técnico o julgamento pelo outro</a:t>
            </a:r>
          </a:p>
          <a:p>
            <a:pPr lvl="1" eaLnBrk="1" hangingPunct="1">
              <a:lnSpc>
                <a:spcPct val="150000"/>
              </a:lnSpc>
            </a:pPr>
            <a:r>
              <a:rPr lang="pt-BR" altLang="pt-AU" sz="2000" dirty="0"/>
              <a:t>Achado condenado a manter-se fora da tradição e não ser reconhecido como parte integrante do ato técnico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pt-BR" altLang="pt-AU" sz="2800" dirty="0"/>
          </a:p>
        </p:txBody>
      </p:sp>
    </p:spTree>
    <p:extLst>
      <p:ext uri="{BB962C8B-B14F-4D97-AF65-F5344CB8AC3E}">
        <p14:creationId xmlns:p14="http://schemas.microsoft.com/office/powerpoint/2010/main" val="1420524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FD1850EB-BECD-1440-BA82-BB8668B68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391400" cy="1143000"/>
          </a:xfrm>
        </p:spPr>
        <p:txBody>
          <a:bodyPr/>
          <a:lstStyle/>
          <a:p>
            <a:pPr eaLnBrk="1" hangingPunct="1"/>
            <a:r>
              <a:rPr lang="pt-BR" altLang="pt-AU" dirty="0"/>
              <a:t>Visibilidade e Confiança</a:t>
            </a:r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C13A89C6-6819-444A-A5A9-741FABB3E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7391400" cy="46815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altLang="pt-AU" sz="2800" dirty="0"/>
              <a:t>Discrição e Visibilidade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AU" sz="2800" dirty="0"/>
              <a:t>Saberes tácitos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AU" sz="2800" dirty="0"/>
              <a:t>Visibilidade composta por 2 níveis:</a:t>
            </a:r>
          </a:p>
          <a:p>
            <a:pPr lvl="1" eaLnBrk="1" hangingPunct="1">
              <a:lnSpc>
                <a:spcPct val="150000"/>
              </a:lnSpc>
            </a:pPr>
            <a:r>
              <a:rPr lang="pt-BR" altLang="pt-AU" sz="2400" dirty="0"/>
              <a:t>Ao olhar do outro – paridade - colegas de trabalho</a:t>
            </a:r>
          </a:p>
          <a:p>
            <a:pPr lvl="1" eaLnBrk="1" hangingPunct="1">
              <a:lnSpc>
                <a:spcPct val="150000"/>
              </a:lnSpc>
            </a:pPr>
            <a:r>
              <a:rPr lang="pt-BR" altLang="pt-AU" sz="2400" dirty="0"/>
              <a:t>Ao olhar da hierarquia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AU" sz="2800" dirty="0"/>
              <a:t>Coletivo pressupõe relação de confiança entre seus membros</a:t>
            </a:r>
          </a:p>
        </p:txBody>
      </p:sp>
    </p:spTree>
    <p:extLst>
      <p:ext uri="{BB962C8B-B14F-4D97-AF65-F5344CB8AC3E}">
        <p14:creationId xmlns:p14="http://schemas.microsoft.com/office/powerpoint/2010/main" val="3991675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FD1850EB-BECD-1440-BA82-BB8668B68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391400" cy="1143000"/>
          </a:xfrm>
        </p:spPr>
        <p:txBody>
          <a:bodyPr/>
          <a:lstStyle/>
          <a:p>
            <a:pPr eaLnBrk="1" hangingPunct="1"/>
            <a:r>
              <a:rPr lang="pt-BR" altLang="pt-AU" dirty="0"/>
              <a:t>Visibilidade e Confiança</a:t>
            </a:r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C13A89C6-6819-444A-A5A9-741FABB3E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7391400" cy="46815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altLang="pt-AU" sz="2400" dirty="0"/>
              <a:t>O conceito de fator humano não pode ser estabelecido somente sobre a dimensão individual da relação sujeito-tarefa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AU" sz="2400" dirty="0"/>
              <a:t>Relação deve ser pensada a partir da intersubjetividade e das interações no coletivo de trabalho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AU" sz="2400" dirty="0"/>
              <a:t>A confiança não se fundamenta nas competências psicológicas, mas nas competências éticas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AU" sz="2400" dirty="0"/>
              <a:t>Toda teoria do fator humano deve dar lugar à dimensão ética</a:t>
            </a:r>
          </a:p>
        </p:txBody>
      </p:sp>
    </p:spTree>
    <p:extLst>
      <p:ext uri="{BB962C8B-B14F-4D97-AF65-F5344CB8AC3E}">
        <p14:creationId xmlns:p14="http://schemas.microsoft.com/office/powerpoint/2010/main" val="3029757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FD1850EB-BECD-1440-BA82-BB8668B68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391400" cy="1143000"/>
          </a:xfrm>
        </p:spPr>
        <p:txBody>
          <a:bodyPr/>
          <a:lstStyle/>
          <a:p>
            <a:pPr eaLnBrk="1" hangingPunct="1"/>
            <a:r>
              <a:rPr lang="pt-BR" altLang="pt-AU" dirty="0"/>
              <a:t>Formas de Julgamento do Trabalho</a:t>
            </a:r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C13A89C6-6819-444A-A5A9-741FABB3E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7391400" cy="46815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altLang="pt-AU" sz="2800" b="1" dirty="0"/>
              <a:t>Julgamento de Utilidade</a:t>
            </a:r>
          </a:p>
          <a:p>
            <a:pPr lvl="1" eaLnBrk="1" hangingPunct="1">
              <a:lnSpc>
                <a:spcPct val="150000"/>
              </a:lnSpc>
            </a:pPr>
            <a:r>
              <a:rPr lang="pt-BR" altLang="pt-AU" sz="2400" dirty="0"/>
              <a:t>Aqueles que ocupam posição hierárquica em relação ao sujeito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AU" sz="2800" b="1" dirty="0"/>
              <a:t>Julgamento de Beleza</a:t>
            </a:r>
          </a:p>
          <a:p>
            <a:pPr lvl="1" eaLnBrk="1" hangingPunct="1">
              <a:lnSpc>
                <a:spcPct val="150000"/>
              </a:lnSpc>
            </a:pPr>
            <a:r>
              <a:rPr lang="pt-BR" altLang="pt-AU" sz="2400" dirty="0"/>
              <a:t>Diz respeito à conformidade do trabalho, da produção com as artes do ofício – pares, colegas...</a:t>
            </a:r>
          </a:p>
          <a:p>
            <a:pPr lvl="1" eaLnBrk="1" hangingPunct="1">
              <a:lnSpc>
                <a:spcPct val="150000"/>
              </a:lnSpc>
            </a:pPr>
            <a:r>
              <a:rPr lang="pt-BR" altLang="pt-AU" sz="2400" dirty="0"/>
              <a:t>Confere o pertencimento ao coletivo</a:t>
            </a:r>
          </a:p>
        </p:txBody>
      </p:sp>
    </p:spTree>
    <p:extLst>
      <p:ext uri="{BB962C8B-B14F-4D97-AF65-F5344CB8AC3E}">
        <p14:creationId xmlns:p14="http://schemas.microsoft.com/office/powerpoint/2010/main" val="609013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FD1850EB-BECD-1440-BA82-BB8668B68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391400" cy="1143000"/>
          </a:xfrm>
        </p:spPr>
        <p:txBody>
          <a:bodyPr/>
          <a:lstStyle/>
          <a:p>
            <a:pPr eaLnBrk="1" hangingPunct="1"/>
            <a:r>
              <a:rPr lang="pt-BR" altLang="pt-AU" dirty="0"/>
              <a:t>Dinâmicas do Reconhecimento</a:t>
            </a:r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C13A89C6-6819-444A-A5A9-741FABB3E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7391400" cy="46815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altLang="pt-AU" sz="2800" b="1" dirty="0"/>
              <a:t>Julgamentos dizem respeito ao trabalho, à atividade – ao fazer e não ao ser</a:t>
            </a:r>
          </a:p>
          <a:p>
            <a:pPr lvl="1" eaLnBrk="1" hangingPunct="1">
              <a:lnSpc>
                <a:spcPct val="150000"/>
              </a:lnSpc>
            </a:pPr>
            <a:r>
              <a:rPr lang="pt-BR" altLang="pt-AU" sz="2400" dirty="0"/>
              <a:t>O que se avalia é o trabalho e não a pessoa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AU" sz="2400" dirty="0"/>
              <a:t>O </a:t>
            </a:r>
            <a:r>
              <a:rPr lang="pt-BR" altLang="pt-AU" sz="2400" b="1" dirty="0"/>
              <a:t>reconhecimento</a:t>
            </a:r>
            <a:r>
              <a:rPr lang="pt-BR" altLang="pt-AU" sz="2400" dirty="0"/>
              <a:t> é a forma específica de retribuição moral-simbólica dada ao ego, como compensação por sua contribuição à eficácia da OT – pelo engajamento de sua subjetividade e inteligência</a:t>
            </a:r>
          </a:p>
          <a:p>
            <a:pPr eaLnBrk="1" hangingPunct="1">
              <a:lnSpc>
                <a:spcPct val="150000"/>
              </a:lnSpc>
            </a:pPr>
            <a:endParaRPr lang="pt-BR" altLang="pt-AU" sz="2400" dirty="0"/>
          </a:p>
        </p:txBody>
      </p:sp>
    </p:spTree>
    <p:extLst>
      <p:ext uri="{BB962C8B-B14F-4D97-AF65-F5344CB8AC3E}">
        <p14:creationId xmlns:p14="http://schemas.microsoft.com/office/powerpoint/2010/main" val="80646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FD1850EB-BECD-1440-BA82-BB8668B68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391400" cy="1143000"/>
          </a:xfrm>
        </p:spPr>
        <p:txBody>
          <a:bodyPr/>
          <a:lstStyle/>
          <a:p>
            <a:pPr eaLnBrk="1" hangingPunct="1"/>
            <a:r>
              <a:rPr lang="pt-BR" altLang="pt-AU" dirty="0"/>
              <a:t>Dinâmicas do Reconhecimento</a:t>
            </a:r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C13A89C6-6819-444A-A5A9-741FABB3E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7391400" cy="46815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altLang="pt-AU" sz="2800" dirty="0"/>
              <a:t>Desafio desse julgamento são o reconhecimento e suas incidências na expectativa do ego em relação à realização do eu, isto é, na construção da sua identidade (pertença e originalidade)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AU" sz="2800" dirty="0"/>
              <a:t>Espaços de discussão – estabilizar os achados técnicos; voltados à deliberação coletiva</a:t>
            </a:r>
          </a:p>
          <a:p>
            <a:pPr eaLnBrk="1" hangingPunct="1">
              <a:lnSpc>
                <a:spcPct val="150000"/>
              </a:lnSpc>
            </a:pPr>
            <a:endParaRPr lang="pt-BR" altLang="pt-AU" sz="2400" dirty="0"/>
          </a:p>
        </p:txBody>
      </p:sp>
    </p:spTree>
    <p:extLst>
      <p:ext uri="{BB962C8B-B14F-4D97-AF65-F5344CB8AC3E}">
        <p14:creationId xmlns:p14="http://schemas.microsoft.com/office/powerpoint/2010/main" val="788029388"/>
      </p:ext>
    </p:extLst>
  </p:cSld>
  <p:clrMapOvr>
    <a:masterClrMapping/>
  </p:clrMapOvr>
</p:sld>
</file>

<file path=ppt/theme/theme1.xml><?xml version="1.0" encoding="utf-8"?>
<a:theme xmlns:a="http://schemas.openxmlformats.org/drawingml/2006/main" name="Ondas japonesas">
  <a:themeElements>
    <a:clrScheme name="Ondas japonesas 2">
      <a:dk1>
        <a:srgbClr val="2D2525"/>
      </a:dk1>
      <a:lt1>
        <a:srgbClr val="A7B4B7"/>
      </a:lt1>
      <a:dk2>
        <a:srgbClr val="061C62"/>
      </a:dk2>
      <a:lt2>
        <a:srgbClr val="484719"/>
      </a:lt2>
      <a:accent1>
        <a:srgbClr val="D8D688"/>
      </a:accent1>
      <a:accent2>
        <a:srgbClr val="5C6D90"/>
      </a:accent2>
      <a:accent3>
        <a:srgbClr val="D0D6D8"/>
      </a:accent3>
      <a:accent4>
        <a:srgbClr val="251E1E"/>
      </a:accent4>
      <a:accent5>
        <a:srgbClr val="E9E8C3"/>
      </a:accent5>
      <a:accent6>
        <a:srgbClr val="536282"/>
      </a:accent6>
      <a:hlink>
        <a:srgbClr val="365D96"/>
      </a:hlink>
      <a:folHlink>
        <a:srgbClr val="586840"/>
      </a:folHlink>
    </a:clrScheme>
    <a:fontScheme name="Ondas japonesa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ndas japonesas 1">
        <a:dk1>
          <a:srgbClr val="000000"/>
        </a:dk1>
        <a:lt1>
          <a:srgbClr val="DDDDDD"/>
        </a:lt1>
        <a:dk2>
          <a:srgbClr val="20326C"/>
        </a:dk2>
        <a:lt2>
          <a:srgbClr val="E3E2AA"/>
        </a:lt2>
        <a:accent1>
          <a:srgbClr val="B3A53D"/>
        </a:accent1>
        <a:accent2>
          <a:srgbClr val="4273B9"/>
        </a:accent2>
        <a:accent3>
          <a:srgbClr val="ABADBA"/>
        </a:accent3>
        <a:accent4>
          <a:srgbClr val="BDBDBD"/>
        </a:accent4>
        <a:accent5>
          <a:srgbClr val="D6CFAF"/>
        </a:accent5>
        <a:accent6>
          <a:srgbClr val="3B68A7"/>
        </a:accent6>
        <a:hlink>
          <a:srgbClr val="5B6C8D"/>
        </a:hlink>
        <a:folHlink>
          <a:srgbClr val="5880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s japonesas 2">
        <a:dk1>
          <a:srgbClr val="2D2525"/>
        </a:dk1>
        <a:lt1>
          <a:srgbClr val="A7B4B7"/>
        </a:lt1>
        <a:dk2>
          <a:srgbClr val="061C62"/>
        </a:dk2>
        <a:lt2>
          <a:srgbClr val="484719"/>
        </a:lt2>
        <a:accent1>
          <a:srgbClr val="D8D688"/>
        </a:accent1>
        <a:accent2>
          <a:srgbClr val="5C6D90"/>
        </a:accent2>
        <a:accent3>
          <a:srgbClr val="D0D6D8"/>
        </a:accent3>
        <a:accent4>
          <a:srgbClr val="251E1E"/>
        </a:accent4>
        <a:accent5>
          <a:srgbClr val="E9E8C3"/>
        </a:accent5>
        <a:accent6>
          <a:srgbClr val="536282"/>
        </a:accent6>
        <a:hlink>
          <a:srgbClr val="365D96"/>
        </a:hlink>
        <a:folHlink>
          <a:srgbClr val="5868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das japonesa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808080"/>
        </a:accent1>
        <a:accent2>
          <a:srgbClr val="292929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242424"/>
        </a:accent6>
        <a:hlink>
          <a:srgbClr val="4D4D4D"/>
        </a:hlink>
        <a:folHlink>
          <a:srgbClr val="8D8D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apresentação\Ondas japonesas.pot</Template>
  <TotalTime>1808</TotalTime>
  <Words>488</Words>
  <Application>Microsoft Macintosh PowerPoint</Application>
  <PresentationFormat>Apresentação na tela (4:3)</PresentationFormat>
  <Paragraphs>56</Paragraphs>
  <Slides>10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Wingdings</vt:lpstr>
      <vt:lpstr>Calibri</vt:lpstr>
      <vt:lpstr>Ondas japonesas</vt:lpstr>
      <vt:lpstr>Aspectos Psíquicos do Trabalho</vt:lpstr>
      <vt:lpstr>Aspectos Psíquicos do Trabalho</vt:lpstr>
      <vt:lpstr>Inteligência da Prática</vt:lpstr>
      <vt:lpstr>Inteligência da Prática</vt:lpstr>
      <vt:lpstr>Visibilidade e Confiança</vt:lpstr>
      <vt:lpstr>Visibilidade e Confiança</vt:lpstr>
      <vt:lpstr>Formas de Julgamento do Trabalho</vt:lpstr>
      <vt:lpstr>Dinâmicas do Reconhecimento</vt:lpstr>
      <vt:lpstr>Dinâmicas do Reconhecimento</vt:lpstr>
      <vt:lpstr>Espaços de Discussão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Ergonômica do Trabalho</dc:title>
  <dc:creator>Carlos HBM</dc:creator>
  <cp:lastModifiedBy>Uiara Montedo</cp:lastModifiedBy>
  <cp:revision>81</cp:revision>
  <cp:lastPrinted>2009-10-26T21:08:48Z</cp:lastPrinted>
  <dcterms:created xsi:type="dcterms:W3CDTF">2008-09-04T04:37:38Z</dcterms:created>
  <dcterms:modified xsi:type="dcterms:W3CDTF">2020-06-08T15:11:42Z</dcterms:modified>
</cp:coreProperties>
</file>