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Merriweather" panose="020B0604020202020204" charset="0"/>
      <p:regular r:id="rId36"/>
      <p:bold r:id="rId37"/>
      <p:italic r:id="rId38"/>
      <p:bold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0a97585eb_4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0a97585eb_4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0a97585eb_3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0a97585eb_3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82b1fed2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82b1fed2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82b1fed2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82b1fed2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0a97585eb_4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0a97585eb_4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0a97585eb_3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0a97585eb_3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0a97585eb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0a97585eb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0a97585eb_3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0a97585eb_3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0a97585eb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0a97585eb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0a97585e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0a97585eb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5f542318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5f542318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0a97585e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80a97585e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80a97585eb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80a97585eb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80a97585eb_3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80a97585eb_3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0a97585eb_3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80a97585eb_3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80a97585eb_3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80a97585eb_3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0a97585eb_3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0a97585eb_3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0a97585eb_3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80a97585eb_3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0a97585eb_3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80a97585eb_3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0a97585eb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0a97585eb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85f542318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85f542318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5f542318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5f542318b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0ad806ca0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0ad806ca0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80ad806ca0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80ad806ca0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0ad806ca0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0ad806ca0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85f542318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85f542318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5f542318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5f542318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0a97585e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0a97585e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0a97585eb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0a97585eb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0a97585eb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0a97585eb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0a97585eb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0a97585eb_3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0a97585eb_3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0a97585eb_3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24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ORGANIZAÇÃO DO TRABALHO EM ORGANIZAÇÕES FINANCEIRAS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/>
              <a:t>PRO 3432 - Organização do Trabalho na Produção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Professor Mario Sergio Salerno </a:t>
            </a:r>
            <a:endParaRPr sz="140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5675725" y="3496625"/>
            <a:ext cx="1900200" cy="13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Leonardo Brandão</a:t>
            </a: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Mateus Rezende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Michel Chitman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Victor Tessari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7417600" y="3496625"/>
            <a:ext cx="1680000" cy="13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pt-BR">
                <a:solidFill>
                  <a:srgbClr val="FFFFFF"/>
                </a:solidFill>
              </a:rPr>
              <a:t>10334252</a:t>
            </a:r>
            <a:endParaRPr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pt-BR">
                <a:solidFill>
                  <a:srgbClr val="FFFFFF"/>
                </a:solidFill>
              </a:rPr>
              <a:t>9772061</a:t>
            </a:r>
            <a:endParaRPr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pt-BR">
                <a:solidFill>
                  <a:srgbClr val="FFFFFF"/>
                </a:solidFill>
              </a:rPr>
              <a:t>10334401</a:t>
            </a:r>
            <a:endParaRPr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pt-BR">
                <a:solidFill>
                  <a:srgbClr val="FFFFFF"/>
                </a:solidFill>
              </a:rPr>
              <a:t>9834834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/>
        </p:nvSpPr>
        <p:spPr>
          <a:xfrm>
            <a:off x="472875" y="1302775"/>
            <a:ext cx="59154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Framework de Análise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25" y="1690800"/>
            <a:ext cx="6199724" cy="31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3802125" y="2200225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6934475" y="2571738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3802125" y="3367875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3802125" y="3724950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3802125" y="4115788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"/>
          <p:cNvSpPr/>
          <p:nvPr/>
        </p:nvSpPr>
        <p:spPr>
          <a:xfrm>
            <a:off x="6268600" y="2200225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6268600" y="2571750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/>
          <p:nvPr/>
        </p:nvSpPr>
        <p:spPr>
          <a:xfrm>
            <a:off x="6268600" y="2943275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6268600" y="3367875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6268600" y="4115788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6268600" y="4506625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6934475" y="2217100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6934475" y="2926375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 txBox="1"/>
          <p:nvPr/>
        </p:nvSpPr>
        <p:spPr>
          <a:xfrm>
            <a:off x="6832275" y="1699250"/>
            <a:ext cx="1302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Legenda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7295475" y="2135500"/>
            <a:ext cx="1536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Adequado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7295475" y="2490150"/>
            <a:ext cx="1536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Meio-termo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7295475" y="2844775"/>
            <a:ext cx="1536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Não Adequado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3802125" y="2571738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/>
          <p:nvPr/>
        </p:nvSpPr>
        <p:spPr>
          <a:xfrm>
            <a:off x="3802125" y="2969800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3802125" y="4506650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2"/>
          <p:cNvSpPr/>
          <p:nvPr/>
        </p:nvSpPr>
        <p:spPr>
          <a:xfrm>
            <a:off x="6268600" y="3724950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Organizações Financeiras - Constellation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Organizações Financeiras - Compass Group</a:t>
            </a:r>
            <a:endParaRPr sz="3000"/>
          </a:p>
        </p:txBody>
      </p:sp>
      <p:pic>
        <p:nvPicPr>
          <p:cNvPr id="203" name="Google Shape;203;p23"/>
          <p:cNvPicPr preferRelativeResize="0"/>
          <p:nvPr/>
        </p:nvPicPr>
        <p:blipFill rotWithShape="1">
          <a:blip r:embed="rId3">
            <a:alphaModFix/>
          </a:blip>
          <a:srcRect t="20432"/>
          <a:stretch/>
        </p:blipFill>
        <p:spPr>
          <a:xfrm>
            <a:off x="1219650" y="1660800"/>
            <a:ext cx="3352350" cy="348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 rotWithShape="1">
          <a:blip r:embed="rId4">
            <a:alphaModFix/>
          </a:blip>
          <a:srcRect t="30742" r="54174" b="7820"/>
          <a:stretch/>
        </p:blipFill>
        <p:spPr>
          <a:xfrm>
            <a:off x="6100" y="3098500"/>
            <a:ext cx="2065100" cy="204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23"/>
          <p:cNvCxnSpPr/>
          <p:nvPr/>
        </p:nvCxnSpPr>
        <p:spPr>
          <a:xfrm flipH="1">
            <a:off x="4584025" y="1471200"/>
            <a:ext cx="12300" cy="348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6" name="Google Shape;20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4925" y="1791375"/>
            <a:ext cx="4166675" cy="323667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/>
          <p:nvPr/>
        </p:nvSpPr>
        <p:spPr>
          <a:xfrm>
            <a:off x="4722125" y="1313750"/>
            <a:ext cx="3000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Estratégias de Investimento</a:t>
            </a: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6100" y="1313750"/>
            <a:ext cx="3000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A companhia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Organizações Financeiras - Compass Group</a:t>
            </a:r>
            <a:endParaRPr sz="3000"/>
          </a:p>
        </p:txBody>
      </p:sp>
      <p:cxnSp>
        <p:nvCxnSpPr>
          <p:cNvPr id="214" name="Google Shape;214;p24"/>
          <p:cNvCxnSpPr/>
          <p:nvPr/>
        </p:nvCxnSpPr>
        <p:spPr>
          <a:xfrm rot="10800000" flipH="1">
            <a:off x="80375" y="1636900"/>
            <a:ext cx="8943600" cy="2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Google Shape;215;p24"/>
          <p:cNvSpPr txBox="1"/>
          <p:nvPr/>
        </p:nvSpPr>
        <p:spPr>
          <a:xfrm>
            <a:off x="80375" y="1328375"/>
            <a:ext cx="39033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Organização dos níveis de trabalho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6" name="Google Shape;216;p24"/>
          <p:cNvCxnSpPr/>
          <p:nvPr/>
        </p:nvCxnSpPr>
        <p:spPr>
          <a:xfrm flipH="1">
            <a:off x="4584125" y="2144150"/>
            <a:ext cx="24600" cy="280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24"/>
          <p:cNvSpPr txBox="1"/>
          <p:nvPr/>
        </p:nvSpPr>
        <p:spPr>
          <a:xfrm>
            <a:off x="80375" y="1816000"/>
            <a:ext cx="3000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Time de investimento:</a:t>
            </a:r>
            <a:endParaRPr/>
          </a:p>
        </p:txBody>
      </p:sp>
      <p:sp>
        <p:nvSpPr>
          <p:cNvPr id="218" name="Google Shape;218;p24"/>
          <p:cNvSpPr txBox="1"/>
          <p:nvPr/>
        </p:nvSpPr>
        <p:spPr>
          <a:xfrm>
            <a:off x="4684925" y="1816000"/>
            <a:ext cx="3643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Processo de investimento disciplinado:</a:t>
            </a:r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4507925" cy="202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925" y="2505100"/>
            <a:ext cx="4393925" cy="21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/>
        </p:nvSpPr>
        <p:spPr>
          <a:xfrm>
            <a:off x="3566375" y="2282800"/>
            <a:ext cx="18726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Equipe de TI dedicada e in-house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	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Infra-estrutura adequada, hardwares eficientes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Softwares updated: office 365, Britech, Comdinheiro, Bloomberg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0" y="2282800"/>
            <a:ext cx="18726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Sistema flexível no nível primário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Adaptação rápida a mudanças com auxílio da tecnologia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Capaz de auto-modificação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1789199" y="2282800"/>
            <a:ext cx="18726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Processo de investimento rigoroso e objetivo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	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Liberdade para fazer as análises Bottom Up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Flexibilidade de horário de trabalho e prazos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Organizações Financeiras - Compass Group</a:t>
            </a:r>
            <a:endParaRPr sz="3000"/>
          </a:p>
        </p:txBody>
      </p:sp>
      <p:cxnSp>
        <p:nvCxnSpPr>
          <p:cNvPr id="229" name="Google Shape;229;p25"/>
          <p:cNvCxnSpPr/>
          <p:nvPr/>
        </p:nvCxnSpPr>
        <p:spPr>
          <a:xfrm rot="10800000" flipH="1">
            <a:off x="80375" y="1636900"/>
            <a:ext cx="8943600" cy="2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25"/>
          <p:cNvSpPr txBox="1"/>
          <p:nvPr/>
        </p:nvSpPr>
        <p:spPr>
          <a:xfrm>
            <a:off x="80375" y="1328375"/>
            <a:ext cx="39033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Princípios Sócio Técnicos notáveis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184204" y="1827400"/>
            <a:ext cx="17103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Compatibilidade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2" name="Google Shape;232;p25"/>
          <p:cNvSpPr/>
          <p:nvPr/>
        </p:nvSpPr>
        <p:spPr>
          <a:xfrm>
            <a:off x="1973436" y="1827400"/>
            <a:ext cx="17103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Mín. especif. crítica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3750605" y="1827400"/>
            <a:ext cx="17103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Análise de variâncias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5527775" y="1827400"/>
            <a:ext cx="17103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Multifuncionalidade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5343525" y="2282800"/>
            <a:ext cx="18726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Múltiplas tarefas fracionadas e  em paralelo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Analistas multitasking com autonomia na tomada de decisões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Fluxo de informações eficaz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7326875" y="1827400"/>
            <a:ext cx="17103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Projeto e valores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7142650" y="2282800"/>
            <a:ext cx="18726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Sentir-se sempre desconfortável (desenv. hab.)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	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Modelo de partnership e meritocracia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Remuneração atrelada ao desempenho do grupo (fundo)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Asset Management - Compass Group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6"/>
          <p:cNvSpPr txBox="1"/>
          <p:nvPr/>
        </p:nvSpPr>
        <p:spPr>
          <a:xfrm>
            <a:off x="472875" y="1302775"/>
            <a:ext cx="59154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Framework de Análise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4" name="Google Shape;2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25" y="1690800"/>
            <a:ext cx="6199724" cy="31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6"/>
          <p:cNvSpPr/>
          <p:nvPr/>
        </p:nvSpPr>
        <p:spPr>
          <a:xfrm>
            <a:off x="3802125" y="2200225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6"/>
          <p:cNvSpPr/>
          <p:nvPr/>
        </p:nvSpPr>
        <p:spPr>
          <a:xfrm>
            <a:off x="6934475" y="2571738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6"/>
          <p:cNvSpPr/>
          <p:nvPr/>
        </p:nvSpPr>
        <p:spPr>
          <a:xfrm>
            <a:off x="3802125" y="2943275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6"/>
          <p:cNvSpPr/>
          <p:nvPr/>
        </p:nvSpPr>
        <p:spPr>
          <a:xfrm>
            <a:off x="3802125" y="3367875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6"/>
          <p:cNvSpPr/>
          <p:nvPr/>
        </p:nvSpPr>
        <p:spPr>
          <a:xfrm>
            <a:off x="3802125" y="3724950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6"/>
          <p:cNvSpPr/>
          <p:nvPr/>
        </p:nvSpPr>
        <p:spPr>
          <a:xfrm>
            <a:off x="3802125" y="4115788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6"/>
          <p:cNvSpPr/>
          <p:nvPr/>
        </p:nvSpPr>
        <p:spPr>
          <a:xfrm>
            <a:off x="3802125" y="4506625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6"/>
          <p:cNvSpPr/>
          <p:nvPr/>
        </p:nvSpPr>
        <p:spPr>
          <a:xfrm>
            <a:off x="6268600" y="2200225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6"/>
          <p:cNvSpPr/>
          <p:nvPr/>
        </p:nvSpPr>
        <p:spPr>
          <a:xfrm>
            <a:off x="6268600" y="2571750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6"/>
          <p:cNvSpPr/>
          <p:nvPr/>
        </p:nvSpPr>
        <p:spPr>
          <a:xfrm>
            <a:off x="6268600" y="2943275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/>
          <p:nvPr/>
        </p:nvSpPr>
        <p:spPr>
          <a:xfrm>
            <a:off x="6268600" y="3367875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/>
          <p:nvPr/>
        </p:nvSpPr>
        <p:spPr>
          <a:xfrm>
            <a:off x="6268600" y="3724950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6"/>
          <p:cNvSpPr/>
          <p:nvPr/>
        </p:nvSpPr>
        <p:spPr>
          <a:xfrm>
            <a:off x="6268600" y="4115788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6"/>
          <p:cNvSpPr/>
          <p:nvPr/>
        </p:nvSpPr>
        <p:spPr>
          <a:xfrm>
            <a:off x="6268600" y="4506625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"/>
          <p:cNvSpPr/>
          <p:nvPr/>
        </p:nvSpPr>
        <p:spPr>
          <a:xfrm>
            <a:off x="6934475" y="2217100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6"/>
          <p:cNvSpPr/>
          <p:nvPr/>
        </p:nvSpPr>
        <p:spPr>
          <a:xfrm>
            <a:off x="6934475" y="2926375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6"/>
          <p:cNvSpPr txBox="1"/>
          <p:nvPr/>
        </p:nvSpPr>
        <p:spPr>
          <a:xfrm>
            <a:off x="6832275" y="1699250"/>
            <a:ext cx="1302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Legenda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7295475" y="2135500"/>
            <a:ext cx="1536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Adequado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7295475" y="2490150"/>
            <a:ext cx="1536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Meio-termo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7295475" y="2844775"/>
            <a:ext cx="1536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Não Adequado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26"/>
          <p:cNvSpPr/>
          <p:nvPr/>
        </p:nvSpPr>
        <p:spPr>
          <a:xfrm>
            <a:off x="3802125" y="2571738"/>
            <a:ext cx="222000" cy="231600"/>
          </a:xfrm>
          <a:prstGeom prst="ellipse">
            <a:avLst/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>
            <a:spLocks noGrp="1"/>
          </p:cNvSpPr>
          <p:nvPr>
            <p:ph type="title"/>
          </p:nvPr>
        </p:nvSpPr>
        <p:spPr>
          <a:xfrm>
            <a:off x="2630700" y="1949400"/>
            <a:ext cx="3882600" cy="12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Organizações Financeiras Family Office</a:t>
            </a:r>
            <a:endParaRPr sz="2000"/>
          </a:p>
        </p:txBody>
      </p:sp>
      <p:cxnSp>
        <p:nvCxnSpPr>
          <p:cNvPr id="271" name="Google Shape;271;p27"/>
          <p:cNvCxnSpPr/>
          <p:nvPr/>
        </p:nvCxnSpPr>
        <p:spPr>
          <a:xfrm>
            <a:off x="0" y="2598475"/>
            <a:ext cx="2630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27"/>
          <p:cNvCxnSpPr/>
          <p:nvPr/>
        </p:nvCxnSpPr>
        <p:spPr>
          <a:xfrm>
            <a:off x="6513300" y="2598475"/>
            <a:ext cx="2630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Family Office</a:t>
            </a:r>
            <a:endParaRPr sz="3000"/>
          </a:p>
        </p:txBody>
      </p:sp>
      <p:pic>
        <p:nvPicPr>
          <p:cNvPr id="278" name="Google Shape;2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038" y="1520525"/>
            <a:ext cx="5167974" cy="31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Family Office - LTS Investments</a:t>
            </a:r>
            <a:endParaRPr sz="3000"/>
          </a:p>
        </p:txBody>
      </p:sp>
      <p:pic>
        <p:nvPicPr>
          <p:cNvPr id="284" name="Google Shape;2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491650"/>
            <a:ext cx="4566500" cy="33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9"/>
          <p:cNvSpPr txBox="1"/>
          <p:nvPr/>
        </p:nvSpPr>
        <p:spPr>
          <a:xfrm>
            <a:off x="5558450" y="1553675"/>
            <a:ext cx="30495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Legal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Back-office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Tesouraria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Gestão Patrimonial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Aviação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Investimentos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Suporte às companhias estratégicas do grupo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Novos Investimentos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29"/>
          <p:cNvSpPr/>
          <p:nvPr/>
        </p:nvSpPr>
        <p:spPr>
          <a:xfrm>
            <a:off x="5558450" y="3165225"/>
            <a:ext cx="3380100" cy="152460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Family Office - LTS Investments</a:t>
            </a:r>
            <a:endParaRPr sz="3000"/>
          </a:p>
        </p:txBody>
      </p:sp>
      <p:sp>
        <p:nvSpPr>
          <p:cNvPr id="292" name="Google Shape;292;p30"/>
          <p:cNvSpPr txBox="1"/>
          <p:nvPr/>
        </p:nvSpPr>
        <p:spPr>
          <a:xfrm>
            <a:off x="501800" y="1568150"/>
            <a:ext cx="3049500" cy="15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Investimentos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Suporte às companhias estratégicas do grupo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Novos Investimentos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30"/>
          <p:cNvSpPr/>
          <p:nvPr/>
        </p:nvSpPr>
        <p:spPr>
          <a:xfrm>
            <a:off x="395650" y="1519900"/>
            <a:ext cx="3380100" cy="152460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0"/>
          <p:cNvSpPr txBox="1"/>
          <p:nvPr/>
        </p:nvSpPr>
        <p:spPr>
          <a:xfrm>
            <a:off x="4813250" y="1544025"/>
            <a:ext cx="3852600" cy="15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Características da Escola Sociotécnica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Mandato Flexível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Processos não-padronizados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Times 2-3 pessoas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Pouca verticalização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Características da Escola Clássica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Relatórios Periódicos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Suporte ao Board das companhias estratégicas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Family Office - LTS Investments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1"/>
          <p:cNvSpPr txBox="1"/>
          <p:nvPr/>
        </p:nvSpPr>
        <p:spPr>
          <a:xfrm>
            <a:off x="472875" y="1302775"/>
            <a:ext cx="59154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Framework de Análise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1" name="Google Shape;3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25" y="1690800"/>
            <a:ext cx="6199724" cy="31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1"/>
          <p:cNvSpPr/>
          <p:nvPr/>
        </p:nvSpPr>
        <p:spPr>
          <a:xfrm>
            <a:off x="3802125" y="2200225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1"/>
          <p:cNvSpPr/>
          <p:nvPr/>
        </p:nvSpPr>
        <p:spPr>
          <a:xfrm>
            <a:off x="6934475" y="2571738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1"/>
          <p:cNvSpPr/>
          <p:nvPr/>
        </p:nvSpPr>
        <p:spPr>
          <a:xfrm>
            <a:off x="3802125" y="2943275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1"/>
          <p:cNvSpPr/>
          <p:nvPr/>
        </p:nvSpPr>
        <p:spPr>
          <a:xfrm>
            <a:off x="3802125" y="3367875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1"/>
          <p:cNvSpPr/>
          <p:nvPr/>
        </p:nvSpPr>
        <p:spPr>
          <a:xfrm>
            <a:off x="3802125" y="3724950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>
            <a:off x="3802125" y="4115788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>
            <a:off x="3802125" y="4506625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>
            <a:off x="6268600" y="2200225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1"/>
          <p:cNvSpPr/>
          <p:nvPr/>
        </p:nvSpPr>
        <p:spPr>
          <a:xfrm>
            <a:off x="6268600" y="2571750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1"/>
          <p:cNvSpPr/>
          <p:nvPr/>
        </p:nvSpPr>
        <p:spPr>
          <a:xfrm>
            <a:off x="6268600" y="2943275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1"/>
          <p:cNvSpPr/>
          <p:nvPr/>
        </p:nvSpPr>
        <p:spPr>
          <a:xfrm>
            <a:off x="6268600" y="3367875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"/>
          <p:cNvSpPr/>
          <p:nvPr/>
        </p:nvSpPr>
        <p:spPr>
          <a:xfrm>
            <a:off x="6268600" y="3724950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1"/>
          <p:cNvSpPr/>
          <p:nvPr/>
        </p:nvSpPr>
        <p:spPr>
          <a:xfrm>
            <a:off x="6268600" y="4115788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6268600" y="4506625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1"/>
          <p:cNvSpPr/>
          <p:nvPr/>
        </p:nvSpPr>
        <p:spPr>
          <a:xfrm>
            <a:off x="6934475" y="2217100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1"/>
          <p:cNvSpPr/>
          <p:nvPr/>
        </p:nvSpPr>
        <p:spPr>
          <a:xfrm>
            <a:off x="6934475" y="2926375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1"/>
          <p:cNvSpPr txBox="1"/>
          <p:nvPr/>
        </p:nvSpPr>
        <p:spPr>
          <a:xfrm>
            <a:off x="6832275" y="1699250"/>
            <a:ext cx="1302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Legenda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31"/>
          <p:cNvSpPr txBox="1"/>
          <p:nvPr/>
        </p:nvSpPr>
        <p:spPr>
          <a:xfrm>
            <a:off x="7295475" y="2135500"/>
            <a:ext cx="1536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Adequado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31"/>
          <p:cNvSpPr txBox="1"/>
          <p:nvPr/>
        </p:nvSpPr>
        <p:spPr>
          <a:xfrm>
            <a:off x="7295475" y="2490150"/>
            <a:ext cx="1536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Meio-termo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31"/>
          <p:cNvSpPr txBox="1"/>
          <p:nvPr/>
        </p:nvSpPr>
        <p:spPr>
          <a:xfrm>
            <a:off x="7295475" y="2844775"/>
            <a:ext cx="1536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Não Adequado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3802125" y="2571738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Cronograma da Apresentação</a:t>
            </a:r>
            <a:endParaRPr sz="3000"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668525" y="1461775"/>
            <a:ext cx="82941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pt-BR" sz="1600">
                <a:solidFill>
                  <a:schemeClr val="accent1"/>
                </a:solidFill>
              </a:rPr>
              <a:t>Overview das Organizações Financeiras</a:t>
            </a:r>
            <a:endParaRPr sz="1600">
              <a:solidFill>
                <a:schemeClr val="accent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pt-BR" sz="1600">
                <a:solidFill>
                  <a:schemeClr val="accent1"/>
                </a:solidFill>
              </a:rPr>
              <a:t>Estudo de Caso - Asset Management</a:t>
            </a:r>
            <a:endParaRPr sz="1600">
              <a:solidFill>
                <a:schemeClr val="accent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</a:pPr>
            <a:r>
              <a:rPr lang="pt-BR" sz="1600">
                <a:solidFill>
                  <a:schemeClr val="accent1"/>
                </a:solidFill>
              </a:rPr>
              <a:t>Constellation AM</a:t>
            </a:r>
            <a:endParaRPr sz="1600">
              <a:solidFill>
                <a:schemeClr val="accent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</a:pPr>
            <a:r>
              <a:rPr lang="pt-BR" sz="1600">
                <a:solidFill>
                  <a:schemeClr val="accent1"/>
                </a:solidFill>
              </a:rPr>
              <a:t>Compass Group AM</a:t>
            </a:r>
            <a:endParaRPr sz="1600">
              <a:solidFill>
                <a:schemeClr val="accent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pt-BR" sz="1600">
                <a:solidFill>
                  <a:schemeClr val="accent1"/>
                </a:solidFill>
              </a:rPr>
              <a:t>Estudo de Caso - Family Office</a:t>
            </a:r>
            <a:endParaRPr sz="1600">
              <a:solidFill>
                <a:schemeClr val="accent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</a:pPr>
            <a:r>
              <a:rPr lang="pt-BR" sz="1600">
                <a:solidFill>
                  <a:schemeClr val="accent1"/>
                </a:solidFill>
              </a:rPr>
              <a:t>LTS Investments</a:t>
            </a:r>
            <a:endParaRPr sz="1600">
              <a:solidFill>
                <a:schemeClr val="accent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pt-BR" sz="1600">
                <a:solidFill>
                  <a:schemeClr val="accent1"/>
                </a:solidFill>
              </a:rPr>
              <a:t>Estudo de Caso - Venture Capital</a:t>
            </a:r>
            <a:endParaRPr sz="1600">
              <a:solidFill>
                <a:schemeClr val="accent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</a:pPr>
            <a:r>
              <a:rPr lang="pt-BR" sz="1600">
                <a:solidFill>
                  <a:schemeClr val="accent1"/>
                </a:solidFill>
              </a:rPr>
              <a:t>Maya Capital</a:t>
            </a:r>
            <a:endParaRPr sz="1600">
              <a:solidFill>
                <a:schemeClr val="accent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pt-BR" sz="1600">
                <a:solidFill>
                  <a:schemeClr val="accent1"/>
                </a:solidFill>
              </a:rPr>
              <a:t>Estudo Comparativo</a:t>
            </a:r>
            <a:endParaRPr sz="1600">
              <a:solidFill>
                <a:schemeClr val="accent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pt-BR" sz="1600">
                <a:solidFill>
                  <a:schemeClr val="accent1"/>
                </a:solidFill>
              </a:rPr>
              <a:t>Tendências futuras</a:t>
            </a:r>
            <a:endParaRPr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"/>
          <p:cNvSpPr txBox="1">
            <a:spLocks noGrp="1"/>
          </p:cNvSpPr>
          <p:nvPr>
            <p:ph type="title"/>
          </p:nvPr>
        </p:nvSpPr>
        <p:spPr>
          <a:xfrm>
            <a:off x="2630700" y="1949400"/>
            <a:ext cx="3882600" cy="12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Organizações Financeiras Venture Capital</a:t>
            </a:r>
            <a:endParaRPr sz="2000"/>
          </a:p>
        </p:txBody>
      </p:sp>
      <p:cxnSp>
        <p:nvCxnSpPr>
          <p:cNvPr id="328" name="Google Shape;328;p32"/>
          <p:cNvCxnSpPr/>
          <p:nvPr/>
        </p:nvCxnSpPr>
        <p:spPr>
          <a:xfrm>
            <a:off x="0" y="2598475"/>
            <a:ext cx="2630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p32"/>
          <p:cNvCxnSpPr/>
          <p:nvPr/>
        </p:nvCxnSpPr>
        <p:spPr>
          <a:xfrm>
            <a:off x="6513300" y="2598475"/>
            <a:ext cx="2630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Venture Capital </a:t>
            </a:r>
            <a:endParaRPr sz="3000"/>
          </a:p>
        </p:txBody>
      </p:sp>
      <p:pic>
        <p:nvPicPr>
          <p:cNvPr id="335" name="Google Shape;335;p33"/>
          <p:cNvPicPr preferRelativeResize="0"/>
          <p:nvPr/>
        </p:nvPicPr>
        <p:blipFill rotWithShape="1">
          <a:blip r:embed="rId3">
            <a:alphaModFix/>
          </a:blip>
          <a:srcRect l="13011" t="42146" r="11425" b="39927"/>
          <a:stretch/>
        </p:blipFill>
        <p:spPr>
          <a:xfrm>
            <a:off x="311725" y="1896700"/>
            <a:ext cx="3590987" cy="56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600" y="1896688"/>
            <a:ext cx="1125825" cy="11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1100" y="3257525"/>
            <a:ext cx="1283500" cy="12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8213" y="2784075"/>
            <a:ext cx="1647825" cy="8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112" y="3956800"/>
            <a:ext cx="2418050" cy="8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3"/>
          <p:cNvPicPr preferRelativeResize="0"/>
          <p:nvPr/>
        </p:nvPicPr>
        <p:blipFill rotWithShape="1">
          <a:blip r:embed="rId8">
            <a:alphaModFix/>
          </a:blip>
          <a:srcRect l="19235" r="19149"/>
          <a:stretch/>
        </p:blipFill>
        <p:spPr>
          <a:xfrm>
            <a:off x="7848575" y="1705726"/>
            <a:ext cx="1125825" cy="1370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p33"/>
          <p:cNvCxnSpPr/>
          <p:nvPr/>
        </p:nvCxnSpPr>
        <p:spPr>
          <a:xfrm>
            <a:off x="3643325" y="3429000"/>
            <a:ext cx="2464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42" name="Google Shape;342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52247" y="2962046"/>
            <a:ext cx="381150" cy="3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12997" y="3575646"/>
            <a:ext cx="381150" cy="3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51734" y="2962046"/>
            <a:ext cx="381150" cy="3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Venture Capital - Modelos Consolidados </a:t>
            </a:r>
            <a:endParaRPr sz="3000"/>
          </a:p>
        </p:txBody>
      </p:sp>
      <p:sp>
        <p:nvSpPr>
          <p:cNvPr id="350" name="Google Shape;350;p34"/>
          <p:cNvSpPr/>
          <p:nvPr/>
        </p:nvSpPr>
        <p:spPr>
          <a:xfrm>
            <a:off x="2416081" y="1337575"/>
            <a:ext cx="916500" cy="46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General Partner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351" name="Google Shape;351;p34"/>
          <p:cNvCxnSpPr/>
          <p:nvPr/>
        </p:nvCxnSpPr>
        <p:spPr>
          <a:xfrm>
            <a:off x="2894425" y="1839250"/>
            <a:ext cx="0" cy="26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2" name="Google Shape;352;p34"/>
          <p:cNvSpPr/>
          <p:nvPr/>
        </p:nvSpPr>
        <p:spPr>
          <a:xfrm>
            <a:off x="1657125" y="2132708"/>
            <a:ext cx="916500" cy="46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Diretor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353" name="Google Shape;353;p34"/>
          <p:cNvCxnSpPr/>
          <p:nvPr/>
        </p:nvCxnSpPr>
        <p:spPr>
          <a:xfrm>
            <a:off x="2155075" y="2139288"/>
            <a:ext cx="147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4" name="Google Shape;354;p34"/>
          <p:cNvSpPr/>
          <p:nvPr/>
        </p:nvSpPr>
        <p:spPr>
          <a:xfrm>
            <a:off x="3136111" y="2132708"/>
            <a:ext cx="916500" cy="46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Diretor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55" name="Google Shape;355;p34"/>
          <p:cNvSpPr/>
          <p:nvPr/>
        </p:nvSpPr>
        <p:spPr>
          <a:xfrm>
            <a:off x="1622475" y="3377025"/>
            <a:ext cx="985800" cy="4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FFFFFF"/>
                </a:solidFill>
              </a:rPr>
              <a:t>Associado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356" name="Google Shape;356;p34"/>
          <p:cNvSpPr/>
          <p:nvPr/>
        </p:nvSpPr>
        <p:spPr>
          <a:xfrm>
            <a:off x="3136101" y="3377050"/>
            <a:ext cx="916500" cy="4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FFFFFF"/>
                </a:solidFill>
              </a:rPr>
              <a:t>Associado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357" name="Google Shape;357;p34"/>
          <p:cNvSpPr/>
          <p:nvPr/>
        </p:nvSpPr>
        <p:spPr>
          <a:xfrm>
            <a:off x="1944795" y="4484536"/>
            <a:ext cx="873300" cy="4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FFFFFF"/>
                </a:solidFill>
              </a:rPr>
              <a:t>Analista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358" name="Google Shape;358;p34"/>
          <p:cNvSpPr/>
          <p:nvPr/>
        </p:nvSpPr>
        <p:spPr>
          <a:xfrm>
            <a:off x="749175" y="4484529"/>
            <a:ext cx="873300" cy="4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FFFFFF"/>
                </a:solidFill>
              </a:rPr>
              <a:t>Analista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359" name="Google Shape;359;p34"/>
          <p:cNvSpPr/>
          <p:nvPr/>
        </p:nvSpPr>
        <p:spPr>
          <a:xfrm>
            <a:off x="2894414" y="4484545"/>
            <a:ext cx="873300" cy="4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FFFFFF"/>
                </a:solidFill>
              </a:rPr>
              <a:t>Analista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360" name="Google Shape;360;p34"/>
          <p:cNvSpPr/>
          <p:nvPr/>
        </p:nvSpPr>
        <p:spPr>
          <a:xfrm>
            <a:off x="5454250" y="1839250"/>
            <a:ext cx="28848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Venture Capitals Consolidados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1" name="Google Shape;361;p34"/>
          <p:cNvSpPr txBox="1"/>
          <p:nvPr/>
        </p:nvSpPr>
        <p:spPr>
          <a:xfrm>
            <a:off x="5469025" y="2294650"/>
            <a:ext cx="2884800" cy="27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Grupos semi-autônomos por setor;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Entregas finais são sempre as mesmas, mas os grupos possuem autonomia para montar como desejarem;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	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Especialização por cargo, cada integrante tem atividades bem definidas;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Reconhecimento demanda certa antiguidade;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34"/>
          <p:cNvSpPr/>
          <p:nvPr/>
        </p:nvSpPr>
        <p:spPr>
          <a:xfrm>
            <a:off x="4052589" y="4484545"/>
            <a:ext cx="873300" cy="4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FFFFFF"/>
                </a:solidFill>
              </a:rPr>
              <a:t>Analista</a:t>
            </a:r>
            <a:endParaRPr sz="1100" b="1">
              <a:solidFill>
                <a:srgbClr val="FFFFFF"/>
              </a:solidFill>
            </a:endParaRPr>
          </a:p>
        </p:txBody>
      </p:sp>
      <p:cxnSp>
        <p:nvCxnSpPr>
          <p:cNvPr id="363" name="Google Shape;363;p34"/>
          <p:cNvCxnSpPr>
            <a:stCxn id="352" idx="2"/>
            <a:endCxn id="355" idx="0"/>
          </p:cNvCxnSpPr>
          <p:nvPr/>
        </p:nvCxnSpPr>
        <p:spPr>
          <a:xfrm>
            <a:off x="2115375" y="2600408"/>
            <a:ext cx="0" cy="77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34"/>
          <p:cNvCxnSpPr>
            <a:stCxn id="354" idx="2"/>
            <a:endCxn id="356" idx="0"/>
          </p:cNvCxnSpPr>
          <p:nvPr/>
        </p:nvCxnSpPr>
        <p:spPr>
          <a:xfrm>
            <a:off x="3594361" y="2600408"/>
            <a:ext cx="0" cy="77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34"/>
          <p:cNvCxnSpPr>
            <a:stCxn id="356" idx="2"/>
          </p:cNvCxnSpPr>
          <p:nvPr/>
        </p:nvCxnSpPr>
        <p:spPr>
          <a:xfrm>
            <a:off x="3594351" y="3822550"/>
            <a:ext cx="0" cy="29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34"/>
          <p:cNvCxnSpPr/>
          <p:nvPr/>
        </p:nvCxnSpPr>
        <p:spPr>
          <a:xfrm>
            <a:off x="3321850" y="4114750"/>
            <a:ext cx="1070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34"/>
          <p:cNvCxnSpPr>
            <a:stCxn id="359" idx="0"/>
          </p:cNvCxnSpPr>
          <p:nvPr/>
        </p:nvCxnSpPr>
        <p:spPr>
          <a:xfrm rot="10800000">
            <a:off x="3331064" y="4125445"/>
            <a:ext cx="0" cy="35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34"/>
          <p:cNvCxnSpPr/>
          <p:nvPr/>
        </p:nvCxnSpPr>
        <p:spPr>
          <a:xfrm rot="10800000">
            <a:off x="4392539" y="4125445"/>
            <a:ext cx="0" cy="35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34"/>
          <p:cNvCxnSpPr/>
          <p:nvPr/>
        </p:nvCxnSpPr>
        <p:spPr>
          <a:xfrm>
            <a:off x="2115376" y="3779925"/>
            <a:ext cx="0" cy="29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34"/>
          <p:cNvCxnSpPr/>
          <p:nvPr/>
        </p:nvCxnSpPr>
        <p:spPr>
          <a:xfrm>
            <a:off x="1310750" y="4063550"/>
            <a:ext cx="1070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1" name="Google Shape;371;p34"/>
          <p:cNvCxnSpPr>
            <a:stCxn id="357" idx="0"/>
          </p:cNvCxnSpPr>
          <p:nvPr/>
        </p:nvCxnSpPr>
        <p:spPr>
          <a:xfrm rot="10800000">
            <a:off x="2368245" y="4093336"/>
            <a:ext cx="13200" cy="39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34"/>
          <p:cNvCxnSpPr/>
          <p:nvPr/>
        </p:nvCxnSpPr>
        <p:spPr>
          <a:xfrm rot="10800000">
            <a:off x="1310745" y="4078449"/>
            <a:ext cx="13200" cy="39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Venture Capital - Processo de Investimento </a:t>
            </a:r>
            <a:endParaRPr sz="3000"/>
          </a:p>
        </p:txBody>
      </p:sp>
      <p:sp>
        <p:nvSpPr>
          <p:cNvPr id="378" name="Google Shape;378;p35"/>
          <p:cNvSpPr/>
          <p:nvPr/>
        </p:nvSpPr>
        <p:spPr>
          <a:xfrm>
            <a:off x="5454250" y="1839250"/>
            <a:ext cx="28848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Processos bem definido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9" name="Google Shape;379;p35"/>
          <p:cNvSpPr txBox="1"/>
          <p:nvPr/>
        </p:nvSpPr>
        <p:spPr>
          <a:xfrm>
            <a:off x="5469025" y="2294650"/>
            <a:ext cx="28848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Entregas de cada etapa são padronizadas;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	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Responsáveis de cada etapa são bem definidos;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Tempo em cada etapa em geral tem duração pré-definida;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35"/>
          <p:cNvSpPr/>
          <p:nvPr/>
        </p:nvSpPr>
        <p:spPr>
          <a:xfrm>
            <a:off x="975125" y="2069575"/>
            <a:ext cx="2753700" cy="40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Lead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1" name="Google Shape;381;p35"/>
          <p:cNvSpPr/>
          <p:nvPr/>
        </p:nvSpPr>
        <p:spPr>
          <a:xfrm>
            <a:off x="1269725" y="2585550"/>
            <a:ext cx="2164500" cy="40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Lead Qualificado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2" name="Google Shape;382;p35"/>
          <p:cNvSpPr/>
          <p:nvPr/>
        </p:nvSpPr>
        <p:spPr>
          <a:xfrm>
            <a:off x="1585775" y="3101525"/>
            <a:ext cx="1532400" cy="40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Diligência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3" name="Google Shape;383;p35"/>
          <p:cNvSpPr/>
          <p:nvPr/>
        </p:nvSpPr>
        <p:spPr>
          <a:xfrm>
            <a:off x="1773275" y="3617500"/>
            <a:ext cx="1157400" cy="40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Negociação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4" name="Google Shape;384;p35"/>
          <p:cNvSpPr/>
          <p:nvPr/>
        </p:nvSpPr>
        <p:spPr>
          <a:xfrm>
            <a:off x="1987625" y="4133475"/>
            <a:ext cx="728700" cy="40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</a:rPr>
              <a:t>Portfolio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Venture Capital - Brasil </a:t>
            </a:r>
            <a:endParaRPr sz="3000"/>
          </a:p>
        </p:txBody>
      </p:sp>
      <p:pic>
        <p:nvPicPr>
          <p:cNvPr id="390" name="Google Shape;3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575" y="2400300"/>
            <a:ext cx="4076751" cy="23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6"/>
          <p:cNvSpPr/>
          <p:nvPr/>
        </p:nvSpPr>
        <p:spPr>
          <a:xfrm>
            <a:off x="135675" y="1944900"/>
            <a:ext cx="43041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</a:rPr>
              <a:t>Investimento de Venture Capital                    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FFFFFF"/>
                </a:solidFill>
              </a:rPr>
              <a:t>%do PIB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392" name="Google Shape;392;p36"/>
          <p:cNvSpPr/>
          <p:nvPr/>
        </p:nvSpPr>
        <p:spPr>
          <a:xfrm>
            <a:off x="4641900" y="1944900"/>
            <a:ext cx="43041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</a:rPr>
              <a:t>Investimento de Venture Capital              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FFFFFF"/>
                </a:solidFill>
              </a:rPr>
              <a:t>(em bilhões de dólares)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393" name="Google Shape;39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25" y="2465800"/>
            <a:ext cx="3925375" cy="23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Venture Capital - Brasil </a:t>
            </a:r>
            <a:endParaRPr sz="3000"/>
          </a:p>
        </p:txBody>
      </p:sp>
      <p:sp>
        <p:nvSpPr>
          <p:cNvPr id="399" name="Google Shape;399;p37"/>
          <p:cNvSpPr/>
          <p:nvPr/>
        </p:nvSpPr>
        <p:spPr>
          <a:xfrm>
            <a:off x="135675" y="1944900"/>
            <a:ext cx="43041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</a:rPr>
              <a:t>Número de Rodadas de investimento em Startups no Brasil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400" name="Google Shape;400;p37"/>
          <p:cNvSpPr/>
          <p:nvPr/>
        </p:nvSpPr>
        <p:spPr>
          <a:xfrm>
            <a:off x="4641900" y="1944900"/>
            <a:ext cx="43041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</a:rPr>
              <a:t>Um dos principais gerador de unicórnios 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FFFFFF"/>
                </a:solidFill>
              </a:rPr>
              <a:t>(13 unicórnios em Dec/2019)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401" name="Google Shape;4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00" y="2476500"/>
            <a:ext cx="4142456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7"/>
          <p:cNvPicPr preferRelativeResize="0"/>
          <p:nvPr/>
        </p:nvPicPr>
        <p:blipFill rotWithShape="1">
          <a:blip r:embed="rId4">
            <a:alphaModFix/>
          </a:blip>
          <a:srcRect l="43980" t="41638" b="22197"/>
          <a:stretch/>
        </p:blipFill>
        <p:spPr>
          <a:xfrm>
            <a:off x="6830975" y="2721775"/>
            <a:ext cx="126757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7"/>
          <p:cNvPicPr preferRelativeResize="0"/>
          <p:nvPr/>
        </p:nvPicPr>
        <p:blipFill rotWithShape="1">
          <a:blip r:embed="rId4">
            <a:alphaModFix/>
          </a:blip>
          <a:srcRect b="57142"/>
          <a:stretch/>
        </p:blipFill>
        <p:spPr>
          <a:xfrm>
            <a:off x="4572000" y="2571750"/>
            <a:ext cx="2258975" cy="141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7"/>
          <p:cNvPicPr preferRelativeResize="0"/>
          <p:nvPr/>
        </p:nvPicPr>
        <p:blipFill rotWithShape="1">
          <a:blip r:embed="rId4">
            <a:alphaModFix/>
          </a:blip>
          <a:srcRect t="79707"/>
          <a:stretch/>
        </p:blipFill>
        <p:spPr>
          <a:xfrm>
            <a:off x="4653675" y="4114775"/>
            <a:ext cx="2095617" cy="6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7"/>
          <p:cNvPicPr preferRelativeResize="0"/>
          <p:nvPr/>
        </p:nvPicPr>
        <p:blipFill rotWithShape="1">
          <a:blip r:embed="rId4">
            <a:alphaModFix/>
          </a:blip>
          <a:srcRect t="63096" r="55148" b="22197"/>
          <a:stretch/>
        </p:blipFill>
        <p:spPr>
          <a:xfrm>
            <a:off x="7999000" y="3536275"/>
            <a:ext cx="947000" cy="4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7"/>
          <p:cNvPicPr preferRelativeResize="0"/>
          <p:nvPr/>
        </p:nvPicPr>
        <p:blipFill rotWithShape="1">
          <a:blip r:embed="rId4">
            <a:alphaModFix/>
          </a:blip>
          <a:srcRect t="41639" r="55148" b="35815"/>
          <a:stretch/>
        </p:blipFill>
        <p:spPr>
          <a:xfrm>
            <a:off x="6900650" y="4077545"/>
            <a:ext cx="947000" cy="69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Venture Capital - MAYA Capital  </a:t>
            </a:r>
            <a:endParaRPr sz="3000"/>
          </a:p>
        </p:txBody>
      </p:sp>
      <p:pic>
        <p:nvPicPr>
          <p:cNvPr id="412" name="Google Shape;412;p38"/>
          <p:cNvPicPr preferRelativeResize="0"/>
          <p:nvPr/>
        </p:nvPicPr>
        <p:blipFill rotWithShape="1">
          <a:blip r:embed="rId3">
            <a:alphaModFix/>
          </a:blip>
          <a:srcRect t="24725" b="22398"/>
          <a:stretch/>
        </p:blipFill>
        <p:spPr>
          <a:xfrm>
            <a:off x="838125" y="2129534"/>
            <a:ext cx="3662450" cy="193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8"/>
          <p:cNvSpPr/>
          <p:nvPr/>
        </p:nvSpPr>
        <p:spPr>
          <a:xfrm>
            <a:off x="5454250" y="1839250"/>
            <a:ext cx="28848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MAYA Capital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14" name="Google Shape;414;p38"/>
          <p:cNvSpPr txBox="1"/>
          <p:nvPr/>
        </p:nvSpPr>
        <p:spPr>
          <a:xfrm>
            <a:off x="5469025" y="2294650"/>
            <a:ext cx="28848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Fundada no final de 2018;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	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Investimentos Seed e Pre-Seed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Agnóstico quanto ao Setor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19 Investimentos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14 Brasil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5 (Chile, México e Colômbia)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9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Venture Capital - MAYA Capital </a:t>
            </a:r>
            <a:endParaRPr sz="3000"/>
          </a:p>
        </p:txBody>
      </p:sp>
      <p:sp>
        <p:nvSpPr>
          <p:cNvPr id="420" name="Google Shape;420;p39"/>
          <p:cNvSpPr/>
          <p:nvPr/>
        </p:nvSpPr>
        <p:spPr>
          <a:xfrm>
            <a:off x="5454250" y="1839250"/>
            <a:ext cx="28848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Maior proximidade com a Organização Sociotécnica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1" name="Google Shape;421;p39"/>
          <p:cNvSpPr txBox="1"/>
          <p:nvPr/>
        </p:nvSpPr>
        <p:spPr>
          <a:xfrm>
            <a:off x="5469025" y="2294650"/>
            <a:ext cx="29643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Estrutura participativa, de fácil adaptação e criativa;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Pouca especialização, todo o time precisa ser multifuncional;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Hierarquia e Fluxo de informações compartilhada com a equipe;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Cultura e valores dos membros em congruência;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Muita autonomia e oportunidade de evolução profissional;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39"/>
          <p:cNvSpPr/>
          <p:nvPr/>
        </p:nvSpPr>
        <p:spPr>
          <a:xfrm>
            <a:off x="2343131" y="1950750"/>
            <a:ext cx="916500" cy="46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General Partner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23" name="Google Shape;423;p39"/>
          <p:cNvSpPr/>
          <p:nvPr/>
        </p:nvSpPr>
        <p:spPr>
          <a:xfrm>
            <a:off x="2125023" y="3491200"/>
            <a:ext cx="1064400" cy="46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Estagiário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24" name="Google Shape;424;p39"/>
          <p:cNvSpPr/>
          <p:nvPr/>
        </p:nvSpPr>
        <p:spPr>
          <a:xfrm>
            <a:off x="757531" y="1950750"/>
            <a:ext cx="916500" cy="46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General Partner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425" name="Google Shape;425;p39"/>
          <p:cNvCxnSpPr/>
          <p:nvPr/>
        </p:nvCxnSpPr>
        <p:spPr>
          <a:xfrm>
            <a:off x="1221575" y="2184800"/>
            <a:ext cx="158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6" name="Google Shape;426;p39"/>
          <p:cNvCxnSpPr/>
          <p:nvPr/>
        </p:nvCxnSpPr>
        <p:spPr>
          <a:xfrm>
            <a:off x="2001043" y="2184800"/>
            <a:ext cx="0" cy="93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7" name="Google Shape;427;p39"/>
          <p:cNvSpPr/>
          <p:nvPr/>
        </p:nvSpPr>
        <p:spPr>
          <a:xfrm>
            <a:off x="392825" y="3133150"/>
            <a:ext cx="3243300" cy="1183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9"/>
          <p:cNvSpPr/>
          <p:nvPr/>
        </p:nvSpPr>
        <p:spPr>
          <a:xfrm>
            <a:off x="767848" y="3491200"/>
            <a:ext cx="1064400" cy="46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Estagiário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0"/>
          <p:cNvSpPr txBox="1"/>
          <p:nvPr/>
        </p:nvSpPr>
        <p:spPr>
          <a:xfrm>
            <a:off x="472875" y="1302775"/>
            <a:ext cx="59154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Framework de Análise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4" name="Google Shape;43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25" y="1690800"/>
            <a:ext cx="6199724" cy="31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0"/>
          <p:cNvSpPr/>
          <p:nvPr/>
        </p:nvSpPr>
        <p:spPr>
          <a:xfrm>
            <a:off x="3802125" y="2200225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0"/>
          <p:cNvSpPr/>
          <p:nvPr/>
        </p:nvSpPr>
        <p:spPr>
          <a:xfrm>
            <a:off x="6934475" y="2571738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0"/>
          <p:cNvSpPr/>
          <p:nvPr/>
        </p:nvSpPr>
        <p:spPr>
          <a:xfrm>
            <a:off x="3802125" y="3367875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0"/>
          <p:cNvSpPr/>
          <p:nvPr/>
        </p:nvSpPr>
        <p:spPr>
          <a:xfrm>
            <a:off x="3802125" y="4115788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0"/>
          <p:cNvSpPr/>
          <p:nvPr/>
        </p:nvSpPr>
        <p:spPr>
          <a:xfrm>
            <a:off x="3802125" y="4506625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0"/>
          <p:cNvSpPr/>
          <p:nvPr/>
        </p:nvSpPr>
        <p:spPr>
          <a:xfrm>
            <a:off x="6268600" y="2200225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0"/>
          <p:cNvSpPr/>
          <p:nvPr/>
        </p:nvSpPr>
        <p:spPr>
          <a:xfrm>
            <a:off x="6268600" y="2571750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0"/>
          <p:cNvSpPr/>
          <p:nvPr/>
        </p:nvSpPr>
        <p:spPr>
          <a:xfrm>
            <a:off x="6268600" y="3367875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0"/>
          <p:cNvSpPr/>
          <p:nvPr/>
        </p:nvSpPr>
        <p:spPr>
          <a:xfrm>
            <a:off x="6268600" y="4115788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0"/>
          <p:cNvSpPr/>
          <p:nvPr/>
        </p:nvSpPr>
        <p:spPr>
          <a:xfrm>
            <a:off x="6268600" y="4506625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0"/>
          <p:cNvSpPr/>
          <p:nvPr/>
        </p:nvSpPr>
        <p:spPr>
          <a:xfrm>
            <a:off x="6934475" y="2217100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0"/>
          <p:cNvSpPr/>
          <p:nvPr/>
        </p:nvSpPr>
        <p:spPr>
          <a:xfrm>
            <a:off x="6934475" y="2926375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0"/>
          <p:cNvSpPr txBox="1"/>
          <p:nvPr/>
        </p:nvSpPr>
        <p:spPr>
          <a:xfrm>
            <a:off x="6832275" y="1699250"/>
            <a:ext cx="1302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Legenda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40"/>
          <p:cNvSpPr txBox="1"/>
          <p:nvPr/>
        </p:nvSpPr>
        <p:spPr>
          <a:xfrm>
            <a:off x="7295475" y="2135500"/>
            <a:ext cx="1536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Adequado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40"/>
          <p:cNvSpPr txBox="1"/>
          <p:nvPr/>
        </p:nvSpPr>
        <p:spPr>
          <a:xfrm>
            <a:off x="7295475" y="2490150"/>
            <a:ext cx="1536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Meio-termo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40"/>
          <p:cNvSpPr txBox="1"/>
          <p:nvPr/>
        </p:nvSpPr>
        <p:spPr>
          <a:xfrm>
            <a:off x="7295475" y="2844775"/>
            <a:ext cx="15369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Não Adequado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40"/>
          <p:cNvSpPr/>
          <p:nvPr/>
        </p:nvSpPr>
        <p:spPr>
          <a:xfrm>
            <a:off x="3802125" y="2571750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0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Venture Capital - MAYA Capital </a:t>
            </a:r>
            <a:endParaRPr sz="3000"/>
          </a:p>
        </p:txBody>
      </p:sp>
      <p:sp>
        <p:nvSpPr>
          <p:cNvPr id="453" name="Google Shape;453;p40"/>
          <p:cNvSpPr/>
          <p:nvPr/>
        </p:nvSpPr>
        <p:spPr>
          <a:xfrm>
            <a:off x="3802125" y="2943263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0"/>
          <p:cNvSpPr/>
          <p:nvPr/>
        </p:nvSpPr>
        <p:spPr>
          <a:xfrm>
            <a:off x="6268600" y="2969800"/>
            <a:ext cx="222000" cy="231600"/>
          </a:xfrm>
          <a:prstGeom prst="ellipse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0"/>
          <p:cNvSpPr/>
          <p:nvPr/>
        </p:nvSpPr>
        <p:spPr>
          <a:xfrm>
            <a:off x="3802125" y="3741838"/>
            <a:ext cx="222000" cy="231600"/>
          </a:xfrm>
          <a:prstGeom prst="ellips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0"/>
          <p:cNvSpPr/>
          <p:nvPr/>
        </p:nvSpPr>
        <p:spPr>
          <a:xfrm>
            <a:off x="6268600" y="3741838"/>
            <a:ext cx="222000" cy="2316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1"/>
          <p:cNvSpPr txBox="1">
            <a:spLocks noGrp="1"/>
          </p:cNvSpPr>
          <p:nvPr>
            <p:ph type="title"/>
          </p:nvPr>
        </p:nvSpPr>
        <p:spPr>
          <a:xfrm>
            <a:off x="2630700" y="1949400"/>
            <a:ext cx="3882600" cy="12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Comparativo e Conclusão</a:t>
            </a:r>
            <a:endParaRPr sz="2000">
              <a:highlight>
                <a:srgbClr val="FFFF00"/>
              </a:highlight>
            </a:endParaRPr>
          </a:p>
        </p:txBody>
      </p:sp>
      <p:cxnSp>
        <p:nvCxnSpPr>
          <p:cNvPr id="462" name="Google Shape;462;p41"/>
          <p:cNvCxnSpPr/>
          <p:nvPr/>
        </p:nvCxnSpPr>
        <p:spPr>
          <a:xfrm>
            <a:off x="0" y="2598475"/>
            <a:ext cx="2630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41"/>
          <p:cNvCxnSpPr/>
          <p:nvPr/>
        </p:nvCxnSpPr>
        <p:spPr>
          <a:xfrm>
            <a:off x="6513300" y="2598475"/>
            <a:ext cx="2630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630700" y="1949400"/>
            <a:ext cx="3882600" cy="12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Resumo das Organizações Financeiras</a:t>
            </a:r>
            <a:endParaRPr sz="2000"/>
          </a:p>
        </p:txBody>
      </p:sp>
      <p:cxnSp>
        <p:nvCxnSpPr>
          <p:cNvPr id="78" name="Google Shape;78;p15"/>
          <p:cNvCxnSpPr/>
          <p:nvPr/>
        </p:nvCxnSpPr>
        <p:spPr>
          <a:xfrm>
            <a:off x="0" y="2598475"/>
            <a:ext cx="2630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15"/>
          <p:cNvCxnSpPr/>
          <p:nvPr/>
        </p:nvCxnSpPr>
        <p:spPr>
          <a:xfrm>
            <a:off x="6513300" y="2598475"/>
            <a:ext cx="2630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2"/>
          <p:cNvSpPr txBox="1">
            <a:spLocks noGrp="1"/>
          </p:cNvSpPr>
          <p:nvPr>
            <p:ph type="title"/>
          </p:nvPr>
        </p:nvSpPr>
        <p:spPr>
          <a:xfrm>
            <a:off x="309850" y="329475"/>
            <a:ext cx="85224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Comparativo entre as organizações</a:t>
            </a:r>
            <a:endParaRPr sz="3000"/>
          </a:p>
        </p:txBody>
      </p:sp>
      <p:cxnSp>
        <p:nvCxnSpPr>
          <p:cNvPr id="469" name="Google Shape;469;p42"/>
          <p:cNvCxnSpPr/>
          <p:nvPr/>
        </p:nvCxnSpPr>
        <p:spPr>
          <a:xfrm rot="10800000" flipH="1">
            <a:off x="80375" y="1636900"/>
            <a:ext cx="8943600" cy="2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0" name="Google Shape;470;p42"/>
          <p:cNvSpPr txBox="1"/>
          <p:nvPr/>
        </p:nvSpPr>
        <p:spPr>
          <a:xfrm>
            <a:off x="80375" y="1328375"/>
            <a:ext cx="8943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Variáveis notáveis que influenciam a organização do trabalho nas instituições financeiras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42"/>
          <p:cNvSpPr/>
          <p:nvPr/>
        </p:nvSpPr>
        <p:spPr>
          <a:xfrm>
            <a:off x="184196" y="1827400"/>
            <a:ext cx="32490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Classificação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2" name="Google Shape;472;p42"/>
          <p:cNvSpPr/>
          <p:nvPr/>
        </p:nvSpPr>
        <p:spPr>
          <a:xfrm>
            <a:off x="184209" y="2645400"/>
            <a:ext cx="32490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Tamanho (Nº funcionários)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3" name="Google Shape;473;p42"/>
          <p:cNvSpPr/>
          <p:nvPr/>
        </p:nvSpPr>
        <p:spPr>
          <a:xfrm>
            <a:off x="184199" y="3482675"/>
            <a:ext cx="32490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Localização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4" name="Google Shape;474;p42"/>
          <p:cNvSpPr txBox="1"/>
          <p:nvPr/>
        </p:nvSpPr>
        <p:spPr>
          <a:xfrm>
            <a:off x="3519900" y="1827400"/>
            <a:ext cx="4932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Asset Management | Family Office | Venture Capital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42"/>
          <p:cNvSpPr txBox="1"/>
          <p:nvPr/>
        </p:nvSpPr>
        <p:spPr>
          <a:xfrm>
            <a:off x="3520025" y="3482675"/>
            <a:ext cx="4932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Regional | Internacional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p42"/>
          <p:cNvSpPr txBox="1"/>
          <p:nvPr/>
        </p:nvSpPr>
        <p:spPr>
          <a:xfrm>
            <a:off x="3520050" y="2645400"/>
            <a:ext cx="4932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Unidade | Dezena | Centena | Milhar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42"/>
          <p:cNvSpPr/>
          <p:nvPr/>
        </p:nvSpPr>
        <p:spPr>
          <a:xfrm>
            <a:off x="184199" y="4314900"/>
            <a:ext cx="32490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Ano de Fundação (Idade)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8" name="Google Shape;478;p42"/>
          <p:cNvSpPr txBox="1"/>
          <p:nvPr/>
        </p:nvSpPr>
        <p:spPr>
          <a:xfrm>
            <a:off x="3520025" y="4314900"/>
            <a:ext cx="49326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1995 | 1998 | 2018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 txBox="1">
            <a:spLocks noGrp="1"/>
          </p:cNvSpPr>
          <p:nvPr>
            <p:ph type="title"/>
          </p:nvPr>
        </p:nvSpPr>
        <p:spPr>
          <a:xfrm>
            <a:off x="2630700" y="1949400"/>
            <a:ext cx="3882600" cy="12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Mudanças devido o COVID-19</a:t>
            </a:r>
            <a:endParaRPr sz="2000">
              <a:highlight>
                <a:srgbClr val="FFFF00"/>
              </a:highlight>
            </a:endParaRPr>
          </a:p>
        </p:txBody>
      </p:sp>
      <p:cxnSp>
        <p:nvCxnSpPr>
          <p:cNvPr id="484" name="Google Shape;484;p43"/>
          <p:cNvCxnSpPr/>
          <p:nvPr/>
        </p:nvCxnSpPr>
        <p:spPr>
          <a:xfrm>
            <a:off x="0" y="2598475"/>
            <a:ext cx="2630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5" name="Google Shape;485;p43"/>
          <p:cNvCxnSpPr/>
          <p:nvPr/>
        </p:nvCxnSpPr>
        <p:spPr>
          <a:xfrm>
            <a:off x="6513300" y="2598475"/>
            <a:ext cx="2630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4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Mudanças devido o COVID-19</a:t>
            </a:r>
            <a:endParaRPr sz="3000">
              <a:highlight>
                <a:srgbClr val="FFFF00"/>
              </a:highlight>
            </a:endParaRPr>
          </a:p>
        </p:txBody>
      </p:sp>
      <p:sp>
        <p:nvSpPr>
          <p:cNvPr id="491" name="Google Shape;491;p44"/>
          <p:cNvSpPr txBox="1"/>
          <p:nvPr/>
        </p:nvSpPr>
        <p:spPr>
          <a:xfrm>
            <a:off x="3167950" y="1901800"/>
            <a:ext cx="2705700" cy="28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Mais horas no dia longe do trânsito, o que pode ser convertido em leitura ou mais trabalho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O mercado tem diversas reuniões diferentes, antes se perdia muito tempo de locomoção.</a:t>
            </a:r>
            <a:endParaRPr sz="1200"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44"/>
          <p:cNvSpPr/>
          <p:nvPr/>
        </p:nvSpPr>
        <p:spPr>
          <a:xfrm>
            <a:off x="213075" y="1446400"/>
            <a:ext cx="23406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Mudança de hábitos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3" name="Google Shape;493;p44"/>
          <p:cNvSpPr txBox="1"/>
          <p:nvPr/>
        </p:nvSpPr>
        <p:spPr>
          <a:xfrm>
            <a:off x="162275" y="1901800"/>
            <a:ext cx="2391300" cy="2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Home-office aumenta o tempo de trabalho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Quebra a percepção de ambiente de trabalho vs. descanso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Facilidade de se reunir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Perda da troca de experiência do dia a dia </a:t>
            </a:r>
            <a:endParaRPr sz="1200"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44"/>
          <p:cNvSpPr/>
          <p:nvPr/>
        </p:nvSpPr>
        <p:spPr>
          <a:xfrm>
            <a:off x="3167950" y="1446400"/>
            <a:ext cx="27057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Otimização do tempo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5" name="Google Shape;495;p44"/>
          <p:cNvSpPr txBox="1"/>
          <p:nvPr/>
        </p:nvSpPr>
        <p:spPr>
          <a:xfrm>
            <a:off x="6500975" y="1901800"/>
            <a:ext cx="22014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Fuga de capital estrangeiro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Queda na taxa básica de juros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Perda de empregos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44"/>
          <p:cNvSpPr/>
          <p:nvPr/>
        </p:nvSpPr>
        <p:spPr>
          <a:xfrm>
            <a:off x="6469950" y="1446400"/>
            <a:ext cx="24675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Mudanças no mercado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497" name="Google Shape;497;p44"/>
          <p:cNvCxnSpPr>
            <a:stCxn id="495" idx="2"/>
          </p:cNvCxnSpPr>
          <p:nvPr/>
        </p:nvCxnSpPr>
        <p:spPr>
          <a:xfrm>
            <a:off x="7601675" y="3526600"/>
            <a:ext cx="18300" cy="71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98" name="Google Shape;498;p44"/>
          <p:cNvSpPr txBox="1"/>
          <p:nvPr/>
        </p:nvSpPr>
        <p:spPr>
          <a:xfrm>
            <a:off x="6551525" y="4432900"/>
            <a:ext cx="40641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Mudança geral no cenário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5"/>
          <p:cNvSpPr txBox="1">
            <a:spLocks noGrp="1"/>
          </p:cNvSpPr>
          <p:nvPr>
            <p:ph type="title"/>
          </p:nvPr>
        </p:nvSpPr>
        <p:spPr>
          <a:xfrm>
            <a:off x="1669825" y="1949400"/>
            <a:ext cx="5933100" cy="12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/>
              <a:t>Obrigado!</a:t>
            </a:r>
            <a:endParaRPr sz="5000"/>
          </a:p>
        </p:txBody>
      </p:sp>
      <p:cxnSp>
        <p:nvCxnSpPr>
          <p:cNvPr id="504" name="Google Shape;504;p45"/>
          <p:cNvCxnSpPr/>
          <p:nvPr/>
        </p:nvCxnSpPr>
        <p:spPr>
          <a:xfrm>
            <a:off x="0" y="2598475"/>
            <a:ext cx="2630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45"/>
          <p:cNvCxnSpPr/>
          <p:nvPr/>
        </p:nvCxnSpPr>
        <p:spPr>
          <a:xfrm>
            <a:off x="6513300" y="2598475"/>
            <a:ext cx="2630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17778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accent1"/>
                </a:solidFill>
              </a:rPr>
              <a:t>Leonardo Brandão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accent1"/>
                </a:solidFill>
              </a:rPr>
              <a:t>MAYA pital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400" b="1">
                <a:solidFill>
                  <a:schemeClr val="accent1"/>
                </a:solidFill>
              </a:rPr>
              <a:t>Venture Capital</a:t>
            </a:r>
            <a:endParaRPr sz="1400" b="1">
              <a:solidFill>
                <a:schemeClr val="accent1"/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Onde os integrantes do grupo trabalham:</a:t>
            </a:r>
            <a:endParaRPr sz="300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2575075" y="1505700"/>
            <a:ext cx="17778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accent1"/>
                </a:solidFill>
              </a:rPr>
              <a:t>Mateus Rezende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accent1"/>
                </a:solidFill>
              </a:rPr>
              <a:t>LTS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400" b="1">
                <a:solidFill>
                  <a:schemeClr val="accent1"/>
                </a:solidFill>
              </a:rPr>
              <a:t>Family Office</a:t>
            </a:r>
            <a:endParaRPr sz="1400" b="1">
              <a:solidFill>
                <a:schemeClr val="accent1"/>
              </a:solidFill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4825375" y="1505700"/>
            <a:ext cx="1777800" cy="33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accent1"/>
                </a:solidFill>
              </a:rPr>
              <a:t>Michel Chitman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accent1"/>
                </a:solidFill>
              </a:rPr>
              <a:t>Const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accent1"/>
                </a:solidFill>
              </a:rPr>
              <a:t>Asset Management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>
                <a:solidFill>
                  <a:schemeClr val="accent1"/>
                </a:solidFill>
              </a:rPr>
              <a:t>(Nacional)</a:t>
            </a:r>
            <a:endParaRPr sz="1400">
              <a:solidFill>
                <a:schemeClr val="accent1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7101825" y="1505700"/>
            <a:ext cx="1777800" cy="33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accent1"/>
                </a:solidFill>
              </a:rPr>
              <a:t>Victor Tessari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accent1"/>
                </a:solidFill>
              </a:rPr>
              <a:t>Compass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accent1"/>
                </a:solidFill>
              </a:rPr>
              <a:t>Asset Management</a:t>
            </a:r>
            <a:endParaRPr sz="1400" b="1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>
                <a:solidFill>
                  <a:schemeClr val="accent1"/>
                </a:solidFill>
              </a:rPr>
              <a:t>(Internacional)</a:t>
            </a:r>
            <a:endParaRPr sz="1400">
              <a:solidFill>
                <a:schemeClr val="accent1"/>
              </a:solidFill>
            </a:endParaRPr>
          </a:p>
        </p:txBody>
      </p:sp>
      <p:cxnSp>
        <p:nvCxnSpPr>
          <p:cNvPr id="89" name="Google Shape;89;p16"/>
          <p:cNvCxnSpPr/>
          <p:nvPr/>
        </p:nvCxnSpPr>
        <p:spPr>
          <a:xfrm>
            <a:off x="7990725" y="1897062"/>
            <a:ext cx="0" cy="768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" name="Google Shape;90;p16"/>
          <p:cNvCxnSpPr/>
          <p:nvPr/>
        </p:nvCxnSpPr>
        <p:spPr>
          <a:xfrm>
            <a:off x="7990725" y="3431762"/>
            <a:ext cx="0" cy="768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" name="Google Shape;91;p16"/>
          <p:cNvCxnSpPr/>
          <p:nvPr/>
        </p:nvCxnSpPr>
        <p:spPr>
          <a:xfrm>
            <a:off x="5699950" y="1897062"/>
            <a:ext cx="0" cy="768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" name="Google Shape;92;p16"/>
          <p:cNvCxnSpPr/>
          <p:nvPr/>
        </p:nvCxnSpPr>
        <p:spPr>
          <a:xfrm>
            <a:off x="5699950" y="3431762"/>
            <a:ext cx="0" cy="768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" name="Google Shape;93;p16"/>
          <p:cNvCxnSpPr/>
          <p:nvPr/>
        </p:nvCxnSpPr>
        <p:spPr>
          <a:xfrm>
            <a:off x="3441350" y="1897062"/>
            <a:ext cx="0" cy="768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94;p16"/>
          <p:cNvCxnSpPr/>
          <p:nvPr/>
        </p:nvCxnSpPr>
        <p:spPr>
          <a:xfrm>
            <a:off x="3441350" y="3431762"/>
            <a:ext cx="0" cy="768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" name="Google Shape;95;p16"/>
          <p:cNvCxnSpPr/>
          <p:nvPr/>
        </p:nvCxnSpPr>
        <p:spPr>
          <a:xfrm>
            <a:off x="1118425" y="1897062"/>
            <a:ext cx="0" cy="768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" name="Google Shape;96;p16"/>
          <p:cNvCxnSpPr/>
          <p:nvPr/>
        </p:nvCxnSpPr>
        <p:spPr>
          <a:xfrm>
            <a:off x="1118425" y="3431762"/>
            <a:ext cx="0" cy="768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641" y="2775569"/>
            <a:ext cx="1775284" cy="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3687" y="2752531"/>
            <a:ext cx="668775" cy="5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5">
            <a:alphaModFix/>
          </a:blip>
          <a:srcRect t="24725" b="22398"/>
          <a:stretch/>
        </p:blipFill>
        <p:spPr>
          <a:xfrm>
            <a:off x="640283" y="2729306"/>
            <a:ext cx="1120634" cy="5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 descr="Bienvenidos a Compass Group — Compass Group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6900" y="2732700"/>
            <a:ext cx="1941783" cy="5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2630700" y="1949400"/>
            <a:ext cx="3882600" cy="12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Organizações Financeiras Asset Management</a:t>
            </a:r>
            <a:endParaRPr sz="2000"/>
          </a:p>
        </p:txBody>
      </p:sp>
      <p:cxnSp>
        <p:nvCxnSpPr>
          <p:cNvPr id="106" name="Google Shape;106;p17"/>
          <p:cNvCxnSpPr/>
          <p:nvPr/>
        </p:nvCxnSpPr>
        <p:spPr>
          <a:xfrm>
            <a:off x="0" y="2598475"/>
            <a:ext cx="2630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7"/>
          <p:cNvCxnSpPr/>
          <p:nvPr/>
        </p:nvCxnSpPr>
        <p:spPr>
          <a:xfrm>
            <a:off x="6513300" y="2598475"/>
            <a:ext cx="2630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Asset Management</a:t>
            </a:r>
            <a:endParaRPr sz="3000"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525" y="1274000"/>
            <a:ext cx="5982524" cy="374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Organizações Financeiras - Constellation</a:t>
            </a:r>
            <a:endParaRPr sz="3000"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1" y="1716425"/>
            <a:ext cx="4390950" cy="19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75" y="4046225"/>
            <a:ext cx="4621700" cy="887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9"/>
          <p:cNvCxnSpPr/>
          <p:nvPr/>
        </p:nvCxnSpPr>
        <p:spPr>
          <a:xfrm>
            <a:off x="80375" y="1663600"/>
            <a:ext cx="4382100" cy="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19"/>
          <p:cNvSpPr txBox="1"/>
          <p:nvPr/>
        </p:nvSpPr>
        <p:spPr>
          <a:xfrm>
            <a:off x="80375" y="1328375"/>
            <a:ext cx="39033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Estrutura Societária - Conceito de Partnership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3" name="Google Shape;123;p19"/>
          <p:cNvCxnSpPr/>
          <p:nvPr/>
        </p:nvCxnSpPr>
        <p:spPr>
          <a:xfrm>
            <a:off x="71800" y="3957425"/>
            <a:ext cx="4382100" cy="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19"/>
          <p:cNvSpPr txBox="1"/>
          <p:nvPr/>
        </p:nvSpPr>
        <p:spPr>
          <a:xfrm>
            <a:off x="71800" y="3622200"/>
            <a:ext cx="39033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Divisão da equipe em Times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" name="Google Shape;125;p19"/>
          <p:cNvCxnSpPr/>
          <p:nvPr/>
        </p:nvCxnSpPr>
        <p:spPr>
          <a:xfrm>
            <a:off x="4739100" y="1663600"/>
            <a:ext cx="4382100" cy="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19"/>
          <p:cNvSpPr txBox="1"/>
          <p:nvPr/>
        </p:nvSpPr>
        <p:spPr>
          <a:xfrm>
            <a:off x="4739100" y="1328375"/>
            <a:ext cx="43413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Divisão da equipe em Times - Processo de análise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6090750" y="3001625"/>
            <a:ext cx="1756800" cy="9594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Comitê de investimento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28" name="Google Shape;128;p19"/>
          <p:cNvCxnSpPr>
            <a:stCxn id="127" idx="0"/>
            <a:endCxn id="129" idx="4"/>
          </p:cNvCxnSpPr>
          <p:nvPr/>
        </p:nvCxnSpPr>
        <p:spPr>
          <a:xfrm rot="10800000">
            <a:off x="6919650" y="2420525"/>
            <a:ext cx="49500" cy="58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19"/>
          <p:cNvSpPr/>
          <p:nvPr/>
        </p:nvSpPr>
        <p:spPr>
          <a:xfrm>
            <a:off x="6328775" y="1840225"/>
            <a:ext cx="1182000" cy="5802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Time 1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30" name="Google Shape;130;p19"/>
          <p:cNvCxnSpPr>
            <a:stCxn id="127" idx="7"/>
            <a:endCxn id="131" idx="4"/>
          </p:cNvCxnSpPr>
          <p:nvPr/>
        </p:nvCxnSpPr>
        <p:spPr>
          <a:xfrm rot="10800000" flipH="1">
            <a:off x="7590273" y="2571226"/>
            <a:ext cx="723600" cy="57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19"/>
          <p:cNvSpPr/>
          <p:nvPr/>
        </p:nvSpPr>
        <p:spPr>
          <a:xfrm>
            <a:off x="7722950" y="1991100"/>
            <a:ext cx="1182000" cy="5802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Time 2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32" name="Google Shape;132;p19"/>
          <p:cNvCxnSpPr>
            <a:stCxn id="127" idx="1"/>
            <a:endCxn id="133" idx="4"/>
          </p:cNvCxnSpPr>
          <p:nvPr/>
        </p:nvCxnSpPr>
        <p:spPr>
          <a:xfrm rot="10800000">
            <a:off x="5397927" y="2571226"/>
            <a:ext cx="950100" cy="57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19"/>
          <p:cNvSpPr/>
          <p:nvPr/>
        </p:nvSpPr>
        <p:spPr>
          <a:xfrm>
            <a:off x="4806838" y="1991100"/>
            <a:ext cx="1182000" cy="5802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Time 3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34" name="Google Shape;134;p19"/>
          <p:cNvCxnSpPr>
            <a:stCxn id="127" idx="3"/>
            <a:endCxn id="135" idx="4"/>
          </p:cNvCxnSpPr>
          <p:nvPr/>
        </p:nvCxnSpPr>
        <p:spPr>
          <a:xfrm flipH="1">
            <a:off x="5606727" y="3820524"/>
            <a:ext cx="741300" cy="91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19"/>
          <p:cNvSpPr/>
          <p:nvPr/>
        </p:nvSpPr>
        <p:spPr>
          <a:xfrm>
            <a:off x="5015713" y="4151275"/>
            <a:ext cx="1182000" cy="5802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Time 4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36" name="Google Shape;136;p19"/>
          <p:cNvCxnSpPr>
            <a:stCxn id="127" idx="4"/>
            <a:endCxn id="137" idx="4"/>
          </p:cNvCxnSpPr>
          <p:nvPr/>
        </p:nvCxnSpPr>
        <p:spPr>
          <a:xfrm>
            <a:off x="6969150" y="3961025"/>
            <a:ext cx="102300" cy="110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137;p19"/>
          <p:cNvSpPr/>
          <p:nvPr/>
        </p:nvSpPr>
        <p:spPr>
          <a:xfrm>
            <a:off x="6480438" y="4482175"/>
            <a:ext cx="1182000" cy="5802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Time 5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38" name="Google Shape;138;p19"/>
          <p:cNvCxnSpPr>
            <a:stCxn id="127" idx="5"/>
            <a:endCxn id="139" idx="4"/>
          </p:cNvCxnSpPr>
          <p:nvPr/>
        </p:nvCxnSpPr>
        <p:spPr>
          <a:xfrm>
            <a:off x="7590273" y="3820524"/>
            <a:ext cx="843600" cy="96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9"/>
          <p:cNvSpPr/>
          <p:nvPr/>
        </p:nvSpPr>
        <p:spPr>
          <a:xfrm>
            <a:off x="7842863" y="4206250"/>
            <a:ext cx="1182000" cy="5802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Time 5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2465200" y="2282800"/>
            <a:ext cx="22014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Estabelecidas individualmente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	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Remuneração diretamente atrelada às metas para alinhar interesses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Diferentes para as áreas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Feedback 360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Organizações Financeiras - Constellation</a:t>
            </a:r>
            <a:endParaRPr sz="3000"/>
          </a:p>
        </p:txBody>
      </p:sp>
      <p:cxnSp>
        <p:nvCxnSpPr>
          <p:cNvPr id="146" name="Google Shape;146;p20"/>
          <p:cNvCxnSpPr/>
          <p:nvPr/>
        </p:nvCxnSpPr>
        <p:spPr>
          <a:xfrm rot="10800000" flipH="1">
            <a:off x="80375" y="1636900"/>
            <a:ext cx="8943600" cy="2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20"/>
          <p:cNvSpPr txBox="1"/>
          <p:nvPr/>
        </p:nvSpPr>
        <p:spPr>
          <a:xfrm>
            <a:off x="80375" y="1328375"/>
            <a:ext cx="39033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Escola Sociotécnica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190500" y="1827400"/>
            <a:ext cx="22014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Grupos semi autônomos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162275" y="2282800"/>
            <a:ext cx="22014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Áreas independentes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	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Subtimes dentro das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diferentes áreas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Especialização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Fluidez dos processos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00" y="3858200"/>
            <a:ext cx="2276250" cy="1216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2493425" y="1827400"/>
            <a:ext cx="22014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Metas bem definidas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4752600" y="2282800"/>
            <a:ext cx="22014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Cada sub-time entrega da maneira que deseja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	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Cada indivíduo se encaixa de uma forma no processo de análise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4780825" y="1827400"/>
            <a:ext cx="22014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Poder de auto regular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/>
        </p:nvSpPr>
        <p:spPr>
          <a:xfrm>
            <a:off x="2465200" y="2282800"/>
            <a:ext cx="22014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Estabelecidas individualmente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	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Remuneração diretamente atrelada às metas para alinhar interesses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Diferentes para as áreas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Feedback 360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311725" y="3294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Organizações Financeiras - Constellation</a:t>
            </a:r>
            <a:endParaRPr sz="3000"/>
          </a:p>
        </p:txBody>
      </p:sp>
      <p:cxnSp>
        <p:nvCxnSpPr>
          <p:cNvPr id="160" name="Google Shape;160;p21"/>
          <p:cNvCxnSpPr/>
          <p:nvPr/>
        </p:nvCxnSpPr>
        <p:spPr>
          <a:xfrm rot="10800000" flipH="1">
            <a:off x="80375" y="1636900"/>
            <a:ext cx="8943600" cy="2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21"/>
          <p:cNvSpPr txBox="1"/>
          <p:nvPr/>
        </p:nvSpPr>
        <p:spPr>
          <a:xfrm>
            <a:off x="80375" y="1328375"/>
            <a:ext cx="39033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Escola Sociotécnica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190500" y="1827400"/>
            <a:ext cx="22014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Grupos semi autônomos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162275" y="2282800"/>
            <a:ext cx="22014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Áreas independentes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	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Subtimes dentro das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diferentes áreas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Especialização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Fluidez dos processos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00" y="3858200"/>
            <a:ext cx="2276250" cy="1216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/>
          <p:nvPr/>
        </p:nvSpPr>
        <p:spPr>
          <a:xfrm>
            <a:off x="2493425" y="1827400"/>
            <a:ext cx="22014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Metas bem definidas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4752600" y="2282800"/>
            <a:ext cx="22014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Cada sub-time entrega da maneira que deseja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	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Cada indivíduo se encaixa de uma forma no processo de análise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4780825" y="1827400"/>
            <a:ext cx="2201400" cy="455400"/>
          </a:xfrm>
          <a:prstGeom prst="rect">
            <a:avLst/>
          </a:prstGeom>
          <a:solidFill>
            <a:srgbClr val="0420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Poder de auto regular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7161401" y="2282800"/>
            <a:ext cx="1801500" cy="1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Hierarquia bem definida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	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Assets podem ser just in time - Não é o caso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Área de trading é padronizada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7184500" y="1827400"/>
            <a:ext cx="1801500" cy="4554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Outras observações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Microsoft Office PowerPoint</Application>
  <PresentationFormat>Apresentação na tela (16:9)</PresentationFormat>
  <Paragraphs>310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Merriweather</vt:lpstr>
      <vt:lpstr>Arial</vt:lpstr>
      <vt:lpstr>Roboto</vt:lpstr>
      <vt:lpstr>Paradigm</vt:lpstr>
      <vt:lpstr>ORGANIZAÇÃO DO TRABALHO EM ORGANIZAÇÕES FINANCEIRAS  PRO 3432 - Organização do Trabalho na Produção  Professor Mario Sergio Salerno </vt:lpstr>
      <vt:lpstr>Cronograma da Apresentação</vt:lpstr>
      <vt:lpstr>Resumo das Organizações Financeiras</vt:lpstr>
      <vt:lpstr>Onde os integrantes do grupo trabalham:</vt:lpstr>
      <vt:lpstr>Organizações Financeiras Asset Management</vt:lpstr>
      <vt:lpstr>Asset Management</vt:lpstr>
      <vt:lpstr>Organizações Financeiras - Constellation</vt:lpstr>
      <vt:lpstr>Organizações Financeiras - Constellation</vt:lpstr>
      <vt:lpstr>Organizações Financeiras - Constellation</vt:lpstr>
      <vt:lpstr>Organizações Financeiras - Constellation</vt:lpstr>
      <vt:lpstr>Organizações Financeiras - Compass Group</vt:lpstr>
      <vt:lpstr>Organizações Financeiras - Compass Group</vt:lpstr>
      <vt:lpstr>Organizações Financeiras - Compass Group</vt:lpstr>
      <vt:lpstr>Asset Management - Compass Group </vt:lpstr>
      <vt:lpstr>Organizações Financeiras Family Office</vt:lpstr>
      <vt:lpstr>Family Office</vt:lpstr>
      <vt:lpstr>Family Office - LTS Investments</vt:lpstr>
      <vt:lpstr>Family Office - LTS Investments</vt:lpstr>
      <vt:lpstr>Family Office - LTS Investments </vt:lpstr>
      <vt:lpstr>Organizações Financeiras Venture Capital</vt:lpstr>
      <vt:lpstr>Venture Capital </vt:lpstr>
      <vt:lpstr>Venture Capital - Modelos Consolidados </vt:lpstr>
      <vt:lpstr>Venture Capital - Processo de Investimento </vt:lpstr>
      <vt:lpstr>Venture Capital - Brasil </vt:lpstr>
      <vt:lpstr>Venture Capital - Brasil </vt:lpstr>
      <vt:lpstr>Venture Capital - MAYA Capital  </vt:lpstr>
      <vt:lpstr>Venture Capital - MAYA Capital </vt:lpstr>
      <vt:lpstr>Venture Capital - MAYA Capital </vt:lpstr>
      <vt:lpstr>Comparativo e Conclusão</vt:lpstr>
      <vt:lpstr>Comparativo entre as organizações</vt:lpstr>
      <vt:lpstr>Mudanças devido o COVID-19</vt:lpstr>
      <vt:lpstr>Mudanças devido o COVID-19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DO TRABALHO EM ORGANIZAÇÕES FINANCEIRAS  PRO 3432 - Organização do Trabalho na Produção  Professor Mario Sergio Salerno </dc:title>
  <dc:creator>Victor Tessari</dc:creator>
  <cp:lastModifiedBy>Flavio Fisch</cp:lastModifiedBy>
  <cp:revision>1</cp:revision>
  <dcterms:modified xsi:type="dcterms:W3CDTF">2020-06-04T15:21:12Z</dcterms:modified>
</cp:coreProperties>
</file>