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B6C7F7F-C7E1-493E-AEC4-B2421C610A77}">
  <a:tblStyle styleId="{0B6C7F7F-C7E1-493E-AEC4-B2421C610A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ProximaNova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fb66c65c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fb66c65c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fb66c65c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fb66c65c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fb66c65c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fb66c65c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3b455a980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3b455a980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3b455a98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3b455a98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3b455a980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3b455a980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fb66c65c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fb66c65c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3b455a98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3b455a98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73763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  <a:effectLst>
            <a:outerShdw rotWithShape="0" algn="bl" dir="6000000" dist="9525">
              <a:srgbClr val="000000"/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FFFFFF"/>
                </a:solidFill>
              </a:rPr>
              <a:t>Seminário</a:t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FFFF"/>
                </a:solidFill>
              </a:rPr>
              <a:t>Entrega parcial: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FFFF"/>
                </a:solidFill>
              </a:rPr>
              <a:t>Cadeia</a:t>
            </a:r>
            <a:r>
              <a:rPr b="1" lang="pt-BR" sz="2400">
                <a:solidFill>
                  <a:srgbClr val="FFFFFF"/>
                </a:solidFill>
              </a:rPr>
              <a:t> Produtiva e Aspectos Ambientais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38"/>
            <a:ext cx="8123100" cy="12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400">
                <a:solidFill>
                  <a:srgbClr val="FFFFFF"/>
                </a:solidFill>
              </a:rPr>
              <a:t>André Bor Shyang Huang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FFFFFF"/>
                </a:solidFill>
              </a:rPr>
              <a:t>Maikon Yukio Makihara Semelewicy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FFFFFF"/>
                </a:solidFill>
              </a:rPr>
              <a:t>Stephanie Hsia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4288325" y="0"/>
            <a:ext cx="4855500" cy="5180700"/>
          </a:xfrm>
          <a:prstGeom prst="rect">
            <a:avLst/>
          </a:prstGeom>
          <a:solidFill>
            <a:srgbClr val="3EBA7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>
            <p:ph idx="4294967295" type="body"/>
          </p:nvPr>
        </p:nvSpPr>
        <p:spPr>
          <a:xfrm>
            <a:off x="4797575" y="712200"/>
            <a:ext cx="3837000" cy="37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pt-BR" sz="2200">
                <a:solidFill>
                  <a:srgbClr val="FFFFFF"/>
                </a:solidFill>
              </a:rPr>
              <a:t>Papel</a:t>
            </a:r>
            <a:endParaRPr sz="2200">
              <a:solidFill>
                <a:srgbClr val="FFFFFF"/>
              </a:solidFill>
            </a:endParaRPr>
          </a:p>
          <a:p>
            <a:pPr indent="-3683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</a:pPr>
            <a:r>
              <a:rPr lang="pt-BR" sz="2200">
                <a:solidFill>
                  <a:srgbClr val="FFFFFF"/>
                </a:solidFill>
              </a:rPr>
              <a:t>Offset</a:t>
            </a:r>
            <a:endParaRPr sz="2200">
              <a:solidFill>
                <a:srgbClr val="FFFFFF"/>
              </a:solidFill>
            </a:endParaRPr>
          </a:p>
          <a:p>
            <a:pPr indent="-3683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</a:pPr>
            <a:r>
              <a:rPr lang="pt-BR" sz="2200">
                <a:solidFill>
                  <a:srgbClr val="FFFFFF"/>
                </a:solidFill>
              </a:rPr>
              <a:t>Couché</a:t>
            </a:r>
            <a:endParaRPr sz="2200">
              <a:solidFill>
                <a:srgbClr val="FFFFFF"/>
              </a:solidFill>
            </a:endParaRPr>
          </a:p>
          <a:p>
            <a:pPr indent="-3683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pt-BR" sz="2200">
                <a:solidFill>
                  <a:srgbClr val="FFFFFF"/>
                </a:solidFill>
              </a:rPr>
              <a:t>Celulose</a:t>
            </a:r>
            <a:endParaRPr sz="2200">
              <a:solidFill>
                <a:srgbClr val="FFFFFF"/>
              </a:solidFill>
            </a:endParaRPr>
          </a:p>
          <a:p>
            <a:pPr indent="-3683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pt-BR" sz="2200">
                <a:solidFill>
                  <a:srgbClr val="FFFFFF"/>
                </a:solidFill>
              </a:rPr>
              <a:t>Lignina</a:t>
            </a:r>
            <a:endParaRPr sz="2200">
              <a:solidFill>
                <a:srgbClr val="FFFFFF"/>
              </a:solidFill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pt-BR" sz="2200">
                <a:solidFill>
                  <a:srgbClr val="FFFFFF"/>
                </a:solidFill>
              </a:rPr>
              <a:t>Produtos de higiene</a:t>
            </a:r>
            <a:endParaRPr sz="2200">
              <a:solidFill>
                <a:srgbClr val="FFFFFF"/>
              </a:solidFill>
            </a:endParaRPr>
          </a:p>
          <a:p>
            <a:pPr indent="-3683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</a:pPr>
            <a:r>
              <a:rPr i="1" lang="pt-BR" sz="2200">
                <a:solidFill>
                  <a:schemeClr val="lt1"/>
                </a:solidFill>
              </a:rPr>
              <a:t>Eucafluff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425" y="1611000"/>
            <a:ext cx="3312476" cy="192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146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2"/>
                </a:solidFill>
              </a:rPr>
              <a:t>Cadeia Produtiva do Papel</a:t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2440" l="3910" r="0" t="22247"/>
          <a:stretch/>
        </p:blipFill>
        <p:spPr>
          <a:xfrm>
            <a:off x="377825" y="656850"/>
            <a:ext cx="8186398" cy="428205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200150" y="4468800"/>
            <a:ext cx="41130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chemeClr val="dk1"/>
                </a:solidFill>
              </a:rPr>
              <a:t>Fontes: Fabricação de papel: Papel Revestido Couché e Fabricação de Papel: Papel não Revestido (Offset),  Suzano SA 2020</a:t>
            </a:r>
            <a:endParaRPr i="1"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2"/>
                </a:solidFill>
              </a:rPr>
              <a:t>Sustentabilidade e </a:t>
            </a:r>
            <a:r>
              <a:rPr b="1" lang="pt-BR">
                <a:solidFill>
                  <a:schemeClr val="dk2"/>
                </a:solidFill>
              </a:rPr>
              <a:t>Ecoeficiência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789300" y="4703625"/>
            <a:ext cx="7565400" cy="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chemeClr val="dk1"/>
                </a:solidFill>
              </a:rPr>
              <a:t>Fonte: Estratégia Sustentabilidade Suzano SA 2020</a:t>
            </a:r>
            <a:endParaRPr i="1" sz="1000">
              <a:solidFill>
                <a:schemeClr val="dk1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8000" y="160929"/>
            <a:ext cx="1285200" cy="8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4">
            <a:alphaModFix/>
          </a:blip>
          <a:srcRect b="0" l="0" r="0" t="13186"/>
          <a:stretch/>
        </p:blipFill>
        <p:spPr>
          <a:xfrm>
            <a:off x="1375625" y="1559925"/>
            <a:ext cx="6392750" cy="30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2"/>
                </a:solidFill>
              </a:rPr>
              <a:t>Estratégias e metas:</a:t>
            </a:r>
            <a:endParaRPr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2"/>
                </a:solidFill>
              </a:rPr>
              <a:t>Sustentabilidade e Ecoeficiência</a:t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8000" y="160929"/>
            <a:ext cx="1285200" cy="8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3748375"/>
            <a:ext cx="1398600" cy="8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chemeClr val="dk1"/>
                </a:solidFill>
              </a:rPr>
              <a:t>Fonte: Relatório de Sustentabilidade 2017 Suzano SA</a:t>
            </a:r>
            <a:endParaRPr i="1" sz="1000">
              <a:solidFill>
                <a:schemeClr val="dk1"/>
              </a:solidFill>
            </a:endParaRPr>
          </a:p>
        </p:txBody>
      </p:sp>
      <p:sp>
        <p:nvSpPr>
          <p:cNvPr id="92" name="Google Shape;92;p17"/>
          <p:cNvSpPr txBox="1"/>
          <p:nvPr>
            <p:ph type="title"/>
          </p:nvPr>
        </p:nvSpPr>
        <p:spPr>
          <a:xfrm>
            <a:off x="460350" y="1532900"/>
            <a:ext cx="1101300" cy="5727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0000FF"/>
                </a:solidFill>
              </a:rPr>
              <a:t>Água</a:t>
            </a:r>
            <a:endParaRPr b="1" sz="2400">
              <a:solidFill>
                <a:srgbClr val="0000FF"/>
              </a:solidFill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2900" y="1250200"/>
            <a:ext cx="6889750" cy="360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2"/>
                </a:solidFill>
              </a:rPr>
              <a:t>Sustentabilidade e Ecoeficiência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4645475"/>
            <a:ext cx="3321600" cy="3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chemeClr val="dk1"/>
                </a:solidFill>
              </a:rPr>
              <a:t>Fonte: Relatório de Sustentabilidade 2018 Suzano SA</a:t>
            </a:r>
            <a:endParaRPr i="1" sz="1000">
              <a:solidFill>
                <a:schemeClr val="dk1"/>
              </a:solidFill>
            </a:endParaRPr>
          </a:p>
        </p:txBody>
      </p:sp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1127400"/>
            <a:ext cx="408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1155CC"/>
                </a:solidFill>
              </a:rPr>
              <a:t>Emissões</a:t>
            </a:r>
            <a:endParaRPr b="1" sz="2000">
              <a:solidFill>
                <a:srgbClr val="1155CC"/>
              </a:solidFill>
            </a:endParaRPr>
          </a:p>
        </p:txBody>
      </p:sp>
      <p:sp>
        <p:nvSpPr>
          <p:cNvPr id="101" name="Google Shape;101;p18"/>
          <p:cNvSpPr txBox="1"/>
          <p:nvPr>
            <p:ph type="title"/>
          </p:nvPr>
        </p:nvSpPr>
        <p:spPr>
          <a:xfrm>
            <a:off x="4752425" y="1127400"/>
            <a:ext cx="408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Energia</a:t>
            </a:r>
            <a:endParaRPr b="1" sz="2000">
              <a:solidFill>
                <a:srgbClr val="38761D"/>
              </a:solidFill>
            </a:endParaRPr>
          </a:p>
        </p:txBody>
      </p:sp>
      <p:graphicFrame>
        <p:nvGraphicFramePr>
          <p:cNvPr id="102" name="Google Shape;102;p18"/>
          <p:cNvGraphicFramePr/>
          <p:nvPr/>
        </p:nvGraphicFramePr>
        <p:xfrm>
          <a:off x="311700" y="1677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{0B6C7F7F-C7E1-493E-AEC4-B2421C610A77}</a:tableStyleId>
              </a:tblPr>
              <a:tblGrid>
                <a:gridCol w="2309250"/>
                <a:gridCol w="1875450"/>
              </a:tblGrid>
              <a:tr h="580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Tipo de emissão</a:t>
                      </a:r>
                      <a:endParaRPr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Massa de emissão de GEE (tCO2 eq)</a:t>
                      </a:r>
                      <a:endParaRPr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468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Emissões diretas de GEE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983.341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</a:tr>
              <a:tr h="670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Emissões de GEE a partir de aquisição de energia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60.205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</a:tr>
              <a:tr h="78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Outras emissões de GEE de origem indireta da atividade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525.068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</a:tr>
              <a:tr h="37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Total</a:t>
                      </a:r>
                      <a:endParaRPr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1.568.614</a:t>
                      </a:r>
                      <a:endParaRPr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8000" y="160929"/>
            <a:ext cx="1285200" cy="8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 rotWithShape="1">
          <a:blip r:embed="rId4">
            <a:alphaModFix/>
          </a:blip>
          <a:srcRect b="0" l="23368" r="22058" t="2400"/>
          <a:stretch/>
        </p:blipFill>
        <p:spPr>
          <a:xfrm>
            <a:off x="5391925" y="1671600"/>
            <a:ext cx="2999300" cy="322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2"/>
                </a:solidFill>
              </a:rPr>
              <a:t>Sustentabilidade e Ecoeficiência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5006850" y="4568125"/>
            <a:ext cx="3321600" cy="3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chemeClr val="dk1"/>
                </a:solidFill>
              </a:rPr>
              <a:t>Fonte: Relatório de Sustentabilidade 2018 Suzano SA</a:t>
            </a:r>
            <a:endParaRPr i="1" sz="1000">
              <a:solidFill>
                <a:schemeClr val="dk1"/>
              </a:solidFill>
            </a:endParaRPr>
          </a:p>
        </p:txBody>
      </p:sp>
      <p:sp>
        <p:nvSpPr>
          <p:cNvPr id="111" name="Google Shape;111;p19"/>
          <p:cNvSpPr txBox="1"/>
          <p:nvPr>
            <p:ph type="title"/>
          </p:nvPr>
        </p:nvSpPr>
        <p:spPr>
          <a:xfrm>
            <a:off x="446175" y="1127400"/>
            <a:ext cx="4362600" cy="3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38761D"/>
                </a:solidFill>
              </a:rPr>
              <a:t>Biodiversidade</a:t>
            </a:r>
            <a:endParaRPr b="1" sz="2000">
              <a:solidFill>
                <a:srgbClr val="38761D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Char char="●"/>
            </a:pPr>
            <a:r>
              <a:rPr lang="pt-BR" sz="1800">
                <a:solidFill>
                  <a:srgbClr val="000000"/>
                </a:solidFill>
              </a:rPr>
              <a:t>Programas de conservação e restauração:</a:t>
            </a:r>
            <a:endParaRPr sz="18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Char char="○"/>
            </a:pPr>
            <a:r>
              <a:rPr lang="pt-BR" sz="1600">
                <a:solidFill>
                  <a:srgbClr val="000000"/>
                </a:solidFill>
              </a:rPr>
              <a:t>Atuação em 3 biomas;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pt-BR" sz="1600">
                <a:solidFill>
                  <a:srgbClr val="000000"/>
                </a:solidFill>
              </a:rPr>
              <a:t>Plantio de mais de 11 milhões de mudas;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pt-BR" sz="1600">
                <a:solidFill>
                  <a:srgbClr val="000000"/>
                </a:solidFill>
              </a:rPr>
              <a:t>Nascentes de Mucuri.</a:t>
            </a:r>
            <a:endParaRPr sz="16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Char char="●"/>
            </a:pPr>
            <a:r>
              <a:rPr lang="pt-BR" sz="1800">
                <a:solidFill>
                  <a:srgbClr val="000000"/>
                </a:solidFill>
              </a:rPr>
              <a:t>Monitoramento da biodiversidade:</a:t>
            </a:r>
            <a:endParaRPr sz="18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pt-BR" sz="1600">
                <a:solidFill>
                  <a:srgbClr val="000000"/>
                </a:solidFill>
              </a:rPr>
              <a:t>Espécies em extinção;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pt-BR" sz="1600">
                <a:solidFill>
                  <a:srgbClr val="000000"/>
                </a:solidFill>
              </a:rPr>
              <a:t>Identificação de novas espécies.</a:t>
            </a:r>
            <a:endParaRPr sz="16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300"/>
              </a:spcAft>
              <a:buClr>
                <a:srgbClr val="000000"/>
              </a:buClr>
              <a:buSzPts val="1800"/>
              <a:buFont typeface="Proxima Nova"/>
              <a:buChar char="●"/>
            </a:pPr>
            <a:r>
              <a:t/>
            </a:r>
            <a:endParaRPr sz="2000">
              <a:solidFill>
                <a:srgbClr val="38761D"/>
              </a:solidFill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8000" y="160929"/>
            <a:ext cx="1285200" cy="8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6850" y="1382700"/>
            <a:ext cx="3997150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2"/>
                </a:solidFill>
              </a:rPr>
              <a:t>Áreas de Pesquisa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311700" y="1152475"/>
            <a:ext cx="8520600" cy="3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Char char="●"/>
            </a:pPr>
            <a:r>
              <a:rPr b="1" lang="pt-BR">
                <a:solidFill>
                  <a:srgbClr val="4A4A4A"/>
                </a:solidFill>
              </a:rPr>
              <a:t>Celulose microfibrilada</a:t>
            </a:r>
            <a:r>
              <a:rPr lang="pt-BR">
                <a:solidFill>
                  <a:srgbClr val="4A4A4A"/>
                </a:solidFill>
              </a:rPr>
              <a:t>: papel, tintas, cosméticos e tecidos.</a:t>
            </a:r>
            <a:endParaRPr>
              <a:solidFill>
                <a:srgbClr val="4A4A4A"/>
              </a:solidFill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A4A4A"/>
              </a:buClr>
              <a:buSzPts val="1800"/>
              <a:buChar char="●"/>
            </a:pPr>
            <a:r>
              <a:rPr b="1" lang="pt-BR">
                <a:solidFill>
                  <a:srgbClr val="4A4A4A"/>
                </a:solidFill>
              </a:rPr>
              <a:t>Celulose nanocristalina</a:t>
            </a:r>
            <a:r>
              <a:rPr lang="pt-BR">
                <a:solidFill>
                  <a:srgbClr val="4A4A4A"/>
                </a:solidFill>
              </a:rPr>
              <a:t>:</a:t>
            </a:r>
            <a:r>
              <a:rPr lang="pt-BR">
                <a:solidFill>
                  <a:srgbClr val="4A4A4A"/>
                </a:solidFill>
              </a:rPr>
              <a:t> a</a:t>
            </a:r>
            <a:r>
              <a:rPr lang="pt-BR">
                <a:solidFill>
                  <a:srgbClr val="4A4A4A"/>
                </a:solidFill>
              </a:rPr>
              <a:t>plicação em óleo e gás,</a:t>
            </a:r>
            <a:endParaRPr>
              <a:solidFill>
                <a:srgbClr val="4A4A4A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A4A4A"/>
                </a:solidFill>
              </a:rPr>
              <a:t>adesivos, tintas e cosméticos.</a:t>
            </a:r>
            <a:endParaRPr>
              <a:solidFill>
                <a:srgbClr val="4A4A4A"/>
              </a:solidFill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A4A4A"/>
              </a:buClr>
              <a:buSzPts val="1800"/>
              <a:buChar char="●"/>
            </a:pPr>
            <a:r>
              <a:rPr b="1" lang="pt-BR">
                <a:solidFill>
                  <a:srgbClr val="4A4A4A"/>
                </a:solidFill>
              </a:rPr>
              <a:t>Celulose solúvel e açúcares</a:t>
            </a:r>
            <a:r>
              <a:rPr lang="pt-BR">
                <a:solidFill>
                  <a:srgbClr val="4A4A4A"/>
                </a:solidFill>
              </a:rPr>
              <a:t>:</a:t>
            </a:r>
            <a:r>
              <a:rPr lang="pt-BR">
                <a:solidFill>
                  <a:srgbClr val="4A4A4A"/>
                </a:solidFill>
              </a:rPr>
              <a:t> </a:t>
            </a:r>
            <a:r>
              <a:rPr lang="pt-BR">
                <a:solidFill>
                  <a:srgbClr val="4A4A4A"/>
                </a:solidFill>
              </a:rPr>
              <a:t>produção de fios</a:t>
            </a:r>
            <a:endParaRPr>
              <a:solidFill>
                <a:srgbClr val="4A4A4A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A4A4A"/>
                </a:solidFill>
              </a:rPr>
              <a:t>têxteis e indústria química em geral.</a:t>
            </a:r>
            <a:endParaRPr>
              <a:solidFill>
                <a:srgbClr val="4A4A4A"/>
              </a:solidFill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A4A4A"/>
              </a:buClr>
              <a:buSzPts val="1800"/>
              <a:buChar char="●"/>
            </a:pPr>
            <a:r>
              <a:rPr b="1" lang="pt-BR">
                <a:solidFill>
                  <a:srgbClr val="4A4A4A"/>
                </a:solidFill>
              </a:rPr>
              <a:t>Biocompósitos</a:t>
            </a:r>
            <a:r>
              <a:rPr lang="pt-BR">
                <a:solidFill>
                  <a:srgbClr val="4A4A4A"/>
                </a:solidFill>
              </a:rPr>
              <a:t>: aplicação em diversas indústrias,</a:t>
            </a:r>
            <a:endParaRPr>
              <a:solidFill>
                <a:srgbClr val="4A4A4A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A4A4A"/>
                </a:solidFill>
              </a:rPr>
              <a:t>como automotiva, embalagens e bens de consumo.</a:t>
            </a:r>
            <a:endParaRPr>
              <a:solidFill>
                <a:srgbClr val="4A4A4A"/>
              </a:solidFill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rgbClr val="4A4A4A"/>
              </a:buClr>
              <a:buSzPts val="1800"/>
              <a:buChar char="●"/>
            </a:pPr>
            <a:r>
              <a:rPr b="1" lang="pt-BR">
                <a:solidFill>
                  <a:srgbClr val="4A4A4A"/>
                </a:solidFill>
              </a:rPr>
              <a:t>Bio-óleo</a:t>
            </a:r>
            <a:r>
              <a:rPr lang="pt-BR">
                <a:solidFill>
                  <a:srgbClr val="4A4A4A"/>
                </a:solidFill>
              </a:rPr>
              <a:t>: óleo de aquecimento e biopetróleo.</a:t>
            </a:r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7250" y="1842800"/>
            <a:ext cx="2375050" cy="237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73763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/>
        </p:nvSpPr>
        <p:spPr>
          <a:xfrm>
            <a:off x="680250" y="1859100"/>
            <a:ext cx="7783500" cy="14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Obrigado por assistir!</a:t>
            </a:r>
            <a:endParaRPr b="1" sz="4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