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embeddings/oleObject1.bin" ContentType="application/vnd.openxmlformats-officedocument.oleObject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5" r:id="rId1"/>
  </p:sldMasterIdLst>
  <p:notesMasterIdLst>
    <p:notesMasterId r:id="rId49"/>
  </p:notesMasterIdLst>
  <p:handoutMasterIdLst>
    <p:handoutMasterId r:id="rId50"/>
  </p:handoutMasterIdLst>
  <p:sldIdLst>
    <p:sldId id="416" r:id="rId2"/>
    <p:sldId id="443" r:id="rId3"/>
    <p:sldId id="374" r:id="rId4"/>
    <p:sldId id="299" r:id="rId5"/>
    <p:sldId id="300" r:id="rId6"/>
    <p:sldId id="301" r:id="rId7"/>
    <p:sldId id="419" r:id="rId8"/>
    <p:sldId id="305" r:id="rId9"/>
    <p:sldId id="421" r:id="rId10"/>
    <p:sldId id="417" r:id="rId11"/>
    <p:sldId id="418" r:id="rId12"/>
    <p:sldId id="303" r:id="rId13"/>
    <p:sldId id="306" r:id="rId14"/>
    <p:sldId id="307" r:id="rId15"/>
    <p:sldId id="346" r:id="rId16"/>
    <p:sldId id="347" r:id="rId17"/>
    <p:sldId id="353" r:id="rId18"/>
    <p:sldId id="352" r:id="rId19"/>
    <p:sldId id="375" r:id="rId20"/>
    <p:sldId id="356" r:id="rId21"/>
    <p:sldId id="358" r:id="rId22"/>
    <p:sldId id="422" r:id="rId23"/>
    <p:sldId id="423" r:id="rId24"/>
    <p:sldId id="424" r:id="rId25"/>
    <p:sldId id="425" r:id="rId26"/>
    <p:sldId id="404" r:id="rId27"/>
    <p:sldId id="426" r:id="rId28"/>
    <p:sldId id="427" r:id="rId29"/>
    <p:sldId id="428" r:id="rId30"/>
    <p:sldId id="437" r:id="rId31"/>
    <p:sldId id="436" r:id="rId32"/>
    <p:sldId id="438" r:id="rId33"/>
    <p:sldId id="429" r:id="rId34"/>
    <p:sldId id="439" r:id="rId35"/>
    <p:sldId id="434" r:id="rId36"/>
    <p:sldId id="430" r:id="rId37"/>
    <p:sldId id="431" r:id="rId38"/>
    <p:sldId id="432" r:id="rId39"/>
    <p:sldId id="433" r:id="rId40"/>
    <p:sldId id="359" r:id="rId41"/>
    <p:sldId id="440" r:id="rId42"/>
    <p:sldId id="442" r:id="rId43"/>
    <p:sldId id="441" r:id="rId44"/>
    <p:sldId id="360" r:id="rId45"/>
    <p:sldId id="361" r:id="rId46"/>
    <p:sldId id="402" r:id="rId47"/>
    <p:sldId id="362" r:id="rId48"/>
  </p:sldIdLst>
  <p:sldSz cx="9906000" cy="6858000" type="A4"/>
  <p:notesSz cx="6858000" cy="97742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00"/>
    <a:srgbClr val="FF00FF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65" autoAdjust="0"/>
    <p:restoredTop sz="94599" autoAdjust="0"/>
  </p:normalViewPr>
  <p:slideViewPr>
    <p:cSldViewPr>
      <p:cViewPr>
        <p:scale>
          <a:sx n="45" d="100"/>
          <a:sy n="45" d="100"/>
        </p:scale>
        <p:origin x="-2104" y="-6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2366"/>
    </p:cViewPr>
  </p:sorterViewPr>
  <p:notesViewPr>
    <p:cSldViewPr>
      <p:cViewPr varScale="1">
        <p:scale>
          <a:sx n="51" d="100"/>
          <a:sy n="51" d="100"/>
        </p:scale>
        <p:origin x="-1848" y="-102"/>
      </p:cViewPr>
      <p:guideLst>
        <p:guide orient="horz" pos="307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185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3438"/>
            <a:ext cx="5029200" cy="4397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0"/>
            <a:r>
              <a:rPr lang="pt-BR" noProof="0" smtClean="0"/>
              <a:t>Segundo nível</a:t>
            </a:r>
          </a:p>
          <a:p>
            <a:pPr lvl="0"/>
            <a:r>
              <a:rPr lang="pt-BR" noProof="0" smtClean="0"/>
              <a:t>Terceiro nível</a:t>
            </a:r>
          </a:p>
          <a:p>
            <a:pPr lvl="0"/>
            <a:r>
              <a:rPr lang="pt-BR" noProof="0" smtClean="0"/>
              <a:t>Quarto nível</a:t>
            </a:r>
          </a:p>
          <a:p>
            <a:pPr lvl="0"/>
            <a:r>
              <a:rPr lang="pt-BR" noProof="0" smtClean="0"/>
              <a:t>Quinto nível</a:t>
            </a:r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2163" y="739775"/>
            <a:ext cx="5273675" cy="3651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535562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0" y="739775"/>
            <a:ext cx="5272088" cy="365125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pt-BR" alt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5" y="861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9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370755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073150" y="17526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70756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6934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A8611-92E9-4EEB-B100-97ECE7DB7ED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720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F6CFD-C6E2-471E-9C46-FD4C49ACD1B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41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61213" y="304800"/>
            <a:ext cx="2166937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60400" y="304800"/>
            <a:ext cx="6348413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DFAF7-BB5D-405C-8381-F2B3DFFEC0F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730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0400" y="304800"/>
            <a:ext cx="84201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908050" y="1905000"/>
            <a:ext cx="84201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93429-035F-47F7-A80F-2926EB4A123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025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0400" y="304800"/>
            <a:ext cx="84201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SmartArt 2"/>
          <p:cNvSpPr>
            <a:spLocks noGrp="1"/>
          </p:cNvSpPr>
          <p:nvPr>
            <p:ph type="dgm" idx="1"/>
          </p:nvPr>
        </p:nvSpPr>
        <p:spPr>
          <a:xfrm>
            <a:off x="908050" y="1905000"/>
            <a:ext cx="84201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95B7-FF4C-4AAC-9A60-6CE4C5A90C2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56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61E23-3475-4580-94CC-8C830CED740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20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920E7-3343-46FA-BC5F-1937B9D14DC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324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08050" y="19050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94300" y="19050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BAC48-757B-402A-B9F9-6EFD976B9BA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89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ECBDD-D03D-4A37-89B0-7FC1A74514D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44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CB048-52C2-4B5A-9239-682E3EF4414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9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FC9B4-2C67-491B-BD49-5D2CB50C79B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62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8B97B-9A38-4846-8409-AB36F010412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83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2163F-D9AC-4944-B5F9-42EE8ABED6D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38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7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 w 43195"/>
                  <a:gd name="T1" fmla="*/ 0 h 43200"/>
                  <a:gd name="T2" fmla="*/ 0 w 43195"/>
                  <a:gd name="T3" fmla="*/ 1 h 43200"/>
                  <a:gd name="T4" fmla="*/ 1 w 43195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048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19050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69729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69730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36973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charset="0"/>
              </a:defRPr>
            </a:lvl1pPr>
          </a:lstStyle>
          <a:p>
            <a:pPr>
              <a:defRPr/>
            </a:pPr>
            <a:fld id="{E98C0F68-1FA6-4A27-ACD5-BE8A40EE6A7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COMPENSAÇÃO</a:t>
            </a: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Prof. Gilberto Shinyashiki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1229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95FEBF1-4058-47CC-AE39-C210A4F3E3F5}" type="slidenum">
              <a:rPr lang="pt-BR" altLang="pt-BR" sz="1400" smtClean="0"/>
              <a:pPr eaLnBrk="1" hangingPunct="1"/>
              <a:t>10</a:t>
            </a:fld>
            <a:endParaRPr lang="pt-BR" altLang="pt-BR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762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4000" smtClean="0">
                <a:latin typeface="Georgia" pitchFamily="18" charset="0"/>
              </a:rPr>
              <a:t>Demanda de trabalho</a:t>
            </a:r>
            <a:endParaRPr lang="pt-BR" altLang="pt-BR" smtClean="0">
              <a:latin typeface="Georgia" pitchFamily="18" charset="0"/>
            </a:endParaRP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73050" y="1484313"/>
            <a:ext cx="9245600" cy="4856162"/>
          </a:xfrm>
          <a:noFill/>
        </p:spPr>
        <p:txBody>
          <a:bodyPr lIns="90488" tIns="44450" rIns="90488" bIns="44450"/>
          <a:lstStyle/>
          <a:p>
            <a:pPr algn="ctr" eaLnBrk="1" hangingPunct="1">
              <a:buFont typeface="Wingdings" pitchFamily="2" charset="2"/>
              <a:buNone/>
            </a:pPr>
            <a:r>
              <a:rPr lang="pt-BR" altLang="pt-BR" b="1" smtClean="0">
                <a:latin typeface="Georgia" pitchFamily="18" charset="0"/>
              </a:rPr>
              <a:t>Porque um empregador paga mais que o mercado?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Sinalização: empregador desenha políticas de remuneração como parte da estratégia que sinaliza tanto para o atual como para o futuro empregado que tipos de comportamentos são esperados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Bônus, variável, benefícios, outras características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Consequência: compensação refletir as estratégias e objetivos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1331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B1B91D9-0FD9-44D0-A88A-D542AB6D2AC3}" type="slidenum">
              <a:rPr lang="pt-BR" altLang="pt-BR" sz="1400" smtClean="0"/>
              <a:pPr eaLnBrk="1" hangingPunct="1"/>
              <a:t>11</a:t>
            </a:fld>
            <a:endParaRPr lang="pt-BR" altLang="pt-BR" sz="1400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344488" y="333375"/>
            <a:ext cx="9356725" cy="762000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Modificações da Oferta do trabalho</a:t>
            </a:r>
          </a:p>
        </p:txBody>
      </p:sp>
      <p:graphicFrame>
        <p:nvGraphicFramePr>
          <p:cNvPr id="331829" name="Group 53"/>
          <p:cNvGraphicFramePr>
            <a:graphicFrameLocks noGrp="1"/>
          </p:cNvGraphicFramePr>
          <p:nvPr>
            <p:ph type="tbl" idx="1"/>
          </p:nvPr>
        </p:nvGraphicFramePr>
        <p:xfrm>
          <a:off x="344488" y="1557338"/>
          <a:ext cx="9217025" cy="4856162"/>
        </p:xfrm>
        <a:graphic>
          <a:graphicData uri="http://schemas.openxmlformats.org/drawingml/2006/table">
            <a:tbl>
              <a:tblPr/>
              <a:tblGrid>
                <a:gridCol w="1439862"/>
                <a:gridCol w="3887788"/>
                <a:gridCol w="388937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Teoria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Projeção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Consequências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Salário de</a:t>
                      </a: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Reserva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Candidatos não aceitam trabalhos que paguem abaixo de um determinado valor, não importando a atratividade de outras características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Nível de salário afeta capacidade de recrutar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5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Capital</a:t>
                      </a: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Humano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 valor das competências individuais é uma função do tempo necessário para adquiri-las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Salário mais alto é necessário para atrair pessoas para treiná-las para tarefas mais difíceis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Competição pelo Trabalho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Trabalhadores competem com suas qualificações por trabalhos com os valores estabelecidos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Conforme a dificuldade de contratação aumenta, empregadores devem esperar gastar mais para treinar novos empregados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1433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565C30A-7EF1-4D37-A21D-E709B15D36CC}" type="slidenum">
              <a:rPr lang="pt-BR" altLang="pt-BR" sz="1400" smtClean="0"/>
              <a:pPr eaLnBrk="1" hangingPunct="1"/>
              <a:t>12</a:t>
            </a:fld>
            <a:endParaRPr lang="pt-BR" altLang="pt-BR" sz="140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4000" smtClean="0">
                <a:latin typeface="Georgia" pitchFamily="18" charset="0"/>
              </a:rPr>
              <a:t>Limitações do modelo de oferta e demanda</a:t>
            </a:r>
            <a:endParaRPr lang="pt-BR" altLang="pt-BR" smtClean="0">
              <a:latin typeface="Georgia" pitchFamily="18" charset="0"/>
            </a:endParaRPr>
          </a:p>
        </p:txBody>
      </p:sp>
      <p:sp>
        <p:nvSpPr>
          <p:cNvPr id="143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grau de competição entre compradores e vendedores não é ideal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estratégias organizacionais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1536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73CB99-C151-4526-88E1-40AB00FB7089}" type="slidenum">
              <a:rPr lang="pt-BR" altLang="pt-BR" sz="1400" smtClean="0"/>
              <a:pPr eaLnBrk="1" hangingPunct="1"/>
              <a:t>13</a:t>
            </a:fld>
            <a:endParaRPr lang="pt-BR" altLang="pt-BR" sz="14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804863" y="304800"/>
            <a:ext cx="8204200" cy="9144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3200" b="1" smtClean="0">
                <a:latin typeface="Georgia" pitchFamily="18" charset="0"/>
              </a:rPr>
              <a:t>Fatores do mercado do produto e habilidade de pagar</a:t>
            </a:r>
            <a:r>
              <a:rPr lang="pt-BR" altLang="pt-BR" smtClean="0">
                <a:latin typeface="Georgia" pitchFamily="18" charset="0"/>
              </a:rPr>
              <a:t> 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341438"/>
            <a:ext cx="8420100" cy="4830762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pt-BR" altLang="pt-BR" sz="2000" b="1" smtClean="0">
                <a:latin typeface="Georgia" pitchFamily="18" charset="0"/>
              </a:rPr>
              <a:t>Demanda do produto</a:t>
            </a:r>
            <a:r>
              <a:rPr lang="pt-BR" altLang="pt-BR" sz="2000" smtClean="0">
                <a:latin typeface="Georgia" pitchFamily="18" charset="0"/>
              </a:rPr>
              <a:t>: faturamento e custo da folha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b="1" smtClean="0">
                <a:latin typeface="Georgia" pitchFamily="18" charset="0"/>
              </a:rPr>
              <a:t>Grau de competição</a:t>
            </a:r>
            <a:r>
              <a:rPr lang="pt-BR" altLang="pt-BR" sz="2000" smtClean="0">
                <a:latin typeface="Georgia" pitchFamily="18" charset="0"/>
              </a:rPr>
              <a:t>: margem do produto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b="1" smtClean="0">
                <a:latin typeface="Georgia" pitchFamily="18" charset="0"/>
              </a:rPr>
              <a:t>Fatores organizacionais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indústria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tamanho do empregador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estratégia organizacional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gerente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b="1" smtClean="0">
                <a:latin typeface="Georgia" pitchFamily="18" charset="0"/>
              </a:rPr>
              <a:t>Outros</a:t>
            </a:r>
            <a:endParaRPr lang="pt-BR" altLang="pt-BR" sz="2000" smtClean="0">
              <a:latin typeface="Georgi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Ocupação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Geografia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Competidores no mercado de produto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% do custo do trabalho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demanda é responsável por mudanças em preço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oferta de trabalho não é sensível a mudança de salário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habilidades específicas para o mercado de produto</a:t>
            </a:r>
            <a:endParaRPr lang="pt-BR" altLang="pt-BR" sz="1800" smtClean="0">
              <a:latin typeface="Georgia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1638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9DB395F-49AD-4A62-B3B2-05A3F79BC3D0}" type="slidenum">
              <a:rPr lang="pt-BR" altLang="pt-BR" sz="1400" smtClean="0"/>
              <a:pPr eaLnBrk="1" hangingPunct="1"/>
              <a:t>14</a:t>
            </a:fld>
            <a:endParaRPr lang="pt-BR" altLang="pt-BR" sz="140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87947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4000" smtClean="0">
                <a:latin typeface="Georgia" pitchFamily="18" charset="0"/>
              </a:rPr>
              <a:t>Opções de políticas de remuneração</a:t>
            </a:r>
            <a:endParaRPr lang="pt-BR" altLang="pt-BR" smtClean="0">
              <a:latin typeface="Georgia" pitchFamily="18" charset="0"/>
            </a:endParaRPr>
          </a:p>
        </p:txBody>
      </p:sp>
      <p:sp>
        <p:nvSpPr>
          <p:cNvPr id="163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3600" smtClean="0">
                <a:latin typeface="Georgia" pitchFamily="18" charset="0"/>
              </a:rPr>
              <a:t>pagar igual a competição</a:t>
            </a:r>
          </a:p>
          <a:p>
            <a:pPr eaLnBrk="1" hangingPunct="1"/>
            <a:r>
              <a:rPr lang="pt-BR" altLang="pt-BR" sz="3600" smtClean="0">
                <a:latin typeface="Georgia" pitchFamily="18" charset="0"/>
              </a:rPr>
              <a:t>liderar</a:t>
            </a:r>
          </a:p>
          <a:p>
            <a:pPr eaLnBrk="1" hangingPunct="1"/>
            <a:r>
              <a:rPr lang="pt-BR" altLang="pt-BR" sz="3600" smtClean="0">
                <a:latin typeface="Georgia" pitchFamily="18" charset="0"/>
              </a:rPr>
              <a:t>pagar abaixo do mercado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174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1A68FB2-0C9A-4466-AE2A-5F64F18072D3}" type="slidenum">
              <a:rPr lang="pt-BR" altLang="pt-BR" sz="1400" smtClean="0"/>
              <a:pPr eaLnBrk="1" hangingPunct="1"/>
              <a:t>15</a:t>
            </a:fld>
            <a:endParaRPr lang="pt-BR" altLang="pt-BR" sz="14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Pagar com o mercado (match)</a:t>
            </a:r>
          </a:p>
        </p:txBody>
      </p:sp>
      <p:sp>
        <p:nvSpPr>
          <p:cNvPr id="174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484313"/>
            <a:ext cx="8420100" cy="4535487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motivos</a:t>
            </a:r>
          </a:p>
          <a:p>
            <a:pPr lvl="1" eaLnBrk="1" hangingPunct="1"/>
            <a:r>
              <a:rPr lang="pt-BR" altLang="pt-BR" sz="2400" smtClean="0">
                <a:latin typeface="Georgia" pitchFamily="18" charset="0"/>
              </a:rPr>
              <a:t>não acompanhar o mercado causa insatisfação</a:t>
            </a:r>
          </a:p>
          <a:p>
            <a:pPr lvl="1" eaLnBrk="1" hangingPunct="1"/>
            <a:r>
              <a:rPr lang="pt-BR" altLang="pt-BR" sz="2400" smtClean="0">
                <a:latin typeface="Georgia" pitchFamily="18" charset="0"/>
              </a:rPr>
              <a:t>limita capacidade de recrutamento</a:t>
            </a:r>
          </a:p>
          <a:p>
            <a:pPr lvl="1" eaLnBrk="1" hangingPunct="1"/>
            <a:r>
              <a:rPr lang="pt-BR" altLang="pt-BR" sz="2400" smtClean="0">
                <a:latin typeface="Georgia" pitchFamily="18" charset="0"/>
              </a:rPr>
              <a:t>manter o custos de pessoal próximos ao do mercado</a:t>
            </a:r>
            <a:endParaRPr lang="pt-BR" altLang="pt-BR" smtClean="0">
              <a:latin typeface="Georgia" pitchFamily="18" charset="0"/>
            </a:endParaRP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dificuldade em manter o empregador com vantagem competitiva no mercado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1843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ED31436-6F6D-46FB-8A86-A04606C8D9CC}" type="slidenum">
              <a:rPr lang="pt-BR" altLang="pt-BR" sz="1400" smtClean="0"/>
              <a:pPr eaLnBrk="1" hangingPunct="1"/>
              <a:t>16</a:t>
            </a:fld>
            <a:endParaRPr lang="pt-BR" altLang="pt-BR" sz="140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Liderar o mercado (lead)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557338"/>
            <a:ext cx="8420100" cy="4462462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altLang="pt-BR" sz="2800" smtClean="0">
                <a:latin typeface="Georgia" pitchFamily="18" charset="0"/>
              </a:rPr>
              <a:t>maximiza a capacidade de atrair e reter empregados de qualidade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minimiza a insatisfação do empregado com salário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compensa fatores menos atrativo do trabalho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cuidado para não achatar a curva de salário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cuidado, verificar se isso gera mais produtividade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1945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57B6453-37FF-4BC9-93F6-CBE63A5BF131}" type="slidenum">
              <a:rPr lang="pt-BR" altLang="pt-BR" sz="1400" smtClean="0"/>
              <a:pPr eaLnBrk="1" hangingPunct="1"/>
              <a:t>17</a:t>
            </a:fld>
            <a:endParaRPr lang="pt-BR" altLang="pt-BR" sz="1400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Pagar abaixo do mercado (lag)</a:t>
            </a:r>
          </a:p>
        </p:txBody>
      </p:sp>
      <p:sp>
        <p:nvSpPr>
          <p:cNvPr id="194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557338"/>
            <a:ext cx="8420100" cy="4462462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  <a:defRPr/>
            </a:pPr>
            <a:r>
              <a:rPr lang="pt-BR" dirty="0" smtClean="0">
                <a:latin typeface="Georgia" pitchFamily="18" charset="0"/>
              </a:rPr>
              <a:t>dificulta atrair empregados potenciais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pt-BR" dirty="0" smtClean="0">
                <a:latin typeface="Georgia" pitchFamily="18" charset="0"/>
              </a:rPr>
              <a:t>compensar com outros aspectos do trabalho</a:t>
            </a:r>
          </a:p>
          <a:p>
            <a:pPr marL="342900" lvl="1" indent="-342900" eaLnBrk="1" hangingPunct="1">
              <a:lnSpc>
                <a:spcPct val="120000"/>
              </a:lnSpc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/>
            </a:pPr>
            <a:r>
              <a:rPr lang="pt-BR" sz="2400" dirty="0" smtClean="0">
                <a:latin typeface="Georgia" pitchFamily="18" charset="0"/>
              </a:rPr>
              <a:t>vai obrigar a empresa a pagar o valor de mercado a qualquer momento</a:t>
            </a:r>
            <a:endParaRPr lang="pt-BR" dirty="0" smtClean="0">
              <a:latin typeface="Georgia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pt-BR" sz="3600" dirty="0" smtClean="0">
                <a:latin typeface="Georgia" pitchFamily="18" charset="0"/>
              </a:rPr>
              <a:t>Políticas híbridas</a:t>
            </a:r>
            <a:endParaRPr lang="pt-BR" dirty="0" smtClean="0">
              <a:latin typeface="Georgia" pitchFamily="18" charset="0"/>
            </a:endParaRPr>
          </a:p>
          <a:p>
            <a:pPr lvl="1" eaLnBrk="1" hangingPunct="1">
              <a:lnSpc>
                <a:spcPct val="120000"/>
              </a:lnSpc>
              <a:defRPr/>
            </a:pPr>
            <a:r>
              <a:rPr lang="pt-BR" dirty="0" smtClean="0">
                <a:latin typeface="Georgia" pitchFamily="18" charset="0"/>
              </a:rPr>
              <a:t>diferentes políticas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pt-BR" dirty="0" smtClean="0">
                <a:latin typeface="Georgia" pitchFamily="18" charset="0"/>
              </a:rPr>
              <a:t>salário base e variáveis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2048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90F9F40-DDDC-44A9-8AA0-A71D1461613F}" type="slidenum">
              <a:rPr lang="pt-BR" altLang="pt-BR" sz="1400" smtClean="0"/>
              <a:pPr eaLnBrk="1" hangingPunct="1"/>
              <a:t>18</a:t>
            </a:fld>
            <a:endParaRPr lang="pt-BR" altLang="pt-BR" sz="1400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Consequências das decisões</a:t>
            </a:r>
          </a:p>
        </p:txBody>
      </p:sp>
      <p:sp>
        <p:nvSpPr>
          <p:cNvPr id="2048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557338"/>
            <a:ext cx="8420100" cy="4462462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contém custos de operação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aumenta a qualificação dos candidatos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aumenta experiência e qualidade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reduz turnover voluntário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reduz despesas relacionadas com paralisações de trabalho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Pesquisa Salarial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pt-BR" smtClean="0"/>
          </a:p>
        </p:txBody>
      </p:sp>
      <p:sp>
        <p:nvSpPr>
          <p:cNvPr id="4099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 smtClean="0"/>
          </a:p>
        </p:txBody>
      </p:sp>
      <p:sp>
        <p:nvSpPr>
          <p:cNvPr id="4100" name="Espaço Reservado para Rodap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4101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92D71A9-11E5-418B-B1B3-9B216B7D7EE0}" type="slidenum">
              <a:rPr lang="pt-BR" altLang="pt-BR" sz="1400" smtClean="0"/>
              <a:pPr eaLnBrk="1" hangingPunct="1"/>
              <a:t>2</a:t>
            </a:fld>
            <a:endParaRPr lang="pt-BR" altLang="pt-BR" sz="14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2253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9E60C17-998E-4A60-9704-EA38825426FD}" type="slidenum">
              <a:rPr lang="pt-BR" altLang="pt-BR" sz="1400" smtClean="0"/>
              <a:pPr eaLnBrk="1" hangingPunct="1"/>
              <a:t>20</a:t>
            </a:fld>
            <a:endParaRPr lang="pt-BR" altLang="pt-BR" sz="1400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Desenhando a estrutura de remuneração</a:t>
            </a:r>
          </a:p>
        </p:txBody>
      </p:sp>
      <p:sp>
        <p:nvSpPr>
          <p:cNvPr id="2253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pt-BR" altLang="pt-BR" sz="2800" smtClean="0">
                <a:latin typeface="Georgia" pitchFamily="18" charset="0"/>
              </a:rPr>
              <a:t>Decisões</a:t>
            </a:r>
          </a:p>
          <a:p>
            <a:pPr lvl="1" eaLnBrk="1" hangingPunct="1"/>
            <a:r>
              <a:rPr lang="pt-BR" altLang="pt-BR" sz="2400" smtClean="0">
                <a:latin typeface="Georgia" pitchFamily="18" charset="0"/>
              </a:rPr>
              <a:t>estabelecer a política de remuneração</a:t>
            </a:r>
          </a:p>
          <a:p>
            <a:pPr lvl="1" eaLnBrk="1" hangingPunct="1"/>
            <a:r>
              <a:rPr lang="pt-BR" altLang="pt-BR" sz="2400" smtClean="0">
                <a:latin typeface="Georgia" pitchFamily="18" charset="0"/>
              </a:rPr>
              <a:t>determinar os assuntos a serem cobertos na pesquisa</a:t>
            </a:r>
          </a:p>
          <a:p>
            <a:pPr lvl="1" eaLnBrk="1" hangingPunct="1"/>
            <a:r>
              <a:rPr lang="pt-BR" altLang="pt-BR" sz="2400" smtClean="0">
                <a:latin typeface="Georgia" pitchFamily="18" charset="0"/>
              </a:rPr>
              <a:t>desenhar e realizar a pesquisa</a:t>
            </a:r>
          </a:p>
          <a:p>
            <a:pPr lvl="1" eaLnBrk="1" hangingPunct="1"/>
            <a:r>
              <a:rPr lang="pt-BR" altLang="pt-BR" sz="2400" smtClean="0">
                <a:latin typeface="Georgia" pitchFamily="18" charset="0"/>
              </a:rPr>
              <a:t>interpretar e aplicar os resultados da pesquisa</a:t>
            </a:r>
          </a:p>
          <a:p>
            <a:pPr lvl="1" eaLnBrk="1" hangingPunct="1"/>
            <a:r>
              <a:rPr lang="pt-BR" altLang="pt-BR" sz="2400" smtClean="0">
                <a:latin typeface="Georgia" pitchFamily="18" charset="0"/>
              </a:rPr>
              <a:t>desenhar graus, faixas, pisos e incentivos</a:t>
            </a:r>
          </a:p>
          <a:p>
            <a:pPr lvl="1" eaLnBrk="1" hangingPunct="1"/>
            <a:r>
              <a:rPr lang="pt-BR" altLang="pt-BR" sz="2400" smtClean="0">
                <a:latin typeface="Georgia" pitchFamily="18" charset="0"/>
              </a:rPr>
              <a:t>ajustar a estrutura para balancear considerações externas e internas e contribuições dos empregados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2355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F5E7ED6-3971-43D0-9A04-1E090829ABE4}" type="slidenum">
              <a:rPr lang="pt-BR" altLang="pt-BR" sz="1400" smtClean="0"/>
              <a:pPr eaLnBrk="1" hangingPunct="1"/>
              <a:t>21</a:t>
            </a:fld>
            <a:endParaRPr lang="pt-BR" altLang="pt-BR" sz="1400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Pesquisa salarial</a:t>
            </a:r>
          </a:p>
        </p:txBody>
      </p:sp>
      <p:sp>
        <p:nvSpPr>
          <p:cNvPr id="2355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22288" y="2057400"/>
            <a:ext cx="8859837" cy="43815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pt-BR" altLang="pt-BR" sz="2400" smtClean="0"/>
              <a:t>Quais informações coletar?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smtClean="0"/>
              <a:t>sobre a natureza da organização sobre o sistema de compensação total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smtClean="0"/>
              <a:t>dados sobre a remuneração de cada ocupante do cargo em estudo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smtClean="0"/>
              <a:t>precisão dos dados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smtClean="0"/>
              <a:t>estrutura salarial x cargos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smtClean="0"/>
              <a:t>Interpretar e aplicar os resultados da pesquisa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smtClean="0"/>
              <a:t>verificar os dados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smtClean="0"/>
              <a:t>nivelamento: cargos similares mas não idênticos, os dados podem ser ponderados para nivelar</a:t>
            </a:r>
            <a:endParaRPr lang="pt-BR" altLang="pt-BR" sz="2000" smtClean="0"/>
          </a:p>
          <a:p>
            <a:pPr eaLnBrk="1" hangingPunct="1">
              <a:lnSpc>
                <a:spcPct val="70000"/>
              </a:lnSpc>
            </a:pPr>
            <a:endParaRPr lang="pt-BR" altLang="pt-BR" sz="24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2457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81A3C6F-8EA5-4BD5-949D-52724C9A9908}" type="slidenum">
              <a:rPr lang="pt-BR" altLang="pt-BR" sz="1400" smtClean="0"/>
              <a:pPr eaLnBrk="1" hangingPunct="1"/>
              <a:t>22</a:t>
            </a:fld>
            <a:endParaRPr lang="pt-BR" altLang="pt-BR" sz="14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Critérios para a seleção dos cargos</a:t>
            </a:r>
          </a:p>
        </p:txBody>
      </p:sp>
      <p:graphicFrame>
        <p:nvGraphicFramePr>
          <p:cNvPr id="342043" name="Group 27"/>
          <p:cNvGraphicFramePr>
            <a:graphicFrameLocks noGrp="1"/>
          </p:cNvGraphicFramePr>
          <p:nvPr/>
        </p:nvGraphicFramePr>
        <p:xfrm>
          <a:off x="381000" y="1676400"/>
          <a:ext cx="9067800" cy="4721225"/>
        </p:xfrm>
        <a:graphic>
          <a:graphicData uri="http://schemas.openxmlformats.org/drawingml/2006/table">
            <a:tbl>
              <a:tblPr/>
              <a:tblGrid>
                <a:gridCol w="1984375"/>
                <a:gridCol w="3211513"/>
                <a:gridCol w="3871912"/>
              </a:tblGrid>
              <a:tr h="874713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Seleção dos cargos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Número não excessivo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Universais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Representativos interna e externamente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Específicos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36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Que não apresentam grande variedade de tarefas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39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Representativos de todas as classes da estrutura salarial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2560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4464CB5-5C64-468B-8301-ECBF89081295}" type="slidenum">
              <a:rPr lang="pt-BR" altLang="pt-BR" sz="1400" smtClean="0"/>
              <a:pPr eaLnBrk="1" hangingPunct="1"/>
              <a:t>23</a:t>
            </a:fld>
            <a:endParaRPr lang="pt-BR" altLang="pt-BR" sz="140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Seleção das empresas a serem pesquisadas</a:t>
            </a:r>
          </a:p>
        </p:txBody>
      </p:sp>
      <p:graphicFrame>
        <p:nvGraphicFramePr>
          <p:cNvPr id="343069" name="Group 29"/>
          <p:cNvGraphicFramePr>
            <a:graphicFrameLocks noGrp="1"/>
          </p:cNvGraphicFramePr>
          <p:nvPr>
            <p:ph type="tbl" idx="1"/>
          </p:nvPr>
        </p:nvGraphicFramePr>
        <p:xfrm>
          <a:off x="381000" y="1676400"/>
          <a:ext cx="8502650" cy="4314825"/>
        </p:xfrm>
        <a:graphic>
          <a:graphicData uri="http://schemas.openxmlformats.org/drawingml/2006/table">
            <a:tbl>
              <a:tblPr/>
              <a:tblGrid>
                <a:gridCol w="1816100"/>
                <a:gridCol w="3054350"/>
                <a:gridCol w="3632200"/>
              </a:tblGrid>
              <a:tr h="53343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Critério de seleção das empresas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Número de empresas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Entre 10 e 20 empresas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Mesmo porte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533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Concorrentes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Mesmo ramo de atuação ou que empregam profissionais semelhantes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Mesma região geográfica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80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Organizadas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Projetam imagem positiva e pagam salários competitivos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2662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8BDE964-DC7D-4F9B-86D3-54416704FA86}" type="slidenum">
              <a:rPr lang="pt-BR" altLang="pt-BR" sz="1400" smtClean="0"/>
              <a:pPr eaLnBrk="1" hangingPunct="1"/>
              <a:t>24</a:t>
            </a:fld>
            <a:endParaRPr lang="pt-BR" altLang="pt-BR" sz="1400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304800"/>
            <a:ext cx="9356725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Modelo de gabarito de resposta</a:t>
            </a:r>
          </a:p>
        </p:txBody>
      </p:sp>
      <p:graphicFrame>
        <p:nvGraphicFramePr>
          <p:cNvPr id="344139" name="Group 75"/>
          <p:cNvGraphicFramePr>
            <a:graphicFrameLocks noGrp="1"/>
          </p:cNvGraphicFramePr>
          <p:nvPr>
            <p:ph type="tbl" idx="1"/>
          </p:nvPr>
        </p:nvGraphicFramePr>
        <p:xfrm>
          <a:off x="350838" y="1066800"/>
          <a:ext cx="9204325" cy="5278438"/>
        </p:xfrm>
        <a:graphic>
          <a:graphicData uri="http://schemas.openxmlformats.org/drawingml/2006/table">
            <a:tbl>
              <a:tblPr/>
              <a:tblGrid>
                <a:gridCol w="1816100"/>
                <a:gridCol w="1403350"/>
                <a:gridCol w="1403350"/>
                <a:gridCol w="1403350"/>
                <a:gridCol w="198437"/>
                <a:gridCol w="1204913"/>
                <a:gridCol w="1774825"/>
              </a:tblGrid>
              <a:tr h="5396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Cargo: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Jornada de trabalho: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2294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Freqüência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Salário Nominal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Adicionais salariais (valor mensal) total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Remuneração (salário+ adicionais)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38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Gratificação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Participação nos lucros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Outros adicionais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6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2765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614504B-9960-48FE-9F3F-75886D742D69}" type="slidenum">
              <a:rPr lang="pt-BR" altLang="pt-BR" sz="1400" smtClean="0"/>
              <a:pPr eaLnBrk="1" hangingPunct="1"/>
              <a:t>25</a:t>
            </a:fld>
            <a:endParaRPr lang="pt-BR" altLang="pt-BR" sz="1400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304800"/>
            <a:ext cx="9356725" cy="701675"/>
          </a:xfrm>
        </p:spPr>
        <p:txBody>
          <a:bodyPr/>
          <a:lstStyle/>
          <a:p>
            <a:pPr eaLnBrk="1" hangingPunct="1"/>
            <a:r>
              <a:rPr lang="pt-BR" altLang="pt-BR" sz="4000" smtClean="0"/>
              <a:t>Resumo do caderno da coleta de dados</a:t>
            </a:r>
          </a:p>
        </p:txBody>
      </p:sp>
      <p:graphicFrame>
        <p:nvGraphicFramePr>
          <p:cNvPr id="345119" name="Group 31"/>
          <p:cNvGraphicFramePr>
            <a:graphicFrameLocks noGrp="1"/>
          </p:cNvGraphicFramePr>
          <p:nvPr>
            <p:ph type="tbl" idx="1"/>
          </p:nvPr>
        </p:nvGraphicFramePr>
        <p:xfrm>
          <a:off x="304800" y="1143000"/>
          <a:ext cx="9188450" cy="5353050"/>
        </p:xfrm>
        <a:graphic>
          <a:graphicData uri="http://schemas.openxmlformats.org/drawingml/2006/table">
            <a:tbl>
              <a:tblPr/>
              <a:tblGrid>
                <a:gridCol w="1336675"/>
                <a:gridCol w="3173413"/>
                <a:gridCol w="4678362"/>
              </a:tblGrid>
              <a:tr h="822939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Conteúdo do caderno de coleta de dados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Apresentação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Instruções para preenchimento da pesquisa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Relação das empresas participantes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Relação dos cargos pesquisados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3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Descrição simplificadas e com as especificações: instrução, conhecimentos e experiência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888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Organograma(cargos executivos)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888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Gabarito para resposta – informações sobre remuneração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793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Gabarito para resposta-informações sobre data-base e últimos reajustes coletivos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793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Gabaritos para resposta – informações sobre benefícios e política salarial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2867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1A51EC2-3FC6-4D4E-B640-39EB69901425}" type="slidenum">
              <a:rPr lang="pt-BR" altLang="pt-BR" sz="1400" smtClean="0"/>
              <a:pPr eaLnBrk="1" hangingPunct="1"/>
              <a:t>26</a:t>
            </a:fld>
            <a:endParaRPr lang="pt-BR" altLang="pt-BR" sz="1400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Pesquisa salarial - estatística</a:t>
            </a:r>
          </a:p>
        </p:txBody>
      </p:sp>
      <p:sp>
        <p:nvSpPr>
          <p:cNvPr id="2867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mtClean="0"/>
              <a:t>Análise típica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3200" smtClean="0"/>
              <a:t>distribuição de freqüência: observar não conformidade, formato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3200" smtClean="0"/>
              <a:t>tendência central: média aritmética, média ponderada, mediana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3200" smtClean="0"/>
              <a:t>dispersão: em torno da média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3200" smtClean="0"/>
              <a:t>quartis e percentis</a:t>
            </a:r>
            <a:endParaRPr lang="pt-BR" altLang="pt-BR" sz="24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2969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C1851AC-E995-4CD1-8D71-7C9A5C6ADC5C}" type="slidenum">
              <a:rPr lang="pt-BR" altLang="pt-BR" sz="1400" smtClean="0"/>
              <a:pPr eaLnBrk="1" hangingPunct="1"/>
              <a:t>27</a:t>
            </a:fld>
            <a:endParaRPr lang="pt-BR" altLang="pt-BR" sz="1400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0"/>
            <a:ext cx="8420100" cy="404813"/>
          </a:xfrm>
        </p:spPr>
        <p:txBody>
          <a:bodyPr/>
          <a:lstStyle/>
          <a:p>
            <a:pPr eaLnBrk="1" hangingPunct="1"/>
            <a:r>
              <a:rPr lang="pt-BR" altLang="pt-BR" sz="2000" smtClean="0"/>
              <a:t>Primeiro modelo de apresentação da tabulação da pesquisa salarial</a:t>
            </a:r>
          </a:p>
        </p:txBody>
      </p:sp>
      <p:graphicFrame>
        <p:nvGraphicFramePr>
          <p:cNvPr id="346205" name="Group 93"/>
          <p:cNvGraphicFramePr>
            <a:graphicFrameLocks noGrp="1"/>
          </p:cNvGraphicFramePr>
          <p:nvPr>
            <p:ph type="tbl" idx="1"/>
          </p:nvPr>
        </p:nvGraphicFramePr>
        <p:xfrm>
          <a:off x="415925" y="549275"/>
          <a:ext cx="8705850" cy="5565775"/>
        </p:xfrm>
        <a:graphic>
          <a:graphicData uri="http://schemas.openxmlformats.org/drawingml/2006/table">
            <a:tbl>
              <a:tblPr/>
              <a:tblGrid>
                <a:gridCol w="1878013"/>
                <a:gridCol w="609600"/>
                <a:gridCol w="204787"/>
                <a:gridCol w="1038225"/>
                <a:gridCol w="1244600"/>
                <a:gridCol w="1243013"/>
                <a:gridCol w="1244600"/>
                <a:gridCol w="1243012"/>
              </a:tblGrid>
              <a:tr h="365802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CARGO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: Secretária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80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Dados ajustados para Maio/2006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Data da realização abril/maio/2006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802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Dados do mercado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80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Empresa 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Freqüência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Remuneração média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45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4.454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80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4.760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80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5.038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80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5.240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80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16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5.319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802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Mercado Geral – Dados da remuneração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8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Freqüência total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Média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1°decil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1°quartil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mediana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3°quartil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9°decil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36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5.128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4.693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4.953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5.181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5.354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5.479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DADOS DA EMPRESA PESQUISADORA – Dados da remuneração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58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Freqüência total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Média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1°decil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1°quartil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mediana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3°quartil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9°decil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4.900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4.750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4.800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4.950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5.150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5.200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3072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1447EBB-111E-4642-A75D-1721AAA3A054}" type="slidenum">
              <a:rPr lang="pt-BR" altLang="pt-BR" sz="1400" smtClean="0"/>
              <a:pPr eaLnBrk="1" hangingPunct="1"/>
              <a:t>28</a:t>
            </a:fld>
            <a:endParaRPr lang="pt-BR" altLang="pt-BR" sz="1400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28600"/>
            <a:ext cx="8420100" cy="579438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Tabulação dos dados da pesquisa salarial</a:t>
            </a:r>
          </a:p>
        </p:txBody>
      </p:sp>
      <p:graphicFrame>
        <p:nvGraphicFramePr>
          <p:cNvPr id="30725" name="Object 3"/>
          <p:cNvGraphicFramePr>
            <a:graphicFrameLocks noGrp="1" noChangeAspect="1"/>
          </p:cNvGraphicFramePr>
          <p:nvPr>
            <p:ph type="dgm" idx="1"/>
          </p:nvPr>
        </p:nvGraphicFramePr>
        <p:xfrm>
          <a:off x="1423988" y="838200"/>
          <a:ext cx="7054850" cy="570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Microsoft Org Chart" r:id="rId4" imgW="4341479" imgH="3506481" progId="OrgPlusWOPX.4">
                  <p:embed followColorScheme="full"/>
                </p:oleObj>
              </mc:Choice>
              <mc:Fallback>
                <p:oleObj name="Microsoft Org Chart" r:id="rId4" imgW="4341479" imgH="3506481" progId="OrgPlusWOPX.4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838200"/>
                        <a:ext cx="7054850" cy="570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3174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8F6556E-B7C0-474A-8C68-B6E96213F49A}" type="slidenum">
              <a:rPr lang="pt-BR" altLang="pt-BR" sz="1400" smtClean="0"/>
              <a:pPr eaLnBrk="1" hangingPunct="1"/>
              <a:t>29</a:t>
            </a:fld>
            <a:endParaRPr lang="pt-BR" altLang="pt-BR" sz="1400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3688"/>
            <a:ext cx="9320213" cy="1190625"/>
          </a:xfrm>
        </p:spPr>
        <p:txBody>
          <a:bodyPr/>
          <a:lstStyle/>
          <a:p>
            <a:pPr eaLnBrk="1" hangingPunct="1"/>
            <a:r>
              <a:rPr lang="pt-BR" altLang="pt-BR" sz="3600" smtClean="0"/>
              <a:t>Dados salariais do cargo de secretária coletados nas empresas A, B,C, D e E</a:t>
            </a:r>
          </a:p>
        </p:txBody>
      </p:sp>
      <p:graphicFrame>
        <p:nvGraphicFramePr>
          <p:cNvPr id="348244" name="Group 84"/>
          <p:cNvGraphicFramePr>
            <a:graphicFrameLocks noGrp="1"/>
          </p:cNvGraphicFramePr>
          <p:nvPr>
            <p:ph type="tbl" idx="1"/>
          </p:nvPr>
        </p:nvGraphicFramePr>
        <p:xfrm>
          <a:off x="412750" y="1676400"/>
          <a:ext cx="9080500" cy="4805363"/>
        </p:xfrm>
        <a:graphic>
          <a:graphicData uri="http://schemas.openxmlformats.org/drawingml/2006/table">
            <a:tbl>
              <a:tblPr/>
              <a:tblGrid>
                <a:gridCol w="2228850"/>
                <a:gridCol w="1320800"/>
                <a:gridCol w="1320800"/>
                <a:gridCol w="1568450"/>
                <a:gridCol w="1320800"/>
                <a:gridCol w="1320800"/>
              </a:tblGrid>
              <a:tr h="4365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EMPRESAS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         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         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            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          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          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DADOS DE FREQÜÊNCA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(FREQ.)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E REMUNERAÇAO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(REM.)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2         3,80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1         3,75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1            4,80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1         2,80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1         4,20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2         3,90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2            4,90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1         4,00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2        5,10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1         4,40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2         4,05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3            5,10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2         4,50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3        5,20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1         5,85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2            5,20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3         4,70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4        5,30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1            6,00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1         4,90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3        5,40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2        5,60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1        5,70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Jornada de trabalho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Data do dissídio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setembro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novembro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novembro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outubro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novembro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Competitividade Externa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Rodap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32771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DAFA415-C1B8-4191-82F2-D4022F43EDCF}" type="slidenum">
              <a:rPr lang="pt-BR" altLang="pt-BR" sz="1400" smtClean="0"/>
              <a:pPr eaLnBrk="1" hangingPunct="1"/>
              <a:t>30</a:t>
            </a:fld>
            <a:endParaRPr lang="pt-BR" altLang="pt-BR" sz="1400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Correção carga horária e data base</a:t>
            </a:r>
          </a:p>
        </p:txBody>
      </p:sp>
      <p:grpSp>
        <p:nvGrpSpPr>
          <p:cNvPr id="32773" name="Group 8"/>
          <p:cNvGrpSpPr>
            <a:grpSpLocks/>
          </p:cNvGrpSpPr>
          <p:nvPr/>
        </p:nvGrpSpPr>
        <p:grpSpPr bwMode="auto">
          <a:xfrm>
            <a:off x="2362200" y="2101850"/>
            <a:ext cx="4114800" cy="1327150"/>
            <a:chOff x="1344" y="1488"/>
            <a:chExt cx="2592" cy="836"/>
          </a:xfrm>
        </p:grpSpPr>
        <p:sp>
          <p:nvSpPr>
            <p:cNvPr id="32793" name="Text Box 4"/>
            <p:cNvSpPr txBox="1">
              <a:spLocks noChangeArrowheads="1"/>
            </p:cNvSpPr>
            <p:nvPr/>
          </p:nvSpPr>
          <p:spPr bwMode="auto">
            <a:xfrm>
              <a:off x="1392" y="1488"/>
              <a:ext cx="17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sz="3600">
                  <a:latin typeface="Times New Roman" pitchFamily="18" charset="0"/>
                </a:rPr>
                <a:t>3,75 x 240</a:t>
              </a:r>
            </a:p>
          </p:txBody>
        </p:sp>
        <p:sp>
          <p:nvSpPr>
            <p:cNvPr id="32794" name="Line 5"/>
            <p:cNvSpPr>
              <a:spLocks noChangeShapeType="1"/>
            </p:cNvSpPr>
            <p:nvPr/>
          </p:nvSpPr>
          <p:spPr bwMode="auto">
            <a:xfrm>
              <a:off x="1344" y="187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2795" name="Text Box 6"/>
            <p:cNvSpPr txBox="1">
              <a:spLocks noChangeArrowheads="1"/>
            </p:cNvSpPr>
            <p:nvPr/>
          </p:nvSpPr>
          <p:spPr bwMode="auto">
            <a:xfrm>
              <a:off x="1824" y="1920"/>
              <a:ext cx="6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sz="3600">
                  <a:latin typeface="Times New Roman" pitchFamily="18" charset="0"/>
                </a:rPr>
                <a:t>180</a:t>
              </a:r>
            </a:p>
          </p:txBody>
        </p:sp>
        <p:sp>
          <p:nvSpPr>
            <p:cNvPr id="32796" name="Text Box 7"/>
            <p:cNvSpPr txBox="1">
              <a:spLocks noChangeArrowheads="1"/>
            </p:cNvSpPr>
            <p:nvPr/>
          </p:nvSpPr>
          <p:spPr bwMode="auto">
            <a:xfrm>
              <a:off x="2880" y="1660"/>
              <a:ext cx="10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sz="3600">
                  <a:latin typeface="Times New Roman" pitchFamily="18" charset="0"/>
                </a:rPr>
                <a:t>= 5,00</a:t>
              </a:r>
            </a:p>
          </p:txBody>
        </p:sp>
      </p:grpSp>
      <p:graphicFrame>
        <p:nvGraphicFramePr>
          <p:cNvPr id="357411" name="Group 35"/>
          <p:cNvGraphicFramePr>
            <a:graphicFrameLocks noGrp="1"/>
          </p:cNvGraphicFramePr>
          <p:nvPr/>
        </p:nvGraphicFramePr>
        <p:xfrm>
          <a:off x="1295400" y="3962400"/>
          <a:ext cx="6604000" cy="2135188"/>
        </p:xfrm>
        <a:graphic>
          <a:graphicData uri="http://schemas.openxmlformats.org/drawingml/2006/table">
            <a:tbl>
              <a:tblPr/>
              <a:tblGrid>
                <a:gridCol w="2201863"/>
                <a:gridCol w="1455737"/>
                <a:gridCol w="2946400"/>
              </a:tblGrid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Meses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IPC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IPC / 100 + 1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1,47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1,0147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Out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1,0200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3379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672041E-BE62-486D-AEA8-EA0C66197F8A}" type="slidenum">
              <a:rPr lang="pt-BR" altLang="pt-BR" sz="1400" smtClean="0"/>
              <a:pPr eaLnBrk="1" hangingPunct="1"/>
              <a:t>31</a:t>
            </a:fld>
            <a:endParaRPr lang="pt-BR" altLang="pt-BR" sz="140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304800"/>
            <a:ext cx="9356725" cy="946150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Dados salariais do cargo de secretária coletados nas empresas A, B,C, D e E, para 240 horas e data base</a:t>
            </a:r>
          </a:p>
        </p:txBody>
      </p:sp>
      <p:graphicFrame>
        <p:nvGraphicFramePr>
          <p:cNvPr id="356441" name="Group 89"/>
          <p:cNvGraphicFramePr>
            <a:graphicFrameLocks noGrp="1"/>
          </p:cNvGraphicFramePr>
          <p:nvPr>
            <p:ph type="tbl" idx="1"/>
          </p:nvPr>
        </p:nvGraphicFramePr>
        <p:xfrm>
          <a:off x="412750" y="1524000"/>
          <a:ext cx="9080500" cy="4800600"/>
        </p:xfrm>
        <a:graphic>
          <a:graphicData uri="http://schemas.openxmlformats.org/drawingml/2006/table">
            <a:tbl>
              <a:tblPr/>
              <a:tblGrid>
                <a:gridCol w="2228850"/>
                <a:gridCol w="1320800"/>
                <a:gridCol w="1320800"/>
                <a:gridCol w="1568450"/>
                <a:gridCol w="1320800"/>
                <a:gridCol w="1320800"/>
              </a:tblGrid>
              <a:tr h="4810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EMPRESAS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         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         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            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          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          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DADOS DE FREQÜÊNCA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(FREQ.)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E REMUNERAÇAO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(REM.)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2         3,93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1         5,00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1            4,80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1         2,86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1         4,35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2         5,20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2            4,90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1         4,08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2        5,10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1         4,35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2         5,40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3            5,10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2         4,59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3        5,20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1         7,80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2            5,20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3         4,79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4        5,30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1            6,00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1         5,00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3        5,40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2        5,60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1        5,70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Jornada de trabalho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3481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7F70972-B88B-4392-BFF9-BC2174182E08}" type="slidenum">
              <a:rPr lang="pt-BR" altLang="pt-BR" sz="1400" smtClean="0"/>
              <a:pPr eaLnBrk="1" hangingPunct="1"/>
              <a:t>32</a:t>
            </a:fld>
            <a:endParaRPr lang="pt-BR" altLang="pt-BR" sz="1400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Corte dos valores extremados</a:t>
            </a:r>
          </a:p>
        </p:txBody>
      </p:sp>
      <p:sp>
        <p:nvSpPr>
          <p:cNvPr id="348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Média</a:t>
            </a:r>
          </a:p>
          <a:p>
            <a:pPr eaLnBrk="1" hangingPunct="1"/>
            <a:r>
              <a:rPr lang="pt-BR" altLang="pt-BR" smtClean="0"/>
              <a:t>Desvio Padrão</a:t>
            </a:r>
          </a:p>
          <a:p>
            <a:pPr eaLnBrk="1" hangingPunct="1"/>
            <a:r>
              <a:rPr lang="pt-BR" altLang="pt-BR" smtClean="0"/>
              <a:t>Critérios</a:t>
            </a:r>
          </a:p>
          <a:p>
            <a:pPr lvl="1" eaLnBrk="1" hangingPunct="1"/>
            <a:r>
              <a:rPr lang="pt-BR" altLang="pt-BR" smtClean="0"/>
              <a:t>Igual ou inferior a 5% = manter os dados</a:t>
            </a:r>
          </a:p>
          <a:p>
            <a:pPr lvl="1" eaLnBrk="1" hangingPunct="1"/>
            <a:r>
              <a:rPr lang="pt-BR" altLang="pt-BR" smtClean="0"/>
              <a:t>Entre 5,1 e 15% = dois desvios padrões</a:t>
            </a:r>
          </a:p>
          <a:p>
            <a:pPr lvl="1" eaLnBrk="1" hangingPunct="1"/>
            <a:r>
              <a:rPr lang="pt-BR" altLang="pt-BR" smtClean="0"/>
              <a:t>15,1 e 35% = corte de um desvio padrão</a:t>
            </a:r>
          </a:p>
          <a:p>
            <a:pPr lvl="1" eaLnBrk="1" hangingPunct="1"/>
            <a:r>
              <a:rPr lang="pt-BR" altLang="pt-BR" smtClean="0"/>
              <a:t>Acima de 35% = rever a amostra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3584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9C55C36-9898-40EB-8F4D-49155D5BE15F}" type="slidenum">
              <a:rPr lang="pt-BR" altLang="pt-BR" sz="1400" smtClean="0"/>
              <a:pPr eaLnBrk="1" hangingPunct="1"/>
              <a:t>33</a:t>
            </a:fld>
            <a:endParaRPr lang="pt-BR" altLang="pt-BR" sz="1400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44450"/>
            <a:ext cx="8420100" cy="946150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Corte dos dados extremados e remunerações resultantes da amostra. Média 5,06 e DP= 0,1368</a:t>
            </a:r>
          </a:p>
        </p:txBody>
      </p:sp>
      <p:graphicFrame>
        <p:nvGraphicFramePr>
          <p:cNvPr id="349270" name="Group 86"/>
          <p:cNvGraphicFramePr>
            <a:graphicFrameLocks noGrp="1"/>
          </p:cNvGraphicFramePr>
          <p:nvPr>
            <p:ph type="tbl" idx="1"/>
          </p:nvPr>
        </p:nvGraphicFramePr>
        <p:xfrm>
          <a:off x="412750" y="914400"/>
          <a:ext cx="9080500" cy="5784850"/>
        </p:xfrm>
        <a:graphic>
          <a:graphicData uri="http://schemas.openxmlformats.org/drawingml/2006/table">
            <a:tbl>
              <a:tblPr/>
              <a:tblGrid>
                <a:gridCol w="2468563"/>
                <a:gridCol w="2868612"/>
                <a:gridCol w="588963"/>
                <a:gridCol w="3154362"/>
              </a:tblGrid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Freqüência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Remuneração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Parâmetros para o corte dos dados extremados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2,86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Dado cortados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3,68         (parâmetro para corte de mínimo)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3,93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1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Amostra resultante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4,08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4,37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4,55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4,59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4,79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4,90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5,70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6,44            (parâmetro para corte de máximo)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Dado cortado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3686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ECA230D-6850-4E4D-A3B2-82105F3EFFD2}" type="slidenum">
              <a:rPr lang="pt-BR" altLang="pt-BR" sz="1400" smtClean="0"/>
              <a:pPr eaLnBrk="1" hangingPunct="1"/>
              <a:t>34</a:t>
            </a:fld>
            <a:endParaRPr lang="pt-BR" altLang="pt-BR" sz="140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Cargo Secretária</a:t>
            </a:r>
          </a:p>
        </p:txBody>
      </p:sp>
      <p:graphicFrame>
        <p:nvGraphicFramePr>
          <p:cNvPr id="360488" name="Group 40"/>
          <p:cNvGraphicFramePr>
            <a:graphicFrameLocks noGrp="1"/>
          </p:cNvGraphicFramePr>
          <p:nvPr>
            <p:ph type="tbl" idx="1"/>
          </p:nvPr>
        </p:nvGraphicFramePr>
        <p:xfrm>
          <a:off x="1473200" y="2133600"/>
          <a:ext cx="6959600" cy="4144963"/>
        </p:xfrm>
        <a:graphic>
          <a:graphicData uri="http://schemas.openxmlformats.org/drawingml/2006/table">
            <a:tbl>
              <a:tblPr/>
              <a:tblGrid>
                <a:gridCol w="3987800"/>
                <a:gridCol w="2971800"/>
              </a:tblGrid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1º Decil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4,37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1º Quartil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4,81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Mediana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5,10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3º Quartil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5,29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9º Decil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5,55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Média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5,05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Classe Modal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4,965 a 5,310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Freqüência 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41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Estrutura salarial</a:t>
            </a:r>
          </a:p>
        </p:txBody>
      </p:sp>
      <p:sp>
        <p:nvSpPr>
          <p:cNvPr id="37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3891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DCB6C9E-6E9E-4E4D-9496-9B50B25726D2}" type="slidenum">
              <a:rPr lang="pt-BR" altLang="pt-BR" sz="1400" smtClean="0"/>
              <a:pPr eaLnBrk="1" hangingPunct="1"/>
              <a:t>36</a:t>
            </a:fld>
            <a:endParaRPr lang="pt-BR" altLang="pt-BR" sz="1400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381000"/>
            <a:ext cx="8420100" cy="1143000"/>
          </a:xfrm>
        </p:spPr>
        <p:txBody>
          <a:bodyPr/>
          <a:lstStyle/>
          <a:p>
            <a:pPr eaLnBrk="1" hangingPunct="1"/>
            <a:r>
              <a:rPr lang="pt-BR" altLang="pt-BR" sz="4000" smtClean="0"/>
              <a:t>Definição dos termos empregados na estrutura salarial</a:t>
            </a:r>
          </a:p>
        </p:txBody>
      </p:sp>
      <p:graphicFrame>
        <p:nvGraphicFramePr>
          <p:cNvPr id="350380" name="Group 172"/>
          <p:cNvGraphicFramePr>
            <a:graphicFrameLocks noGrp="1"/>
          </p:cNvGraphicFramePr>
          <p:nvPr>
            <p:ph type="tbl" idx="1"/>
          </p:nvPr>
        </p:nvGraphicFramePr>
        <p:xfrm>
          <a:off x="552450" y="1905000"/>
          <a:ext cx="8799513" cy="4479925"/>
        </p:xfrm>
        <a:graphic>
          <a:graphicData uri="http://schemas.openxmlformats.org/drawingml/2006/table">
            <a:tbl>
              <a:tblPr/>
              <a:tblGrid>
                <a:gridCol w="3021013"/>
                <a:gridCol w="5778500"/>
              </a:tblGrid>
              <a:tr h="4571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Termos</a:t>
                      </a:r>
                    </a:p>
                  </a:txBody>
                  <a:tcPr marT="45703" marB="4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Definição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5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Estrutura salarial</a:t>
                      </a:r>
                    </a:p>
                  </a:txBody>
                  <a:tcPr marT="45703" marB="4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Organização de uma progressão salarial em função da crescente valorização dos cargos, resultante do processo de avaliação.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5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Curva de referência</a:t>
                      </a:r>
                    </a:p>
                  </a:txBody>
                  <a:tcPr marT="45703" marB="4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Linha resultante da equação de regressão obtida pelo processo de ajustamento entre salário e avaliação dos cargos.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Grau</a:t>
                      </a:r>
                    </a:p>
                  </a:txBody>
                  <a:tcPr marT="45703" marB="4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Resultante de um agrupamento de cargos equivalentes e que terão tratamento salarial igual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Salário máximo do grau</a:t>
                      </a:r>
                    </a:p>
                  </a:txBody>
                  <a:tcPr marT="45703" marB="4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Referência do maior salário do grau (máx. da faixa salarial do grau)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3993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1A7BAA8-5EB5-4FE3-93C4-87488E9538F4}" type="slidenum">
              <a:rPr lang="pt-BR" altLang="pt-BR" sz="1400" smtClean="0"/>
              <a:pPr eaLnBrk="1" hangingPunct="1"/>
              <a:t>37</a:t>
            </a:fld>
            <a:endParaRPr lang="pt-BR" altLang="pt-BR" sz="1400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381000"/>
            <a:ext cx="8420100" cy="1066800"/>
          </a:xfrm>
        </p:spPr>
        <p:txBody>
          <a:bodyPr/>
          <a:lstStyle/>
          <a:p>
            <a:pPr eaLnBrk="1" hangingPunct="1"/>
            <a:r>
              <a:rPr lang="pt-BR" altLang="pt-BR" sz="4000" smtClean="0"/>
              <a:t>Definição dos termos empregados na estrutura salarial</a:t>
            </a:r>
          </a:p>
        </p:txBody>
      </p:sp>
      <p:graphicFrame>
        <p:nvGraphicFramePr>
          <p:cNvPr id="351260" name="Group 28"/>
          <p:cNvGraphicFramePr>
            <a:graphicFrameLocks noGrp="1"/>
          </p:cNvGraphicFramePr>
          <p:nvPr>
            <p:ph type="body" idx="1"/>
          </p:nvPr>
        </p:nvGraphicFramePr>
        <p:xfrm>
          <a:off x="742950" y="1752600"/>
          <a:ext cx="8420100" cy="4572000"/>
        </p:xfrm>
        <a:graphic>
          <a:graphicData uri="http://schemas.openxmlformats.org/drawingml/2006/table">
            <a:tbl>
              <a:tblPr/>
              <a:tblGrid>
                <a:gridCol w="2698750"/>
                <a:gridCol w="5721350"/>
              </a:tblGrid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Termos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Definição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Salário mínimo do grau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Referência do menor salário do grau (mín. da faixa salarial do grau)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Salário médio do grau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Média entre  os salários máximo e mínimo (valor da curva de referência no grau)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Amplitude da faixa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Diferença percentual entre os salários máximo e mínimo do grau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Faixa salarial do grau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Amplitude da correção monetária entre os salários máximo e mínimo do grau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Classes salariais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Passos para a progressão salarial do colaborador, no grau.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4096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F67B7B9-A8E0-4CE2-AFF0-689A047A44F7}" type="slidenum">
              <a:rPr lang="pt-BR" altLang="pt-BR" sz="1400" smtClean="0"/>
              <a:pPr eaLnBrk="1" hangingPunct="1"/>
              <a:t>38</a:t>
            </a:fld>
            <a:endParaRPr lang="pt-BR" altLang="pt-BR" sz="1400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407988"/>
            <a:ext cx="9356725" cy="822325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Representação gráfica dos termos colaboradores na estrutura salarial</a:t>
            </a:r>
          </a:p>
        </p:txBody>
      </p:sp>
      <p:grpSp>
        <p:nvGrpSpPr>
          <p:cNvPr id="40965" name="Group 3"/>
          <p:cNvGrpSpPr>
            <a:grpSpLocks/>
          </p:cNvGrpSpPr>
          <p:nvPr/>
        </p:nvGrpSpPr>
        <p:grpSpPr bwMode="auto">
          <a:xfrm>
            <a:off x="66675" y="1752600"/>
            <a:ext cx="9534525" cy="4343400"/>
            <a:chOff x="98" y="6997"/>
            <a:chExt cx="10680" cy="5400"/>
          </a:xfrm>
        </p:grpSpPr>
        <p:sp>
          <p:nvSpPr>
            <p:cNvPr id="40966" name="Text Box 4"/>
            <p:cNvSpPr txBox="1">
              <a:spLocks noChangeArrowheads="1"/>
            </p:cNvSpPr>
            <p:nvPr/>
          </p:nvSpPr>
          <p:spPr bwMode="auto">
            <a:xfrm>
              <a:off x="8018" y="12037"/>
              <a:ext cx="1920" cy="36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just">
                <a:spcBef>
                  <a:spcPts val="100"/>
                </a:spcBef>
                <a:spcAft>
                  <a:spcPts val="100"/>
                </a:spcAft>
              </a:pPr>
              <a:r>
                <a:rPr lang="pt-BR" altLang="pt-BR" sz="900" b="1">
                  <a:latin typeface="Georgia" pitchFamily="18" charset="0"/>
                </a:rPr>
                <a:t>PONTOS/GRAUS</a:t>
              </a:r>
            </a:p>
          </p:txBody>
        </p:sp>
        <p:sp>
          <p:nvSpPr>
            <p:cNvPr id="40967" name="Rectangle 5"/>
            <p:cNvSpPr>
              <a:spLocks noChangeArrowheads="1"/>
            </p:cNvSpPr>
            <p:nvPr/>
          </p:nvSpPr>
          <p:spPr bwMode="auto">
            <a:xfrm>
              <a:off x="2590" y="10052"/>
              <a:ext cx="637" cy="96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0968" name="Rectangle 6"/>
            <p:cNvSpPr>
              <a:spLocks noChangeArrowheads="1"/>
            </p:cNvSpPr>
            <p:nvPr/>
          </p:nvSpPr>
          <p:spPr bwMode="auto">
            <a:xfrm>
              <a:off x="4502" y="8493"/>
              <a:ext cx="637" cy="959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0969" name="Rectangle 7"/>
            <p:cNvSpPr>
              <a:spLocks noChangeArrowheads="1"/>
            </p:cNvSpPr>
            <p:nvPr/>
          </p:nvSpPr>
          <p:spPr bwMode="auto">
            <a:xfrm>
              <a:off x="5139" y="8013"/>
              <a:ext cx="638" cy="96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0970" name="Rectangle 8"/>
            <p:cNvSpPr>
              <a:spLocks noChangeArrowheads="1"/>
            </p:cNvSpPr>
            <p:nvPr/>
          </p:nvSpPr>
          <p:spPr bwMode="auto">
            <a:xfrm>
              <a:off x="5777" y="7414"/>
              <a:ext cx="637" cy="96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0971" name="Rectangle 9"/>
            <p:cNvSpPr>
              <a:spLocks noChangeArrowheads="1"/>
            </p:cNvSpPr>
            <p:nvPr/>
          </p:nvSpPr>
          <p:spPr bwMode="auto">
            <a:xfrm>
              <a:off x="3227" y="9571"/>
              <a:ext cx="638" cy="96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0972" name="Rectangle 10"/>
            <p:cNvSpPr>
              <a:spLocks noChangeArrowheads="1"/>
            </p:cNvSpPr>
            <p:nvPr/>
          </p:nvSpPr>
          <p:spPr bwMode="auto">
            <a:xfrm>
              <a:off x="3865" y="8972"/>
              <a:ext cx="637" cy="959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0973" name="Line 11"/>
            <p:cNvSpPr>
              <a:spLocks noChangeShapeType="1"/>
            </p:cNvSpPr>
            <p:nvPr/>
          </p:nvSpPr>
          <p:spPr bwMode="auto">
            <a:xfrm flipV="1">
              <a:off x="2696" y="7414"/>
              <a:ext cx="4037" cy="3479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74" name="Line 12"/>
            <p:cNvSpPr>
              <a:spLocks noChangeShapeType="1"/>
            </p:cNvSpPr>
            <p:nvPr/>
          </p:nvSpPr>
          <p:spPr bwMode="auto">
            <a:xfrm>
              <a:off x="3227" y="9811"/>
              <a:ext cx="638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75" name="Line 13"/>
            <p:cNvSpPr>
              <a:spLocks noChangeShapeType="1"/>
            </p:cNvSpPr>
            <p:nvPr/>
          </p:nvSpPr>
          <p:spPr bwMode="auto">
            <a:xfrm>
              <a:off x="3227" y="10052"/>
              <a:ext cx="638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76" name="Line 14"/>
            <p:cNvSpPr>
              <a:spLocks noChangeShapeType="1"/>
            </p:cNvSpPr>
            <p:nvPr/>
          </p:nvSpPr>
          <p:spPr bwMode="auto">
            <a:xfrm>
              <a:off x="3227" y="10292"/>
              <a:ext cx="638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77" name="Line 15"/>
            <p:cNvSpPr>
              <a:spLocks noChangeShapeType="1"/>
            </p:cNvSpPr>
            <p:nvPr/>
          </p:nvSpPr>
          <p:spPr bwMode="auto">
            <a:xfrm flipH="1" flipV="1">
              <a:off x="2802" y="9691"/>
              <a:ext cx="425" cy="60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78" name="Line 16"/>
            <p:cNvSpPr>
              <a:spLocks noChangeShapeType="1"/>
            </p:cNvSpPr>
            <p:nvPr/>
          </p:nvSpPr>
          <p:spPr bwMode="auto">
            <a:xfrm flipH="1" flipV="1">
              <a:off x="2802" y="9691"/>
              <a:ext cx="425" cy="36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79" name="Line 17"/>
            <p:cNvSpPr>
              <a:spLocks noChangeShapeType="1"/>
            </p:cNvSpPr>
            <p:nvPr/>
          </p:nvSpPr>
          <p:spPr bwMode="auto">
            <a:xfrm flipH="1" flipV="1">
              <a:off x="2802" y="9691"/>
              <a:ext cx="425" cy="12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80" name="Line 18"/>
            <p:cNvSpPr>
              <a:spLocks noChangeShapeType="1"/>
            </p:cNvSpPr>
            <p:nvPr/>
          </p:nvSpPr>
          <p:spPr bwMode="auto">
            <a:xfrm>
              <a:off x="5458" y="8013"/>
              <a:ext cx="0" cy="96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81" name="Text Box 19"/>
            <p:cNvSpPr txBox="1">
              <a:spLocks noChangeArrowheads="1"/>
            </p:cNvSpPr>
            <p:nvPr/>
          </p:nvSpPr>
          <p:spPr bwMode="auto">
            <a:xfrm>
              <a:off x="6338" y="9337"/>
              <a:ext cx="2520" cy="36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just">
                <a:spcBef>
                  <a:spcPts val="100"/>
                </a:spcBef>
                <a:spcAft>
                  <a:spcPts val="100"/>
                </a:spcAft>
              </a:pPr>
              <a:r>
                <a:rPr lang="pt-BR" altLang="pt-BR" sz="900" u="sng">
                  <a:latin typeface="Georgia" pitchFamily="18" charset="0"/>
                </a:rPr>
                <a:t>%  AMPLITUDE DA FAIXA</a:t>
              </a:r>
            </a:p>
            <a:p>
              <a:pPr algn="just">
                <a:spcBef>
                  <a:spcPts val="100"/>
                </a:spcBef>
                <a:spcAft>
                  <a:spcPts val="100"/>
                </a:spcAft>
              </a:pPr>
              <a:endParaRPr lang="pt-BR" altLang="pt-BR" sz="1100">
                <a:latin typeface="Arial Narrow" pitchFamily="34" charset="0"/>
              </a:endParaRPr>
            </a:p>
          </p:txBody>
        </p:sp>
        <p:sp>
          <p:nvSpPr>
            <p:cNvPr id="40982" name="Text Box 20"/>
            <p:cNvSpPr txBox="1">
              <a:spLocks noChangeArrowheads="1"/>
            </p:cNvSpPr>
            <p:nvPr/>
          </p:nvSpPr>
          <p:spPr bwMode="auto">
            <a:xfrm>
              <a:off x="98" y="7177"/>
              <a:ext cx="1260" cy="554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just">
                <a:spcBef>
                  <a:spcPts val="100"/>
                </a:spcBef>
                <a:spcAft>
                  <a:spcPts val="100"/>
                </a:spcAft>
              </a:pPr>
              <a:r>
                <a:rPr lang="pt-BR" altLang="pt-BR" sz="900" b="1">
                  <a:latin typeface="Georgia" pitchFamily="18" charset="0"/>
                </a:rPr>
                <a:t>SALÁRIO</a:t>
              </a:r>
            </a:p>
          </p:txBody>
        </p:sp>
        <p:sp>
          <p:nvSpPr>
            <p:cNvPr id="40983" name="Line 21"/>
            <p:cNvSpPr>
              <a:spLocks noChangeShapeType="1"/>
            </p:cNvSpPr>
            <p:nvPr/>
          </p:nvSpPr>
          <p:spPr bwMode="auto">
            <a:xfrm>
              <a:off x="1538" y="11857"/>
              <a:ext cx="8520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84" name="Line 22"/>
            <p:cNvSpPr>
              <a:spLocks noChangeShapeType="1"/>
            </p:cNvSpPr>
            <p:nvPr/>
          </p:nvSpPr>
          <p:spPr bwMode="auto">
            <a:xfrm flipV="1">
              <a:off x="1538" y="6997"/>
              <a:ext cx="0" cy="486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85" name="Text Box 23"/>
            <p:cNvSpPr txBox="1">
              <a:spLocks noChangeArrowheads="1"/>
            </p:cNvSpPr>
            <p:nvPr/>
          </p:nvSpPr>
          <p:spPr bwMode="auto">
            <a:xfrm>
              <a:off x="1658" y="9517"/>
              <a:ext cx="1200" cy="36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altLang="pt-BR" sz="900" u="sng">
                  <a:latin typeface="Georgia" pitchFamily="18" charset="0"/>
                </a:rPr>
                <a:t>CLASSES</a:t>
              </a:r>
            </a:p>
          </p:txBody>
        </p:sp>
        <p:sp>
          <p:nvSpPr>
            <p:cNvPr id="40986" name="Text Box 24"/>
            <p:cNvSpPr txBox="1">
              <a:spLocks noChangeArrowheads="1"/>
            </p:cNvSpPr>
            <p:nvPr/>
          </p:nvSpPr>
          <p:spPr bwMode="auto">
            <a:xfrm>
              <a:off x="3578" y="11137"/>
              <a:ext cx="840" cy="36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 u="sng">
                  <a:latin typeface="Georgia" pitchFamily="18" charset="0"/>
                </a:rPr>
                <a:t>GRAU</a:t>
              </a:r>
            </a:p>
          </p:txBody>
        </p:sp>
        <p:sp>
          <p:nvSpPr>
            <p:cNvPr id="40987" name="Line 25"/>
            <p:cNvSpPr>
              <a:spLocks noChangeShapeType="1"/>
            </p:cNvSpPr>
            <p:nvPr/>
          </p:nvSpPr>
          <p:spPr bwMode="auto">
            <a:xfrm flipH="1">
              <a:off x="5498" y="8617"/>
              <a:ext cx="240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88" name="Text Box 26"/>
            <p:cNvSpPr txBox="1">
              <a:spLocks noChangeArrowheads="1"/>
            </p:cNvSpPr>
            <p:nvPr/>
          </p:nvSpPr>
          <p:spPr bwMode="auto">
            <a:xfrm>
              <a:off x="6578" y="9877"/>
              <a:ext cx="4200" cy="36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altLang="pt-BR" sz="900" u="sng">
                  <a:latin typeface="Georgia" pitchFamily="18" charset="0"/>
                </a:rPr>
                <a:t>VALORES MONETÁRIOS = FAIXA SALARIAL</a:t>
              </a:r>
            </a:p>
          </p:txBody>
        </p:sp>
        <p:sp>
          <p:nvSpPr>
            <p:cNvPr id="40989" name="Line 27"/>
            <p:cNvSpPr>
              <a:spLocks noChangeShapeType="1"/>
            </p:cNvSpPr>
            <p:nvPr/>
          </p:nvSpPr>
          <p:spPr bwMode="auto">
            <a:xfrm>
              <a:off x="5738" y="8617"/>
              <a:ext cx="0" cy="90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90" name="Line 28"/>
            <p:cNvSpPr>
              <a:spLocks noChangeShapeType="1"/>
            </p:cNvSpPr>
            <p:nvPr/>
          </p:nvSpPr>
          <p:spPr bwMode="auto">
            <a:xfrm>
              <a:off x="5738" y="9517"/>
              <a:ext cx="600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91" name="Line 29"/>
            <p:cNvSpPr>
              <a:spLocks noChangeShapeType="1"/>
            </p:cNvSpPr>
            <p:nvPr/>
          </p:nvSpPr>
          <p:spPr bwMode="auto">
            <a:xfrm>
              <a:off x="5618" y="8617"/>
              <a:ext cx="0" cy="144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92" name="Line 30"/>
            <p:cNvSpPr>
              <a:spLocks noChangeShapeType="1"/>
            </p:cNvSpPr>
            <p:nvPr/>
          </p:nvSpPr>
          <p:spPr bwMode="auto">
            <a:xfrm>
              <a:off x="5618" y="10057"/>
              <a:ext cx="960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93" name="Line 31"/>
            <p:cNvSpPr>
              <a:spLocks noChangeShapeType="1"/>
            </p:cNvSpPr>
            <p:nvPr/>
          </p:nvSpPr>
          <p:spPr bwMode="auto">
            <a:xfrm>
              <a:off x="3218" y="10957"/>
              <a:ext cx="360" cy="36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94" name="Text Box 32"/>
            <p:cNvSpPr txBox="1">
              <a:spLocks noChangeArrowheads="1"/>
            </p:cNvSpPr>
            <p:nvPr/>
          </p:nvSpPr>
          <p:spPr bwMode="auto">
            <a:xfrm>
              <a:off x="7418" y="8257"/>
              <a:ext cx="1560" cy="54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altLang="pt-BR" sz="900" u="sng">
                  <a:latin typeface="Georgia" pitchFamily="18" charset="0"/>
                </a:rPr>
                <a:t>CURVA DE REFERÊNCIA</a:t>
              </a:r>
            </a:p>
          </p:txBody>
        </p:sp>
        <p:sp>
          <p:nvSpPr>
            <p:cNvPr id="40995" name="Line 33"/>
            <p:cNvSpPr>
              <a:spLocks noChangeShapeType="1"/>
            </p:cNvSpPr>
            <p:nvPr/>
          </p:nvSpPr>
          <p:spPr bwMode="auto">
            <a:xfrm>
              <a:off x="6698" y="7357"/>
              <a:ext cx="720" cy="108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96" name="Line 34"/>
            <p:cNvSpPr>
              <a:spLocks noChangeShapeType="1"/>
            </p:cNvSpPr>
            <p:nvPr/>
          </p:nvSpPr>
          <p:spPr bwMode="auto">
            <a:xfrm flipH="1" flipV="1">
              <a:off x="3818" y="8437"/>
              <a:ext cx="840" cy="54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97" name="Text Box 35"/>
            <p:cNvSpPr txBox="1">
              <a:spLocks noChangeArrowheads="1"/>
            </p:cNvSpPr>
            <p:nvPr/>
          </p:nvSpPr>
          <p:spPr bwMode="auto">
            <a:xfrm>
              <a:off x="2138" y="8257"/>
              <a:ext cx="1680" cy="54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 u="sng">
                  <a:latin typeface="Georgia" pitchFamily="18" charset="0"/>
                </a:rPr>
                <a:t>SALÁRIO MÉDIO DO GRAU</a:t>
              </a:r>
            </a:p>
          </p:txBody>
        </p:sp>
        <p:sp>
          <p:nvSpPr>
            <p:cNvPr id="40998" name="Line 36"/>
            <p:cNvSpPr>
              <a:spLocks noChangeShapeType="1"/>
            </p:cNvSpPr>
            <p:nvPr/>
          </p:nvSpPr>
          <p:spPr bwMode="auto">
            <a:xfrm flipV="1">
              <a:off x="4898" y="7717"/>
              <a:ext cx="0" cy="72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99" name="Line 37"/>
            <p:cNvSpPr>
              <a:spLocks noChangeShapeType="1"/>
            </p:cNvSpPr>
            <p:nvPr/>
          </p:nvSpPr>
          <p:spPr bwMode="auto">
            <a:xfrm flipH="1">
              <a:off x="4058" y="7717"/>
              <a:ext cx="840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000" name="Text Box 38"/>
            <p:cNvSpPr txBox="1">
              <a:spLocks noChangeArrowheads="1"/>
            </p:cNvSpPr>
            <p:nvPr/>
          </p:nvSpPr>
          <p:spPr bwMode="auto">
            <a:xfrm>
              <a:off x="2858" y="7357"/>
              <a:ext cx="1200" cy="90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 u="sng">
                  <a:latin typeface="Georgia" pitchFamily="18" charset="0"/>
                </a:rPr>
                <a:t>SALÁRIO MÁXIMO DO GRAU</a:t>
              </a:r>
            </a:p>
          </p:txBody>
        </p:sp>
        <p:sp>
          <p:nvSpPr>
            <p:cNvPr id="41001" name="Line 39"/>
            <p:cNvSpPr>
              <a:spLocks noChangeShapeType="1"/>
            </p:cNvSpPr>
            <p:nvPr/>
          </p:nvSpPr>
          <p:spPr bwMode="auto">
            <a:xfrm>
              <a:off x="4778" y="9337"/>
              <a:ext cx="0" cy="144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002" name="Line 40"/>
            <p:cNvSpPr>
              <a:spLocks noChangeShapeType="1"/>
            </p:cNvSpPr>
            <p:nvPr/>
          </p:nvSpPr>
          <p:spPr bwMode="auto">
            <a:xfrm>
              <a:off x="4778" y="10777"/>
              <a:ext cx="840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003" name="Text Box 41"/>
            <p:cNvSpPr txBox="1">
              <a:spLocks noChangeArrowheads="1"/>
            </p:cNvSpPr>
            <p:nvPr/>
          </p:nvSpPr>
          <p:spPr bwMode="auto">
            <a:xfrm>
              <a:off x="5618" y="10597"/>
              <a:ext cx="1200" cy="90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 u="sng">
                  <a:latin typeface="Georgia" pitchFamily="18" charset="0"/>
                </a:rPr>
                <a:t>SALÁRIO MÍNIMO DO GRAU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4198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D9BF647-8875-47FC-B66C-43659AF601A6}" type="slidenum">
              <a:rPr lang="pt-BR" altLang="pt-BR" sz="1400" smtClean="0"/>
              <a:pPr eaLnBrk="1" hangingPunct="1"/>
              <a:t>39</a:t>
            </a:fld>
            <a:endParaRPr lang="pt-BR" altLang="pt-BR" sz="1400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487363"/>
            <a:ext cx="8420100" cy="579437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Curvas referenciais – mercado x empresa</a:t>
            </a:r>
          </a:p>
        </p:txBody>
      </p:sp>
      <p:grpSp>
        <p:nvGrpSpPr>
          <p:cNvPr id="41989" name="Group 3"/>
          <p:cNvGrpSpPr>
            <a:grpSpLocks/>
          </p:cNvGrpSpPr>
          <p:nvPr/>
        </p:nvGrpSpPr>
        <p:grpSpPr bwMode="auto">
          <a:xfrm>
            <a:off x="2286000" y="1828800"/>
            <a:ext cx="4854575" cy="4572000"/>
            <a:chOff x="1658" y="2497"/>
            <a:chExt cx="7080" cy="8460"/>
          </a:xfrm>
        </p:grpSpPr>
        <p:sp>
          <p:nvSpPr>
            <p:cNvPr id="41990" name="Line 4"/>
            <p:cNvSpPr>
              <a:spLocks noChangeShapeType="1"/>
            </p:cNvSpPr>
            <p:nvPr/>
          </p:nvSpPr>
          <p:spPr bwMode="auto">
            <a:xfrm flipV="1">
              <a:off x="3098" y="2677"/>
              <a:ext cx="0" cy="306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991" name="Line 5"/>
            <p:cNvSpPr>
              <a:spLocks noChangeShapeType="1"/>
            </p:cNvSpPr>
            <p:nvPr/>
          </p:nvSpPr>
          <p:spPr bwMode="auto">
            <a:xfrm>
              <a:off x="3098" y="5737"/>
              <a:ext cx="38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992" name="Line 6"/>
            <p:cNvSpPr>
              <a:spLocks noChangeShapeType="1"/>
            </p:cNvSpPr>
            <p:nvPr/>
          </p:nvSpPr>
          <p:spPr bwMode="auto">
            <a:xfrm flipV="1">
              <a:off x="3218" y="3217"/>
              <a:ext cx="3120" cy="144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993" name="Line 7"/>
            <p:cNvSpPr>
              <a:spLocks noChangeShapeType="1"/>
            </p:cNvSpPr>
            <p:nvPr/>
          </p:nvSpPr>
          <p:spPr bwMode="auto">
            <a:xfrm flipV="1">
              <a:off x="3578" y="3937"/>
              <a:ext cx="3120" cy="144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994" name="Text Box 8"/>
            <p:cNvSpPr txBox="1">
              <a:spLocks noChangeArrowheads="1"/>
            </p:cNvSpPr>
            <p:nvPr/>
          </p:nvSpPr>
          <p:spPr bwMode="auto">
            <a:xfrm>
              <a:off x="6458" y="3037"/>
              <a:ext cx="1920" cy="36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>
                  <a:latin typeface="Georgia" pitchFamily="18" charset="0"/>
                </a:rPr>
                <a:t>MÉDIA MERCADO</a:t>
              </a:r>
            </a:p>
          </p:txBody>
        </p:sp>
        <p:sp>
          <p:nvSpPr>
            <p:cNvPr id="41995" name="Text Box 9"/>
            <p:cNvSpPr txBox="1">
              <a:spLocks noChangeArrowheads="1"/>
            </p:cNvSpPr>
            <p:nvPr/>
          </p:nvSpPr>
          <p:spPr bwMode="auto">
            <a:xfrm>
              <a:off x="6698" y="3757"/>
              <a:ext cx="1920" cy="36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>
                  <a:latin typeface="Georgia" pitchFamily="18" charset="0"/>
                </a:rPr>
                <a:t>MÉDIA EMPRESA</a:t>
              </a:r>
            </a:p>
          </p:txBody>
        </p:sp>
        <p:sp>
          <p:nvSpPr>
            <p:cNvPr id="41996" name="Text Box 10"/>
            <p:cNvSpPr txBox="1">
              <a:spLocks noChangeArrowheads="1"/>
            </p:cNvSpPr>
            <p:nvPr/>
          </p:nvSpPr>
          <p:spPr bwMode="auto">
            <a:xfrm>
              <a:off x="3698" y="2497"/>
              <a:ext cx="1560" cy="36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altLang="pt-BR" sz="900" b="1" u="sng">
                  <a:latin typeface="Georgia" pitchFamily="18" charset="0"/>
                </a:rPr>
                <a:t>SITUAÇÃO A</a:t>
              </a:r>
            </a:p>
          </p:txBody>
        </p:sp>
        <p:sp>
          <p:nvSpPr>
            <p:cNvPr id="41997" name="Text Box 11"/>
            <p:cNvSpPr txBox="1">
              <a:spLocks noChangeArrowheads="1"/>
            </p:cNvSpPr>
            <p:nvPr/>
          </p:nvSpPr>
          <p:spPr bwMode="auto">
            <a:xfrm>
              <a:off x="1658" y="2497"/>
              <a:ext cx="1320" cy="36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>
                  <a:latin typeface="Georgia" pitchFamily="18" charset="0"/>
                </a:rPr>
                <a:t>SALÁRIOS</a:t>
              </a:r>
            </a:p>
          </p:txBody>
        </p:sp>
        <p:sp>
          <p:nvSpPr>
            <p:cNvPr id="41998" name="Text Box 12"/>
            <p:cNvSpPr txBox="1">
              <a:spLocks noChangeArrowheads="1"/>
            </p:cNvSpPr>
            <p:nvPr/>
          </p:nvSpPr>
          <p:spPr bwMode="auto">
            <a:xfrm>
              <a:off x="5258" y="5917"/>
              <a:ext cx="1920" cy="36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>
                  <a:latin typeface="Georgia" pitchFamily="18" charset="0"/>
                </a:rPr>
                <a:t>PONTOS/GRAUS</a:t>
              </a:r>
            </a:p>
          </p:txBody>
        </p:sp>
        <p:sp>
          <p:nvSpPr>
            <p:cNvPr id="41999" name="Line 13"/>
            <p:cNvSpPr>
              <a:spLocks noChangeShapeType="1"/>
            </p:cNvSpPr>
            <p:nvPr/>
          </p:nvSpPr>
          <p:spPr bwMode="auto">
            <a:xfrm>
              <a:off x="3098" y="10417"/>
              <a:ext cx="408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000" name="Line 14"/>
            <p:cNvSpPr>
              <a:spLocks noChangeShapeType="1"/>
            </p:cNvSpPr>
            <p:nvPr/>
          </p:nvSpPr>
          <p:spPr bwMode="auto">
            <a:xfrm flipV="1">
              <a:off x="3098" y="6997"/>
              <a:ext cx="0" cy="342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001" name="Line 15"/>
            <p:cNvSpPr>
              <a:spLocks noChangeShapeType="1"/>
            </p:cNvSpPr>
            <p:nvPr/>
          </p:nvSpPr>
          <p:spPr bwMode="auto">
            <a:xfrm flipV="1">
              <a:off x="3458" y="8617"/>
              <a:ext cx="3000" cy="108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002" name="Line 16"/>
            <p:cNvSpPr>
              <a:spLocks noChangeShapeType="1"/>
            </p:cNvSpPr>
            <p:nvPr/>
          </p:nvSpPr>
          <p:spPr bwMode="auto">
            <a:xfrm flipH="1">
              <a:off x="3938" y="8077"/>
              <a:ext cx="2280" cy="198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003" name="Text Box 17"/>
            <p:cNvSpPr txBox="1">
              <a:spLocks noChangeArrowheads="1"/>
            </p:cNvSpPr>
            <p:nvPr/>
          </p:nvSpPr>
          <p:spPr bwMode="auto">
            <a:xfrm>
              <a:off x="5978" y="7717"/>
              <a:ext cx="1920" cy="36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>
                  <a:latin typeface="Georgia" pitchFamily="18" charset="0"/>
                </a:rPr>
                <a:t>MÉDIA MERCADO</a:t>
              </a:r>
            </a:p>
          </p:txBody>
        </p:sp>
        <p:sp>
          <p:nvSpPr>
            <p:cNvPr id="42004" name="Text Box 18"/>
            <p:cNvSpPr txBox="1">
              <a:spLocks noChangeArrowheads="1"/>
            </p:cNvSpPr>
            <p:nvPr/>
          </p:nvSpPr>
          <p:spPr bwMode="auto">
            <a:xfrm>
              <a:off x="6578" y="8437"/>
              <a:ext cx="2160" cy="36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>
                  <a:latin typeface="Georgia" pitchFamily="18" charset="0"/>
                </a:rPr>
                <a:t>MÉDIA EMPRESA</a:t>
              </a:r>
            </a:p>
          </p:txBody>
        </p:sp>
        <p:sp>
          <p:nvSpPr>
            <p:cNvPr id="42005" name="Text Box 19"/>
            <p:cNvSpPr txBox="1">
              <a:spLocks noChangeArrowheads="1"/>
            </p:cNvSpPr>
            <p:nvPr/>
          </p:nvSpPr>
          <p:spPr bwMode="auto">
            <a:xfrm>
              <a:off x="5258" y="10597"/>
              <a:ext cx="1920" cy="36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>
                  <a:latin typeface="Georgia" pitchFamily="18" charset="0"/>
                </a:rPr>
                <a:t>PONTOS/GRAUS</a:t>
              </a:r>
            </a:p>
          </p:txBody>
        </p:sp>
        <p:sp>
          <p:nvSpPr>
            <p:cNvPr id="42006" name="Text Box 20"/>
            <p:cNvSpPr txBox="1">
              <a:spLocks noChangeArrowheads="1"/>
            </p:cNvSpPr>
            <p:nvPr/>
          </p:nvSpPr>
          <p:spPr bwMode="auto">
            <a:xfrm>
              <a:off x="1658" y="7177"/>
              <a:ext cx="1200" cy="36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>
                  <a:latin typeface="Georgia" pitchFamily="18" charset="0"/>
                </a:rPr>
                <a:t>SALÁRIOS</a:t>
              </a:r>
            </a:p>
          </p:txBody>
        </p:sp>
        <p:sp>
          <p:nvSpPr>
            <p:cNvPr id="42007" name="Text Box 21"/>
            <p:cNvSpPr txBox="1">
              <a:spLocks noChangeArrowheads="1"/>
            </p:cNvSpPr>
            <p:nvPr/>
          </p:nvSpPr>
          <p:spPr bwMode="auto">
            <a:xfrm>
              <a:off x="3458" y="6817"/>
              <a:ext cx="1680" cy="36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 b="1">
                  <a:latin typeface="Georgia" pitchFamily="18" charset="0"/>
                </a:rPr>
                <a:t>SITUAÇÃO B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614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E661414-2C7F-4036-812D-C21EBA855D98}" type="slidenum">
              <a:rPr lang="pt-BR" altLang="pt-BR" sz="1400" smtClean="0"/>
              <a:pPr eaLnBrk="1" hangingPunct="1"/>
              <a:t>4</a:t>
            </a:fld>
            <a:endParaRPr lang="pt-BR" altLang="pt-BR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Conceitos</a:t>
            </a:r>
          </a:p>
        </p:txBody>
      </p:sp>
      <p:sp>
        <p:nvSpPr>
          <p:cNvPr id="61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3600" b="1" smtClean="0">
                <a:latin typeface="Georgia" pitchFamily="18" charset="0"/>
              </a:rPr>
              <a:t>Competitividade externa</a:t>
            </a:r>
            <a:r>
              <a:rPr lang="pt-BR" altLang="pt-BR" sz="3600" smtClean="0">
                <a:latin typeface="Georgia" pitchFamily="18" charset="0"/>
              </a:rPr>
              <a:t>: refere-se a remuneração de uma organização comparada com os seus concorrentes.</a:t>
            </a:r>
          </a:p>
          <a:p>
            <a:pPr eaLnBrk="1" hangingPunct="1"/>
            <a:r>
              <a:rPr lang="pt-BR" altLang="pt-BR" sz="3600" b="1" smtClean="0">
                <a:latin typeface="Georgia" pitchFamily="18" charset="0"/>
              </a:rPr>
              <a:t>Nível de remuneração</a:t>
            </a:r>
            <a:r>
              <a:rPr lang="pt-BR" altLang="pt-BR" sz="3600" smtClean="0">
                <a:latin typeface="Georgia" pitchFamily="18" charset="0"/>
              </a:rPr>
              <a:t>: refere-se a média do conjunto de remuneração paga por um empregador.</a:t>
            </a:r>
          </a:p>
          <a:p>
            <a:pPr eaLnBrk="1" hangingPunct="1">
              <a:buFont typeface="Wingdings" pitchFamily="2" charset="2"/>
              <a:buNone/>
            </a:pPr>
            <a:endParaRPr lang="pt-BR" altLang="pt-BR" sz="3600" smtClean="0">
              <a:latin typeface="Georgia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430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09BBE69-DD6D-46E6-8D12-80F805AEAD7E}" type="slidenum">
              <a:rPr lang="pt-BR" altLang="pt-BR" sz="1400" smtClean="0"/>
              <a:pPr eaLnBrk="1" hangingPunct="1"/>
              <a:t>40</a:t>
            </a:fld>
            <a:endParaRPr lang="pt-BR" altLang="pt-BR" sz="1400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z="4000" smtClean="0"/>
              <a:t>Estrutura interna e valores pagos no mercado</a:t>
            </a:r>
            <a:endParaRPr lang="pt-BR" altLang="pt-BR" smtClean="0"/>
          </a:p>
        </p:txBody>
      </p:sp>
      <p:sp>
        <p:nvSpPr>
          <p:cNvPr id="430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estrutura internamente consistente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competitividade externa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Calculando a linha de política de remuneração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corrigir os valores (horas, data base, corte dos extremos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construir a linha de salários do mercado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1800" smtClean="0"/>
              <a:t>distribuição do mercado , análise de regressão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1800" smtClean="0"/>
              <a:t>índice de mercado: dividir o salário atual x mercado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1600" smtClean="0"/>
              <a:t>escolha política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1600" smtClean="0"/>
              <a:t>natureza do cargo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1600" smtClean="0"/>
              <a:t>dados da pesquisa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atualizar os dados da pesquisa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1800" smtClean="0"/>
              <a:t>mudanças dos competidores e ajustes de salários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traduzir a política em prática</a:t>
            </a:r>
            <a:endParaRPr lang="pt-BR" altLang="pt-BR" sz="18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4403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89B557A-B268-4D9E-8550-A1D6DBAC73D6}" type="slidenum">
              <a:rPr lang="pt-BR" altLang="pt-BR" sz="1400" smtClean="0"/>
              <a:pPr eaLnBrk="1" hangingPunct="1"/>
              <a:t>41</a:t>
            </a:fld>
            <a:endParaRPr lang="pt-BR" altLang="pt-BR" sz="1400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304800"/>
            <a:ext cx="9356725" cy="701675"/>
          </a:xfrm>
        </p:spPr>
        <p:txBody>
          <a:bodyPr/>
          <a:lstStyle/>
          <a:p>
            <a:pPr eaLnBrk="1" hangingPunct="1"/>
            <a:r>
              <a:rPr lang="pt-BR" altLang="pt-BR" sz="4000" smtClean="0"/>
              <a:t>Estrutura Salarial – Método de Pontos 1</a:t>
            </a:r>
          </a:p>
        </p:txBody>
      </p:sp>
      <p:sp>
        <p:nvSpPr>
          <p:cNvPr id="440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Char char="w"/>
            </a:pPr>
            <a:r>
              <a:rPr lang="pt-BR" altLang="pt-BR" smtClean="0"/>
              <a:t>Passo 1 -Cálculo do ajustamento da curva de referencia. </a:t>
            </a:r>
          </a:p>
          <a:p>
            <a:pPr marL="990600" lvl="1" indent="-533400" eaLnBrk="1" hangingPunct="1"/>
            <a:r>
              <a:rPr lang="pt-BR" altLang="pt-BR" smtClean="0"/>
              <a:t>Análise de regressão gera a equação da reta resultante do melhor ajustamento entre salário e pontos</a:t>
            </a:r>
          </a:p>
          <a:p>
            <a:pPr marL="990600" lvl="1" indent="-533400" eaLnBrk="1" hangingPunct="1"/>
            <a:r>
              <a:rPr lang="pt-BR" altLang="pt-BR" smtClean="0"/>
              <a:t>Ex.: y = -6,4 + 0,061x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4505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166F4EB-F650-4B68-B801-5F8B3117A7FE}" type="slidenum">
              <a:rPr lang="pt-BR" altLang="pt-BR" sz="1400" smtClean="0"/>
              <a:pPr eaLnBrk="1" hangingPunct="1"/>
              <a:t>42</a:t>
            </a:fld>
            <a:endParaRPr lang="pt-BR" altLang="pt-BR" sz="1400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95288"/>
            <a:ext cx="8420100" cy="671512"/>
          </a:xfrm>
        </p:spPr>
        <p:txBody>
          <a:bodyPr/>
          <a:lstStyle/>
          <a:p>
            <a:pPr eaLnBrk="1" hangingPunct="1"/>
            <a:r>
              <a:rPr lang="pt-BR" altLang="pt-BR" sz="3600" smtClean="0"/>
              <a:t>Estrutura Salarial – Método de Pontos 2</a:t>
            </a:r>
          </a:p>
        </p:txBody>
      </p:sp>
      <p:sp>
        <p:nvSpPr>
          <p:cNvPr id="450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06413" y="1219200"/>
            <a:ext cx="8893175" cy="5334000"/>
          </a:xfrm>
        </p:spPr>
        <p:txBody>
          <a:bodyPr/>
          <a:lstStyle/>
          <a:p>
            <a:pPr eaLnBrk="1" hangingPunct="1"/>
            <a:r>
              <a:rPr lang="pt-BR" altLang="pt-BR" smtClean="0"/>
              <a:t>Passo 2 – Determinação do número de graus do plano</a:t>
            </a:r>
          </a:p>
          <a:p>
            <a:pPr lvl="1" eaLnBrk="1" hangingPunct="1"/>
            <a:r>
              <a:rPr lang="pt-BR" altLang="pt-BR" smtClean="0"/>
              <a:t>Dez a quinze. </a:t>
            </a:r>
          </a:p>
          <a:p>
            <a:pPr lvl="1" eaLnBrk="1" hangingPunct="1"/>
            <a:r>
              <a:rPr lang="pt-BR" altLang="pt-BR" smtClean="0"/>
              <a:t>Vários planos pode ser maior</a:t>
            </a:r>
          </a:p>
          <a:p>
            <a:pPr lvl="2" eaLnBrk="1" hangingPunct="1"/>
            <a:r>
              <a:rPr lang="pt-BR" altLang="pt-BR" smtClean="0"/>
              <a:t>Sobreposição de faixa</a:t>
            </a:r>
          </a:p>
          <a:p>
            <a:pPr lvl="1" eaLnBrk="1" hangingPunct="1"/>
            <a:r>
              <a:rPr lang="pt-BR" altLang="pt-BR" smtClean="0"/>
              <a:t>Ex.: cargos avaliados entre 150 e 350. Graus 8. Calcular por progressão aritmética ou geométrica</a:t>
            </a:r>
          </a:p>
          <a:p>
            <a:pPr lvl="1" eaLnBrk="1" hangingPunct="1"/>
            <a:endParaRPr lang="pt-BR" altLang="pt-BR" smtClean="0"/>
          </a:p>
        </p:txBody>
      </p:sp>
      <p:grpSp>
        <p:nvGrpSpPr>
          <p:cNvPr id="45062" name="Group 11"/>
          <p:cNvGrpSpPr>
            <a:grpSpLocks/>
          </p:cNvGrpSpPr>
          <p:nvPr/>
        </p:nvGrpSpPr>
        <p:grpSpPr bwMode="auto">
          <a:xfrm>
            <a:off x="3962400" y="4953000"/>
            <a:ext cx="2819400" cy="1447800"/>
            <a:chOff x="432" y="3072"/>
            <a:chExt cx="1776" cy="912"/>
          </a:xfrm>
        </p:grpSpPr>
        <p:sp>
          <p:nvSpPr>
            <p:cNvPr id="45073" name="Line 4"/>
            <p:cNvSpPr>
              <a:spLocks noChangeShapeType="1"/>
            </p:cNvSpPr>
            <p:nvPr/>
          </p:nvSpPr>
          <p:spPr bwMode="auto">
            <a:xfrm>
              <a:off x="960" y="3360"/>
              <a:ext cx="384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5074" name="Line 5"/>
            <p:cNvSpPr>
              <a:spLocks noChangeShapeType="1"/>
            </p:cNvSpPr>
            <p:nvPr/>
          </p:nvSpPr>
          <p:spPr bwMode="auto">
            <a:xfrm flipV="1">
              <a:off x="1344" y="3168"/>
              <a:ext cx="192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5075" name="Line 6"/>
            <p:cNvSpPr>
              <a:spLocks noChangeShapeType="1"/>
            </p:cNvSpPr>
            <p:nvPr/>
          </p:nvSpPr>
          <p:spPr bwMode="auto">
            <a:xfrm>
              <a:off x="1536" y="3168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5076" name="Text Box 7"/>
            <p:cNvSpPr txBox="1">
              <a:spLocks noChangeArrowheads="1"/>
            </p:cNvSpPr>
            <p:nvPr/>
          </p:nvSpPr>
          <p:spPr bwMode="auto">
            <a:xfrm>
              <a:off x="432" y="3408"/>
              <a:ext cx="4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/>
                <a:t>q =</a:t>
              </a:r>
            </a:p>
          </p:txBody>
        </p:sp>
        <p:sp>
          <p:nvSpPr>
            <p:cNvPr id="45077" name="Text Box 8"/>
            <p:cNvSpPr txBox="1">
              <a:spLocks noChangeArrowheads="1"/>
            </p:cNvSpPr>
            <p:nvPr/>
          </p:nvSpPr>
          <p:spPr bwMode="auto">
            <a:xfrm>
              <a:off x="912" y="307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/>
                <a:t>8</a:t>
              </a:r>
            </a:p>
          </p:txBody>
        </p:sp>
        <p:sp>
          <p:nvSpPr>
            <p:cNvPr id="45078" name="Text Box 9"/>
            <p:cNvSpPr txBox="1">
              <a:spLocks noChangeArrowheads="1"/>
            </p:cNvSpPr>
            <p:nvPr/>
          </p:nvSpPr>
          <p:spPr bwMode="auto">
            <a:xfrm>
              <a:off x="1584" y="3264"/>
              <a:ext cx="624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spcAft>
                  <a:spcPct val="30000"/>
                </a:spcAft>
              </a:pPr>
              <a:r>
                <a:rPr lang="pt-BR" altLang="pt-BR" sz="1800"/>
                <a:t>350</a:t>
              </a:r>
              <a:endParaRPr lang="pt-BR" altLang="pt-BR" sz="1800" baseline="-25000"/>
            </a:p>
            <a:p>
              <a:pPr algn="ctr" eaLnBrk="1" hangingPunct="1">
                <a:spcBef>
                  <a:spcPct val="50000"/>
                </a:spcBef>
                <a:spcAft>
                  <a:spcPct val="30000"/>
                </a:spcAft>
              </a:pPr>
              <a:r>
                <a:rPr lang="pt-BR" altLang="pt-BR" sz="1800"/>
                <a:t>150</a:t>
              </a:r>
              <a:endParaRPr lang="pt-BR" altLang="pt-BR" sz="1800" baseline="-25000"/>
            </a:p>
          </p:txBody>
        </p:sp>
        <p:sp>
          <p:nvSpPr>
            <p:cNvPr id="45079" name="Line 10"/>
            <p:cNvSpPr>
              <a:spLocks noChangeShapeType="1"/>
            </p:cNvSpPr>
            <p:nvPr/>
          </p:nvSpPr>
          <p:spPr bwMode="auto">
            <a:xfrm>
              <a:off x="1632" y="3552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45063" name="Group 12"/>
          <p:cNvGrpSpPr>
            <a:grpSpLocks/>
          </p:cNvGrpSpPr>
          <p:nvPr/>
        </p:nvGrpSpPr>
        <p:grpSpPr bwMode="auto">
          <a:xfrm>
            <a:off x="838200" y="4953000"/>
            <a:ext cx="2819400" cy="1447800"/>
            <a:chOff x="432" y="3072"/>
            <a:chExt cx="1776" cy="912"/>
          </a:xfrm>
        </p:grpSpPr>
        <p:sp>
          <p:nvSpPr>
            <p:cNvPr id="45066" name="Line 13"/>
            <p:cNvSpPr>
              <a:spLocks noChangeShapeType="1"/>
            </p:cNvSpPr>
            <p:nvPr/>
          </p:nvSpPr>
          <p:spPr bwMode="auto">
            <a:xfrm>
              <a:off x="960" y="3360"/>
              <a:ext cx="384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5067" name="Line 14"/>
            <p:cNvSpPr>
              <a:spLocks noChangeShapeType="1"/>
            </p:cNvSpPr>
            <p:nvPr/>
          </p:nvSpPr>
          <p:spPr bwMode="auto">
            <a:xfrm flipV="1">
              <a:off x="1344" y="3168"/>
              <a:ext cx="192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5068" name="Line 15"/>
            <p:cNvSpPr>
              <a:spLocks noChangeShapeType="1"/>
            </p:cNvSpPr>
            <p:nvPr/>
          </p:nvSpPr>
          <p:spPr bwMode="auto">
            <a:xfrm>
              <a:off x="1536" y="3168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5069" name="Text Box 16"/>
            <p:cNvSpPr txBox="1">
              <a:spLocks noChangeArrowheads="1"/>
            </p:cNvSpPr>
            <p:nvPr/>
          </p:nvSpPr>
          <p:spPr bwMode="auto">
            <a:xfrm>
              <a:off x="432" y="3408"/>
              <a:ext cx="4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/>
                <a:t>q =</a:t>
              </a:r>
            </a:p>
          </p:txBody>
        </p:sp>
        <p:sp>
          <p:nvSpPr>
            <p:cNvPr id="45070" name="Text Box 17"/>
            <p:cNvSpPr txBox="1">
              <a:spLocks noChangeArrowheads="1"/>
            </p:cNvSpPr>
            <p:nvPr/>
          </p:nvSpPr>
          <p:spPr bwMode="auto">
            <a:xfrm>
              <a:off x="912" y="307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/>
                <a:t>n - 1</a:t>
              </a:r>
            </a:p>
          </p:txBody>
        </p:sp>
        <p:sp>
          <p:nvSpPr>
            <p:cNvPr id="45071" name="Text Box 18"/>
            <p:cNvSpPr txBox="1">
              <a:spLocks noChangeArrowheads="1"/>
            </p:cNvSpPr>
            <p:nvPr/>
          </p:nvSpPr>
          <p:spPr bwMode="auto">
            <a:xfrm>
              <a:off x="1584" y="3264"/>
              <a:ext cx="624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spcAft>
                  <a:spcPct val="30000"/>
                </a:spcAft>
              </a:pPr>
              <a:r>
                <a:rPr lang="pt-BR" altLang="pt-BR" sz="1800"/>
                <a:t>a</a:t>
              </a:r>
              <a:r>
                <a:rPr lang="pt-BR" altLang="pt-BR" sz="1800" baseline="-25000"/>
                <a:t>n</a:t>
              </a:r>
            </a:p>
            <a:p>
              <a:pPr algn="ctr" eaLnBrk="1" hangingPunct="1">
                <a:spcBef>
                  <a:spcPct val="50000"/>
                </a:spcBef>
                <a:spcAft>
                  <a:spcPct val="30000"/>
                </a:spcAft>
              </a:pPr>
              <a:r>
                <a:rPr lang="pt-BR" altLang="pt-BR" sz="1800"/>
                <a:t>a</a:t>
              </a:r>
              <a:r>
                <a:rPr lang="pt-BR" altLang="pt-BR" sz="1800" baseline="-25000"/>
                <a:t>1</a:t>
              </a:r>
            </a:p>
          </p:txBody>
        </p:sp>
        <p:sp>
          <p:nvSpPr>
            <p:cNvPr id="45072" name="Line 19"/>
            <p:cNvSpPr>
              <a:spLocks noChangeShapeType="1"/>
            </p:cNvSpPr>
            <p:nvPr/>
          </p:nvSpPr>
          <p:spPr bwMode="auto">
            <a:xfrm>
              <a:off x="1632" y="3552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45064" name="AutoShape 20"/>
          <p:cNvSpPr>
            <a:spLocks noChangeArrowheads="1"/>
          </p:cNvSpPr>
          <p:nvPr/>
        </p:nvSpPr>
        <p:spPr bwMode="auto">
          <a:xfrm>
            <a:off x="3581400" y="5524500"/>
            <a:ext cx="2286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5065" name="Text Box 21"/>
          <p:cNvSpPr txBox="1">
            <a:spLocks noChangeArrowheads="1"/>
          </p:cNvSpPr>
          <p:nvPr/>
        </p:nvSpPr>
        <p:spPr bwMode="auto">
          <a:xfrm>
            <a:off x="7010400" y="54483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/>
              <a:t>= 1,112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4608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5E83FA8-B7A9-400C-BD60-7835E7D5BE43}" type="slidenum">
              <a:rPr lang="pt-BR" altLang="pt-BR" sz="1400" smtClean="0"/>
              <a:pPr eaLnBrk="1" hangingPunct="1"/>
              <a:t>43</a:t>
            </a:fld>
            <a:endParaRPr lang="pt-BR" altLang="pt-BR" sz="1400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304800"/>
            <a:ext cx="9356725" cy="579438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Faixas Salariais do plano para o método de pontos</a:t>
            </a:r>
          </a:p>
        </p:txBody>
      </p:sp>
      <p:grpSp>
        <p:nvGrpSpPr>
          <p:cNvPr id="46085" name="Group 63"/>
          <p:cNvGrpSpPr>
            <a:grpSpLocks/>
          </p:cNvGrpSpPr>
          <p:nvPr/>
        </p:nvGrpSpPr>
        <p:grpSpPr bwMode="auto">
          <a:xfrm>
            <a:off x="66675" y="1752600"/>
            <a:ext cx="8891588" cy="4435475"/>
            <a:chOff x="42" y="1104"/>
            <a:chExt cx="5601" cy="2794"/>
          </a:xfrm>
        </p:grpSpPr>
        <p:sp>
          <p:nvSpPr>
            <p:cNvPr id="46086" name="Text Box 4"/>
            <p:cNvSpPr txBox="1">
              <a:spLocks noChangeArrowheads="1"/>
            </p:cNvSpPr>
            <p:nvPr/>
          </p:nvSpPr>
          <p:spPr bwMode="auto">
            <a:xfrm>
              <a:off x="4496" y="3312"/>
              <a:ext cx="108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just">
                <a:spcBef>
                  <a:spcPts val="100"/>
                </a:spcBef>
                <a:spcAft>
                  <a:spcPts val="100"/>
                </a:spcAft>
              </a:pPr>
              <a:r>
                <a:rPr lang="pt-BR" altLang="pt-BR" sz="1600" b="1">
                  <a:latin typeface="Georgia" pitchFamily="18" charset="0"/>
                </a:rPr>
                <a:t>PONTOS</a:t>
              </a:r>
            </a:p>
            <a:p>
              <a:pPr algn="just">
                <a:spcBef>
                  <a:spcPts val="100"/>
                </a:spcBef>
                <a:spcAft>
                  <a:spcPts val="100"/>
                </a:spcAft>
              </a:pPr>
              <a:endParaRPr lang="pt-BR" altLang="pt-BR" sz="1600" b="1">
                <a:latin typeface="Georgia" pitchFamily="18" charset="0"/>
              </a:endParaRPr>
            </a:p>
            <a:p>
              <a:pPr algn="just">
                <a:spcBef>
                  <a:spcPts val="100"/>
                </a:spcBef>
                <a:spcAft>
                  <a:spcPts val="100"/>
                </a:spcAft>
              </a:pPr>
              <a:r>
                <a:rPr lang="pt-BR" altLang="pt-BR" sz="1600" b="1">
                  <a:solidFill>
                    <a:srgbClr val="CCCC00"/>
                  </a:solidFill>
                  <a:latin typeface="Georgia" pitchFamily="18" charset="0"/>
                </a:rPr>
                <a:t>GRAUS</a:t>
              </a:r>
            </a:p>
          </p:txBody>
        </p:sp>
        <p:sp>
          <p:nvSpPr>
            <p:cNvPr id="46087" name="Rectangle 5"/>
            <p:cNvSpPr>
              <a:spLocks noChangeArrowheads="1"/>
            </p:cNvSpPr>
            <p:nvPr/>
          </p:nvSpPr>
          <p:spPr bwMode="auto">
            <a:xfrm>
              <a:off x="1443" y="2652"/>
              <a:ext cx="359" cy="486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6088" name="Rectangle 6"/>
            <p:cNvSpPr>
              <a:spLocks noChangeArrowheads="1"/>
            </p:cNvSpPr>
            <p:nvPr/>
          </p:nvSpPr>
          <p:spPr bwMode="auto">
            <a:xfrm>
              <a:off x="2519" y="1862"/>
              <a:ext cx="358" cy="486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6089" name="Rectangle 7"/>
            <p:cNvSpPr>
              <a:spLocks noChangeArrowheads="1"/>
            </p:cNvSpPr>
            <p:nvPr/>
          </p:nvSpPr>
          <p:spPr bwMode="auto">
            <a:xfrm>
              <a:off x="2877" y="1619"/>
              <a:ext cx="359" cy="486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6090" name="Rectangle 8"/>
            <p:cNvSpPr>
              <a:spLocks noChangeArrowheads="1"/>
            </p:cNvSpPr>
            <p:nvPr/>
          </p:nvSpPr>
          <p:spPr bwMode="auto">
            <a:xfrm>
              <a:off x="3236" y="1315"/>
              <a:ext cx="358" cy="487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6091" name="Rectangle 9"/>
            <p:cNvSpPr>
              <a:spLocks noChangeArrowheads="1"/>
            </p:cNvSpPr>
            <p:nvPr/>
          </p:nvSpPr>
          <p:spPr bwMode="auto">
            <a:xfrm>
              <a:off x="1802" y="2408"/>
              <a:ext cx="358" cy="487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6092" name="Rectangle 10"/>
            <p:cNvSpPr>
              <a:spLocks noChangeArrowheads="1"/>
            </p:cNvSpPr>
            <p:nvPr/>
          </p:nvSpPr>
          <p:spPr bwMode="auto">
            <a:xfrm>
              <a:off x="2160" y="2105"/>
              <a:ext cx="359" cy="486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6093" name="Text Box 20"/>
            <p:cNvSpPr txBox="1">
              <a:spLocks noChangeArrowheads="1"/>
            </p:cNvSpPr>
            <p:nvPr/>
          </p:nvSpPr>
          <p:spPr bwMode="auto">
            <a:xfrm>
              <a:off x="42" y="1195"/>
              <a:ext cx="709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just">
                <a:spcBef>
                  <a:spcPts val="100"/>
                </a:spcBef>
                <a:spcAft>
                  <a:spcPts val="100"/>
                </a:spcAft>
              </a:pPr>
              <a:r>
                <a:rPr lang="pt-BR" altLang="pt-BR" sz="1600">
                  <a:latin typeface="Georgia" pitchFamily="18" charset="0"/>
                </a:rPr>
                <a:t>SALÁRIO</a:t>
              </a:r>
            </a:p>
          </p:txBody>
        </p:sp>
        <p:sp>
          <p:nvSpPr>
            <p:cNvPr id="46094" name="Line 21"/>
            <p:cNvSpPr>
              <a:spLocks noChangeShapeType="1"/>
            </p:cNvSpPr>
            <p:nvPr/>
          </p:nvSpPr>
          <p:spPr bwMode="auto">
            <a:xfrm>
              <a:off x="852" y="3566"/>
              <a:ext cx="4791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095" name="Line 22"/>
            <p:cNvSpPr>
              <a:spLocks noChangeShapeType="1"/>
            </p:cNvSpPr>
            <p:nvPr/>
          </p:nvSpPr>
          <p:spPr bwMode="auto">
            <a:xfrm flipV="1">
              <a:off x="852" y="1104"/>
              <a:ext cx="0" cy="2462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096" name="Line 42"/>
            <p:cNvSpPr>
              <a:spLocks noChangeShapeType="1"/>
            </p:cNvSpPr>
            <p:nvPr/>
          </p:nvSpPr>
          <p:spPr bwMode="auto">
            <a:xfrm flipV="1">
              <a:off x="1680" y="1488"/>
              <a:ext cx="1824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6097" name="Text Box 44"/>
            <p:cNvSpPr txBox="1">
              <a:spLocks noChangeArrowheads="1"/>
            </p:cNvSpPr>
            <p:nvPr/>
          </p:nvSpPr>
          <p:spPr bwMode="auto">
            <a:xfrm>
              <a:off x="1488" y="3312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150</a:t>
              </a:r>
            </a:p>
          </p:txBody>
        </p:sp>
        <p:sp>
          <p:nvSpPr>
            <p:cNvPr id="46098" name="Text Box 45"/>
            <p:cNvSpPr txBox="1">
              <a:spLocks noChangeArrowheads="1"/>
            </p:cNvSpPr>
            <p:nvPr/>
          </p:nvSpPr>
          <p:spPr bwMode="auto">
            <a:xfrm>
              <a:off x="1881" y="3648"/>
              <a:ext cx="3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sz="2000" b="1">
                  <a:solidFill>
                    <a:srgbClr val="CCCC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6099" name="Text Box 46"/>
            <p:cNvSpPr txBox="1">
              <a:spLocks noChangeArrowheads="1"/>
            </p:cNvSpPr>
            <p:nvPr/>
          </p:nvSpPr>
          <p:spPr bwMode="auto">
            <a:xfrm>
              <a:off x="2668" y="3648"/>
              <a:ext cx="3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sz="2000" b="1">
                  <a:solidFill>
                    <a:srgbClr val="CCCC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6100" name="Text Box 47"/>
            <p:cNvSpPr txBox="1">
              <a:spLocks noChangeArrowheads="1"/>
            </p:cNvSpPr>
            <p:nvPr/>
          </p:nvSpPr>
          <p:spPr bwMode="auto">
            <a:xfrm>
              <a:off x="3062" y="3648"/>
              <a:ext cx="3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sz="2000" b="1">
                  <a:solidFill>
                    <a:srgbClr val="CCCC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6101" name="Text Box 48"/>
            <p:cNvSpPr txBox="1">
              <a:spLocks noChangeArrowheads="1"/>
            </p:cNvSpPr>
            <p:nvPr/>
          </p:nvSpPr>
          <p:spPr bwMode="auto">
            <a:xfrm>
              <a:off x="3456" y="3648"/>
              <a:ext cx="3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sz="2000" b="1">
                  <a:solidFill>
                    <a:srgbClr val="CCCC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6102" name="Text Box 49"/>
            <p:cNvSpPr txBox="1">
              <a:spLocks noChangeArrowheads="1"/>
            </p:cNvSpPr>
            <p:nvPr/>
          </p:nvSpPr>
          <p:spPr bwMode="auto">
            <a:xfrm>
              <a:off x="1488" y="3648"/>
              <a:ext cx="3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sz="2000" b="1">
                  <a:solidFill>
                    <a:srgbClr val="CCCC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6103" name="Text Box 50"/>
            <p:cNvSpPr txBox="1">
              <a:spLocks noChangeArrowheads="1"/>
            </p:cNvSpPr>
            <p:nvPr/>
          </p:nvSpPr>
          <p:spPr bwMode="auto">
            <a:xfrm>
              <a:off x="2275" y="3648"/>
              <a:ext cx="3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sz="2000" b="1">
                  <a:solidFill>
                    <a:srgbClr val="CCCC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6104" name="Text Box 51"/>
            <p:cNvSpPr txBox="1">
              <a:spLocks noChangeArrowheads="1"/>
            </p:cNvSpPr>
            <p:nvPr/>
          </p:nvSpPr>
          <p:spPr bwMode="auto">
            <a:xfrm>
              <a:off x="1872" y="3312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167</a:t>
              </a:r>
            </a:p>
          </p:txBody>
        </p:sp>
        <p:sp>
          <p:nvSpPr>
            <p:cNvPr id="46105" name="Text Box 52"/>
            <p:cNvSpPr txBox="1">
              <a:spLocks noChangeArrowheads="1"/>
            </p:cNvSpPr>
            <p:nvPr/>
          </p:nvSpPr>
          <p:spPr bwMode="auto">
            <a:xfrm>
              <a:off x="2256" y="3312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185</a:t>
              </a:r>
            </a:p>
          </p:txBody>
        </p:sp>
        <p:sp>
          <p:nvSpPr>
            <p:cNvPr id="46106" name="Text Box 53"/>
            <p:cNvSpPr txBox="1">
              <a:spLocks noChangeArrowheads="1"/>
            </p:cNvSpPr>
            <p:nvPr/>
          </p:nvSpPr>
          <p:spPr bwMode="auto">
            <a:xfrm>
              <a:off x="2640" y="3312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206</a:t>
              </a:r>
            </a:p>
          </p:txBody>
        </p:sp>
        <p:sp>
          <p:nvSpPr>
            <p:cNvPr id="46107" name="Text Box 54"/>
            <p:cNvSpPr txBox="1">
              <a:spLocks noChangeArrowheads="1"/>
            </p:cNvSpPr>
            <p:nvPr/>
          </p:nvSpPr>
          <p:spPr bwMode="auto">
            <a:xfrm>
              <a:off x="3024" y="3312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229</a:t>
              </a:r>
            </a:p>
          </p:txBody>
        </p:sp>
        <p:sp>
          <p:nvSpPr>
            <p:cNvPr id="46108" name="Text Box 55"/>
            <p:cNvSpPr txBox="1">
              <a:spLocks noChangeArrowheads="1"/>
            </p:cNvSpPr>
            <p:nvPr/>
          </p:nvSpPr>
          <p:spPr bwMode="auto">
            <a:xfrm>
              <a:off x="3408" y="3312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255</a:t>
              </a:r>
            </a:p>
          </p:txBody>
        </p:sp>
        <p:sp>
          <p:nvSpPr>
            <p:cNvPr id="46109" name="Text Box 56"/>
            <p:cNvSpPr txBox="1">
              <a:spLocks noChangeArrowheads="1"/>
            </p:cNvSpPr>
            <p:nvPr/>
          </p:nvSpPr>
          <p:spPr bwMode="auto">
            <a:xfrm>
              <a:off x="528" y="2528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6110" name="Text Box 57"/>
            <p:cNvSpPr txBox="1">
              <a:spLocks noChangeArrowheads="1"/>
            </p:cNvSpPr>
            <p:nvPr/>
          </p:nvSpPr>
          <p:spPr bwMode="auto">
            <a:xfrm>
              <a:off x="528" y="280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6111" name="Text Box 58"/>
            <p:cNvSpPr txBox="1">
              <a:spLocks noChangeArrowheads="1"/>
            </p:cNvSpPr>
            <p:nvPr/>
          </p:nvSpPr>
          <p:spPr bwMode="auto">
            <a:xfrm>
              <a:off x="528" y="307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6112" name="Text Box 59"/>
            <p:cNvSpPr txBox="1">
              <a:spLocks noChangeArrowheads="1"/>
            </p:cNvSpPr>
            <p:nvPr/>
          </p:nvSpPr>
          <p:spPr bwMode="auto">
            <a:xfrm>
              <a:off x="528" y="225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46113" name="Text Box 60"/>
            <p:cNvSpPr txBox="1">
              <a:spLocks noChangeArrowheads="1"/>
            </p:cNvSpPr>
            <p:nvPr/>
          </p:nvSpPr>
          <p:spPr bwMode="auto">
            <a:xfrm>
              <a:off x="528" y="19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46114" name="Text Box 61"/>
            <p:cNvSpPr txBox="1">
              <a:spLocks noChangeArrowheads="1"/>
            </p:cNvSpPr>
            <p:nvPr/>
          </p:nvSpPr>
          <p:spPr bwMode="auto">
            <a:xfrm>
              <a:off x="528" y="171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6115" name="Text Box 62"/>
            <p:cNvSpPr txBox="1">
              <a:spLocks noChangeArrowheads="1"/>
            </p:cNvSpPr>
            <p:nvPr/>
          </p:nvSpPr>
          <p:spPr bwMode="auto">
            <a:xfrm>
              <a:off x="528" y="1440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10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4710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A8C898C-2004-46E9-A06E-5BFDC7257FBF}" type="slidenum">
              <a:rPr lang="pt-BR" altLang="pt-BR" sz="1400" smtClean="0"/>
              <a:pPr eaLnBrk="1" hangingPunct="1"/>
              <a:t>44</a:t>
            </a:fld>
            <a:endParaRPr lang="pt-BR" altLang="pt-BR" sz="1400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Desenhando faixas salariais</a:t>
            </a:r>
          </a:p>
        </p:txBody>
      </p:sp>
      <p:sp>
        <p:nvSpPr>
          <p:cNvPr id="4710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95300" y="1752600"/>
            <a:ext cx="8859838" cy="4495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Motivos externos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variação de qualidade (habilidades, experiência) dos indivíduos no mercado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reconhecimento das diferenças do valor relacionado com a produtividade dos empregados devido as variações de qualidade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Motivos internos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reconhecer variação individual de desempenho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expectativas do empregado de aumento no tempo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Construindo faixas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desenvolver graus: grupos de diferentes cargos que são considerados idênticos para fins de remuneração</a:t>
            </a:r>
            <a:endParaRPr lang="pt-BR" altLang="pt-BR" sz="16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4813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FE14BE2-E6A8-49BA-9B1D-E212940FCA4C}" type="slidenum">
              <a:rPr lang="pt-BR" altLang="pt-BR" sz="1400" smtClean="0"/>
              <a:pPr eaLnBrk="1" hangingPunct="1"/>
              <a:t>45</a:t>
            </a:fld>
            <a:endParaRPr lang="pt-BR" altLang="pt-BR" sz="1400" smtClean="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Desenhando faixas salariais</a:t>
            </a:r>
          </a:p>
        </p:txBody>
      </p:sp>
      <p:sp>
        <p:nvSpPr>
          <p:cNvPr id="4813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859838" cy="4457700"/>
          </a:xfrm>
          <a:noFill/>
        </p:spPr>
        <p:txBody>
          <a:bodyPr lIns="92075" tIns="46038" rIns="92075" bIns="46038"/>
          <a:lstStyle/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estabelecer faixas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mtClean="0"/>
              <a:t>ponto médio é onde a linha de remuneração corta cada grau - mercado, ponto de controle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variação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mtClean="0"/>
              <a:t>executivo - 60 a 120%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mtClean="0"/>
              <a:t>profissional e gerencial - 35 a 60%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mtClean="0"/>
              <a:t>escritório e produção - 10 a 25%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mtClean="0"/>
              <a:t>variação</a:t>
            </a:r>
          </a:p>
          <a:p>
            <a:pPr lvl="3" eaLnBrk="1" hangingPunct="1">
              <a:lnSpc>
                <a:spcPct val="80000"/>
              </a:lnSpc>
            </a:pPr>
            <a:r>
              <a:rPr lang="pt-BR" altLang="pt-BR" sz="2400" smtClean="0"/>
              <a:t>75th a 25th percentil</a:t>
            </a:r>
          </a:p>
          <a:p>
            <a:pPr lvl="3" eaLnBrk="1" hangingPunct="1">
              <a:lnSpc>
                <a:spcPct val="80000"/>
              </a:lnSpc>
            </a:pPr>
            <a:r>
              <a:rPr lang="pt-BR" altLang="pt-BR" sz="2400" smtClean="0"/>
              <a:t>inclui 75% da variação da pesquisa</a:t>
            </a:r>
          </a:p>
          <a:p>
            <a:pPr lvl="3" eaLnBrk="1" hangingPunct="1">
              <a:lnSpc>
                <a:spcPct val="80000"/>
              </a:lnSpc>
            </a:pPr>
            <a:r>
              <a:rPr lang="pt-BR" altLang="pt-BR" sz="2400" smtClean="0"/>
              <a:t>tempo para se tornar competente</a:t>
            </a:r>
            <a:endParaRPr lang="pt-BR" altLang="pt-BR" sz="180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4915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4B43CC6-E2F5-4C8C-AA05-96734463293A}" type="slidenum">
              <a:rPr lang="pt-BR" altLang="pt-BR" sz="1400" smtClean="0"/>
              <a:pPr eaLnBrk="1" hangingPunct="1"/>
              <a:t>46</a:t>
            </a:fld>
            <a:endParaRPr lang="pt-BR" altLang="pt-BR" sz="1400" smtClean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Desenhando faixas salariais</a:t>
            </a:r>
          </a:p>
        </p:txBody>
      </p:sp>
      <p:sp>
        <p:nvSpPr>
          <p:cNvPr id="4915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pt-BR" altLang="pt-BR" smtClean="0"/>
              <a:t>Cálculo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mtClean="0"/>
              <a:t>mínimo = ponto médio / [100% + (1/2 amplitude da faixa)]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mtClean="0"/>
              <a:t>máximo = mínimo + (amplitude da faixa x mínimo)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mtClean="0"/>
              <a:t>Exemplo: ponto médio $10.000,00 e amplitude 30%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mtClean="0"/>
              <a:t>mínimo = $10.000 / (1 + 0.15) = $ 8.695,00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mtClean="0"/>
              <a:t>máximo = $ 8.695 + (0.30 x 8.695) = $ 11.304,00 </a:t>
            </a:r>
          </a:p>
          <a:p>
            <a:pPr eaLnBrk="1" hangingPunct="1">
              <a:lnSpc>
                <a:spcPct val="70000"/>
              </a:lnSpc>
            </a:pPr>
            <a:r>
              <a:rPr lang="pt-BR" altLang="pt-BR" smtClean="0"/>
              <a:t>Sobreposição das faixas</a:t>
            </a:r>
            <a:endParaRPr lang="pt-BR" altLang="pt-BR" sz="280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5017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BC09B45-334C-4F96-AD19-7F76A480C156}" type="slidenum">
              <a:rPr lang="pt-BR" altLang="pt-BR" sz="1400" smtClean="0"/>
              <a:pPr eaLnBrk="1" hangingPunct="1"/>
              <a:t>47</a:t>
            </a:fld>
            <a:endParaRPr lang="pt-BR" altLang="pt-BR" sz="1400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304800"/>
            <a:ext cx="9356725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Broadbanding</a:t>
            </a:r>
          </a:p>
        </p:txBody>
      </p:sp>
      <p:sp>
        <p:nvSpPr>
          <p:cNvPr id="5018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95300" y="1676400"/>
            <a:ext cx="8859838" cy="4876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Broadbanding: poucos graus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flexibilidade, estrutura baseada em habilidade, incentiva crescimento cross-funcional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2 vezes mais tradicional usa ponto médio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mudanças = 3 a 8 vezes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preço de uma banda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pode ser mais cara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no lugar de pontos usa zonas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desvantagens: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pouco controle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favoritismo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Compressão: diferencial de pagamento se tornam pequenos</a:t>
            </a:r>
            <a:endParaRPr lang="pt-BR" altLang="pt-BR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717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2D39565-37A5-43BE-8C42-5DE8739EAC8C}" type="slidenum">
              <a:rPr lang="pt-BR" altLang="pt-BR" sz="1400" smtClean="0"/>
              <a:pPr eaLnBrk="1" hangingPunct="1"/>
              <a:t>5</a:t>
            </a:fld>
            <a:endParaRPr lang="pt-BR" altLang="pt-BR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762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4000" smtClean="0">
                <a:latin typeface="Georgia" pitchFamily="18" charset="0"/>
              </a:rPr>
              <a:t>Competitividade</a:t>
            </a:r>
            <a:endParaRPr lang="pt-BR" altLang="pt-BR" smtClean="0">
              <a:latin typeface="Georgia" pitchFamily="18" charset="0"/>
            </a:endParaRPr>
          </a:p>
        </p:txBody>
      </p:sp>
      <p:sp>
        <p:nvSpPr>
          <p:cNvPr id="71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4850" y="1773238"/>
            <a:ext cx="8420100" cy="45720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>
                <a:latin typeface="Georgia" pitchFamily="18" charset="0"/>
              </a:rPr>
              <a:t>Apesar do nível de remuneração ser o componente principal, competitividade inclui o mix de formas de remuneração (bônus, benefícios), oportunidades de carreira, treinamento, trabalhos especiais, ou a estabilidade financeira da empresa.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>
                <a:latin typeface="Georgia" pitchFamily="18" charset="0"/>
              </a:rPr>
              <a:t>Competitividade é expressa por estabelecer remuneração que são acima, abaixo ou na média do mercado.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>
                <a:latin typeface="Georgia" pitchFamily="18" charset="0"/>
              </a:rPr>
              <a:t>Foca dois objetivos: 1) controle do custo do trabalho e 2) atrair e reter empregados.</a:t>
            </a:r>
            <a:r>
              <a:rPr lang="pt-BR" altLang="pt-BR" smtClean="0"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819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25666A5-2A3D-4BA1-9623-A7B4B71C544E}" type="slidenum">
              <a:rPr lang="pt-BR" altLang="pt-BR" sz="1400" smtClean="0"/>
              <a:pPr eaLnBrk="1" hangingPunct="1"/>
              <a:t>6</a:t>
            </a:fld>
            <a:endParaRPr lang="pt-BR" altLang="pt-BR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4000" smtClean="0">
                <a:latin typeface="Georgia" pitchFamily="18" charset="0"/>
              </a:rPr>
              <a:t>Fatores influenciando a competitividade externa</a:t>
            </a:r>
            <a:endParaRPr lang="pt-BR" altLang="pt-BR" smtClean="0">
              <a:latin typeface="Georgia" pitchFamily="18" charset="0"/>
            </a:endParaRPr>
          </a:p>
        </p:txBody>
      </p:sp>
      <p:sp>
        <p:nvSpPr>
          <p:cNvPr id="819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pt-BR" altLang="pt-BR" b="1" smtClean="0">
                <a:latin typeface="Georgia" pitchFamily="18" charset="0"/>
              </a:rPr>
              <a:t>Fatores do mercado de trabalho</a:t>
            </a:r>
            <a:endParaRPr lang="pt-BR" altLang="pt-BR" smtClean="0">
              <a:latin typeface="Georgi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natureza da demanda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natureza do suprimento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b="1" smtClean="0">
                <a:latin typeface="Georgia" pitchFamily="18" charset="0"/>
              </a:rPr>
              <a:t>Fatores do mercado de produtos</a:t>
            </a:r>
            <a:endParaRPr lang="pt-BR" altLang="pt-BR" smtClean="0">
              <a:latin typeface="Georgi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grau de competição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Nível de demanda do produto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b="1" smtClean="0">
                <a:latin typeface="Georgia" pitchFamily="18" charset="0"/>
              </a:rPr>
              <a:t>Fatores organizacionais</a:t>
            </a:r>
            <a:endParaRPr lang="pt-BR" altLang="pt-BR" smtClean="0">
              <a:latin typeface="Georgi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Indústria, estratégia, tamanho, gerência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921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3BA21A6-845E-4795-9AA1-5E1E382E2B1C}" type="slidenum">
              <a:rPr lang="pt-BR" altLang="pt-BR" sz="1400" smtClean="0"/>
              <a:pPr eaLnBrk="1" hangingPunct="1"/>
              <a:t>7</a:t>
            </a:fld>
            <a:endParaRPr lang="pt-BR" altLang="pt-BR" sz="14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8382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4000" smtClean="0">
                <a:latin typeface="Georgia" pitchFamily="18" charset="0"/>
              </a:rPr>
              <a:t>Como funcionam os mercados?</a:t>
            </a:r>
            <a:r>
              <a:rPr lang="pt-BR" altLang="pt-BR" smtClean="0">
                <a:latin typeface="Georgia" pitchFamily="18" charset="0"/>
              </a:rPr>
              <a:t> </a:t>
            </a:r>
          </a:p>
        </p:txBody>
      </p:sp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95300" y="1371600"/>
            <a:ext cx="8915400" cy="4835525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empregadores buscam maximização do lucro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recursos humanos são homogêneos e portanto intercambiáveis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os valores da remuneração refletem todos os custos associados com o emprego (benefícios e treinamento)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os mercados dos empregadores são competitivos portanto não existe vantagem de um empregador pagar acima ou abaixo do valor de mercado</a:t>
            </a:r>
            <a:r>
              <a:rPr lang="pt-BR" altLang="pt-BR" sz="3600" smtClean="0"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1024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6B0E76A-3F0F-4EEE-90BE-42C999A81A63}" type="slidenum">
              <a:rPr lang="pt-BR" altLang="pt-BR" sz="1400" smtClean="0"/>
              <a:pPr eaLnBrk="1" hangingPunct="1"/>
              <a:t>8</a:t>
            </a:fld>
            <a:endParaRPr lang="pt-BR" altLang="pt-BR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404813"/>
            <a:ext cx="9356725" cy="8255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4000" smtClean="0">
                <a:latin typeface="Georgia" pitchFamily="18" charset="0"/>
              </a:rPr>
              <a:t>Modificações da Demanda de trabalho</a:t>
            </a:r>
            <a:endParaRPr lang="pt-BR" altLang="pt-BR" smtClean="0">
              <a:latin typeface="Georgia" pitchFamily="18" charset="0"/>
            </a:endParaRPr>
          </a:p>
        </p:txBody>
      </p:sp>
      <p:sp>
        <p:nvSpPr>
          <p:cNvPr id="102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30200" y="1412875"/>
            <a:ext cx="9245600" cy="4987925"/>
          </a:xfrm>
          <a:noFill/>
        </p:spPr>
        <p:txBody>
          <a:bodyPr lIns="90488" tIns="44450" rIns="90488" bIns="44450"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b="1" smtClean="0">
                <a:latin typeface="Georgia" pitchFamily="18" charset="0"/>
              </a:rPr>
              <a:t>Porque um empregador paga mais que o mercado?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>
                <a:latin typeface="Georgia" pitchFamily="18" charset="0"/>
              </a:rPr>
              <a:t>diferencial de compensação: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vantagens - desvantagens = melhor vantagem liquida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>
                <a:latin typeface="Georgia" pitchFamily="18" charset="0"/>
              </a:rPr>
              <a:t>Exemplos de fatores negativos: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São necessário mais tempo e despesas maiores para adquirir as habilidades e experiência exigidas para o trabalho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Segurança no emprego é precária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Condições de trabalho são desagradáveis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Chances de sucesso são pequenas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Consequência: compensação deve superar estas características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 smtClean="0"/>
              <a:t>Prof. Gilberto Shinyashiki FEARP-USP</a:t>
            </a:r>
          </a:p>
        </p:txBody>
      </p:sp>
      <p:sp>
        <p:nvSpPr>
          <p:cNvPr id="1126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97BF365-13E0-4398-9982-5C6ECC246EB1}" type="slidenum">
              <a:rPr lang="pt-BR" altLang="pt-BR" sz="1400" smtClean="0"/>
              <a:pPr eaLnBrk="1" hangingPunct="1"/>
              <a:t>9</a:t>
            </a:fld>
            <a:endParaRPr lang="pt-BR" altLang="pt-BR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404813"/>
            <a:ext cx="9356725" cy="8255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4000" smtClean="0">
                <a:latin typeface="Georgia" pitchFamily="18" charset="0"/>
              </a:rPr>
              <a:t>Modificações da Demanda de trabalho</a:t>
            </a:r>
            <a:endParaRPr lang="pt-BR" altLang="pt-BR" smtClean="0">
              <a:latin typeface="Georgia" pitchFamily="18" charset="0"/>
            </a:endParaRPr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15925" y="1484313"/>
            <a:ext cx="9245600" cy="4856162"/>
          </a:xfrm>
          <a:noFill/>
        </p:spPr>
        <p:txBody>
          <a:bodyPr lIns="90488" tIns="44450" rIns="90488" bIns="44450"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b="1" smtClean="0">
                <a:latin typeface="Georgia" pitchFamily="18" charset="0"/>
              </a:rPr>
              <a:t>Porque um empregador paga mais que o mercado?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>
                <a:latin typeface="Georgia" pitchFamily="18" charset="0"/>
              </a:rPr>
              <a:t>teoria do salário eficiente: maior salário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atrai empregado mais eficiente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menor turnover</a:t>
            </a:r>
            <a:endParaRPr lang="pt-BR" altLang="pt-BR" sz="3200" smtClean="0">
              <a:latin typeface="Georgi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menor nº de demissões por “desídia” pelo custo de ser demitido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menor quantidade de supervisores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Consequência: seleção dos melhores e estruturar o trabalho para tirar a vantagem de ter os melhores</a:t>
            </a:r>
            <a:endParaRPr lang="pt-BR" altLang="pt-BR" sz="2800" smtClean="0">
              <a:latin typeface="Georgia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297783481</TotalTime>
  <Pages>6</Pages>
  <Words>2650</Words>
  <Application>Microsoft Macintosh PowerPoint</Application>
  <PresentationFormat>A4 Paper (210x297 mm)</PresentationFormat>
  <Paragraphs>644</Paragraphs>
  <Slides>47</Slides>
  <Notes>46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Plano grafico</vt:lpstr>
      <vt:lpstr>Microsoft Org Chart</vt:lpstr>
      <vt:lpstr>COMPENSAÇÃO</vt:lpstr>
      <vt:lpstr>PowerPoint Presentation</vt:lpstr>
      <vt:lpstr>Competitividade Externa</vt:lpstr>
      <vt:lpstr>Conceitos</vt:lpstr>
      <vt:lpstr>Competitividade</vt:lpstr>
      <vt:lpstr>Fatores influenciando a competitividade externa</vt:lpstr>
      <vt:lpstr>Como funcionam os mercados? </vt:lpstr>
      <vt:lpstr>Modificações da Demanda de trabalho</vt:lpstr>
      <vt:lpstr>Modificações da Demanda de trabalho</vt:lpstr>
      <vt:lpstr>Demanda de trabalho</vt:lpstr>
      <vt:lpstr>Modificações da Oferta do trabalho</vt:lpstr>
      <vt:lpstr>Limitações do modelo de oferta e demanda</vt:lpstr>
      <vt:lpstr>Fatores do mercado do produto e habilidade de pagar </vt:lpstr>
      <vt:lpstr>Opções de políticas de remuneração</vt:lpstr>
      <vt:lpstr>Pagar com o mercado (match)</vt:lpstr>
      <vt:lpstr>Liderar o mercado (lead)</vt:lpstr>
      <vt:lpstr>Pagar abaixo do mercado (lag)</vt:lpstr>
      <vt:lpstr>Consequências das decisões</vt:lpstr>
      <vt:lpstr>Pesquisa Salarial</vt:lpstr>
      <vt:lpstr>Desenhando a estrutura de remuneração</vt:lpstr>
      <vt:lpstr>Pesquisa salarial</vt:lpstr>
      <vt:lpstr>Critérios para a seleção dos cargos</vt:lpstr>
      <vt:lpstr>Seleção das empresas a serem pesquisadas</vt:lpstr>
      <vt:lpstr>Modelo de gabarito de resposta</vt:lpstr>
      <vt:lpstr>Resumo do caderno da coleta de dados</vt:lpstr>
      <vt:lpstr>Pesquisa salarial - estatística</vt:lpstr>
      <vt:lpstr>Primeiro modelo de apresentação da tabulação da pesquisa salarial</vt:lpstr>
      <vt:lpstr>Tabulação dos dados da pesquisa salarial</vt:lpstr>
      <vt:lpstr>Dados salariais do cargo de secretária coletados nas empresas A, B,C, D e E</vt:lpstr>
      <vt:lpstr>Correção carga horária e data base</vt:lpstr>
      <vt:lpstr>Dados salariais do cargo de secretária coletados nas empresas A, B,C, D e E, para 240 horas e data base</vt:lpstr>
      <vt:lpstr>Corte dos valores extremados</vt:lpstr>
      <vt:lpstr>Corte dos dados extremados e remunerações resultantes da amostra. Média 5,06 e DP= 0,1368</vt:lpstr>
      <vt:lpstr>Cargo Secretária</vt:lpstr>
      <vt:lpstr>Estrutura salarial</vt:lpstr>
      <vt:lpstr>Definição dos termos empregados na estrutura salarial</vt:lpstr>
      <vt:lpstr>Definição dos termos empregados na estrutura salarial</vt:lpstr>
      <vt:lpstr>Representação gráfica dos termos colaboradores na estrutura salarial</vt:lpstr>
      <vt:lpstr>Curvas referenciais – mercado x empresa</vt:lpstr>
      <vt:lpstr>Estrutura interna e valores pagos no mercado</vt:lpstr>
      <vt:lpstr>Estrutura Salarial – Método de Pontos 1</vt:lpstr>
      <vt:lpstr>Estrutura Salarial – Método de Pontos 2</vt:lpstr>
      <vt:lpstr>Faixas Salariais do plano para o método de pontos</vt:lpstr>
      <vt:lpstr>Desenhando faixas salariais</vt:lpstr>
      <vt:lpstr>Desenhando faixas salariais</vt:lpstr>
      <vt:lpstr>Desenhando faixas salariais</vt:lpstr>
      <vt:lpstr>Broadbanding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Consistência Interna</dc:title>
  <dc:creator>FEA</dc:creator>
  <cp:lastModifiedBy>Gilberto Shinyashiki</cp:lastModifiedBy>
  <cp:revision>51</cp:revision>
  <cp:lastPrinted>2000-07-04T18:46:53Z</cp:lastPrinted>
  <dcterms:created xsi:type="dcterms:W3CDTF">1980-04-17T15:26:36Z</dcterms:created>
  <dcterms:modified xsi:type="dcterms:W3CDTF">2014-04-19T23:36:15Z</dcterms:modified>
</cp:coreProperties>
</file>