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9" r:id="rId2"/>
    <p:sldId id="266" r:id="rId3"/>
    <p:sldId id="261" r:id="rId4"/>
    <p:sldId id="286" r:id="rId5"/>
    <p:sldId id="308" r:id="rId6"/>
    <p:sldId id="313" r:id="rId7"/>
    <p:sldId id="314" r:id="rId8"/>
    <p:sldId id="309" r:id="rId9"/>
    <p:sldId id="320" r:id="rId10"/>
    <p:sldId id="321" r:id="rId11"/>
    <p:sldId id="287" r:id="rId12"/>
    <p:sldId id="322" r:id="rId13"/>
    <p:sldId id="288" r:id="rId14"/>
    <p:sldId id="289" r:id="rId15"/>
    <p:sldId id="290" r:id="rId16"/>
    <p:sldId id="291" r:id="rId17"/>
    <p:sldId id="292" r:id="rId18"/>
    <p:sldId id="293" r:id="rId19"/>
    <p:sldId id="323" r:id="rId20"/>
    <p:sldId id="298" r:id="rId21"/>
    <p:sldId id="294" r:id="rId22"/>
    <p:sldId id="295" r:id="rId23"/>
    <p:sldId id="299" r:id="rId24"/>
    <p:sldId id="300" r:id="rId25"/>
    <p:sldId id="301" r:id="rId26"/>
    <p:sldId id="310" r:id="rId27"/>
    <p:sldId id="315" r:id="rId28"/>
    <p:sldId id="312" r:id="rId29"/>
    <p:sldId id="311" r:id="rId30"/>
    <p:sldId id="318" r:id="rId31"/>
    <p:sldId id="316" r:id="rId32"/>
    <p:sldId id="302" r:id="rId33"/>
    <p:sldId id="317" r:id="rId34"/>
    <p:sldId id="303" r:id="rId35"/>
    <p:sldId id="319" r:id="rId36"/>
    <p:sldId id="307" r:id="rId37"/>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71"/>
  </p:normalViewPr>
  <p:slideViewPr>
    <p:cSldViewPr>
      <p:cViewPr varScale="1">
        <p:scale>
          <a:sx n="91" d="100"/>
          <a:sy n="91" d="100"/>
        </p:scale>
        <p:origin x="8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6D6E7221-97D3-4929-ABD2-CCD1F516A8A4}" type="datetimeFigureOut">
              <a:rPr lang="en-GB" smtClean="0"/>
              <a:pPr/>
              <a:t>11/05/2018</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48DB26C-6A99-4FDC-A31E-B71C189F9BC1}" type="slidenum">
              <a:rPr lang="en-GB" smtClean="0"/>
              <a:pPr/>
              <a:t>‹#›</a:t>
            </a:fld>
            <a:endParaRPr lang="en-GB"/>
          </a:p>
        </p:txBody>
      </p:sp>
    </p:spTree>
    <p:extLst>
      <p:ext uri="{BB962C8B-B14F-4D97-AF65-F5344CB8AC3E}">
        <p14:creationId xmlns:p14="http://schemas.microsoft.com/office/powerpoint/2010/main" val="284459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913BB5C2-78D0-4ADE-8D35-A77084AA8A6E}" type="datetimeFigureOut">
              <a:rPr lang="en-US" smtClean="0"/>
              <a:pPr/>
              <a:t>5/11/18</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4508FEE9-88A6-4D9B-80BC-701A24DEB70D}" type="slidenum">
              <a:rPr lang="en-US" smtClean="0"/>
              <a:pPr/>
              <a:t>‹#›</a:t>
            </a:fld>
            <a:endParaRPr lang="en-US"/>
          </a:p>
        </p:txBody>
      </p:sp>
    </p:spTree>
    <p:extLst>
      <p:ext uri="{BB962C8B-B14F-4D97-AF65-F5344CB8AC3E}">
        <p14:creationId xmlns:p14="http://schemas.microsoft.com/office/powerpoint/2010/main" val="321873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Map of Brazil in the Western Hemisphere.</a:t>
            </a:r>
          </a:p>
        </p:txBody>
      </p:sp>
      <p:sp>
        <p:nvSpPr>
          <p:cNvPr id="4" name="Slide Number Placeholder 3"/>
          <p:cNvSpPr>
            <a:spLocks noGrp="1"/>
          </p:cNvSpPr>
          <p:nvPr>
            <p:ph type="sldNum" sz="quarter" idx="10"/>
          </p:nvPr>
        </p:nvSpPr>
        <p:spPr/>
        <p:txBody>
          <a:bodyPr/>
          <a:lstStyle/>
          <a:p>
            <a:fld id="{4508FEE9-88A6-4D9B-80BC-701A24DEB70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Census Bureau,</a:t>
            </a:r>
            <a:r>
              <a:rPr lang="en-US" baseline="0" dirty="0"/>
              <a:t> Foreign Trade, https://</a:t>
            </a:r>
            <a:r>
              <a:rPr lang="en-US" baseline="0" dirty="0" err="1"/>
              <a:t>www.census.gov</a:t>
            </a:r>
            <a:r>
              <a:rPr lang="en-US" baseline="0" dirty="0"/>
              <a:t>/foreign-trade/balance/c0009.html at 10/05/18.</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13</a:t>
            </a:fld>
            <a:endParaRPr lang="en-US"/>
          </a:p>
        </p:txBody>
      </p:sp>
    </p:spTree>
    <p:extLst>
      <p:ext uri="{BB962C8B-B14F-4D97-AF65-F5344CB8AC3E}">
        <p14:creationId xmlns:p14="http://schemas.microsoft.com/office/powerpoint/2010/main" val="170597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www.census.gov</a:t>
            </a:r>
            <a:r>
              <a:rPr lang="en-US" dirty="0"/>
              <a:t>/foreign-trade/balance/c3510.html</a:t>
            </a:r>
            <a:r>
              <a:rPr lang="en-US" baseline="0" dirty="0"/>
              <a:t> on 10 May, 2018.</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14</a:t>
            </a:fld>
            <a:endParaRPr lang="en-US"/>
          </a:p>
        </p:txBody>
      </p:sp>
    </p:spTree>
    <p:extLst>
      <p:ext uri="{BB962C8B-B14F-4D97-AF65-F5344CB8AC3E}">
        <p14:creationId xmlns:p14="http://schemas.microsoft.com/office/powerpoint/2010/main" val="195675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same as previous slide, p. 4</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15</a:t>
            </a:fld>
            <a:endParaRPr lang="en-US"/>
          </a:p>
        </p:txBody>
      </p:sp>
    </p:spTree>
    <p:extLst>
      <p:ext uri="{BB962C8B-B14F-4D97-AF65-F5344CB8AC3E}">
        <p14:creationId xmlns:p14="http://schemas.microsoft.com/office/powerpoint/2010/main" val="44659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Rex Tillerson, US Secretary of State, fired by Trump in a tweet.  </a:t>
            </a:r>
          </a:p>
        </p:txBody>
      </p:sp>
      <p:sp>
        <p:nvSpPr>
          <p:cNvPr id="4" name="Slide Number Placeholder 3"/>
          <p:cNvSpPr>
            <a:spLocks noGrp="1"/>
          </p:cNvSpPr>
          <p:nvPr>
            <p:ph type="sldNum" sz="quarter" idx="10"/>
          </p:nvPr>
        </p:nvSpPr>
        <p:spPr/>
        <p:txBody>
          <a:bodyPr/>
          <a:lstStyle/>
          <a:p>
            <a:fld id="{4508FEE9-88A6-4D9B-80BC-701A24DEB70D}" type="slidenum">
              <a:rPr lang="en-US" smtClean="0"/>
              <a:pPr/>
              <a:t>18</a:t>
            </a:fld>
            <a:endParaRPr lang="en-US"/>
          </a:p>
        </p:txBody>
      </p:sp>
    </p:spTree>
    <p:extLst>
      <p:ext uri="{BB962C8B-B14F-4D97-AF65-F5344CB8AC3E}">
        <p14:creationId xmlns:p14="http://schemas.microsoft.com/office/powerpoint/2010/main" val="81458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Structure_of_the_United_States_Armed_Forces#U.S._Central_Command" TargetMode="External"/><Relationship Id="rId7" Type="http://schemas.openxmlformats.org/officeDocument/2006/relationships/hyperlink" Target="https://en.wikipedia.org/wiki/Structure_of_the_United_States_Armed_Forces#U.S._Southern_Command" TargetMode="External"/><Relationship Id="rId2" Type="http://schemas.openxmlformats.org/officeDocument/2006/relationships/hyperlink" Target="https://en.wikipedia.org/wiki/Structure_of_the_United_States_Armed_Forces#U.S._Africa_Command" TargetMode="External"/><Relationship Id="rId1" Type="http://schemas.openxmlformats.org/officeDocument/2006/relationships/slideLayout" Target="../slideLayouts/slideLayout2.xml"/><Relationship Id="rId6" Type="http://schemas.openxmlformats.org/officeDocument/2006/relationships/hyperlink" Target="https://en.wikipedia.org/wiki/Structure_of_the_United_States_Armed_Forces#U.S._Pacific_Command" TargetMode="External"/><Relationship Id="rId5" Type="http://schemas.openxmlformats.org/officeDocument/2006/relationships/hyperlink" Target="https://en.wikipedia.org/wiki/Structure_of_the_United_States_Armed_Forces#U.S._Northern_Command" TargetMode="External"/><Relationship Id="rId4" Type="http://schemas.openxmlformats.org/officeDocument/2006/relationships/hyperlink" Target="https://en.wikipedia.org/wiki/Structure_of_the_United_States_Armed_Forces#U.S._European_Comman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Inter-American Politics: Old Dilemmas and the Current Conjuncture</a:t>
            </a:r>
          </a:p>
        </p:txBody>
      </p:sp>
      <p:sp>
        <p:nvSpPr>
          <p:cNvPr id="5" name="Content Placeholder 4"/>
          <p:cNvSpPr>
            <a:spLocks noGrp="1"/>
          </p:cNvSpPr>
          <p:nvPr>
            <p:ph sz="half" idx="1"/>
          </p:nvPr>
        </p:nvSpPr>
        <p:spPr/>
        <p:txBody>
          <a:bodyPr/>
          <a:lstStyle/>
          <a:p>
            <a:pPr>
              <a:buNone/>
            </a:pPr>
            <a:r>
              <a:rPr lang="en-US" dirty="0"/>
              <a:t>   </a:t>
            </a:r>
          </a:p>
          <a:p>
            <a:pPr>
              <a:buNone/>
            </a:pPr>
            <a:endParaRPr lang="en-US" dirty="0"/>
          </a:p>
          <a:p>
            <a:pPr>
              <a:buNone/>
            </a:pPr>
            <a:endParaRPr lang="en-US" dirty="0"/>
          </a:p>
          <a:p>
            <a:pPr>
              <a:buNone/>
            </a:pPr>
            <a:r>
              <a:rPr lang="en-US" dirty="0"/>
              <a:t>            A.W. Pereira</a:t>
            </a:r>
          </a:p>
          <a:p>
            <a:pPr algn="ctr">
              <a:buNone/>
            </a:pPr>
            <a:r>
              <a:rPr lang="en-US" dirty="0"/>
              <a:t>11/5/18</a:t>
            </a:r>
          </a:p>
          <a:p>
            <a:pPr>
              <a:buNone/>
            </a:pPr>
            <a:r>
              <a:rPr lang="en-US" dirty="0"/>
              <a:t>  </a:t>
            </a:r>
          </a:p>
        </p:txBody>
      </p:sp>
      <p:pic>
        <p:nvPicPr>
          <p:cNvPr id="7" name="Picture 5" descr="I:\NavyJob\ItamaratyPalace.jpg"/>
          <p:cNvPicPr>
            <a:picLocks noGrp="1" noChangeAspect="1" noChangeArrowheads="1"/>
          </p:cNvPicPr>
          <p:nvPr>
            <p:ph sz="half" idx="2"/>
          </p:nvPr>
        </p:nvPicPr>
        <p:blipFill>
          <a:blip r:embed="rId2" cstate="print"/>
          <a:srcRect/>
          <a:stretch>
            <a:fillRect/>
          </a:stretch>
        </p:blipFill>
        <p:spPr bwMode="auto">
          <a:xfrm>
            <a:off x="4419600" y="2743200"/>
            <a:ext cx="5242560" cy="39319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C428-EC8B-CF46-8FFB-19270F047308}"/>
              </a:ext>
            </a:extLst>
          </p:cNvPr>
          <p:cNvSpPr>
            <a:spLocks noGrp="1"/>
          </p:cNvSpPr>
          <p:nvPr>
            <p:ph type="title"/>
          </p:nvPr>
        </p:nvSpPr>
        <p:spPr/>
        <p:txBody>
          <a:bodyPr>
            <a:normAutofit fontScale="90000"/>
          </a:bodyPr>
          <a:lstStyle/>
          <a:p>
            <a:r>
              <a:rPr lang="en-US" dirty="0"/>
              <a:t>What are the most important issues in inter-American politics?</a:t>
            </a:r>
          </a:p>
        </p:txBody>
      </p:sp>
      <p:sp>
        <p:nvSpPr>
          <p:cNvPr id="3" name="Content Placeholder 2">
            <a:extLst>
              <a:ext uri="{FF2B5EF4-FFF2-40B4-BE49-F238E27FC236}">
                <a16:creationId xmlns:a16="http://schemas.microsoft.com/office/drawing/2014/main" id="{40B0EC62-D972-6C48-B818-FD30A6D846B1}"/>
              </a:ext>
            </a:extLst>
          </p:cNvPr>
          <p:cNvSpPr>
            <a:spLocks noGrp="1"/>
          </p:cNvSpPr>
          <p:nvPr>
            <p:ph idx="1"/>
          </p:nvPr>
        </p:nvSpPr>
        <p:spPr/>
        <p:txBody>
          <a:bodyPr/>
          <a:lstStyle/>
          <a:p>
            <a:r>
              <a:rPr lang="en-US" dirty="0"/>
              <a:t>?</a:t>
            </a:r>
          </a:p>
        </p:txBody>
      </p:sp>
    </p:spTree>
    <p:extLst>
      <p:ext uri="{BB962C8B-B14F-4D97-AF65-F5344CB8AC3E}">
        <p14:creationId xmlns:p14="http://schemas.microsoft.com/office/powerpoint/2010/main" val="191968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specific answers (examples)</a:t>
            </a:r>
          </a:p>
        </p:txBody>
      </p:sp>
      <p:sp>
        <p:nvSpPr>
          <p:cNvPr id="3" name="Content Placeholder 2"/>
          <p:cNvSpPr>
            <a:spLocks noGrp="1"/>
          </p:cNvSpPr>
          <p:nvPr>
            <p:ph idx="1"/>
          </p:nvPr>
        </p:nvSpPr>
        <p:spPr/>
        <p:txBody>
          <a:bodyPr>
            <a:normAutofit fontScale="92500" lnSpcReduction="10000"/>
          </a:bodyPr>
          <a:lstStyle/>
          <a:p>
            <a:r>
              <a:rPr lang="en-US" dirty="0"/>
              <a:t>The implosion of </a:t>
            </a:r>
            <a:r>
              <a:rPr lang="en-US" dirty="0" err="1"/>
              <a:t>Chavismo</a:t>
            </a:r>
            <a:r>
              <a:rPr lang="en-US" dirty="0"/>
              <a:t> in Venezuela</a:t>
            </a:r>
          </a:p>
          <a:p>
            <a:r>
              <a:rPr lang="en-US" dirty="0"/>
              <a:t>A failed state in Haiti</a:t>
            </a:r>
          </a:p>
          <a:p>
            <a:r>
              <a:rPr lang="en-US" dirty="0"/>
              <a:t>The consolidation of the peace process in Colombia</a:t>
            </a:r>
          </a:p>
          <a:p>
            <a:r>
              <a:rPr lang="en-US" dirty="0"/>
              <a:t>The reversal of the “thaw” in US-Cuban relations</a:t>
            </a:r>
          </a:p>
          <a:p>
            <a:r>
              <a:rPr lang="en-US" dirty="0"/>
              <a:t>Reputational damage to Brazilian businesses in the wake of Lava </a:t>
            </a:r>
            <a:r>
              <a:rPr lang="en-US" dirty="0" err="1"/>
              <a:t>Jato</a:t>
            </a:r>
            <a:endParaRPr lang="en-US" dirty="0"/>
          </a:p>
          <a:p>
            <a:r>
              <a:rPr lang="en-US" dirty="0"/>
              <a:t>Latin American immigration to the US</a:t>
            </a:r>
          </a:p>
          <a:p>
            <a:r>
              <a:rPr lang="en-US" dirty="0"/>
              <a:t>Trump’s isolationism and protectionism</a:t>
            </a:r>
          </a:p>
          <a:p>
            <a:endParaRPr lang="en-US" dirty="0"/>
          </a:p>
        </p:txBody>
      </p:sp>
    </p:spTree>
    <p:extLst>
      <p:ext uri="{BB962C8B-B14F-4D97-AF65-F5344CB8AC3E}">
        <p14:creationId xmlns:p14="http://schemas.microsoft.com/office/powerpoint/2010/main" val="84362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CC2A-432B-7244-A566-F27AF962C13F}"/>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32E4AE66-5472-0A47-89C1-D97F387A414E}"/>
              </a:ext>
            </a:extLst>
          </p:cNvPr>
          <p:cNvSpPr>
            <a:spLocks noGrp="1"/>
          </p:cNvSpPr>
          <p:nvPr>
            <p:ph idx="1"/>
          </p:nvPr>
        </p:nvSpPr>
        <p:spPr/>
        <p:txBody>
          <a:bodyPr/>
          <a:lstStyle/>
          <a:p>
            <a:r>
              <a:rPr lang="en-US" dirty="0"/>
              <a:t>High rates of violence and human rights violations, including state violence, in many countries</a:t>
            </a:r>
          </a:p>
          <a:p>
            <a:r>
              <a:rPr lang="en-US" dirty="0"/>
              <a:t>Limitations on regional economic integration and regional economic development</a:t>
            </a:r>
          </a:p>
          <a:p>
            <a:r>
              <a:rPr lang="en-US" dirty="0"/>
              <a:t>A need for improvements in basic education</a:t>
            </a:r>
          </a:p>
        </p:txBody>
      </p:sp>
    </p:spTree>
    <p:extLst>
      <p:ext uri="{BB962C8B-B14F-4D97-AF65-F5344CB8AC3E}">
        <p14:creationId xmlns:p14="http://schemas.microsoft.com/office/powerpoint/2010/main" val="378056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Trade with Central and South America (2017) in US$ (millions)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7417180"/>
              </p:ext>
            </p:extLst>
          </p:nvPr>
        </p:nvGraphicFramePr>
        <p:xfrm>
          <a:off x="457200" y="1600200"/>
          <a:ext cx="8229600" cy="1112520"/>
        </p:xfrm>
        <a:graphic>
          <a:graphicData uri="http://schemas.openxmlformats.org/drawingml/2006/table">
            <a:tbl>
              <a:tblPr firstRow="1" bandRow="1">
                <a:tableStyleId>{ED083AE6-46FA-4A59-8FB0-9F97EB10719F}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Exports</a:t>
                      </a:r>
                    </a:p>
                  </a:txBody>
                  <a:tcPr/>
                </a:tc>
                <a:tc>
                  <a:txBody>
                    <a:bodyPr/>
                    <a:lstStyle/>
                    <a:p>
                      <a:r>
                        <a:rPr lang="en-US" dirty="0"/>
                        <a:t>Imports</a:t>
                      </a:r>
                      <a:r>
                        <a:rPr lang="en-US" baseline="0" dirty="0"/>
                        <a:t> </a:t>
                      </a:r>
                      <a:endParaRPr lang="en-US" dirty="0"/>
                    </a:p>
                  </a:txBody>
                  <a:tcPr/>
                </a:tc>
                <a:tc>
                  <a:txBody>
                    <a:bodyPr/>
                    <a:lstStyle/>
                    <a:p>
                      <a:r>
                        <a:rPr lang="en-US" dirty="0"/>
                        <a:t>Balance</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150,228.7</a:t>
                      </a:r>
                    </a:p>
                  </a:txBody>
                  <a:tcPr/>
                </a:tc>
                <a:tc>
                  <a:txBody>
                    <a:bodyPr/>
                    <a:lstStyle/>
                    <a:p>
                      <a:r>
                        <a:rPr lang="en-US" dirty="0"/>
                        <a:t>115,961.2</a:t>
                      </a:r>
                    </a:p>
                  </a:txBody>
                  <a:tcPr/>
                </a:tc>
                <a:tc>
                  <a:txBody>
                    <a:bodyPr/>
                    <a:lstStyle/>
                    <a:p>
                      <a:r>
                        <a:rPr lang="en-US" dirty="0"/>
                        <a:t>34,267.6</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2938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Brazilian Trade with the US, 2017 (US$, millions)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0792625"/>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Year</a:t>
                      </a:r>
                      <a:r>
                        <a:rPr lang="en-US" baseline="0" dirty="0"/>
                        <a:t> </a:t>
                      </a:r>
                      <a:endParaRPr lang="en-US" dirty="0"/>
                    </a:p>
                  </a:txBody>
                  <a:tcPr/>
                </a:tc>
                <a:tc>
                  <a:txBody>
                    <a:bodyPr/>
                    <a:lstStyle/>
                    <a:p>
                      <a:r>
                        <a:rPr lang="en-US" dirty="0"/>
                        <a:t>Exports</a:t>
                      </a:r>
                    </a:p>
                  </a:txBody>
                  <a:tcPr/>
                </a:tc>
                <a:tc>
                  <a:txBody>
                    <a:bodyPr/>
                    <a:lstStyle/>
                    <a:p>
                      <a:r>
                        <a:rPr lang="en-US" dirty="0"/>
                        <a:t>Imports</a:t>
                      </a:r>
                    </a:p>
                  </a:txBody>
                  <a:tcPr/>
                </a:tc>
                <a:tc>
                  <a:txBody>
                    <a:bodyPr/>
                    <a:lstStyle/>
                    <a:p>
                      <a:r>
                        <a:rPr lang="en-US" dirty="0"/>
                        <a:t>Balance</a:t>
                      </a:r>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2017</a:t>
                      </a:r>
                    </a:p>
                  </a:txBody>
                  <a:tcPr/>
                </a:tc>
                <a:tc>
                  <a:txBody>
                    <a:bodyPr/>
                    <a:lstStyle/>
                    <a:p>
                      <a:r>
                        <a:rPr lang="en-US" dirty="0"/>
                        <a:t>29,427.3</a:t>
                      </a:r>
                    </a:p>
                  </a:txBody>
                  <a:tcPr/>
                </a:tc>
                <a:tc>
                  <a:txBody>
                    <a:bodyPr/>
                    <a:lstStyle/>
                    <a:p>
                      <a:r>
                        <a:rPr lang="en-US" dirty="0"/>
                        <a:t>37,076.9</a:t>
                      </a:r>
                    </a:p>
                  </a:txBody>
                  <a:tcPr/>
                </a:tc>
                <a:tc>
                  <a:txBody>
                    <a:bodyPr/>
                    <a:lstStyle/>
                    <a:p>
                      <a:r>
                        <a:rPr lang="en-US" dirty="0"/>
                        <a:t>-7,649.6</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   </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   </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9407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Brazilian Trade with the US, 2016</a:t>
            </a:r>
          </a:p>
        </p:txBody>
      </p:sp>
      <p:sp>
        <p:nvSpPr>
          <p:cNvPr id="3" name="Content Placeholder 2"/>
          <p:cNvSpPr>
            <a:spLocks noGrp="1"/>
          </p:cNvSpPr>
          <p:nvPr>
            <p:ph idx="1"/>
          </p:nvPr>
        </p:nvSpPr>
        <p:spPr/>
        <p:txBody>
          <a:bodyPr>
            <a:normAutofit fontScale="92500" lnSpcReduction="20000"/>
          </a:bodyPr>
          <a:lstStyle/>
          <a:p>
            <a:r>
              <a:rPr lang="en-US" dirty="0"/>
              <a:t>EXPORTS</a:t>
            </a:r>
          </a:p>
          <a:p>
            <a:r>
              <a:rPr lang="en-US" dirty="0"/>
              <a:t>Manufactured goods, 61.3%</a:t>
            </a:r>
          </a:p>
          <a:p>
            <a:r>
              <a:rPr lang="en-US" dirty="0"/>
              <a:t>Semi-manufactured goods, 16.9%</a:t>
            </a:r>
          </a:p>
          <a:p>
            <a:r>
              <a:rPr lang="en-US" dirty="0"/>
              <a:t>Basic goods, 13.7%</a:t>
            </a:r>
          </a:p>
          <a:p>
            <a:r>
              <a:rPr lang="en-US" dirty="0"/>
              <a:t>Special transactions, 8.0%</a:t>
            </a:r>
          </a:p>
          <a:p>
            <a:r>
              <a:rPr lang="en-US" dirty="0"/>
              <a:t>IMPORTS</a:t>
            </a:r>
          </a:p>
          <a:p>
            <a:r>
              <a:rPr lang="en-US" dirty="0"/>
              <a:t>Manufactured goods, 93.8%</a:t>
            </a:r>
          </a:p>
          <a:p>
            <a:r>
              <a:rPr lang="en-US" dirty="0"/>
              <a:t>Semi-manufactured goods, 1.5%</a:t>
            </a:r>
          </a:p>
          <a:p>
            <a:r>
              <a:rPr lang="en-US" dirty="0"/>
              <a:t>Basic goods, 4.7%</a:t>
            </a:r>
          </a:p>
        </p:txBody>
      </p:sp>
    </p:spTree>
    <p:extLst>
      <p:ext uri="{BB962C8B-B14F-4D97-AF65-F5344CB8AC3E}">
        <p14:creationId xmlns:p14="http://schemas.microsoft.com/office/powerpoint/2010/main" val="25809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a:t>How have inter-American politics changed in the first part of the 21</a:t>
            </a:r>
            <a:r>
              <a:rPr lang="en-US" baseline="30000" dirty="0"/>
              <a:t>st</a:t>
            </a:r>
            <a:r>
              <a:rPr lang="en-US" dirty="0"/>
              <a:t> century?</a:t>
            </a:r>
          </a:p>
        </p:txBody>
      </p:sp>
      <p:sp>
        <p:nvSpPr>
          <p:cNvPr id="3" name="Content Placeholder 2"/>
          <p:cNvSpPr>
            <a:spLocks noGrp="1"/>
          </p:cNvSpPr>
          <p:nvPr>
            <p:ph idx="1"/>
          </p:nvPr>
        </p:nvSpPr>
        <p:spPr/>
        <p:txBody>
          <a:bodyPr/>
          <a:lstStyle/>
          <a:p>
            <a:r>
              <a:rPr lang="en-US" dirty="0"/>
              <a:t>?</a:t>
            </a:r>
          </a:p>
        </p:txBody>
      </p:sp>
    </p:spTree>
    <p:extLst>
      <p:ext uri="{BB962C8B-B14F-4D97-AF65-F5344CB8AC3E}">
        <p14:creationId xmlns:p14="http://schemas.microsoft.com/office/powerpoint/2010/main" val="146936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possible answers</a:t>
            </a:r>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a:t>The emergence of left and </a:t>
            </a:r>
            <a:r>
              <a:rPr lang="en-US" dirty="0" err="1"/>
              <a:t>centre</a:t>
            </a:r>
            <a:r>
              <a:rPr lang="en-US" dirty="0"/>
              <a:t>-left governments (now declining?) in Latin America</a:t>
            </a:r>
          </a:p>
          <a:p>
            <a:r>
              <a:rPr lang="en-US" dirty="0"/>
              <a:t>Steady growth on the back of the commodity boom, and a decline in poverty (and some inequality) in Latin America</a:t>
            </a:r>
          </a:p>
          <a:p>
            <a:r>
              <a:rPr lang="en-US" dirty="0"/>
              <a:t>The relative decline in importance of the US</a:t>
            </a:r>
          </a:p>
          <a:p>
            <a:r>
              <a:rPr lang="en-US" dirty="0"/>
              <a:t>The rise of China as a major trade partner</a:t>
            </a:r>
          </a:p>
          <a:p>
            <a:r>
              <a:rPr lang="en-US" dirty="0"/>
              <a:t>The creation of new multilateral fora (</a:t>
            </a:r>
            <a:r>
              <a:rPr lang="en-US" dirty="0" err="1"/>
              <a:t>Unasur</a:t>
            </a:r>
            <a:r>
              <a:rPr lang="en-US" dirty="0"/>
              <a:t>, SADC, Alba, </a:t>
            </a:r>
            <a:r>
              <a:rPr lang="en-US" dirty="0" err="1"/>
              <a:t>Celac</a:t>
            </a:r>
            <a:r>
              <a:rPr lang="en-US" dirty="0"/>
              <a:t>) </a:t>
            </a:r>
          </a:p>
          <a:p>
            <a:r>
              <a:rPr lang="en-US" dirty="0"/>
              <a:t>Trump</a:t>
            </a:r>
          </a:p>
          <a:p>
            <a:endParaRPr lang="en-US" dirty="0"/>
          </a:p>
        </p:txBody>
      </p:sp>
    </p:spTree>
    <p:extLst>
      <p:ext uri="{BB962C8B-B14F-4D97-AF65-F5344CB8AC3E}">
        <p14:creationId xmlns:p14="http://schemas.microsoft.com/office/powerpoint/2010/main" val="58191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Trump Administration – the former Sec of State</a:t>
            </a:r>
          </a:p>
        </p:txBody>
      </p:sp>
      <p:pic>
        <p:nvPicPr>
          <p:cNvPr id="4" name="Content Placeholder 3"/>
          <p:cNvPicPr>
            <a:picLocks noGrp="1" noChangeAspect="1"/>
          </p:cNvPicPr>
          <p:nvPr>
            <p:ph idx="1"/>
          </p:nvPr>
        </p:nvPicPr>
        <p:blipFill>
          <a:blip r:embed="rId3"/>
          <a:stretch>
            <a:fillRect/>
          </a:stretch>
        </p:blipFill>
        <p:spPr>
          <a:xfrm>
            <a:off x="1177528" y="1600200"/>
            <a:ext cx="6788944" cy="4525963"/>
          </a:xfrm>
          <a:prstGeom prst="rect">
            <a:avLst/>
          </a:prstGeom>
        </p:spPr>
      </p:pic>
    </p:spTree>
    <p:extLst>
      <p:ext uri="{BB962C8B-B14F-4D97-AF65-F5344CB8AC3E}">
        <p14:creationId xmlns:p14="http://schemas.microsoft.com/office/powerpoint/2010/main" val="169376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6226-AF23-B74E-9B53-D4C83B97BD8C}"/>
              </a:ext>
            </a:extLst>
          </p:cNvPr>
          <p:cNvSpPr>
            <a:spLocks noGrp="1"/>
          </p:cNvSpPr>
          <p:nvPr>
            <p:ph type="title"/>
          </p:nvPr>
        </p:nvSpPr>
        <p:spPr/>
        <p:txBody>
          <a:bodyPr/>
          <a:lstStyle/>
          <a:p>
            <a:r>
              <a:rPr lang="en-US" dirty="0"/>
              <a:t>Some officials</a:t>
            </a:r>
          </a:p>
        </p:txBody>
      </p:sp>
      <p:sp>
        <p:nvSpPr>
          <p:cNvPr id="3" name="Content Placeholder 2">
            <a:extLst>
              <a:ext uri="{FF2B5EF4-FFF2-40B4-BE49-F238E27FC236}">
                <a16:creationId xmlns:a16="http://schemas.microsoft.com/office/drawing/2014/main" id="{5BFC0876-6C4A-E649-BDC1-0583D3280FC3}"/>
              </a:ext>
            </a:extLst>
          </p:cNvPr>
          <p:cNvSpPr>
            <a:spLocks noGrp="1"/>
          </p:cNvSpPr>
          <p:nvPr>
            <p:ph idx="1"/>
          </p:nvPr>
        </p:nvSpPr>
        <p:spPr>
          <a:xfrm>
            <a:off x="457200" y="1600200"/>
            <a:ext cx="8229600" cy="4876800"/>
          </a:xfrm>
        </p:spPr>
        <p:txBody>
          <a:bodyPr>
            <a:normAutofit lnSpcReduction="10000"/>
          </a:bodyPr>
          <a:lstStyle/>
          <a:p>
            <a:pPr marL="0" indent="0">
              <a:buNone/>
            </a:pPr>
            <a:r>
              <a:rPr lang="en-US" dirty="0"/>
              <a:t>Sec of State – Mike Pompeo </a:t>
            </a:r>
          </a:p>
          <a:p>
            <a:pPr marL="0" indent="0">
              <a:buNone/>
            </a:pPr>
            <a:r>
              <a:rPr lang="en-US" dirty="0"/>
              <a:t>Assistant Secretary of State for Western Hemisphere Affairs – Francisco </a:t>
            </a:r>
            <a:r>
              <a:rPr lang="en-US" dirty="0" err="1"/>
              <a:t>Palmieiri</a:t>
            </a:r>
            <a:r>
              <a:rPr lang="en-US" dirty="0"/>
              <a:t> (acting)</a:t>
            </a:r>
          </a:p>
          <a:p>
            <a:pPr marL="0" indent="0">
              <a:buNone/>
            </a:pPr>
            <a:r>
              <a:rPr lang="en-US" dirty="0"/>
              <a:t>US Ambassador to Brazil - Michael McKinley (appointed by Obama)</a:t>
            </a:r>
          </a:p>
          <a:p>
            <a:pPr marL="0" indent="0">
              <a:buNone/>
            </a:pPr>
            <a:r>
              <a:rPr lang="en-US" dirty="0"/>
              <a:t>US Consul General in Sao Paulo - Ricardo Zuniga (Obama appointee)</a:t>
            </a:r>
          </a:p>
          <a:p>
            <a:pPr marL="0" indent="0">
              <a:buNone/>
            </a:pPr>
            <a:r>
              <a:rPr lang="en-US" dirty="0"/>
              <a:t>National Security Officer – John Bolton</a:t>
            </a:r>
          </a:p>
          <a:p>
            <a:pPr marL="0" indent="0">
              <a:buNone/>
            </a:pPr>
            <a:r>
              <a:rPr lang="en-US" dirty="0"/>
              <a:t>Left the State Department – Tom Shannon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9933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p:txBody>
          <a:bodyPr>
            <a:normAutofit fontScale="92500" lnSpcReduction="10000"/>
          </a:bodyPr>
          <a:lstStyle/>
          <a:p>
            <a:pPr marL="0" indent="0">
              <a:buNone/>
            </a:pPr>
            <a:endParaRPr lang="en-US" dirty="0"/>
          </a:p>
          <a:p>
            <a:r>
              <a:rPr lang="en-US" dirty="0"/>
              <a:t>1 How have inter-American politics shifted in the first part of the 21</a:t>
            </a:r>
            <a:r>
              <a:rPr lang="en-US" baseline="30000" dirty="0"/>
              <a:t>st</a:t>
            </a:r>
            <a:r>
              <a:rPr lang="en-US" dirty="0"/>
              <a:t> century? </a:t>
            </a:r>
          </a:p>
          <a:p>
            <a:r>
              <a:rPr lang="en-US" dirty="0"/>
              <a:t>2 What is the relationship between inter-American and global politics? </a:t>
            </a:r>
          </a:p>
          <a:p>
            <a:r>
              <a:rPr lang="en-US" dirty="0"/>
              <a:t>3 What are the most important issues in inter-American politics?</a:t>
            </a:r>
          </a:p>
          <a:p>
            <a:pPr marL="0" indent="0">
              <a:buNone/>
            </a:pPr>
            <a:endParaRPr lang="en-US" dirty="0"/>
          </a:p>
          <a:p>
            <a:endParaRPr lang="en-US" dirty="0"/>
          </a:p>
        </p:txBody>
      </p:sp>
      <p:pic>
        <p:nvPicPr>
          <p:cNvPr id="5" name="Picture 6" descr="http://www.brazilmiami.org/eng/images/coatofarms.jpg"/>
          <p:cNvPicPr>
            <a:picLocks noGrp="1" noChangeAspect="1" noChangeArrowheads="1"/>
          </p:cNvPicPr>
          <p:nvPr>
            <p:ph sz="half" idx="2"/>
          </p:nvPr>
        </p:nvPicPr>
        <p:blipFill>
          <a:blip r:embed="rId3" cstate="print"/>
          <a:srcRect/>
          <a:stretch>
            <a:fillRect/>
          </a:stretch>
        </p:blipFill>
        <p:spPr bwMode="auto">
          <a:xfrm>
            <a:off x="4876800" y="1828800"/>
            <a:ext cx="3871629" cy="4389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73505"/>
            <a:ext cx="9144000" cy="5710989"/>
          </a:xfrm>
          <a:prstGeom prst="rect">
            <a:avLst/>
          </a:prstGeom>
        </p:spPr>
      </p:pic>
    </p:spTree>
    <p:extLst>
      <p:ext uri="{BB962C8B-B14F-4D97-AF65-F5344CB8AC3E}">
        <p14:creationId xmlns:p14="http://schemas.microsoft.com/office/powerpoint/2010/main" val="84411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Trump’s appointment to the NSC: Western Hemisphere Affairs</a:t>
            </a:r>
          </a:p>
        </p:txBody>
      </p:sp>
      <p:sp>
        <p:nvSpPr>
          <p:cNvPr id="3" name="Content Placeholder 2"/>
          <p:cNvSpPr>
            <a:spLocks noGrp="1"/>
          </p:cNvSpPr>
          <p:nvPr>
            <p:ph idx="1"/>
          </p:nvPr>
        </p:nvSpPr>
        <p:spPr/>
        <p:txBody>
          <a:bodyPr>
            <a:normAutofit fontScale="85000" lnSpcReduction="10000"/>
          </a:bodyPr>
          <a:lstStyle/>
          <a:p>
            <a:r>
              <a:rPr lang="en-US" b="1" dirty="0"/>
              <a:t>Special Assistant to the President and Senior Director for Western Hemisphere Affairs: Craig </a:t>
            </a:r>
            <a:r>
              <a:rPr lang="en-US" b="1" dirty="0" err="1"/>
              <a:t>Deare</a:t>
            </a:r>
            <a:endParaRPr lang="en-US" b="1" dirty="0"/>
          </a:p>
          <a:p>
            <a:r>
              <a:rPr lang="en-US" dirty="0"/>
              <a:t>Craig </a:t>
            </a:r>
            <a:r>
              <a:rPr lang="en-US" dirty="0" err="1"/>
              <a:t>Deare</a:t>
            </a:r>
            <a:r>
              <a:rPr lang="en-US" dirty="0"/>
              <a:t> since 2010 has worked as the Dean of Administration for the College of International Security Affairs, where he researches security issues in Latin America and the Caribbean.</a:t>
            </a:r>
          </a:p>
          <a:p>
            <a:r>
              <a:rPr lang="en-US" dirty="0"/>
              <a:t>Prior to his time at the College of International Security Affairs, </a:t>
            </a:r>
            <a:r>
              <a:rPr lang="en-US" dirty="0" err="1"/>
              <a:t>Deare</a:t>
            </a:r>
            <a:r>
              <a:rPr lang="en-US" dirty="0"/>
              <a:t> served for two decades in the U.S. Army, and he was deputy commander of the joint counterintelligence operations element in Honduras.</a:t>
            </a:r>
          </a:p>
          <a:p>
            <a:endParaRPr lang="en-US" dirty="0"/>
          </a:p>
        </p:txBody>
      </p:sp>
    </p:spTree>
    <p:extLst>
      <p:ext uri="{BB962C8B-B14F-4D97-AF65-F5344CB8AC3E}">
        <p14:creationId xmlns:p14="http://schemas.microsoft.com/office/powerpoint/2010/main" val="158463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then</a:t>
            </a:r>
            <a:r>
              <a:rPr lang="mr-IN" dirty="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a talk at the Wilson Center, </a:t>
            </a:r>
            <a:r>
              <a:rPr lang="en-US" dirty="0" err="1"/>
              <a:t>Deare</a:t>
            </a:r>
            <a:r>
              <a:rPr lang="en-US" dirty="0"/>
              <a:t> criticized the Trump administration’s policies towards Latin America, especially the poor US relations with Mexico. He was upset about Trump’s remarks about Mexico, and Trump’s phone call with Pres. Pena Nieto. (He also marveled at how attractive </a:t>
            </a:r>
            <a:r>
              <a:rPr lang="en-US" dirty="0" err="1"/>
              <a:t>Ivanka</a:t>
            </a:r>
            <a:r>
              <a:rPr lang="en-US" dirty="0"/>
              <a:t> Trump was.)</a:t>
            </a:r>
          </a:p>
          <a:p>
            <a:r>
              <a:rPr lang="en-US" dirty="0"/>
              <a:t>Trump fired </a:t>
            </a:r>
            <a:r>
              <a:rPr lang="en-US" dirty="0" err="1"/>
              <a:t>Deare</a:t>
            </a:r>
            <a:r>
              <a:rPr lang="en-US" dirty="0"/>
              <a:t> on 18 February, 2017, and he was escorted out of his office in the Executive Office Building.</a:t>
            </a:r>
          </a:p>
          <a:p>
            <a:r>
              <a:rPr lang="en-US" dirty="0"/>
              <a:t>He was replaced by Rick Waddell, a two-star general in the Army Reserve.</a:t>
            </a:r>
          </a:p>
          <a:p>
            <a:endParaRPr lang="en-US" dirty="0"/>
          </a:p>
        </p:txBody>
      </p:sp>
    </p:spTree>
    <p:extLst>
      <p:ext uri="{BB962C8B-B14F-4D97-AF65-F5344CB8AC3E}">
        <p14:creationId xmlns:p14="http://schemas.microsoft.com/office/powerpoint/2010/main" val="55138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76670" y="1241755"/>
            <a:ext cx="4300330" cy="4747565"/>
          </a:xfrm>
          <a:prstGeom prst="rect">
            <a:avLst/>
          </a:prstGeom>
        </p:spPr>
      </p:pic>
    </p:spTree>
    <p:extLst>
      <p:ext uri="{BB962C8B-B14F-4D97-AF65-F5344CB8AC3E}">
        <p14:creationId xmlns:p14="http://schemas.microsoft.com/office/powerpoint/2010/main" val="60484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Francisco Palmieri</a:t>
            </a:r>
          </a:p>
        </p:txBody>
      </p:sp>
      <p:sp>
        <p:nvSpPr>
          <p:cNvPr id="3" name="Content Placeholder 2"/>
          <p:cNvSpPr>
            <a:spLocks noGrp="1"/>
          </p:cNvSpPr>
          <p:nvPr>
            <p:ph idx="1"/>
          </p:nvPr>
        </p:nvSpPr>
        <p:spPr/>
        <p:txBody>
          <a:bodyPr>
            <a:normAutofit lnSpcReduction="10000"/>
          </a:bodyPr>
          <a:lstStyle/>
          <a:p>
            <a:r>
              <a:rPr lang="en-US" dirty="0"/>
              <a:t>Acting Assistant Secretary, Bureau of Western Hemisphere Affairs, US Department of State.</a:t>
            </a:r>
          </a:p>
          <a:p>
            <a:r>
              <a:rPr lang="en-US" dirty="0"/>
              <a:t>Trump has not appointed a new Assistant Secretary.</a:t>
            </a:r>
          </a:p>
          <a:p>
            <a:r>
              <a:rPr lang="en-US" dirty="0"/>
              <a:t>He has also not appointed a new Ambassador to Brazil or a new US Consul General in Sao Paulo. </a:t>
            </a:r>
          </a:p>
          <a:p>
            <a:r>
              <a:rPr lang="en-US" dirty="0"/>
              <a:t>38 ambassadorships remain unfilled under Trump. </a:t>
            </a:r>
          </a:p>
        </p:txBody>
      </p:sp>
    </p:spTree>
    <p:extLst>
      <p:ext uri="{BB962C8B-B14F-4D97-AF65-F5344CB8AC3E}">
        <p14:creationId xmlns:p14="http://schemas.microsoft.com/office/powerpoint/2010/main" val="92738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70038"/>
          </a:xfrm>
        </p:spPr>
        <p:txBody>
          <a:bodyPr>
            <a:normAutofit fontScale="90000"/>
          </a:bodyPr>
          <a:lstStyle/>
          <a:p>
            <a:r>
              <a:rPr lang="en-US" dirty="0"/>
              <a:t>The US retains the posture of a military superpower: the US Military Commands</a:t>
            </a:r>
          </a:p>
        </p:txBody>
      </p:sp>
      <p:sp>
        <p:nvSpPr>
          <p:cNvPr id="3" name="Content Placeholder 2"/>
          <p:cNvSpPr>
            <a:spLocks noGrp="1"/>
          </p:cNvSpPr>
          <p:nvPr>
            <p:ph idx="1"/>
          </p:nvPr>
        </p:nvSpPr>
        <p:spPr>
          <a:xfrm>
            <a:off x="457200" y="2362200"/>
            <a:ext cx="8229600" cy="3763963"/>
          </a:xfrm>
        </p:spPr>
        <p:txBody>
          <a:bodyPr>
            <a:normAutofit/>
          </a:bodyPr>
          <a:lstStyle/>
          <a:p>
            <a:r>
              <a:rPr lang="en-US" dirty="0">
                <a:hlinkClick r:id="rId2"/>
              </a:rPr>
              <a:t>U.S. Africa Command</a:t>
            </a:r>
            <a:endParaRPr lang="en-US" dirty="0"/>
          </a:p>
          <a:p>
            <a:r>
              <a:rPr lang="en-US" dirty="0">
                <a:hlinkClick r:id="rId3"/>
              </a:rPr>
              <a:t>U.S. Central Command</a:t>
            </a:r>
            <a:endParaRPr lang="en-US" dirty="0"/>
          </a:p>
          <a:p>
            <a:r>
              <a:rPr lang="en-US" dirty="0">
                <a:hlinkClick r:id="rId4"/>
              </a:rPr>
              <a:t>U.S. European Command</a:t>
            </a:r>
            <a:endParaRPr lang="en-US" dirty="0"/>
          </a:p>
          <a:p>
            <a:r>
              <a:rPr lang="en-US" dirty="0">
                <a:hlinkClick r:id="rId5"/>
              </a:rPr>
              <a:t>U.S. Northern Command</a:t>
            </a:r>
            <a:endParaRPr lang="en-US" dirty="0"/>
          </a:p>
          <a:p>
            <a:r>
              <a:rPr lang="en-US" dirty="0">
                <a:hlinkClick r:id="rId6"/>
              </a:rPr>
              <a:t>U.S. Pacific Command</a:t>
            </a:r>
            <a:endParaRPr lang="en-US" dirty="0"/>
          </a:p>
          <a:p>
            <a:r>
              <a:rPr lang="en-US" dirty="0">
                <a:hlinkClick r:id="rId7"/>
              </a:rPr>
              <a:t>U.S. Southern Command</a:t>
            </a:r>
            <a:endParaRPr lang="en-US" dirty="0"/>
          </a:p>
        </p:txBody>
      </p:sp>
    </p:spTree>
    <p:extLst>
      <p:ext uri="{BB962C8B-B14F-4D97-AF65-F5344CB8AC3E}">
        <p14:creationId xmlns:p14="http://schemas.microsoft.com/office/powerpoint/2010/main" val="44905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17E7-DA98-7D46-8739-BABFBC6B9920}"/>
              </a:ext>
            </a:extLst>
          </p:cNvPr>
          <p:cNvSpPr>
            <a:spLocks noGrp="1"/>
          </p:cNvSpPr>
          <p:nvPr>
            <p:ph type="title"/>
          </p:nvPr>
        </p:nvSpPr>
        <p:spPr>
          <a:xfrm>
            <a:off x="457200" y="0"/>
            <a:ext cx="8229600" cy="1600200"/>
          </a:xfrm>
        </p:spPr>
        <p:txBody>
          <a:bodyPr>
            <a:normAutofit fontScale="90000"/>
          </a:bodyPr>
          <a:lstStyle/>
          <a:p>
            <a:r>
              <a:rPr lang="en-US" dirty="0"/>
              <a:t>The Americas: not Europe, but a politically cohesive region by world standards</a:t>
            </a:r>
          </a:p>
        </p:txBody>
      </p:sp>
      <p:sp>
        <p:nvSpPr>
          <p:cNvPr id="3" name="Content Placeholder 2">
            <a:extLst>
              <a:ext uri="{FF2B5EF4-FFF2-40B4-BE49-F238E27FC236}">
                <a16:creationId xmlns:a16="http://schemas.microsoft.com/office/drawing/2014/main" id="{30A7DB52-CBED-3340-8514-F58A8F750CA2}"/>
              </a:ext>
            </a:extLst>
          </p:cNvPr>
          <p:cNvSpPr>
            <a:spLocks noGrp="1"/>
          </p:cNvSpPr>
          <p:nvPr>
            <p:ph idx="1"/>
          </p:nvPr>
        </p:nvSpPr>
        <p:spPr/>
        <p:txBody>
          <a:bodyPr>
            <a:normAutofit lnSpcReduction="10000"/>
          </a:bodyPr>
          <a:lstStyle/>
          <a:p>
            <a:r>
              <a:rPr lang="en-US" dirty="0"/>
              <a:t>Political relations between the states in the Americas involve a combination of conflict and cooperation.</a:t>
            </a:r>
          </a:p>
          <a:p>
            <a:r>
              <a:rPr lang="en-US" dirty="0"/>
              <a:t>There is a network of regional organizations that try to address common problems.  </a:t>
            </a:r>
          </a:p>
          <a:p>
            <a:r>
              <a:rPr lang="en-US" dirty="0"/>
              <a:t>The political systems of states and the societies in the region share many similarities and are experiencing similar problems (i.e. the crisis of institutions in Brazil and the USA).</a:t>
            </a:r>
          </a:p>
        </p:txBody>
      </p:sp>
    </p:spTree>
    <p:extLst>
      <p:ext uri="{BB962C8B-B14F-4D97-AF65-F5344CB8AC3E}">
        <p14:creationId xmlns:p14="http://schemas.microsoft.com/office/powerpoint/2010/main" val="1140097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37CB-1A00-7749-AF91-3361901D4E21}"/>
              </a:ext>
            </a:extLst>
          </p:cNvPr>
          <p:cNvSpPr>
            <a:spLocks noGrp="1"/>
          </p:cNvSpPr>
          <p:nvPr>
            <p:ph type="title"/>
          </p:nvPr>
        </p:nvSpPr>
        <p:spPr/>
        <p:txBody>
          <a:bodyPr>
            <a:normAutofit fontScale="90000"/>
          </a:bodyPr>
          <a:lstStyle/>
          <a:p>
            <a:r>
              <a:rPr lang="en-US" dirty="0"/>
              <a:t>The region is both peaceful and violent</a:t>
            </a:r>
          </a:p>
        </p:txBody>
      </p:sp>
      <p:sp>
        <p:nvSpPr>
          <p:cNvPr id="3" name="Content Placeholder 2">
            <a:extLst>
              <a:ext uri="{FF2B5EF4-FFF2-40B4-BE49-F238E27FC236}">
                <a16:creationId xmlns:a16="http://schemas.microsoft.com/office/drawing/2014/main" id="{0D7B15E3-07EE-414D-9C13-D406AA8BEC58}"/>
              </a:ext>
            </a:extLst>
          </p:cNvPr>
          <p:cNvSpPr>
            <a:spLocks noGrp="1"/>
          </p:cNvSpPr>
          <p:nvPr>
            <p:ph idx="1"/>
          </p:nvPr>
        </p:nvSpPr>
        <p:spPr/>
        <p:txBody>
          <a:bodyPr>
            <a:normAutofit fontScale="92500" lnSpcReduction="10000"/>
          </a:bodyPr>
          <a:lstStyle/>
          <a:p>
            <a:r>
              <a:rPr lang="en-US" dirty="0"/>
              <a:t>There is only one nuclear power in the region. Latin America is a nuclear-free zone (Treaty of </a:t>
            </a:r>
            <a:r>
              <a:rPr lang="en-US" dirty="0" err="1"/>
              <a:t>Tlatelolco</a:t>
            </a:r>
            <a:r>
              <a:rPr lang="en-US" dirty="0"/>
              <a:t>, 1968). </a:t>
            </a:r>
          </a:p>
          <a:p>
            <a:r>
              <a:rPr lang="en-US" dirty="0"/>
              <a:t>Border disputes are relatively minor. There is not much inter-state war or threat of inter-state war. </a:t>
            </a:r>
          </a:p>
          <a:p>
            <a:r>
              <a:rPr lang="en-US" dirty="0"/>
              <a:t>But while Latin America has 8% of the world population, it has about a third of its homicides. (It has also urbanized faster than other regions.) Brazil has the highest number of homicides, in absolute terms.</a:t>
            </a:r>
          </a:p>
        </p:txBody>
      </p:sp>
    </p:spTree>
    <p:extLst>
      <p:ext uri="{BB962C8B-B14F-4D97-AF65-F5344CB8AC3E}">
        <p14:creationId xmlns:p14="http://schemas.microsoft.com/office/powerpoint/2010/main" val="181065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7B2E-4B8F-EE4A-ADD5-91B353B12375}"/>
              </a:ext>
            </a:extLst>
          </p:cNvPr>
          <p:cNvSpPr>
            <a:spLocks noGrp="1"/>
          </p:cNvSpPr>
          <p:nvPr>
            <p:ph type="title"/>
          </p:nvPr>
        </p:nvSpPr>
        <p:spPr/>
        <p:txBody>
          <a:bodyPr>
            <a:normAutofit fontScale="90000"/>
          </a:bodyPr>
          <a:lstStyle/>
          <a:p>
            <a:r>
              <a:rPr lang="en-US" dirty="0"/>
              <a:t>The USA-Brazil relationship is asymmetrical</a:t>
            </a:r>
          </a:p>
        </p:txBody>
      </p:sp>
      <p:sp>
        <p:nvSpPr>
          <p:cNvPr id="3" name="Content Placeholder 2">
            <a:extLst>
              <a:ext uri="{FF2B5EF4-FFF2-40B4-BE49-F238E27FC236}">
                <a16:creationId xmlns:a16="http://schemas.microsoft.com/office/drawing/2014/main" id="{61CF7F96-5E53-D948-AAAE-16B3A9CD9051}"/>
              </a:ext>
            </a:extLst>
          </p:cNvPr>
          <p:cNvSpPr>
            <a:spLocks noGrp="1"/>
          </p:cNvSpPr>
          <p:nvPr>
            <p:ph idx="1"/>
          </p:nvPr>
        </p:nvSpPr>
        <p:spPr/>
        <p:txBody>
          <a:bodyPr/>
          <a:lstStyle/>
          <a:p>
            <a:r>
              <a:rPr lang="en-US" dirty="0"/>
              <a:t>The United States in its foreign policy largely ignores Latin American and operates as a global power. </a:t>
            </a:r>
          </a:p>
          <a:p>
            <a:r>
              <a:rPr lang="en-US" dirty="0"/>
              <a:t>Brazil in its foreign policy has usually been concerned to preserve its autonomy vis-à-vis the USA and avoid both automatic alignment and neglect of the relationship.</a:t>
            </a:r>
          </a:p>
          <a:p>
            <a:r>
              <a:rPr lang="en-US" dirty="0"/>
              <a:t>The USA-Brazil relationship is asymmetrical. </a:t>
            </a:r>
          </a:p>
          <a:p>
            <a:endParaRPr lang="en-US" dirty="0"/>
          </a:p>
        </p:txBody>
      </p:sp>
    </p:spTree>
    <p:extLst>
      <p:ext uri="{BB962C8B-B14F-4D97-AF65-F5344CB8AC3E}">
        <p14:creationId xmlns:p14="http://schemas.microsoft.com/office/powerpoint/2010/main" val="697977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3815-9C32-0448-BE81-66604B799CAE}"/>
              </a:ext>
            </a:extLst>
          </p:cNvPr>
          <p:cNvSpPr>
            <a:spLocks noGrp="1"/>
          </p:cNvSpPr>
          <p:nvPr>
            <p:ph type="title"/>
          </p:nvPr>
        </p:nvSpPr>
        <p:spPr/>
        <p:txBody>
          <a:bodyPr>
            <a:normAutofit fontScale="90000"/>
          </a:bodyPr>
          <a:lstStyle/>
          <a:p>
            <a:r>
              <a:rPr lang="en-US" dirty="0"/>
              <a:t>US and Brazilian regional priorities are not the same</a:t>
            </a:r>
          </a:p>
        </p:txBody>
      </p:sp>
      <p:sp>
        <p:nvSpPr>
          <p:cNvPr id="3" name="Content Placeholder 2">
            <a:extLst>
              <a:ext uri="{FF2B5EF4-FFF2-40B4-BE49-F238E27FC236}">
                <a16:creationId xmlns:a16="http://schemas.microsoft.com/office/drawing/2014/main" id="{63EFF420-B341-1E47-A7AA-2AF5901B275A}"/>
              </a:ext>
            </a:extLst>
          </p:cNvPr>
          <p:cNvSpPr>
            <a:spLocks noGrp="1"/>
          </p:cNvSpPr>
          <p:nvPr>
            <p:ph idx="1"/>
          </p:nvPr>
        </p:nvSpPr>
        <p:spPr/>
        <p:txBody>
          <a:bodyPr>
            <a:noAutofit/>
          </a:bodyPr>
          <a:lstStyle/>
          <a:p>
            <a:r>
              <a:rPr lang="en-US" sz="2600" dirty="0"/>
              <a:t>For Brazilian foreign policy, South America seems to be the region that matters most. South America is a platform for Brazil’s global ambitions. </a:t>
            </a:r>
          </a:p>
          <a:p>
            <a:r>
              <a:rPr lang="en-US" sz="2600" dirty="0"/>
              <a:t>The United States is still a global power in military terms (although less and less so in economic and political terms). The focus of its foreign policy is the Middle East, Central Asia, East Asia, and Europe. In the Americas, its focus used to be NAFTA (Canada, the USA and Mexico) but it looks increasingly like it is just itself (“America First”). </a:t>
            </a:r>
          </a:p>
        </p:txBody>
      </p:sp>
    </p:spTree>
    <p:extLst>
      <p:ext uri="{BB962C8B-B14F-4D97-AF65-F5344CB8AC3E}">
        <p14:creationId xmlns:p14="http://schemas.microsoft.com/office/powerpoint/2010/main" val="53441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04800" y="-2667000"/>
            <a:ext cx="9477359" cy="10972800"/>
          </a:xfrm>
          <a:prstGeom prst="rect">
            <a:avLst/>
          </a:prstGeom>
          <a:noFill/>
          <a:ln w="12700">
            <a:noFill/>
            <a:miter lim="800000"/>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DB3B-4EAD-084C-84DF-D6A717E37319}"/>
              </a:ext>
            </a:extLst>
          </p:cNvPr>
          <p:cNvSpPr>
            <a:spLocks noGrp="1"/>
          </p:cNvSpPr>
          <p:nvPr>
            <p:ph type="title"/>
          </p:nvPr>
        </p:nvSpPr>
        <p:spPr/>
        <p:txBody>
          <a:bodyPr/>
          <a:lstStyle/>
          <a:p>
            <a:r>
              <a:rPr lang="en-US" dirty="0"/>
              <a:t>An interesting question…</a:t>
            </a:r>
          </a:p>
        </p:txBody>
      </p:sp>
      <p:sp>
        <p:nvSpPr>
          <p:cNvPr id="3" name="Content Placeholder 2">
            <a:extLst>
              <a:ext uri="{FF2B5EF4-FFF2-40B4-BE49-F238E27FC236}">
                <a16:creationId xmlns:a16="http://schemas.microsoft.com/office/drawing/2014/main" id="{FD8ABF70-0587-1E40-BE7E-B8F5C6B7220A}"/>
              </a:ext>
            </a:extLst>
          </p:cNvPr>
          <p:cNvSpPr>
            <a:spLocks noGrp="1"/>
          </p:cNvSpPr>
          <p:nvPr>
            <p:ph idx="1"/>
          </p:nvPr>
        </p:nvSpPr>
        <p:spPr/>
        <p:txBody>
          <a:bodyPr/>
          <a:lstStyle/>
          <a:p>
            <a:r>
              <a:rPr lang="en-US" dirty="0"/>
              <a:t>Could the USA and Brazil ever be genuine partners in a common project for the Americas (i.e. play the role that France and Germany do in Europe)? </a:t>
            </a:r>
          </a:p>
          <a:p>
            <a:endParaRPr lang="en-US" dirty="0"/>
          </a:p>
        </p:txBody>
      </p:sp>
    </p:spTree>
    <p:extLst>
      <p:ext uri="{BB962C8B-B14F-4D97-AF65-F5344CB8AC3E}">
        <p14:creationId xmlns:p14="http://schemas.microsoft.com/office/powerpoint/2010/main" val="4048679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16E8-E011-324C-92D0-843CAC3E30F3}"/>
              </a:ext>
            </a:extLst>
          </p:cNvPr>
          <p:cNvSpPr>
            <a:spLocks noGrp="1"/>
          </p:cNvSpPr>
          <p:nvPr>
            <p:ph type="title"/>
          </p:nvPr>
        </p:nvSpPr>
        <p:spPr/>
        <p:txBody>
          <a:bodyPr>
            <a:normAutofit fontScale="90000"/>
          </a:bodyPr>
          <a:lstStyle/>
          <a:p>
            <a:r>
              <a:rPr lang="en-US" dirty="0"/>
              <a:t>The inter-American state system has been shaped by common events</a:t>
            </a:r>
          </a:p>
        </p:txBody>
      </p:sp>
      <p:sp>
        <p:nvSpPr>
          <p:cNvPr id="3" name="Content Placeholder 2">
            <a:extLst>
              <a:ext uri="{FF2B5EF4-FFF2-40B4-BE49-F238E27FC236}">
                <a16:creationId xmlns:a16="http://schemas.microsoft.com/office/drawing/2014/main" id="{3BAE362D-F2A1-4243-BEDE-A5C6B4CC8846}"/>
              </a:ext>
            </a:extLst>
          </p:cNvPr>
          <p:cNvSpPr>
            <a:spLocks noGrp="1"/>
          </p:cNvSpPr>
          <p:nvPr>
            <p:ph idx="1"/>
          </p:nvPr>
        </p:nvSpPr>
        <p:spPr/>
        <p:txBody>
          <a:bodyPr/>
          <a:lstStyle/>
          <a:p>
            <a:r>
              <a:rPr lang="en-US" dirty="0"/>
              <a:t>Shared events and processes that have shaped the inter-American state system. We will study four of the most important of these: World War II, the 1959 Cuban revolution, the 1964 coup in Brazil, and the 1973 coup in Chile.</a:t>
            </a:r>
          </a:p>
          <a:p>
            <a:endParaRPr lang="en-US" dirty="0"/>
          </a:p>
        </p:txBody>
      </p:sp>
    </p:spTree>
    <p:extLst>
      <p:ext uri="{BB962C8B-B14F-4D97-AF65-F5344CB8AC3E}">
        <p14:creationId xmlns:p14="http://schemas.microsoft.com/office/powerpoint/2010/main" val="2052654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about the reading </a:t>
            </a:r>
            <a:r>
              <a:rPr lang="mr-IN" dirty="0"/>
              <a:t>–</a:t>
            </a:r>
            <a:r>
              <a:rPr lang="en-US" dirty="0"/>
              <a:t> Dominguez</a:t>
            </a:r>
          </a:p>
        </p:txBody>
      </p:sp>
      <p:sp>
        <p:nvSpPr>
          <p:cNvPr id="3" name="Content Placeholder 2"/>
          <p:cNvSpPr>
            <a:spLocks noGrp="1"/>
          </p:cNvSpPr>
          <p:nvPr>
            <p:ph idx="1"/>
          </p:nvPr>
        </p:nvSpPr>
        <p:spPr/>
        <p:txBody>
          <a:bodyPr>
            <a:normAutofit lnSpcReduction="10000"/>
          </a:bodyPr>
          <a:lstStyle/>
          <a:p>
            <a:r>
              <a:rPr lang="en-US" dirty="0"/>
              <a:t>For Dominguez, why is the end of the Cold War in the Americas similar to the end of the Napoleonic wars and the end of WW II?</a:t>
            </a:r>
          </a:p>
          <a:p>
            <a:r>
              <a:rPr lang="en-US" dirty="0"/>
              <a:t>How did the rise of China in world markets affect Latin America?</a:t>
            </a:r>
          </a:p>
          <a:p>
            <a:r>
              <a:rPr lang="en-US"/>
              <a:t>What are some of the institutions created in the Western Hemisphere that show the decline of US influence and a rise in the autonomy of Latin American states?</a:t>
            </a:r>
          </a:p>
        </p:txBody>
      </p:sp>
    </p:spTree>
    <p:extLst>
      <p:ext uri="{BB962C8B-B14F-4D97-AF65-F5344CB8AC3E}">
        <p14:creationId xmlns:p14="http://schemas.microsoft.com/office/powerpoint/2010/main" val="1525981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A83E-BCB0-D64B-B5A4-9D3ED43C78E6}"/>
              </a:ext>
            </a:extLst>
          </p:cNvPr>
          <p:cNvSpPr>
            <a:spLocks noGrp="1"/>
          </p:cNvSpPr>
          <p:nvPr>
            <p:ph type="title"/>
          </p:nvPr>
        </p:nvSpPr>
        <p:spPr/>
        <p:txBody>
          <a:bodyPr/>
          <a:lstStyle/>
          <a:p>
            <a:r>
              <a:rPr lang="en-US" dirty="0"/>
              <a:t>More questions about Dominguez</a:t>
            </a:r>
          </a:p>
        </p:txBody>
      </p:sp>
      <p:sp>
        <p:nvSpPr>
          <p:cNvPr id="3" name="Content Placeholder 2">
            <a:extLst>
              <a:ext uri="{FF2B5EF4-FFF2-40B4-BE49-F238E27FC236}">
                <a16:creationId xmlns:a16="http://schemas.microsoft.com/office/drawing/2014/main" id="{67EAC4E7-1B29-6046-9A69-380C4B26EBC5}"/>
              </a:ext>
            </a:extLst>
          </p:cNvPr>
          <p:cNvSpPr>
            <a:spLocks noGrp="1"/>
          </p:cNvSpPr>
          <p:nvPr>
            <p:ph idx="1"/>
          </p:nvPr>
        </p:nvSpPr>
        <p:spPr/>
        <p:txBody>
          <a:bodyPr/>
          <a:lstStyle/>
          <a:p>
            <a:r>
              <a:rPr lang="en-US" dirty="0"/>
              <a:t>Was there a decline in the “liberal-democratic, pro-market” consensus in the region? If so, what were the causes of this decline?</a:t>
            </a:r>
          </a:p>
          <a:p>
            <a:r>
              <a:rPr lang="en-US" dirty="0"/>
              <a:t>How do Latin American states balance against US power differently?</a:t>
            </a:r>
          </a:p>
          <a:p>
            <a:r>
              <a:rPr lang="en-US" dirty="0"/>
              <a:t>What are some examples of the reduced effectiveness of international institutions for policy coordination?</a:t>
            </a:r>
          </a:p>
          <a:p>
            <a:endParaRPr lang="en-US" dirty="0"/>
          </a:p>
        </p:txBody>
      </p:sp>
    </p:spTree>
    <p:extLst>
      <p:ext uri="{BB962C8B-B14F-4D97-AF65-F5344CB8AC3E}">
        <p14:creationId xmlns:p14="http://schemas.microsoft.com/office/powerpoint/2010/main" val="284331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Ikenberry</a:t>
            </a:r>
            <a:endParaRPr lang="en-US" dirty="0"/>
          </a:p>
        </p:txBody>
      </p:sp>
      <p:sp>
        <p:nvSpPr>
          <p:cNvPr id="3" name="Content Placeholder 2"/>
          <p:cNvSpPr>
            <a:spLocks noGrp="1"/>
          </p:cNvSpPr>
          <p:nvPr>
            <p:ph idx="1"/>
          </p:nvPr>
        </p:nvSpPr>
        <p:spPr/>
        <p:txBody>
          <a:bodyPr>
            <a:normAutofit fontScale="92500"/>
          </a:bodyPr>
          <a:lstStyle/>
          <a:p>
            <a:r>
              <a:rPr lang="en-US" dirty="0"/>
              <a:t>Is </a:t>
            </a:r>
            <a:r>
              <a:rPr lang="en-US" dirty="0" err="1"/>
              <a:t>Ikenberry</a:t>
            </a:r>
            <a:r>
              <a:rPr lang="en-US" dirty="0"/>
              <a:t> right about the liberal world order?</a:t>
            </a:r>
          </a:p>
          <a:p>
            <a:r>
              <a:rPr lang="en-US" dirty="0"/>
              <a:t>Is it actually always liberal?</a:t>
            </a:r>
          </a:p>
          <a:p>
            <a:r>
              <a:rPr lang="en-US" dirty="0"/>
              <a:t>Is it really hierarchical but not imperial?</a:t>
            </a:r>
          </a:p>
          <a:p>
            <a:r>
              <a:rPr lang="en-US" dirty="0"/>
              <a:t>How widely shared are the gains from participation in the system?</a:t>
            </a:r>
          </a:p>
          <a:p>
            <a:r>
              <a:rPr lang="en-US" dirty="0"/>
              <a:t>Presuming it is worth preserving the liberal world order, on what grounds could we be more pessimistic than </a:t>
            </a:r>
            <a:r>
              <a:rPr lang="en-US" dirty="0" err="1"/>
              <a:t>Ikenberry</a:t>
            </a:r>
            <a:r>
              <a:rPr lang="en-US" dirty="0"/>
              <a:t> about its survival?</a:t>
            </a:r>
          </a:p>
          <a:p>
            <a:pPr marL="0" indent="0">
              <a:buNone/>
            </a:pPr>
            <a:endParaRPr lang="en-US" dirty="0"/>
          </a:p>
        </p:txBody>
      </p:sp>
    </p:spTree>
    <p:extLst>
      <p:ext uri="{BB962C8B-B14F-4D97-AF65-F5344CB8AC3E}">
        <p14:creationId xmlns:p14="http://schemas.microsoft.com/office/powerpoint/2010/main" val="2066957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B88C-6499-2247-B816-C9A08F6F5E6E}"/>
              </a:ext>
            </a:extLst>
          </p:cNvPr>
          <p:cNvSpPr>
            <a:spLocks noGrp="1"/>
          </p:cNvSpPr>
          <p:nvPr>
            <p:ph type="title"/>
          </p:nvPr>
        </p:nvSpPr>
        <p:spPr/>
        <p:txBody>
          <a:bodyPr/>
          <a:lstStyle/>
          <a:p>
            <a:r>
              <a:rPr lang="en-US" dirty="0"/>
              <a:t>Hurrell</a:t>
            </a:r>
          </a:p>
        </p:txBody>
      </p:sp>
      <p:sp>
        <p:nvSpPr>
          <p:cNvPr id="3" name="Content Placeholder 2">
            <a:extLst>
              <a:ext uri="{FF2B5EF4-FFF2-40B4-BE49-F238E27FC236}">
                <a16:creationId xmlns:a16="http://schemas.microsoft.com/office/drawing/2014/main" id="{9EF18D48-872B-8D45-B68D-7A5103F1C521}"/>
              </a:ext>
            </a:extLst>
          </p:cNvPr>
          <p:cNvSpPr>
            <a:spLocks noGrp="1"/>
          </p:cNvSpPr>
          <p:nvPr>
            <p:ph idx="1"/>
          </p:nvPr>
        </p:nvSpPr>
        <p:spPr/>
        <p:txBody>
          <a:bodyPr>
            <a:normAutofit fontScale="92500" lnSpcReduction="10000"/>
          </a:bodyPr>
          <a:lstStyle/>
          <a:p>
            <a:r>
              <a:rPr lang="en-US" dirty="0"/>
              <a:t>Are </a:t>
            </a:r>
            <a:r>
              <a:rPr lang="en-US" dirty="0" err="1"/>
              <a:t>rumours</a:t>
            </a:r>
            <a:r>
              <a:rPr lang="en-US" dirty="0"/>
              <a:t> of the demise of the BRICS premature? </a:t>
            </a:r>
          </a:p>
          <a:p>
            <a:r>
              <a:rPr lang="en-US" dirty="0"/>
              <a:t>Is Brazil part of the emergence of a “post-Western” world order?</a:t>
            </a:r>
          </a:p>
          <a:p>
            <a:r>
              <a:rPr lang="en-US" dirty="0"/>
              <a:t>Are nationalist backlashes really a global phenomenon?</a:t>
            </a:r>
          </a:p>
          <a:p>
            <a:r>
              <a:rPr lang="en-US" dirty="0"/>
              <a:t>What does Hurrell mean by the new pluralism?</a:t>
            </a:r>
          </a:p>
          <a:p>
            <a:r>
              <a:rPr lang="en-US" dirty="0"/>
              <a:t>Could the emergence of new powers improve global order?</a:t>
            </a:r>
          </a:p>
          <a:p>
            <a:endParaRPr lang="en-US" dirty="0"/>
          </a:p>
          <a:p>
            <a:endParaRPr lang="en-US" dirty="0"/>
          </a:p>
        </p:txBody>
      </p:sp>
    </p:spTree>
    <p:extLst>
      <p:ext uri="{BB962C8B-B14F-4D97-AF65-F5344CB8AC3E}">
        <p14:creationId xmlns:p14="http://schemas.microsoft.com/office/powerpoint/2010/main" val="4199314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time</a:t>
            </a:r>
          </a:p>
        </p:txBody>
      </p:sp>
      <p:sp>
        <p:nvSpPr>
          <p:cNvPr id="3" name="Content Placeholder 2"/>
          <p:cNvSpPr>
            <a:spLocks noGrp="1"/>
          </p:cNvSpPr>
          <p:nvPr>
            <p:ph idx="1"/>
          </p:nvPr>
        </p:nvSpPr>
        <p:spPr/>
        <p:txBody>
          <a:bodyPr/>
          <a:lstStyle/>
          <a:p>
            <a:r>
              <a:rPr lang="en-US" dirty="0"/>
              <a:t>Enough questions. </a:t>
            </a:r>
            <a:r>
              <a:rPr lang="en-US"/>
              <a:t>Time for a break!</a:t>
            </a:r>
          </a:p>
        </p:txBody>
      </p:sp>
    </p:spTree>
    <p:extLst>
      <p:ext uri="{BB962C8B-B14F-4D97-AF65-F5344CB8AC3E}">
        <p14:creationId xmlns:p14="http://schemas.microsoft.com/office/powerpoint/2010/main" val="137777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2133600"/>
          </a:xfrm>
        </p:spPr>
        <p:txBody>
          <a:bodyPr>
            <a:normAutofit fontScale="90000"/>
          </a:bodyPr>
          <a:lstStyle/>
          <a:p>
            <a:r>
              <a:rPr lang="en-US" dirty="0"/>
              <a:t>How have inter-American politics shifted in the first part of the 21</a:t>
            </a:r>
            <a:r>
              <a:rPr lang="en-US" baseline="30000" dirty="0"/>
              <a:t>st </a:t>
            </a:r>
            <a:r>
              <a:rPr lang="en-US" dirty="0"/>
              <a:t>century? </a:t>
            </a:r>
            <a:br>
              <a:rPr lang="en-US" dirty="0"/>
            </a:br>
            <a:endParaRPr lang="en-US" dirty="0"/>
          </a:p>
        </p:txBody>
      </p:sp>
      <p:sp>
        <p:nvSpPr>
          <p:cNvPr id="3" name="Content Placeholder 2"/>
          <p:cNvSpPr>
            <a:spLocks noGrp="1"/>
          </p:cNvSpPr>
          <p:nvPr>
            <p:ph idx="1"/>
          </p:nvPr>
        </p:nvSpPr>
        <p:spPr>
          <a:xfrm>
            <a:off x="533400" y="2362200"/>
            <a:ext cx="8153400" cy="3763963"/>
          </a:xfrm>
        </p:spPr>
        <p:txBody>
          <a:bodyPr/>
          <a:lstStyle/>
          <a:p>
            <a:r>
              <a:rPr lang="en-US" dirty="0"/>
              <a:t>?</a:t>
            </a:r>
          </a:p>
        </p:txBody>
      </p:sp>
    </p:spTree>
    <p:extLst>
      <p:ext uri="{BB962C8B-B14F-4D97-AF65-F5344CB8AC3E}">
        <p14:creationId xmlns:p14="http://schemas.microsoft.com/office/powerpoint/2010/main" val="200223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D766-430F-7449-995B-BEB00BFA1DDE}"/>
              </a:ext>
            </a:extLst>
          </p:cNvPr>
          <p:cNvSpPr>
            <a:spLocks noGrp="1"/>
          </p:cNvSpPr>
          <p:nvPr>
            <p:ph type="title"/>
          </p:nvPr>
        </p:nvSpPr>
        <p:spPr/>
        <p:txBody>
          <a:bodyPr/>
          <a:lstStyle/>
          <a:p>
            <a:r>
              <a:rPr lang="en-US" dirty="0"/>
              <a:t>Some possible answers</a:t>
            </a:r>
          </a:p>
        </p:txBody>
      </p:sp>
      <p:sp>
        <p:nvSpPr>
          <p:cNvPr id="3" name="Content Placeholder 2">
            <a:extLst>
              <a:ext uri="{FF2B5EF4-FFF2-40B4-BE49-F238E27FC236}">
                <a16:creationId xmlns:a16="http://schemas.microsoft.com/office/drawing/2014/main" id="{E968E4F9-5C67-1E45-9538-91B3A63981E8}"/>
              </a:ext>
            </a:extLst>
          </p:cNvPr>
          <p:cNvSpPr>
            <a:spLocks noGrp="1"/>
          </p:cNvSpPr>
          <p:nvPr>
            <p:ph idx="1"/>
          </p:nvPr>
        </p:nvSpPr>
        <p:spPr/>
        <p:txBody>
          <a:bodyPr>
            <a:normAutofit fontScale="92500" lnSpcReduction="20000"/>
          </a:bodyPr>
          <a:lstStyle/>
          <a:p>
            <a:r>
              <a:rPr lang="en-US" dirty="0"/>
              <a:t>The emergence (and partial decline) of left and </a:t>
            </a:r>
            <a:r>
              <a:rPr lang="en-US" dirty="0" err="1"/>
              <a:t>centre</a:t>
            </a:r>
            <a:r>
              <a:rPr lang="en-US" dirty="0"/>
              <a:t>-left governments in Latin America</a:t>
            </a:r>
          </a:p>
          <a:p>
            <a:r>
              <a:rPr lang="en-US" dirty="0"/>
              <a:t>Steady growth on the back of the commodity boom, and a decline in poverty (and some inequality) in Latin America</a:t>
            </a:r>
          </a:p>
          <a:p>
            <a:r>
              <a:rPr lang="en-US" dirty="0"/>
              <a:t>The relative decline in importance of the US</a:t>
            </a:r>
          </a:p>
          <a:p>
            <a:r>
              <a:rPr lang="en-US" dirty="0"/>
              <a:t>The rise of China as a major trade partner</a:t>
            </a:r>
          </a:p>
          <a:p>
            <a:r>
              <a:rPr lang="en-US" dirty="0"/>
              <a:t>The creation of new multilateral fora (</a:t>
            </a:r>
            <a:r>
              <a:rPr lang="en-US" dirty="0" err="1"/>
              <a:t>Unasur</a:t>
            </a:r>
            <a:r>
              <a:rPr lang="en-US" dirty="0"/>
              <a:t>, SADC, </a:t>
            </a:r>
            <a:r>
              <a:rPr lang="en-US" dirty="0" err="1"/>
              <a:t>Celac</a:t>
            </a:r>
            <a:r>
              <a:rPr lang="en-US" dirty="0"/>
              <a:t>) and growing S. American autonomy </a:t>
            </a:r>
          </a:p>
          <a:p>
            <a:r>
              <a:rPr lang="en-US" dirty="0"/>
              <a:t>Trump</a:t>
            </a:r>
          </a:p>
          <a:p>
            <a:endParaRPr lang="en-US" dirty="0"/>
          </a:p>
        </p:txBody>
      </p:sp>
    </p:spTree>
    <p:extLst>
      <p:ext uri="{BB962C8B-B14F-4D97-AF65-F5344CB8AC3E}">
        <p14:creationId xmlns:p14="http://schemas.microsoft.com/office/powerpoint/2010/main" val="202314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D728-8576-534F-9F5D-DDF7D0CB870C}"/>
              </a:ext>
            </a:extLst>
          </p:cNvPr>
          <p:cNvSpPr>
            <a:spLocks noGrp="1"/>
          </p:cNvSpPr>
          <p:nvPr>
            <p:ph type="title"/>
          </p:nvPr>
        </p:nvSpPr>
        <p:spPr/>
        <p:txBody>
          <a:bodyPr/>
          <a:lstStyle/>
          <a:p>
            <a:r>
              <a:rPr lang="en-US" dirty="0"/>
              <a:t>Some Trump actions</a:t>
            </a:r>
          </a:p>
        </p:txBody>
      </p:sp>
      <p:sp>
        <p:nvSpPr>
          <p:cNvPr id="3" name="Content Placeholder 2">
            <a:extLst>
              <a:ext uri="{FF2B5EF4-FFF2-40B4-BE49-F238E27FC236}">
                <a16:creationId xmlns:a16="http://schemas.microsoft.com/office/drawing/2014/main" id="{23E3771F-927D-5848-8469-6429FC5A5B6C}"/>
              </a:ext>
            </a:extLst>
          </p:cNvPr>
          <p:cNvSpPr>
            <a:spLocks noGrp="1"/>
          </p:cNvSpPr>
          <p:nvPr>
            <p:ph idx="1"/>
          </p:nvPr>
        </p:nvSpPr>
        <p:spPr/>
        <p:txBody>
          <a:bodyPr>
            <a:normAutofit fontScale="92500" lnSpcReduction="10000"/>
          </a:bodyPr>
          <a:lstStyle/>
          <a:p>
            <a:r>
              <a:rPr lang="en-US" dirty="0"/>
              <a:t>Withdrawal from the TPP</a:t>
            </a:r>
          </a:p>
          <a:p>
            <a:r>
              <a:rPr lang="en-US" dirty="0"/>
              <a:t>Withdrawal from the Paris climate change agreement</a:t>
            </a:r>
          </a:p>
          <a:p>
            <a:r>
              <a:rPr lang="en-US" dirty="0"/>
              <a:t>Withdrawal from the Iran nuclear deal</a:t>
            </a:r>
          </a:p>
          <a:p>
            <a:r>
              <a:rPr lang="en-US" dirty="0"/>
              <a:t>Decision to move US Embassy to Jerusalem</a:t>
            </a:r>
          </a:p>
          <a:p>
            <a:r>
              <a:rPr lang="en-US" dirty="0"/>
              <a:t>Renegotiation of NAFTA</a:t>
            </a:r>
          </a:p>
          <a:p>
            <a:r>
              <a:rPr lang="en-US" dirty="0"/>
              <a:t>Imposition of tariffs on steel and </a:t>
            </a:r>
            <a:r>
              <a:rPr lang="en-US" dirty="0" err="1"/>
              <a:t>aluminium</a:t>
            </a:r>
            <a:endParaRPr lang="en-US" dirty="0"/>
          </a:p>
          <a:p>
            <a:r>
              <a:rPr lang="en-US" dirty="0"/>
              <a:t>Demand that China reduce its trade surplus with the USA by $200 billion (60%) by the end of 2020</a:t>
            </a:r>
          </a:p>
        </p:txBody>
      </p:sp>
    </p:spTree>
    <p:extLst>
      <p:ext uri="{BB962C8B-B14F-4D97-AF65-F5344CB8AC3E}">
        <p14:creationId xmlns:p14="http://schemas.microsoft.com/office/powerpoint/2010/main" val="122928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DC6B-66F7-C947-899D-52170EB9EEDF}"/>
              </a:ext>
            </a:extLst>
          </p:cNvPr>
          <p:cNvSpPr>
            <a:spLocks noGrp="1"/>
          </p:cNvSpPr>
          <p:nvPr>
            <p:ph type="title"/>
          </p:nvPr>
        </p:nvSpPr>
        <p:spPr/>
        <p:txBody>
          <a:bodyPr>
            <a:normAutofit fontScale="90000"/>
          </a:bodyPr>
          <a:lstStyle/>
          <a:p>
            <a:r>
              <a:rPr lang="en-US" dirty="0"/>
              <a:t>Is Trump a threat or an opportunity for Brazil?</a:t>
            </a:r>
          </a:p>
        </p:txBody>
      </p:sp>
      <p:sp>
        <p:nvSpPr>
          <p:cNvPr id="3" name="Content Placeholder 2">
            <a:extLst>
              <a:ext uri="{FF2B5EF4-FFF2-40B4-BE49-F238E27FC236}">
                <a16:creationId xmlns:a16="http://schemas.microsoft.com/office/drawing/2014/main" id="{A0BEB916-90B5-1241-84B0-56399C3DCB3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640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B3E1-4C02-4C48-BC54-2FD02A13E6D6}"/>
              </a:ext>
            </a:extLst>
          </p:cNvPr>
          <p:cNvSpPr>
            <a:spLocks noGrp="1"/>
          </p:cNvSpPr>
          <p:nvPr>
            <p:ph type="title"/>
          </p:nvPr>
        </p:nvSpPr>
        <p:spPr/>
        <p:txBody>
          <a:bodyPr>
            <a:normAutofit fontScale="90000"/>
          </a:bodyPr>
          <a:lstStyle/>
          <a:p>
            <a:r>
              <a:rPr lang="en-US" dirty="0"/>
              <a:t>What is the relationship between regional and global politics?</a:t>
            </a:r>
          </a:p>
        </p:txBody>
      </p:sp>
      <p:sp>
        <p:nvSpPr>
          <p:cNvPr id="3" name="Content Placeholder 2">
            <a:extLst>
              <a:ext uri="{FF2B5EF4-FFF2-40B4-BE49-F238E27FC236}">
                <a16:creationId xmlns:a16="http://schemas.microsoft.com/office/drawing/2014/main" id="{5F74AFA2-7C19-F845-B9C1-B08B9AC44603}"/>
              </a:ext>
            </a:extLst>
          </p:cNvPr>
          <p:cNvSpPr>
            <a:spLocks noGrp="1"/>
          </p:cNvSpPr>
          <p:nvPr>
            <p:ph idx="1"/>
          </p:nvPr>
        </p:nvSpPr>
        <p:spPr/>
        <p:txBody>
          <a:bodyPr>
            <a:normAutofit/>
          </a:bodyPr>
          <a:lstStyle/>
          <a:p>
            <a:r>
              <a:rPr lang="en-US" dirty="0"/>
              <a:t>?</a:t>
            </a:r>
          </a:p>
        </p:txBody>
      </p:sp>
    </p:spTree>
    <p:extLst>
      <p:ext uri="{BB962C8B-B14F-4D97-AF65-F5344CB8AC3E}">
        <p14:creationId xmlns:p14="http://schemas.microsoft.com/office/powerpoint/2010/main" val="153463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0803-8BC1-4D43-9311-2F240F396491}"/>
              </a:ext>
            </a:extLst>
          </p:cNvPr>
          <p:cNvSpPr>
            <a:spLocks noGrp="1"/>
          </p:cNvSpPr>
          <p:nvPr>
            <p:ph type="title"/>
          </p:nvPr>
        </p:nvSpPr>
        <p:spPr/>
        <p:txBody>
          <a:bodyPr/>
          <a:lstStyle/>
          <a:p>
            <a:r>
              <a:rPr lang="en-US" dirty="0"/>
              <a:t>Some possible answers</a:t>
            </a:r>
          </a:p>
        </p:txBody>
      </p:sp>
      <p:sp>
        <p:nvSpPr>
          <p:cNvPr id="3" name="Content Placeholder 2">
            <a:extLst>
              <a:ext uri="{FF2B5EF4-FFF2-40B4-BE49-F238E27FC236}">
                <a16:creationId xmlns:a16="http://schemas.microsoft.com/office/drawing/2014/main" id="{A843246A-8EAA-C84F-97B1-8F3589077A07}"/>
              </a:ext>
            </a:extLst>
          </p:cNvPr>
          <p:cNvSpPr>
            <a:spLocks noGrp="1"/>
          </p:cNvSpPr>
          <p:nvPr>
            <p:ph idx="1"/>
          </p:nvPr>
        </p:nvSpPr>
        <p:spPr/>
        <p:txBody>
          <a:bodyPr>
            <a:normAutofit lnSpcReduction="10000"/>
          </a:bodyPr>
          <a:lstStyle/>
          <a:p>
            <a:r>
              <a:rPr lang="en-US" dirty="0"/>
              <a:t>Globalization has integrated the world through networks of capital, people, goods and services, and information technology.</a:t>
            </a:r>
          </a:p>
          <a:p>
            <a:r>
              <a:rPr lang="en-US" dirty="0"/>
              <a:t>But geography is still relevant: regions matter and globalization has taken place, in part, through regional blocs.  </a:t>
            </a:r>
          </a:p>
          <a:p>
            <a:r>
              <a:rPr lang="en-US" dirty="0"/>
              <a:t>Many regional issues (i.e. migration, drug and arms trafficking, the environment) are also global issues.</a:t>
            </a:r>
          </a:p>
          <a:p>
            <a:endParaRPr lang="en-US" dirty="0"/>
          </a:p>
        </p:txBody>
      </p:sp>
    </p:spTree>
    <p:extLst>
      <p:ext uri="{BB962C8B-B14F-4D97-AF65-F5344CB8AC3E}">
        <p14:creationId xmlns:p14="http://schemas.microsoft.com/office/powerpoint/2010/main" val="2713392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1707</Words>
  <Application>Microsoft Macintosh PowerPoint</Application>
  <PresentationFormat>On-screen Show (4:3)</PresentationFormat>
  <Paragraphs>168</Paragraphs>
  <Slides>36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Mangal</vt:lpstr>
      <vt:lpstr>Office Theme</vt:lpstr>
      <vt:lpstr>Inter-American Politics: Old Dilemmas and the Current Conjuncture</vt:lpstr>
      <vt:lpstr>Questions</vt:lpstr>
      <vt:lpstr>PowerPoint Presentation</vt:lpstr>
      <vt:lpstr>How have inter-American politics shifted in the first part of the 21st century?  </vt:lpstr>
      <vt:lpstr>Some possible answers</vt:lpstr>
      <vt:lpstr>Some Trump actions</vt:lpstr>
      <vt:lpstr>Is Trump a threat or an opportunity for Brazil?</vt:lpstr>
      <vt:lpstr>What is the relationship between regional and global politics?</vt:lpstr>
      <vt:lpstr>Some possible answers</vt:lpstr>
      <vt:lpstr>What are the most important issues in inter-American politics?</vt:lpstr>
      <vt:lpstr>Some specific answers (examples)</vt:lpstr>
      <vt:lpstr>Others</vt:lpstr>
      <vt:lpstr>US Trade with Central and South America (2017) in US$ (millions)</vt:lpstr>
      <vt:lpstr>Brazilian Trade with the US, 2017 (US$, millions)</vt:lpstr>
      <vt:lpstr>Brazilian Trade with the US, 2016</vt:lpstr>
      <vt:lpstr>How have inter-American politics changed in the first part of the 21st century?</vt:lpstr>
      <vt:lpstr>Some possible answers</vt:lpstr>
      <vt:lpstr>The Trump Administration – the former Sec of State</vt:lpstr>
      <vt:lpstr>Some officials</vt:lpstr>
      <vt:lpstr>PowerPoint Presentation</vt:lpstr>
      <vt:lpstr>Trump’s appointment to the NSC: Western Hemisphere Affairs</vt:lpstr>
      <vt:lpstr>And then…</vt:lpstr>
      <vt:lpstr>PowerPoint Presentation</vt:lpstr>
      <vt:lpstr>Francisco Palmieri</vt:lpstr>
      <vt:lpstr>The US retains the posture of a military superpower: the US Military Commands</vt:lpstr>
      <vt:lpstr>The Americas: not Europe, but a politically cohesive region by world standards</vt:lpstr>
      <vt:lpstr>The region is both peaceful and violent</vt:lpstr>
      <vt:lpstr>The USA-Brazil relationship is asymmetrical</vt:lpstr>
      <vt:lpstr>US and Brazilian regional priorities are not the same</vt:lpstr>
      <vt:lpstr>An interesting question…</vt:lpstr>
      <vt:lpstr>The inter-American state system has been shaped by common events</vt:lpstr>
      <vt:lpstr>Questions about the reading – Dominguez</vt:lpstr>
      <vt:lpstr>More questions about Dominguez</vt:lpstr>
      <vt:lpstr>Ikenberry</vt:lpstr>
      <vt:lpstr>Hurrell</vt:lpstr>
      <vt:lpstr>Break time</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dc:title>
  <dc:creator>Daddy</dc:creator>
  <cp:lastModifiedBy>Microsoft Office User</cp:lastModifiedBy>
  <cp:revision>70</cp:revision>
  <dcterms:created xsi:type="dcterms:W3CDTF">2006-08-16T00:00:00Z</dcterms:created>
  <dcterms:modified xsi:type="dcterms:W3CDTF">2018-05-11T06:51:05Z</dcterms:modified>
</cp:coreProperties>
</file>