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273" r:id="rId4"/>
    <p:sldId id="268" r:id="rId5"/>
    <p:sldId id="27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 snapToGrid="0">
      <p:cViewPr>
        <p:scale>
          <a:sx n="115" d="100"/>
          <a:sy n="115" d="100"/>
        </p:scale>
        <p:origin x="-42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5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3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2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44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3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7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16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AF1D-B040-4866-BF37-C0AC35F6BBF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70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2B7A1E-526E-23C8-5F9D-551187CCB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2643"/>
            <a:ext cx="9144000" cy="2001328"/>
          </a:xfrm>
        </p:spPr>
        <p:txBody>
          <a:bodyPr>
            <a:noAutofit/>
          </a:bodyPr>
          <a:lstStyle/>
          <a:p>
            <a:r>
              <a:rPr lang="pt-BR" sz="4200" b="1" dirty="0">
                <a:solidFill>
                  <a:srgbClr val="FF0000"/>
                </a:solidFill>
              </a:rPr>
              <a:t>Sucessão legítima. Sucessão por direito próprio (por cabeça) e por representação (por </a:t>
            </a:r>
            <a:r>
              <a:rPr lang="pt-BR" sz="4200" b="1">
                <a:solidFill>
                  <a:srgbClr val="FF0000"/>
                </a:solidFill>
              </a:rPr>
              <a:t>estirpe).</a:t>
            </a:r>
            <a:endParaRPr lang="pt-BR" sz="4200" b="1" dirty="0">
              <a:solidFill>
                <a:srgbClr val="FF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2634448-6C7A-CC95-0E76-E77414403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800" dirty="0"/>
              <a:t>Giselda Maria Fernandes Novaes Hironaka</a:t>
            </a:r>
          </a:p>
          <a:p>
            <a:r>
              <a:rPr lang="pt-BR" sz="3000" dirty="0"/>
              <a:t>Professora Titular de Direito Civil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256408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AB592F-D9AB-CA1D-E94C-08094BC6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legítima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D1E32B-E5E8-97EB-BEFC-F924121EA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Conceito</a:t>
            </a:r>
            <a:r>
              <a:rPr lang="pt-BR" dirty="0"/>
              <a:t>: Sucessão legítima é a transmissão </a:t>
            </a:r>
            <a:r>
              <a:rPr lang="pt-BR" i="1" dirty="0"/>
              <a:t>causa mortis</a:t>
            </a:r>
            <a:r>
              <a:rPr lang="pt-BR" dirty="0"/>
              <a:t> deferida às pessoas indicadas na lei como herdeiros do autor da herança.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Critério legal</a:t>
            </a:r>
            <a:r>
              <a:rPr lang="pt-BR" dirty="0"/>
              <a:t>: leva em conta os laços familiares existentes entre os convocados e o autor da herança (parentesco consanguíneo, civil ou socioafetivo), bem como o vínculo decorrente do casamento ou da união estável.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Ordem da vocação hereditária</a:t>
            </a:r>
            <a:r>
              <a:rPr lang="pt-BR" dirty="0"/>
              <a:t>: é o modo pelo qual o legislador regulou a distribuição em classes preferenciais que são chamadas a herdar</a:t>
            </a:r>
          </a:p>
        </p:txBody>
      </p:sp>
    </p:spTree>
    <p:extLst>
      <p:ext uri="{BB962C8B-B14F-4D97-AF65-F5344CB8AC3E}">
        <p14:creationId xmlns:p14="http://schemas.microsoft.com/office/powerpoint/2010/main" val="142771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Sucessão legítima e ordem da vocação hereditária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121791" y="1828800"/>
            <a:ext cx="10039546" cy="4495800"/>
          </a:xfrm>
        </p:spPr>
        <p:txBody>
          <a:bodyPr>
            <a:normAutofit/>
          </a:bodyPr>
          <a:lstStyle/>
          <a:p>
            <a:pPr algn="just">
              <a:lnSpc>
                <a:spcPct val="60000"/>
              </a:lnSpc>
              <a:buNone/>
              <a:defRPr/>
            </a:pPr>
            <a:endParaRPr lang="pt-BR" sz="10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Art. 1.829.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sz="3000" dirty="0">
                <a:cs typeface="Times New Roman" pitchFamily="18" charset="0"/>
              </a:rPr>
              <a:t>A sucessão legítima defere-se na ordem seguinte:</a:t>
            </a:r>
            <a:endParaRPr lang="pt-BR" sz="3000" dirty="0">
              <a:cs typeface="Arial" charset="0"/>
            </a:endParaRPr>
          </a:p>
          <a:p>
            <a:pPr algn="just">
              <a:lnSpc>
                <a:spcPct val="7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descendentes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 concorrência com o</a:t>
            </a:r>
            <a:r>
              <a:rPr lang="pt-BR" sz="3000" u="sng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cônjuge </a:t>
            </a:r>
            <a:r>
              <a:rPr lang="pt-BR" sz="3000" u="sng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sobrevivente</a:t>
            </a:r>
            <a:r>
              <a:rPr lang="pt-BR" sz="3000" dirty="0">
                <a:cs typeface="Times New Roman" pitchFamily="18" charset="0"/>
              </a:rPr>
              <a:t>, salvo se casado este com o falecido no regime da comunhão universal, ou no da separação obrigatória de bens (</a:t>
            </a:r>
            <a:r>
              <a:rPr lang="pt-BR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art. 1.641</a:t>
            </a:r>
            <a:r>
              <a:rPr lang="pt-BR" sz="3000" dirty="0">
                <a:cs typeface="Times New Roman" pitchFamily="18" charset="0"/>
              </a:rPr>
              <a:t>); ou se, no regime da comunhão parcial, o autor da herança não houver deixado bens particulares;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ascendentes</a:t>
            </a:r>
            <a:r>
              <a:rPr lang="pt-BR" sz="3000" dirty="0">
                <a:cs typeface="Times New Roman" pitchFamily="18" charset="0"/>
              </a:rPr>
              <a:t>,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 concorrência com o cônjuge</a:t>
            </a:r>
            <a:r>
              <a:rPr lang="pt-BR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dirty="0">
                <a:cs typeface="Times New Roman" pitchFamily="18" charset="0"/>
              </a:rPr>
              <a:t>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III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 cônjuge </a:t>
            </a:r>
            <a:r>
              <a:rPr lang="pt-BR" sz="30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sobrevivente</a:t>
            </a:r>
            <a:r>
              <a:rPr lang="pt-BR" sz="3000" dirty="0">
                <a:cs typeface="Times New Roman" pitchFamily="18" charset="0"/>
              </a:rPr>
              <a:t>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IV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colaterais</a:t>
            </a:r>
            <a:r>
              <a:rPr lang="pt-BR" sz="3000" dirty="0">
                <a:cs typeface="Times New Roman" pitchFamily="18" charset="0"/>
              </a:rPr>
              <a:t>.</a:t>
            </a:r>
            <a:endParaRPr lang="pt-BR" sz="3000" dirty="0"/>
          </a:p>
        </p:txBody>
      </p:sp>
      <p:sp>
        <p:nvSpPr>
          <p:cNvPr id="6148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sz="1400">
                <a:solidFill>
                  <a:schemeClr val="tx1"/>
                </a:solidFill>
              </a:rPr>
              <a:t>Profª Giselda Hironaka</a:t>
            </a:r>
          </a:p>
        </p:txBody>
      </p:sp>
      <p:sp>
        <p:nvSpPr>
          <p:cNvPr id="61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5BB86220-D29B-4D05-9E2D-25D0CF462C55}" type="slidenum">
              <a:rPr lang="pt-BR" altLang="pt-BR" sz="1400">
                <a:solidFill>
                  <a:schemeClr val="tx1"/>
                </a:solidFill>
              </a:rPr>
              <a:pPr/>
              <a:t>3</a:t>
            </a:fld>
            <a:endParaRPr lang="pt-BR" altLang="pt-B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Herdar por cabeça e herdar por estirpe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Os descendentes chamados a herdar podem ser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graus diversos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(1º grau e 2º grau, por exemplo). </a:t>
            </a:r>
          </a:p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Nessa hipótese, a sucessão se dará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</a:t>
            </a:r>
            <a:r>
              <a:rPr lang="pt-BR" b="1" u="sng" dirty="0">
                <a:solidFill>
                  <a:srgbClr val="FF0000"/>
                </a:solidFill>
              </a:rPr>
              <a:t>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cabeça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</a:t>
            </a:r>
            <a:r>
              <a:rPr lang="pt-BR" b="1" dirty="0"/>
              <a:t>.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cabeça (ou por direito próprio)</a:t>
            </a:r>
            <a:r>
              <a:rPr lang="pt-BR" b="1" dirty="0"/>
              <a:t>: aqueles que herdam pela sua própria vez de chamamento (</a:t>
            </a:r>
            <a:r>
              <a:rPr lang="pt-BR" b="1" dirty="0" err="1"/>
              <a:t>ex</a:t>
            </a:r>
            <a:r>
              <a:rPr lang="pt-BR" b="1" dirty="0"/>
              <a:t>: os filhos -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chamados a herdar)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 (ou por direito de representação)</a:t>
            </a:r>
            <a:r>
              <a:rPr lang="pt-BR" b="1" dirty="0"/>
              <a:t>: aqueles que são chamados a herdar em lugar de descendente do autor da herança que antes deste tenha falecido (</a:t>
            </a:r>
            <a:r>
              <a:rPr lang="pt-BR" b="1" dirty="0" err="1"/>
              <a:t>ex</a:t>
            </a:r>
            <a:r>
              <a:rPr lang="pt-BR" b="1" dirty="0"/>
              <a:t>: os netos –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filhos do filho pré-morto).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55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Representação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5423"/>
            <a:ext cx="10515600" cy="4621540"/>
          </a:xfrm>
        </p:spPr>
        <p:txBody>
          <a:bodyPr>
            <a:normAutofit/>
          </a:bodyPr>
          <a:lstStyle/>
          <a:p>
            <a:r>
              <a:rPr lang="pt-BR" b="1" dirty="0"/>
              <a:t>Pelo direito de representação um herdeiro substitui outro (pré-morto), por força de convocação realizada pela lei. Essa categoria gera a chamada </a:t>
            </a:r>
            <a:r>
              <a:rPr lang="pt-BR" b="1" dirty="0">
                <a:solidFill>
                  <a:srgbClr val="FF0000"/>
                </a:solidFill>
              </a:rPr>
              <a:t>sucessão por estirpe</a:t>
            </a:r>
            <a:r>
              <a:rPr lang="pt-BR" b="1" dirty="0"/>
              <a:t>.</a:t>
            </a:r>
          </a:p>
          <a:p>
            <a:r>
              <a:rPr lang="pt-BR" b="1" dirty="0"/>
              <a:t>São duas as situações em que o direito de representação se dá:</a:t>
            </a:r>
          </a:p>
          <a:p>
            <a:pPr lvl="1"/>
            <a:r>
              <a:rPr lang="pt-BR" b="1" dirty="0"/>
              <a:t>Representação na linha reta descendente (art.1.852 CC). </a:t>
            </a:r>
            <a:r>
              <a:rPr lang="pt-BR" b="1" u="sng" dirty="0">
                <a:solidFill>
                  <a:srgbClr val="FF0000"/>
                </a:solidFill>
              </a:rPr>
              <a:t>Atenção</a:t>
            </a:r>
            <a:r>
              <a:rPr lang="pt-BR" b="1" dirty="0"/>
              <a:t>: não há direito de representação na linha reta ascendente.</a:t>
            </a:r>
          </a:p>
          <a:p>
            <a:pPr lvl="1"/>
            <a:r>
              <a:rPr lang="pt-BR" b="1" dirty="0"/>
              <a:t>Representação na linha colateral ou transversal (art. 1.853 CC) – somente em favor de </a:t>
            </a:r>
            <a:r>
              <a:rPr lang="pt-BR" b="1" dirty="0">
                <a:solidFill>
                  <a:srgbClr val="FF0000"/>
                </a:solidFill>
              </a:rPr>
              <a:t>filhos de irmão pré-morto do falecido</a:t>
            </a:r>
            <a:r>
              <a:rPr lang="pt-BR" b="1" dirty="0"/>
              <a:t>, quando com irmãos deste concorrerem. </a:t>
            </a:r>
          </a:p>
          <a:p>
            <a:r>
              <a:rPr lang="pt-BR" b="1" dirty="0"/>
              <a:t>Os representantes só herdam o que o representado herdaria, se vivo fosse (art. 1.854 CC).</a:t>
            </a:r>
          </a:p>
        </p:txBody>
      </p:sp>
    </p:spTree>
    <p:extLst>
      <p:ext uri="{BB962C8B-B14F-4D97-AF65-F5344CB8AC3E}">
        <p14:creationId xmlns:p14="http://schemas.microsoft.com/office/powerpoint/2010/main" val="30822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457</Words>
  <Application>Microsoft Office PowerPoint</Application>
  <PresentationFormat>Personalizar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Sucessão legítima. Sucessão por direito próprio (por cabeça) e por representação (por estirpe).</vt:lpstr>
      <vt:lpstr>Sucessão legítima</vt:lpstr>
      <vt:lpstr>Sucessão legítima e ordem da vocação hereditária</vt:lpstr>
      <vt:lpstr>Herdar por cabeça e herdar por estirpe</vt:lpstr>
      <vt:lpstr>Direito de Representação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Sucessão Legítima. Ordem da vocação hereditária. Herdeiros necessários e direito de representação. Excluídos da sucessão. Sucessão no casamento e na união estável.</dc:title>
  <dc:creator>Giselda</dc:creator>
  <cp:lastModifiedBy>Romualdo Baptista dos Santos</cp:lastModifiedBy>
  <cp:revision>21</cp:revision>
  <dcterms:created xsi:type="dcterms:W3CDTF">2017-09-06T16:59:58Z</dcterms:created>
  <dcterms:modified xsi:type="dcterms:W3CDTF">2023-05-22T17:31:02Z</dcterms:modified>
</cp:coreProperties>
</file>