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4" r:id="rId2"/>
    <p:sldId id="261" r:id="rId3"/>
    <p:sldId id="262" r:id="rId4"/>
    <p:sldId id="370" r:id="rId5"/>
    <p:sldId id="304" r:id="rId6"/>
    <p:sldId id="371" r:id="rId7"/>
    <p:sldId id="392" r:id="rId8"/>
    <p:sldId id="393" r:id="rId9"/>
    <p:sldId id="438" r:id="rId10"/>
    <p:sldId id="394" r:id="rId11"/>
    <p:sldId id="395" r:id="rId12"/>
    <p:sldId id="375" r:id="rId13"/>
    <p:sldId id="421" r:id="rId14"/>
    <p:sldId id="405" r:id="rId15"/>
    <p:sldId id="403" r:id="rId16"/>
    <p:sldId id="429" r:id="rId17"/>
    <p:sldId id="433" r:id="rId18"/>
    <p:sldId id="434" r:id="rId19"/>
    <p:sldId id="437" r:id="rId20"/>
    <p:sldId id="408" r:id="rId21"/>
    <p:sldId id="409" r:id="rId22"/>
    <p:sldId id="410" r:id="rId23"/>
    <p:sldId id="411" r:id="rId24"/>
    <p:sldId id="412" r:id="rId25"/>
    <p:sldId id="413" r:id="rId26"/>
    <p:sldId id="414" r:id="rId27"/>
    <p:sldId id="415" r:id="rId28"/>
    <p:sldId id="416" r:id="rId29"/>
    <p:sldId id="417" r:id="rId30"/>
    <p:sldId id="418" r:id="rId31"/>
    <p:sldId id="419" r:id="rId32"/>
    <p:sldId id="422" r:id="rId33"/>
    <p:sldId id="423" r:id="rId34"/>
    <p:sldId id="424" r:id="rId35"/>
    <p:sldId id="425" r:id="rId36"/>
    <p:sldId id="426" r:id="rId37"/>
    <p:sldId id="427" r:id="rId38"/>
    <p:sldId id="310" r:id="rId39"/>
    <p:sldId id="396" r:id="rId40"/>
    <p:sldId id="397" r:id="rId41"/>
    <p:sldId id="398" r:id="rId42"/>
    <p:sldId id="399" r:id="rId43"/>
    <p:sldId id="400" r:id="rId44"/>
    <p:sldId id="402" r:id="rId45"/>
    <p:sldId id="401" r:id="rId46"/>
    <p:sldId id="311" r:id="rId47"/>
    <p:sldId id="312" r:id="rId48"/>
    <p:sldId id="314" r:id="rId49"/>
    <p:sldId id="315" r:id="rId50"/>
    <p:sldId id="316" r:id="rId51"/>
    <p:sldId id="317" r:id="rId52"/>
    <p:sldId id="386" r:id="rId53"/>
    <p:sldId id="335" r:id="rId54"/>
    <p:sldId id="428" r:id="rId5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7" autoAdjust="0"/>
    <p:restoredTop sz="94660"/>
  </p:normalViewPr>
  <p:slideViewPr>
    <p:cSldViewPr snapToGrid="0">
      <p:cViewPr varScale="1">
        <p:scale>
          <a:sx n="115" d="100"/>
          <a:sy n="115" d="100"/>
        </p:scale>
        <p:origin x="3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7D22CAA-ED44-43FE-A7E5-45E583910E55}" type="datetimeFigureOut">
              <a:rPr lang="pt-BR" smtClean="0"/>
              <a:t>06/03/2020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4227246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7D22CAA-ED44-43FE-A7E5-45E583910E55}" type="datetimeFigureOut">
              <a:rPr lang="pt-BR" smtClean="0"/>
              <a:t>06/03/2020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2339114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7D22CAA-ED44-43FE-A7E5-45E583910E55}" type="datetimeFigureOut">
              <a:rPr lang="pt-BR" smtClean="0"/>
              <a:t>06/03/2020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2726835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09600" y="274639"/>
            <a:ext cx="10972800" cy="5851526"/>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Espaço Reservado para Data 2"/>
          <p:cNvSpPr>
            <a:spLocks noGrp="1"/>
          </p:cNvSpPr>
          <p:nvPr>
            <p:ph type="dt" sz="half" idx="10"/>
          </p:nvPr>
        </p:nvSpPr>
        <p:spPr>
          <a:xfrm>
            <a:off x="609600" y="6245225"/>
            <a:ext cx="2844800" cy="476250"/>
          </a:xfrm>
        </p:spPr>
        <p:txBody>
          <a:bodyPr/>
          <a:lstStyle>
            <a:lvl1pPr>
              <a:defRPr/>
            </a:lvl1pPr>
          </a:lstStyle>
          <a:p>
            <a:endParaRPr lang="pt-BR"/>
          </a:p>
        </p:txBody>
      </p:sp>
      <p:sp>
        <p:nvSpPr>
          <p:cNvPr id="4" name="Espaço Reservado para Rodapé 3"/>
          <p:cNvSpPr>
            <a:spLocks noGrp="1"/>
          </p:cNvSpPr>
          <p:nvPr>
            <p:ph type="ftr" sz="quarter" idx="11"/>
          </p:nvPr>
        </p:nvSpPr>
        <p:spPr>
          <a:xfrm>
            <a:off x="4165600" y="6245225"/>
            <a:ext cx="3860800" cy="476250"/>
          </a:xfrm>
        </p:spPr>
        <p:txBody>
          <a:bodyPr/>
          <a:lstStyle>
            <a:lvl1pPr>
              <a:defRPr/>
            </a:lvl1pPr>
          </a:lstStyle>
          <a:p>
            <a:endParaRPr lang="pt-BR"/>
          </a:p>
        </p:txBody>
      </p:sp>
      <p:sp>
        <p:nvSpPr>
          <p:cNvPr id="5" name="Espaço Reservado para Número de Slide 4"/>
          <p:cNvSpPr>
            <a:spLocks noGrp="1"/>
          </p:cNvSpPr>
          <p:nvPr>
            <p:ph type="sldNum" sz="quarter" idx="12"/>
          </p:nvPr>
        </p:nvSpPr>
        <p:spPr>
          <a:xfrm>
            <a:off x="8737600" y="6245225"/>
            <a:ext cx="2844800" cy="476250"/>
          </a:xfrm>
        </p:spPr>
        <p:txBody>
          <a:bodyPr/>
          <a:lstStyle>
            <a:lvl1pPr>
              <a:defRPr/>
            </a:lvl1pPr>
          </a:lstStyle>
          <a:p>
            <a:fld id="{1F0BF610-000D-49D3-A6BC-38CADBB87A08}" type="slidenum">
              <a:rPr lang="pt-BR"/>
              <a:pPr/>
              <a:t>‹nº›</a:t>
            </a:fld>
            <a:endParaRPr lang="pt-BR"/>
          </a:p>
        </p:txBody>
      </p:sp>
    </p:spTree>
    <p:extLst>
      <p:ext uri="{BB962C8B-B14F-4D97-AF65-F5344CB8AC3E}">
        <p14:creationId xmlns:p14="http://schemas.microsoft.com/office/powerpoint/2010/main" val="3498046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ítulo e 4 partes de conteúdo">
    <p:spTree>
      <p:nvGrpSpPr>
        <p:cNvPr id="1" name=""/>
        <p:cNvGrpSpPr/>
        <p:nvPr/>
      </p:nvGrpSpPr>
      <p:grpSpPr>
        <a:xfrm>
          <a:off x="0" y="0"/>
          <a:ext cx="0" cy="0"/>
          <a:chOff x="0" y="0"/>
          <a:chExt cx="0" cy="0"/>
        </a:xfrm>
      </p:grpSpPr>
      <p:sp>
        <p:nvSpPr>
          <p:cNvPr id="2" name="Título 1"/>
          <p:cNvSpPr>
            <a:spLocks noGrp="1"/>
          </p:cNvSpPr>
          <p:nvPr>
            <p:ph type="title" sz="quarter"/>
          </p:nvPr>
        </p:nvSpPr>
        <p:spPr>
          <a:xfrm>
            <a:off x="609600" y="274638"/>
            <a:ext cx="10972800" cy="1143000"/>
          </a:xfrm>
        </p:spPr>
        <p:txBody>
          <a:bodyPr/>
          <a:lstStyle/>
          <a:p>
            <a:r>
              <a:rPr lang="pt-BR" smtClean="0"/>
              <a:t>Clique para editar o estilo do título mestre</a:t>
            </a:r>
            <a:endParaRPr lang="pt-BR"/>
          </a:p>
        </p:txBody>
      </p:sp>
      <p:sp>
        <p:nvSpPr>
          <p:cNvPr id="3" name="Espaço Reservado para Conteúdo 2"/>
          <p:cNvSpPr>
            <a:spLocks noGrp="1"/>
          </p:cNvSpPr>
          <p:nvPr>
            <p:ph sz="quarter" idx="1"/>
          </p:nvPr>
        </p:nvSpPr>
        <p:spPr>
          <a:xfrm>
            <a:off x="609600" y="1600200"/>
            <a:ext cx="5384800" cy="2185988"/>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6197600" y="1600200"/>
            <a:ext cx="5384800" cy="2185988"/>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609600" y="3938591"/>
            <a:ext cx="5384800" cy="21875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Conteúdo 5"/>
          <p:cNvSpPr>
            <a:spLocks noGrp="1"/>
          </p:cNvSpPr>
          <p:nvPr>
            <p:ph sz="quarter" idx="4"/>
          </p:nvPr>
        </p:nvSpPr>
        <p:spPr>
          <a:xfrm>
            <a:off x="6197600" y="3938591"/>
            <a:ext cx="5384800" cy="21875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609600" y="6245225"/>
            <a:ext cx="2844800" cy="476250"/>
          </a:xfrm>
        </p:spPr>
        <p:txBody>
          <a:bodyPr/>
          <a:lstStyle>
            <a:lvl1pPr>
              <a:defRPr/>
            </a:lvl1pPr>
          </a:lstStyle>
          <a:p>
            <a:endParaRPr lang="pt-BR"/>
          </a:p>
        </p:txBody>
      </p:sp>
      <p:sp>
        <p:nvSpPr>
          <p:cNvPr id="8" name="Espaço Reservado para Rodapé 7"/>
          <p:cNvSpPr>
            <a:spLocks noGrp="1"/>
          </p:cNvSpPr>
          <p:nvPr>
            <p:ph type="ftr" sz="quarter" idx="11"/>
          </p:nvPr>
        </p:nvSpPr>
        <p:spPr>
          <a:xfrm>
            <a:off x="4165600" y="6245225"/>
            <a:ext cx="3860800" cy="476250"/>
          </a:xfrm>
        </p:spPr>
        <p:txBody>
          <a:bodyPr/>
          <a:lstStyle>
            <a:lvl1pPr>
              <a:defRPr/>
            </a:lvl1pPr>
          </a:lstStyle>
          <a:p>
            <a:endParaRPr lang="pt-BR"/>
          </a:p>
        </p:txBody>
      </p:sp>
      <p:sp>
        <p:nvSpPr>
          <p:cNvPr id="9" name="Espaço Reservado para Número de Slide 8"/>
          <p:cNvSpPr>
            <a:spLocks noGrp="1"/>
          </p:cNvSpPr>
          <p:nvPr>
            <p:ph type="sldNum" sz="quarter" idx="12"/>
          </p:nvPr>
        </p:nvSpPr>
        <p:spPr>
          <a:xfrm>
            <a:off x="8737600" y="6245225"/>
            <a:ext cx="2844800" cy="476250"/>
          </a:xfrm>
        </p:spPr>
        <p:txBody>
          <a:bodyPr/>
          <a:lstStyle>
            <a:lvl1pPr>
              <a:defRPr/>
            </a:lvl1pPr>
          </a:lstStyle>
          <a:p>
            <a:fld id="{BD96AA13-45B3-46BB-B44F-24F78E6362D0}" type="slidenum">
              <a:rPr lang="pt-BR"/>
              <a:pPr/>
              <a:t>‹nº›</a:t>
            </a:fld>
            <a:endParaRPr lang="pt-BR"/>
          </a:p>
        </p:txBody>
      </p:sp>
    </p:spTree>
    <p:extLst>
      <p:ext uri="{BB962C8B-B14F-4D97-AF65-F5344CB8AC3E}">
        <p14:creationId xmlns:p14="http://schemas.microsoft.com/office/powerpoint/2010/main" val="477743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7D22CAA-ED44-43FE-A7E5-45E583910E55}" type="datetimeFigureOut">
              <a:rPr lang="pt-BR" smtClean="0"/>
              <a:t>06/03/2020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2889471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57D22CAA-ED44-43FE-A7E5-45E583910E55}" type="datetimeFigureOut">
              <a:rPr lang="pt-BR" smtClean="0"/>
              <a:t>06/03/2020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118004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7D22CAA-ED44-43FE-A7E5-45E583910E55}" type="datetimeFigureOut">
              <a:rPr lang="pt-BR" smtClean="0"/>
              <a:t>06/03/2020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32625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57D22CAA-ED44-43FE-A7E5-45E583910E55}" type="datetimeFigureOut">
              <a:rPr lang="pt-BR" smtClean="0"/>
              <a:t>06/03/2020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3535024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57D22CAA-ED44-43FE-A7E5-45E583910E55}" type="datetimeFigureOut">
              <a:rPr lang="pt-BR" smtClean="0"/>
              <a:t>06/03/2020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3787196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7D22CAA-ED44-43FE-A7E5-45E583910E55}" type="datetimeFigureOut">
              <a:rPr lang="pt-BR" smtClean="0"/>
              <a:t>06/03/2020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3340761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57D22CAA-ED44-43FE-A7E5-45E583910E55}" type="datetimeFigureOut">
              <a:rPr lang="pt-BR" smtClean="0"/>
              <a:t>06/03/2020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2872700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57D22CAA-ED44-43FE-A7E5-45E583910E55}" type="datetimeFigureOut">
              <a:rPr lang="pt-BR" smtClean="0"/>
              <a:t>06/03/2020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3406124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22CAA-ED44-43FE-A7E5-45E583910E55}" type="datetimeFigureOut">
              <a:rPr lang="pt-BR" smtClean="0"/>
              <a:t>06/03/2020</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1AC94E-DF5F-48F3-88B0-BD4AB8475B60}" type="slidenum">
              <a:rPr lang="pt-BR" smtClean="0"/>
              <a:t>‹nº›</a:t>
            </a:fld>
            <a:endParaRPr lang="pt-BR"/>
          </a:p>
        </p:txBody>
      </p:sp>
    </p:spTree>
    <p:extLst>
      <p:ext uri="{BB962C8B-B14F-4D97-AF65-F5344CB8AC3E}">
        <p14:creationId xmlns:p14="http://schemas.microsoft.com/office/powerpoint/2010/main" val="454894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YQtx6GgzJU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metrocosm.com/global-immigration-ma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oglobo.globo.com/mundo/nova-caravana-de-migrantes-de-honduras-deixa-estados-unidos-mexico-em-alerta-2337193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outraspalavras.net/posts/boaventura-procuram-se-horizontes-com-urgencia-maxim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youtube.com/watch?v=p-9c3YblPTc"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www.goethe.de/ins/br/pt/kul/mag/20940616.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jpeg"/></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noticias.uol.com.br/cotidiano/ultimas-noticias/2011/09/15/lider-que-levou-o-google-a-aldeias-indigenas-denuncia-sofrer-ameacas-de-morte.htm" TargetMode="Externa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hyperlink" Target="mailto:armarius.araujo@gmail.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revistapesquisa.fapesp.br/2019/12/09/os-numeros-da-descrenca-resistencia-a-ciencia-ep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maoritelevision.com/news/latest-news/largest-collection-ancestral-remains-nz-history-be-repatriate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chemeClr val="bg1">
                    <a:lumMod val="75000"/>
                  </a:schemeClr>
                </a:solidFill>
              </a:rPr>
              <a:t>DINÂMICAS CULTURAIS CONTEMPORÂNEAS</a:t>
            </a:r>
            <a:endParaRPr lang="pt-BR" b="1" dirty="0">
              <a:solidFill>
                <a:schemeClr val="bg1">
                  <a:lumMod val="75000"/>
                </a:schemeClr>
              </a:solidFill>
            </a:endParaRPr>
          </a:p>
        </p:txBody>
      </p:sp>
      <p:sp>
        <p:nvSpPr>
          <p:cNvPr id="5" name="Espaço Reservado para Conteúdo 4"/>
          <p:cNvSpPr>
            <a:spLocks noGrp="1"/>
          </p:cNvSpPr>
          <p:nvPr>
            <p:ph idx="1"/>
          </p:nvPr>
        </p:nvSpPr>
        <p:spPr/>
        <p:txBody>
          <a:bodyPr>
            <a:normAutofit lnSpcReduction="10000"/>
          </a:bodyPr>
          <a:lstStyle/>
          <a:p>
            <a:pPr algn="r"/>
            <a:endParaRPr lang="pt-BR" dirty="0" smtClean="0"/>
          </a:p>
          <a:p>
            <a:pPr algn="r"/>
            <a:endParaRPr lang="pt-BR" dirty="0"/>
          </a:p>
          <a:p>
            <a:pPr algn="r"/>
            <a:endParaRPr lang="pt-BR" dirty="0" smtClean="0"/>
          </a:p>
          <a:p>
            <a:pPr algn="r"/>
            <a:endParaRPr lang="pt-BR" dirty="0"/>
          </a:p>
          <a:p>
            <a:pPr algn="r"/>
            <a:endParaRPr lang="pt-BR" dirty="0" smtClean="0"/>
          </a:p>
          <a:p>
            <a:pPr algn="r"/>
            <a:endParaRPr lang="pt-BR" dirty="0"/>
          </a:p>
          <a:p>
            <a:pPr algn="r"/>
            <a:endParaRPr lang="pt-BR" dirty="0" smtClean="0"/>
          </a:p>
          <a:p>
            <a:pPr marL="0" indent="0" algn="r">
              <a:buNone/>
            </a:pPr>
            <a:r>
              <a:rPr lang="pt-BR" dirty="0" smtClean="0"/>
              <a:t>AULA 1 – CONTEXTO</a:t>
            </a:r>
          </a:p>
          <a:p>
            <a:pPr marL="0" indent="0" algn="r">
              <a:buNone/>
            </a:pPr>
            <a:r>
              <a:rPr lang="pt-BR" dirty="0" smtClean="0"/>
              <a:t>2020</a:t>
            </a:r>
            <a:endParaRPr lang="pt-BR" dirty="0"/>
          </a:p>
        </p:txBody>
      </p:sp>
    </p:spTree>
    <p:extLst>
      <p:ext uri="{BB962C8B-B14F-4D97-AF65-F5344CB8AC3E}">
        <p14:creationId xmlns:p14="http://schemas.microsoft.com/office/powerpoint/2010/main" val="2607252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600" dirty="0" smtClean="0"/>
              <a:t>Descendo à terra: política no novo regime climático*</a:t>
            </a:r>
            <a:r>
              <a:rPr lang="pt-BR" dirty="0" smtClean="0">
                <a:solidFill>
                  <a:srgbClr val="C00000"/>
                </a:solidFill>
              </a:rPr>
              <a:t/>
            </a:r>
            <a:br>
              <a:rPr lang="pt-BR" dirty="0" smtClean="0">
                <a:solidFill>
                  <a:srgbClr val="C00000"/>
                </a:solidFill>
              </a:rPr>
            </a:br>
            <a:r>
              <a:rPr lang="pt-BR" dirty="0" smtClean="0">
                <a:solidFill>
                  <a:srgbClr val="C00000"/>
                </a:solidFill>
              </a:rPr>
              <a:t>Bruno </a:t>
            </a:r>
            <a:r>
              <a:rPr lang="pt-BR" dirty="0" err="1" smtClean="0">
                <a:solidFill>
                  <a:srgbClr val="C00000"/>
                </a:solidFill>
              </a:rPr>
              <a:t>Latour</a:t>
            </a:r>
            <a:endParaRPr lang="pt-BR" dirty="0">
              <a:solidFill>
                <a:srgbClr val="C00000"/>
              </a:solidFill>
            </a:endParaRPr>
          </a:p>
        </p:txBody>
      </p:sp>
      <p:sp>
        <p:nvSpPr>
          <p:cNvPr id="3" name="Espaço Reservado para Conteúdo 2"/>
          <p:cNvSpPr>
            <a:spLocks noGrp="1"/>
          </p:cNvSpPr>
          <p:nvPr>
            <p:ph idx="1"/>
          </p:nvPr>
        </p:nvSpPr>
        <p:spPr/>
        <p:txBody>
          <a:bodyPr>
            <a:normAutofit fontScale="25000" lnSpcReduction="20000"/>
          </a:bodyPr>
          <a:lstStyle/>
          <a:p>
            <a:r>
              <a:rPr lang="pt-BR" sz="5600" dirty="0" smtClean="0"/>
              <a:t>Chegamos ao final de um certo arco histórico – reflexões a partir da vitória de </a:t>
            </a:r>
            <a:r>
              <a:rPr lang="pt-BR" sz="5600" dirty="0" err="1" smtClean="0"/>
              <a:t>Trump</a:t>
            </a:r>
            <a:r>
              <a:rPr lang="pt-BR" sz="5600" dirty="0" smtClean="0"/>
              <a:t> em 2016.</a:t>
            </a:r>
          </a:p>
          <a:p>
            <a:r>
              <a:rPr lang="pt-BR" sz="5600" dirty="0" smtClean="0"/>
              <a:t>Sentimento coletivo de perder o mundo.</a:t>
            </a:r>
          </a:p>
          <a:p>
            <a:r>
              <a:rPr lang="pt-BR" sz="5600" dirty="0" smtClean="0"/>
              <a:t>Parte de 3 fenômenos como sintomas de uma única situação histórica: desregulamentação – desigualdades – esforço sistemático para negar a existência da mudança climática </a:t>
            </a:r>
            <a:r>
              <a:rPr lang="pt-BR" sz="5600" b="1" dirty="0">
                <a:solidFill>
                  <a:srgbClr val="C00000"/>
                </a:solidFill>
              </a:rPr>
              <a:t>→</a:t>
            </a:r>
            <a:r>
              <a:rPr lang="pt-BR" sz="5600" dirty="0" smtClean="0"/>
              <a:t> negação da mudança climática organiza todas as políticas na atualidade.</a:t>
            </a:r>
          </a:p>
          <a:p>
            <a:r>
              <a:rPr lang="pt-BR" sz="5600" dirty="0" smtClean="0"/>
              <a:t>Centralidade da mudança climática: “a questão do clima está no coração de todas </a:t>
            </a:r>
            <a:r>
              <a:rPr lang="pt-BR" sz="5600" dirty="0"/>
              <a:t>a</a:t>
            </a:r>
            <a:r>
              <a:rPr lang="pt-BR" sz="5600" dirty="0" smtClean="0"/>
              <a:t>s questões geopolíticas e está diretamente ligada a questões de injustiça e desigualdade”.</a:t>
            </a:r>
          </a:p>
          <a:p>
            <a:r>
              <a:rPr lang="pt-BR" sz="5600" dirty="0" smtClean="0"/>
              <a:t>Migrações, explosões de desigualdade e novo regime climático são uma e mesma ameaça, parte de um único fenômeno: as elites estão convencidas de que não haveria vida futura para todos e decidiram se livrar de todos os fardos da solidariedade o mais rápido possível.</a:t>
            </a:r>
          </a:p>
          <a:p>
            <a:r>
              <a:rPr lang="pt-BR" sz="5600" dirty="0" smtClean="0"/>
              <a:t>O grande projeto de modernização se tornou impossível pois não há terra capaz de conter seu ideal de progresso, emancipação e desenvolvimento: “ausência de um mundo comum compartilhável” – mudar completamente modos de vida.</a:t>
            </a:r>
          </a:p>
          <a:p>
            <a:r>
              <a:rPr lang="pt-BR" sz="5600" dirty="0" smtClean="0"/>
              <a:t>A partir da década de 1980 as classes dominantes deixaram de pretender liderar e começaram a se proteger do mundo: como se não houvesse espaço na terra para eles e para todos.</a:t>
            </a:r>
          </a:p>
          <a:p>
            <a:r>
              <a:rPr lang="pt-BR" sz="5600" dirty="0" smtClean="0"/>
              <a:t>“Não existe mais o ideal de um mundo comum ao que costumava ser chamado de “o Ocidente”. </a:t>
            </a:r>
          </a:p>
          <a:p>
            <a:r>
              <a:rPr lang="pt-BR" sz="5600" dirty="0" smtClean="0"/>
              <a:t>Crise migratória generalizada  [</a:t>
            </a:r>
            <a:r>
              <a:rPr lang="pt-BR" sz="5600" dirty="0" err="1" smtClean="0"/>
              <a:t>Zaatari</a:t>
            </a:r>
            <a:r>
              <a:rPr lang="pt-BR" sz="5600" dirty="0" smtClean="0"/>
              <a:t>: memórias do labirinto (2018) </a:t>
            </a:r>
            <a:r>
              <a:rPr lang="pt-BR" sz="5600" dirty="0" smtClean="0">
                <a:hlinkClick r:id="rId2"/>
              </a:rPr>
              <a:t>https</a:t>
            </a:r>
            <a:r>
              <a:rPr lang="pt-BR" sz="5600" dirty="0">
                <a:hlinkClick r:id="rId2"/>
              </a:rPr>
              <a:t>://</a:t>
            </a:r>
            <a:r>
              <a:rPr lang="pt-BR" sz="5600" dirty="0" smtClean="0">
                <a:hlinkClick r:id="rId2"/>
              </a:rPr>
              <a:t>www.youtube.com/watch?v=YQtx6GgzJUg</a:t>
            </a:r>
            <a:r>
              <a:rPr lang="pt-BR" sz="5600" dirty="0" smtClean="0"/>
              <a:t>]</a:t>
            </a:r>
          </a:p>
          <a:p>
            <a:pPr marL="0" indent="0">
              <a:buNone/>
            </a:pPr>
            <a:r>
              <a:rPr lang="pt-BR" sz="5600" dirty="0" smtClean="0"/>
              <a:t>_________________________________________________________________________________________________________________</a:t>
            </a:r>
            <a:endParaRPr lang="pt-BR" sz="5600" dirty="0" smtClean="0"/>
          </a:p>
          <a:p>
            <a:pPr marL="0" indent="0">
              <a:buNone/>
            </a:pPr>
            <a:r>
              <a:rPr lang="pt-BR" sz="5600" dirty="0"/>
              <a:t>Relatório OXFAM (2019): os bens de 3,8 bilhões de seres humanos equivalem à riqueza de 26 magnatas (população mundial estimada em 2019: 7,70 bilhões</a:t>
            </a:r>
            <a:r>
              <a:rPr lang="pt-BR" sz="5600" dirty="0" smtClean="0"/>
              <a:t>)</a:t>
            </a:r>
            <a:endParaRPr lang="pt-BR" sz="5600" dirty="0"/>
          </a:p>
          <a:p>
            <a:pPr marL="0" indent="0">
              <a:buNone/>
            </a:pPr>
            <a:endParaRPr lang="pt-BR" sz="7200"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pPr marL="0" indent="0" algn="r">
              <a:buNone/>
            </a:pPr>
            <a:r>
              <a:rPr lang="pt-BR" sz="1000" dirty="0" smtClean="0"/>
              <a:t>* Tradução livre de Down </a:t>
            </a:r>
            <a:r>
              <a:rPr lang="pt-BR" sz="1000" dirty="0" err="1" smtClean="0"/>
              <a:t>to</a:t>
            </a:r>
            <a:r>
              <a:rPr lang="pt-BR" sz="1000" dirty="0" smtClean="0"/>
              <a:t> Earth: </a:t>
            </a:r>
            <a:r>
              <a:rPr lang="pt-BR" sz="1000" dirty="0" err="1" smtClean="0"/>
              <a:t>politics</a:t>
            </a:r>
            <a:r>
              <a:rPr lang="pt-BR" sz="1000" dirty="0" smtClean="0"/>
              <a:t> in </a:t>
            </a:r>
            <a:r>
              <a:rPr lang="pt-BR" sz="1000" dirty="0" err="1" smtClean="0"/>
              <a:t>the</a:t>
            </a:r>
            <a:r>
              <a:rPr lang="pt-BR" sz="1000" dirty="0" smtClean="0"/>
              <a:t> new </a:t>
            </a:r>
            <a:r>
              <a:rPr lang="pt-BR" sz="1000" dirty="0" err="1" smtClean="0"/>
              <a:t>climatic</a:t>
            </a:r>
            <a:r>
              <a:rPr lang="pt-BR" sz="1000" dirty="0" smtClean="0"/>
              <a:t> regime (2018)</a:t>
            </a:r>
            <a:endParaRPr lang="pt-BR" sz="1000" dirty="0"/>
          </a:p>
        </p:txBody>
      </p:sp>
    </p:spTree>
    <p:extLst>
      <p:ext uri="{BB962C8B-B14F-4D97-AF65-F5344CB8AC3E}">
        <p14:creationId xmlns:p14="http://schemas.microsoft.com/office/powerpoint/2010/main" val="3417764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4000" dirty="0"/>
              <a:t>Descendo à terra: política no novo regime </a:t>
            </a:r>
            <a:r>
              <a:rPr lang="pt-BR" sz="4000" dirty="0" smtClean="0"/>
              <a:t>climático</a:t>
            </a:r>
            <a:r>
              <a:rPr lang="pt-BR" dirty="0">
                <a:solidFill>
                  <a:srgbClr val="C00000"/>
                </a:solidFill>
              </a:rPr>
              <a:t/>
            </a:r>
            <a:br>
              <a:rPr lang="pt-BR" dirty="0">
                <a:solidFill>
                  <a:srgbClr val="C00000"/>
                </a:solidFill>
              </a:rPr>
            </a:br>
            <a:r>
              <a:rPr lang="pt-BR" dirty="0">
                <a:solidFill>
                  <a:srgbClr val="C00000"/>
                </a:solidFill>
              </a:rPr>
              <a:t>Bruno </a:t>
            </a:r>
            <a:r>
              <a:rPr lang="pt-BR" dirty="0" err="1">
                <a:solidFill>
                  <a:srgbClr val="C00000"/>
                </a:solidFill>
              </a:rPr>
              <a:t>Latour</a:t>
            </a:r>
            <a:endParaRPr lang="pt-BR" dirty="0"/>
          </a:p>
        </p:txBody>
      </p:sp>
      <p:sp>
        <p:nvSpPr>
          <p:cNvPr id="3" name="Espaço Reservado para Conteúdo 2"/>
          <p:cNvSpPr>
            <a:spLocks noGrp="1"/>
          </p:cNvSpPr>
          <p:nvPr>
            <p:ph idx="1"/>
          </p:nvPr>
        </p:nvSpPr>
        <p:spPr/>
        <p:txBody>
          <a:bodyPr>
            <a:normAutofit fontScale="92500"/>
          </a:bodyPr>
          <a:lstStyle/>
          <a:p>
            <a:r>
              <a:rPr lang="pt-BR" dirty="0" smtClean="0"/>
              <a:t>“a sensação de vertigem, quase de pânico, que atravessa toda a política contemporânea surge devido ao fato de que o chão está cedendo aos pés de todos ao mesmo tempo, como se todos nos sentíssemos atacados em todos os lugares, em nossos hábitos e em nossas posses”.</a:t>
            </a:r>
          </a:p>
          <a:p>
            <a:r>
              <a:rPr lang="pt-BR" dirty="0" smtClean="0"/>
              <a:t>“Para </a:t>
            </a:r>
            <a:r>
              <a:rPr lang="pt-BR" dirty="0"/>
              <a:t>conseguir manter um respeito pelos meios de comunicação, a ciência, as instituições, a autoridade, deve haver um mundo compartilhado. </a:t>
            </a:r>
            <a:r>
              <a:rPr lang="pt-BR" dirty="0" smtClean="0"/>
              <a:t>Para </a:t>
            </a:r>
            <a:r>
              <a:rPr lang="pt-BR" dirty="0"/>
              <a:t>que os fatos científicos sejam aceitos, é preciso um mundo de instituições </a:t>
            </a:r>
            <a:r>
              <a:rPr lang="pt-BR" dirty="0" smtClean="0"/>
              <a:t>respeitadas”.</a:t>
            </a:r>
            <a:r>
              <a:rPr lang="pt-BR" dirty="0"/>
              <a:t> </a:t>
            </a:r>
            <a:endParaRPr lang="pt-BR" dirty="0" smtClean="0"/>
          </a:p>
          <a:p>
            <a:r>
              <a:rPr lang="pt-BR" dirty="0" smtClean="0"/>
              <a:t>“Pessoas comuns foram incitadas, graças a bilhões de dólares investidos em desinformação, a serem céticos sobre um fato maciço: a mutação do clima”.</a:t>
            </a:r>
            <a:endParaRPr lang="pt-BR" dirty="0"/>
          </a:p>
        </p:txBody>
      </p:sp>
    </p:spTree>
    <p:extLst>
      <p:ext uri="{BB962C8B-B14F-4D97-AF65-F5344CB8AC3E}">
        <p14:creationId xmlns:p14="http://schemas.microsoft.com/office/powerpoint/2010/main" val="4228740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4000" dirty="0" smtClean="0"/>
              <a:t>O fardo da raça </a:t>
            </a:r>
            <a:r>
              <a:rPr lang="pt-BR" dirty="0" smtClean="0">
                <a:solidFill>
                  <a:srgbClr val="C00000"/>
                </a:solidFill>
              </a:rPr>
              <a:t/>
            </a:r>
            <a:br>
              <a:rPr lang="pt-BR" dirty="0" smtClean="0">
                <a:solidFill>
                  <a:srgbClr val="C00000"/>
                </a:solidFill>
              </a:rPr>
            </a:br>
            <a:r>
              <a:rPr lang="pt-BR" dirty="0" err="1" smtClean="0">
                <a:solidFill>
                  <a:srgbClr val="C00000"/>
                </a:solidFill>
              </a:rPr>
              <a:t>Achille</a:t>
            </a:r>
            <a:r>
              <a:rPr lang="pt-BR" dirty="0" smtClean="0">
                <a:solidFill>
                  <a:srgbClr val="C00000"/>
                </a:solidFill>
              </a:rPr>
              <a:t> </a:t>
            </a:r>
            <a:r>
              <a:rPr lang="pt-BR" dirty="0" err="1" smtClean="0">
                <a:solidFill>
                  <a:srgbClr val="C00000"/>
                </a:solidFill>
              </a:rPr>
              <a:t>Mbembe</a:t>
            </a:r>
            <a:endParaRPr lang="pt-BR" dirty="0">
              <a:solidFill>
                <a:srgbClr val="C00000"/>
              </a:solidFill>
            </a:endParaRPr>
          </a:p>
        </p:txBody>
      </p:sp>
      <p:sp>
        <p:nvSpPr>
          <p:cNvPr id="3" name="Espaço Reservado para Conteúdo 2"/>
          <p:cNvSpPr>
            <a:spLocks noGrp="1"/>
          </p:cNvSpPr>
          <p:nvPr>
            <p:ph idx="1"/>
          </p:nvPr>
        </p:nvSpPr>
        <p:spPr/>
        <p:txBody>
          <a:bodyPr>
            <a:normAutofit fontScale="92500" lnSpcReduction="20000"/>
          </a:bodyPr>
          <a:lstStyle/>
          <a:p>
            <a:pPr algn="just"/>
            <a:r>
              <a:rPr lang="pt-BR" dirty="0" smtClean="0"/>
              <a:t>O tempo atual é marcado, entre outras coisas, por uma </a:t>
            </a:r>
            <a:r>
              <a:rPr lang="pt-BR" dirty="0" smtClean="0">
                <a:solidFill>
                  <a:srgbClr val="C00000"/>
                </a:solidFill>
              </a:rPr>
              <a:t>profunda crise das relações entre a democracia, a memória e a ideia de um futuro que possa ser compartilhado por toda a humanidade</a:t>
            </a:r>
            <a:r>
              <a:rPr lang="pt-BR" dirty="0"/>
              <a:t>.</a:t>
            </a:r>
            <a:endParaRPr lang="pt-BR" dirty="0" smtClean="0"/>
          </a:p>
          <a:p>
            <a:pPr algn="just"/>
            <a:r>
              <a:rPr lang="pt-BR" dirty="0" smtClean="0"/>
              <a:t>Modo </a:t>
            </a:r>
            <a:r>
              <a:rPr lang="pt-BR" dirty="0"/>
              <a:t>de produção de </a:t>
            </a:r>
            <a:r>
              <a:rPr lang="pt-BR" dirty="0">
                <a:solidFill>
                  <a:srgbClr val="C00000"/>
                </a:solidFill>
              </a:rPr>
              <a:t>novas subespécies humanas </a:t>
            </a:r>
            <a:r>
              <a:rPr lang="pt-BR" dirty="0"/>
              <a:t>fadadas ao abandono e à indiferença, quando não </a:t>
            </a:r>
            <a:r>
              <a:rPr lang="pt-BR" dirty="0" smtClean="0"/>
              <a:t>à </a:t>
            </a:r>
            <a:r>
              <a:rPr lang="pt-BR" dirty="0"/>
              <a:t>destruição: população excedente</a:t>
            </a:r>
            <a:r>
              <a:rPr lang="pt-BR" dirty="0" smtClean="0"/>
              <a:t>.</a:t>
            </a:r>
          </a:p>
          <a:p>
            <a:pPr algn="just"/>
            <a:r>
              <a:rPr lang="pt-BR" dirty="0"/>
              <a:t>A tarefa de uma sociedade democrática é proporcionar um espaço onde o pluralismo –</a:t>
            </a:r>
            <a:r>
              <a:rPr lang="pt-BR" dirty="0">
                <a:solidFill>
                  <a:srgbClr val="C00000"/>
                </a:solidFill>
              </a:rPr>
              <a:t> o maior número possível de manifestações do humano </a:t>
            </a:r>
            <a:r>
              <a:rPr lang="pt-BR" dirty="0"/>
              <a:t>– é expressado e vivido</a:t>
            </a:r>
            <a:r>
              <a:rPr lang="pt-BR" dirty="0" smtClean="0"/>
              <a:t>.</a:t>
            </a:r>
          </a:p>
          <a:p>
            <a:pPr algn="just"/>
            <a:r>
              <a:rPr lang="pt-BR" dirty="0" smtClean="0"/>
              <a:t>Existem </a:t>
            </a:r>
            <a:r>
              <a:rPr lang="pt-BR" dirty="0" smtClean="0">
                <a:solidFill>
                  <a:srgbClr val="C00000"/>
                </a:solidFill>
              </a:rPr>
              <a:t>cronologias plurais do mundo </a:t>
            </a:r>
            <a:r>
              <a:rPr lang="pt-BR" dirty="0" smtClean="0"/>
              <a:t>que habitamos e a tarefa do pensamento é atravessar todos esses feixes. Nesse gesto que implica a circulação, a tradução, o conflito e também os mal-entendidos, existem questões que se dissolvem por si sós e essa dissolução autoriza que surjam, com relativa clareza, demandas comuns</a:t>
            </a:r>
            <a:r>
              <a:rPr lang="pt-BR" dirty="0"/>
              <a:t>.</a:t>
            </a:r>
            <a:r>
              <a:rPr lang="pt-BR" dirty="0" smtClean="0"/>
              <a:t> </a:t>
            </a:r>
            <a:endParaRPr lang="pt-BR" dirty="0"/>
          </a:p>
        </p:txBody>
      </p:sp>
    </p:spTree>
    <p:extLst>
      <p:ext uri="{BB962C8B-B14F-4D97-AF65-F5344CB8AC3E}">
        <p14:creationId xmlns:p14="http://schemas.microsoft.com/office/powerpoint/2010/main" val="4205461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solidFill>
                  <a:srgbClr val="C00000"/>
                </a:solidFill>
              </a:rPr>
              <a:t>Achille</a:t>
            </a:r>
            <a:r>
              <a:rPr lang="pt-BR" dirty="0" smtClean="0">
                <a:solidFill>
                  <a:srgbClr val="C00000"/>
                </a:solidFill>
              </a:rPr>
              <a:t> </a:t>
            </a:r>
            <a:r>
              <a:rPr lang="pt-BR" dirty="0" err="1" smtClean="0">
                <a:solidFill>
                  <a:srgbClr val="C00000"/>
                </a:solidFill>
              </a:rPr>
              <a:t>Mbembe</a:t>
            </a:r>
            <a:r>
              <a:rPr lang="pt-BR" dirty="0" smtClean="0">
                <a:solidFill>
                  <a:srgbClr val="C00000"/>
                </a:solidFill>
              </a:rPr>
              <a:t/>
            </a:r>
            <a:br>
              <a:rPr lang="pt-BR" dirty="0" smtClean="0">
                <a:solidFill>
                  <a:srgbClr val="C00000"/>
                </a:solidFill>
              </a:rPr>
            </a:br>
            <a:r>
              <a:rPr lang="pt-BR" sz="2800" dirty="0" smtClean="0"/>
              <a:t>The age </a:t>
            </a:r>
            <a:r>
              <a:rPr lang="pt-BR" sz="2800" dirty="0" err="1" smtClean="0"/>
              <a:t>of</a:t>
            </a:r>
            <a:r>
              <a:rPr lang="pt-BR" sz="2800" dirty="0" smtClean="0"/>
              <a:t> </a:t>
            </a:r>
            <a:r>
              <a:rPr lang="pt-BR" sz="2800" dirty="0" err="1" smtClean="0"/>
              <a:t>humanism</a:t>
            </a:r>
            <a:r>
              <a:rPr lang="pt-BR" sz="2800" dirty="0" smtClean="0"/>
              <a:t> </a:t>
            </a:r>
            <a:r>
              <a:rPr lang="pt-BR" sz="2800" dirty="0" err="1" smtClean="0"/>
              <a:t>is</a:t>
            </a:r>
            <a:r>
              <a:rPr lang="pt-BR" sz="2800" dirty="0" smtClean="0"/>
              <a:t> </a:t>
            </a:r>
            <a:r>
              <a:rPr lang="pt-BR" sz="2800" dirty="0" err="1" smtClean="0"/>
              <a:t>ending</a:t>
            </a:r>
            <a:endParaRPr lang="pt-BR" dirty="0">
              <a:solidFill>
                <a:srgbClr val="C00000"/>
              </a:solidFill>
            </a:endParaRPr>
          </a:p>
        </p:txBody>
      </p:sp>
      <p:sp>
        <p:nvSpPr>
          <p:cNvPr id="3" name="Espaço Reservado para Conteúdo 2"/>
          <p:cNvSpPr>
            <a:spLocks noGrp="1"/>
          </p:cNvSpPr>
          <p:nvPr>
            <p:ph idx="1"/>
          </p:nvPr>
        </p:nvSpPr>
        <p:spPr/>
        <p:txBody>
          <a:bodyPr>
            <a:normAutofit lnSpcReduction="10000"/>
          </a:bodyPr>
          <a:lstStyle/>
          <a:p>
            <a:pPr marL="0" indent="0">
              <a:buNone/>
            </a:pPr>
            <a:r>
              <a:rPr lang="pt-BR" dirty="0" smtClean="0"/>
              <a:t>“Sob as condições do capitalismo neoliberal, a política se converterá em uma guerra mal sublimada. Esta será uma guerra de classe que nega sua própria natureza: uma guerra contra os pobres, uma guerra racial contra as minorias, uma guerra de gênero contra as mulheres, uma guerra religiosa contra os muçulmanos, uma guerra contra os deficientes.</a:t>
            </a:r>
          </a:p>
          <a:p>
            <a:pPr marL="0" indent="0">
              <a:buNone/>
            </a:pPr>
            <a:r>
              <a:rPr lang="pt-BR" dirty="0" smtClean="0"/>
              <a:t>O capitalismo neoliberal deixou em sua esteira uma multidão de sujeitos destruídos, muitos dos quais estão profundamente convencidos de eu seu futuro imediato será uma exposição contínua à violência e </a:t>
            </a:r>
            <a:r>
              <a:rPr lang="pt-BR" dirty="0" smtClean="0"/>
              <a:t>à ameaça </a:t>
            </a:r>
            <a:r>
              <a:rPr lang="pt-BR" dirty="0" smtClean="0"/>
              <a:t>existencial. Eles anseiam genuinamente um retorno a certo sentimento de certeza”.</a:t>
            </a:r>
          </a:p>
        </p:txBody>
      </p:sp>
    </p:spTree>
    <p:extLst>
      <p:ext uri="{BB962C8B-B14F-4D97-AF65-F5344CB8AC3E}">
        <p14:creationId xmlns:p14="http://schemas.microsoft.com/office/powerpoint/2010/main" val="2890991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solidFill>
                  <a:srgbClr val="C00000"/>
                </a:solidFill>
              </a:rPr>
              <a:t/>
            </a:r>
            <a:br>
              <a:rPr lang="pt-BR" dirty="0" smtClean="0">
                <a:solidFill>
                  <a:srgbClr val="C00000"/>
                </a:solidFill>
              </a:rPr>
            </a:br>
            <a:r>
              <a:rPr lang="pt-BR" dirty="0" smtClean="0">
                <a:solidFill>
                  <a:srgbClr val="C00000"/>
                </a:solidFill>
              </a:rPr>
              <a:t>Franz </a:t>
            </a:r>
            <a:r>
              <a:rPr lang="pt-BR" dirty="0" err="1">
                <a:solidFill>
                  <a:srgbClr val="C00000"/>
                </a:solidFill>
              </a:rPr>
              <a:t>Fanon</a:t>
            </a:r>
            <a:r>
              <a:rPr lang="pt-BR" dirty="0" smtClean="0"/>
              <a:t/>
            </a:r>
            <a:br>
              <a:rPr lang="pt-BR" dirty="0" smtClean="0"/>
            </a:br>
            <a:r>
              <a:rPr lang="pt-BR" sz="3600" dirty="0" smtClean="0"/>
              <a:t>Pele </a:t>
            </a:r>
            <a:r>
              <a:rPr lang="pt-BR" sz="3600" dirty="0"/>
              <a:t>negra, máscara branca (</a:t>
            </a:r>
            <a:r>
              <a:rPr lang="pt-BR" sz="3600" dirty="0" smtClean="0"/>
              <a:t>1952)</a:t>
            </a:r>
            <a:br>
              <a:rPr lang="pt-BR" sz="3600" dirty="0" smtClean="0"/>
            </a:br>
            <a:endParaRPr lang="pt-BR" sz="3600" dirty="0">
              <a:solidFill>
                <a:srgbClr val="FF0000"/>
              </a:solidFill>
            </a:endParaRPr>
          </a:p>
        </p:txBody>
      </p:sp>
      <p:sp>
        <p:nvSpPr>
          <p:cNvPr id="3" name="Espaço Reservado para Conteúdo 2"/>
          <p:cNvSpPr>
            <a:spLocks noGrp="1"/>
          </p:cNvSpPr>
          <p:nvPr>
            <p:ph idx="1"/>
          </p:nvPr>
        </p:nvSpPr>
        <p:spPr/>
        <p:txBody>
          <a:bodyPr>
            <a:normAutofit/>
          </a:bodyPr>
          <a:lstStyle/>
          <a:p>
            <a:pPr marL="0" indent="0" algn="just">
              <a:buNone/>
            </a:pPr>
            <a:r>
              <a:rPr lang="pt-BR" dirty="0" smtClean="0"/>
              <a:t>“A liberdade requer visibilidade, mas para isso é necessário um mundo de outros”.</a:t>
            </a:r>
          </a:p>
          <a:p>
            <a:pPr marL="0" indent="0" algn="just">
              <a:buNone/>
            </a:pPr>
            <a:endParaRPr lang="pt-BR" b="1" dirty="0"/>
          </a:p>
          <a:p>
            <a:pPr marL="0" indent="0" algn="just">
              <a:buNone/>
            </a:pPr>
            <a:r>
              <a:rPr lang="pt-BR" b="1" dirty="0" smtClean="0"/>
              <a:t>“</a:t>
            </a:r>
            <a:r>
              <a:rPr lang="pt-BR" dirty="0" smtClean="0"/>
              <a:t>Para </a:t>
            </a:r>
            <a:r>
              <a:rPr lang="pt-BR" dirty="0"/>
              <a:t>o negro existe apenas um destino. E ele é branco -</a:t>
            </a:r>
            <a:r>
              <a:rPr lang="pt-BR" dirty="0">
                <a:solidFill>
                  <a:srgbClr val="C00000"/>
                </a:solidFill>
              </a:rPr>
              <a:t> O conhecimento do corpo é unicamente uma atividade de negação. </a:t>
            </a:r>
            <a:r>
              <a:rPr lang="pt-BR" dirty="0"/>
              <a:t>É um conhecimento em terceira </a:t>
            </a:r>
            <a:r>
              <a:rPr lang="pt-BR" dirty="0" smtClean="0"/>
              <a:t>pessoa”.</a:t>
            </a:r>
          </a:p>
          <a:p>
            <a:pPr marL="0" indent="0" algn="just">
              <a:buNone/>
            </a:pPr>
            <a:endParaRPr lang="pt-BR" dirty="0" smtClean="0"/>
          </a:p>
          <a:p>
            <a:pPr marL="0" indent="0" algn="r">
              <a:buNone/>
            </a:pPr>
            <a:r>
              <a:rPr lang="pt-BR" dirty="0" smtClean="0"/>
              <a:t>  </a:t>
            </a:r>
            <a:endParaRPr lang="pt-BR" dirty="0"/>
          </a:p>
          <a:p>
            <a:endParaRPr lang="pt-BR" dirty="0"/>
          </a:p>
          <a:p>
            <a:endParaRPr lang="pt-BR" dirty="0"/>
          </a:p>
        </p:txBody>
      </p:sp>
    </p:spTree>
    <p:extLst>
      <p:ext uri="{BB962C8B-B14F-4D97-AF65-F5344CB8AC3E}">
        <p14:creationId xmlns:p14="http://schemas.microsoft.com/office/powerpoint/2010/main" val="1258713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solidFill>
                  <a:srgbClr val="C00000"/>
                </a:solidFill>
              </a:rPr>
              <a:t>Linn</a:t>
            </a:r>
            <a:r>
              <a:rPr lang="pt-BR" dirty="0" smtClean="0">
                <a:solidFill>
                  <a:srgbClr val="C00000"/>
                </a:solidFill>
              </a:rPr>
              <a:t> da Quebrada</a:t>
            </a:r>
            <a:endParaRPr lang="pt-BR" dirty="0">
              <a:solidFill>
                <a:srgbClr val="C00000"/>
              </a:solidFill>
            </a:endParaRPr>
          </a:p>
        </p:txBody>
      </p:sp>
      <p:sp>
        <p:nvSpPr>
          <p:cNvPr id="3" name="Espaço Reservado para Conteúdo 2"/>
          <p:cNvSpPr>
            <a:spLocks noGrp="1"/>
          </p:cNvSpPr>
          <p:nvPr>
            <p:ph idx="1"/>
          </p:nvPr>
        </p:nvSpPr>
        <p:spPr/>
        <p:txBody>
          <a:bodyPr>
            <a:normAutofit fontScale="85000" lnSpcReduction="20000"/>
          </a:bodyPr>
          <a:lstStyle/>
          <a:p>
            <a:pPr marL="0" indent="0">
              <a:buNone/>
            </a:pPr>
            <a:r>
              <a:rPr lang="pt-BR" dirty="0" smtClean="0"/>
              <a:t>“Eu </a:t>
            </a:r>
            <a:r>
              <a:rPr lang="pt-BR" dirty="0"/>
              <a:t>lancei essa ideia porque eu acho que a violência da sociedade com alguns corpos, corpos como o meu, pretos, transviados, de quebrada, essa violência está posta. É necessário responder também com terror, com agressividade, colocando o meu corpo como arma, como protesto, manifesto, como pólvora diante desse sistema que é violento </a:t>
            </a:r>
            <a:r>
              <a:rPr lang="pt-BR" dirty="0" smtClean="0"/>
              <a:t>cotidianamente.</a:t>
            </a:r>
          </a:p>
          <a:p>
            <a:pPr marL="0" indent="0">
              <a:buNone/>
            </a:pPr>
            <a:r>
              <a:rPr lang="pt-BR" dirty="0" smtClean="0"/>
              <a:t>(...) Essa </a:t>
            </a:r>
            <a:r>
              <a:rPr lang="pt-BR" dirty="0"/>
              <a:t>hostilidade para corpos como o meu, negros, para corpos travestis, corpos </a:t>
            </a:r>
            <a:r>
              <a:rPr lang="pt-BR" dirty="0" err="1"/>
              <a:t>trans</a:t>
            </a:r>
            <a:r>
              <a:rPr lang="pt-BR" dirty="0"/>
              <a:t>, corpos pretos, está dada. O que tem mudado é a formação de redes com pessoas que vivem essa mesma situação ou situações semelhantes, estabelecendo parcerias para nos mantermos vivas. Juntas nós conseguimos nos manter mais fortes, nós conseguimos ocupar outros espaços, conseguimos nos </a:t>
            </a:r>
            <a:r>
              <a:rPr lang="pt-BR" dirty="0" smtClean="0"/>
              <a:t>proteger.</a:t>
            </a:r>
          </a:p>
          <a:p>
            <a:pPr marL="0" indent="0">
              <a:buNone/>
            </a:pPr>
            <a:r>
              <a:rPr lang="pt-BR" dirty="0"/>
              <a:t>Na quebrada, o funk é poesia, o rap é poesia e é história. As nossas histórias, geralmente, não são contadas, não são validadas. Nossos corpos não têm peso, não valem a pena. </a:t>
            </a:r>
            <a:r>
              <a:rPr lang="pt-BR" dirty="0" smtClean="0"/>
              <a:t>Se </a:t>
            </a:r>
            <a:r>
              <a:rPr lang="pt-BR" dirty="0"/>
              <a:t>não tem tanta possibilidade de fazer livros de história, a gente faz isso na música, a gente faz isso nas paredes da cidade, nos </a:t>
            </a:r>
            <a:r>
              <a:rPr lang="pt-BR" dirty="0" err="1"/>
              <a:t>pichos</a:t>
            </a:r>
            <a:r>
              <a:rPr lang="pt-BR" dirty="0"/>
              <a:t>, na oralidade, construindo linguagem da nossa forma.</a:t>
            </a:r>
            <a:r>
              <a:rPr lang="pt-BR" dirty="0" smtClean="0"/>
              <a:t>”.</a:t>
            </a:r>
            <a:endParaRPr lang="pt-BR" dirty="0"/>
          </a:p>
          <a:p>
            <a:endParaRPr lang="pt-BR" dirty="0"/>
          </a:p>
        </p:txBody>
      </p:sp>
    </p:spTree>
    <p:extLst>
      <p:ext uri="{BB962C8B-B14F-4D97-AF65-F5344CB8AC3E}">
        <p14:creationId xmlns:p14="http://schemas.microsoft.com/office/powerpoint/2010/main" val="1888344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274639"/>
            <a:ext cx="8229600" cy="439718"/>
          </a:xfrm>
        </p:spPr>
        <p:txBody>
          <a:bodyPr>
            <a:normAutofit fontScale="90000"/>
          </a:bodyPr>
          <a:lstStyle/>
          <a:p>
            <a:pPr algn="ctr"/>
            <a:r>
              <a:rPr lang="pt-BR" dirty="0" smtClean="0">
                <a:solidFill>
                  <a:srgbClr val="C00000"/>
                </a:solidFill>
              </a:rPr>
              <a:t>DADOS</a:t>
            </a:r>
            <a:endParaRPr lang="pt-BR" dirty="0">
              <a:solidFill>
                <a:srgbClr val="C00000"/>
              </a:solidFill>
            </a:endParaRPr>
          </a:p>
        </p:txBody>
      </p:sp>
      <p:sp>
        <p:nvSpPr>
          <p:cNvPr id="11267" name="Rectangle 3"/>
          <p:cNvSpPr>
            <a:spLocks noGrp="1" noChangeArrowheads="1"/>
          </p:cNvSpPr>
          <p:nvPr>
            <p:ph type="body" idx="1"/>
          </p:nvPr>
        </p:nvSpPr>
        <p:spPr>
          <a:xfrm>
            <a:off x="2095472" y="1571612"/>
            <a:ext cx="8229600" cy="4525964"/>
          </a:xfrm>
        </p:spPr>
        <p:txBody>
          <a:bodyPr>
            <a:normAutofit fontScale="32500" lnSpcReduction="20000"/>
          </a:bodyPr>
          <a:lstStyle/>
          <a:p>
            <a:pPr>
              <a:lnSpc>
                <a:spcPct val="120000"/>
              </a:lnSpc>
            </a:pPr>
            <a:r>
              <a:rPr lang="pt-BR" sz="2000" dirty="0"/>
              <a:t>Há mais mobilidade agora do que em qualquer outro momento da </a:t>
            </a:r>
            <a:r>
              <a:rPr lang="pt-BR" sz="2000" dirty="0"/>
              <a:t>história   [continuam as interdições</a:t>
            </a:r>
            <a:r>
              <a:rPr lang="pt-BR" sz="2000" dirty="0" smtClean="0"/>
              <a:t>].</a:t>
            </a:r>
            <a:endParaRPr lang="pt-BR" sz="2000" dirty="0"/>
          </a:p>
          <a:p>
            <a:pPr>
              <a:lnSpc>
                <a:spcPct val="120000"/>
              </a:lnSpc>
            </a:pPr>
            <a:r>
              <a:rPr lang="pt-BR" sz="2000" dirty="0"/>
              <a:t>O número de imigrantes cresce mais do que a população global</a:t>
            </a:r>
            <a:r>
              <a:rPr lang="pt-BR" sz="2000" dirty="0" smtClean="0"/>
              <a:t>.</a:t>
            </a:r>
            <a:endParaRPr lang="pt-BR" sz="2000" dirty="0"/>
          </a:p>
          <a:p>
            <a:pPr>
              <a:lnSpc>
                <a:spcPct val="120000"/>
              </a:lnSpc>
            </a:pPr>
            <a:r>
              <a:rPr lang="pt-BR" sz="2000" dirty="0"/>
              <a:t>Ásia e Europa abrigam o maior número de imigrantes. </a:t>
            </a:r>
            <a:r>
              <a:rPr lang="pt-BR" sz="2000" dirty="0"/>
              <a:t>Da África sai o maior número de imigrantes</a:t>
            </a:r>
            <a:r>
              <a:rPr lang="pt-BR" sz="2000" dirty="0" smtClean="0"/>
              <a:t>.</a:t>
            </a:r>
            <a:endParaRPr lang="pt-BR" sz="2000" dirty="0"/>
          </a:p>
          <a:p>
            <a:pPr>
              <a:lnSpc>
                <a:spcPct val="120000"/>
              </a:lnSpc>
            </a:pPr>
            <a:r>
              <a:rPr lang="pt-BR" sz="2000" dirty="0"/>
              <a:t>Forças demográficas, globalização, conflitos e mudanças climáticas incrementarão  os fluxos migratórios nas próximas décadas</a:t>
            </a:r>
            <a:r>
              <a:rPr lang="pt-BR" sz="2000" dirty="0" smtClean="0"/>
              <a:t>.</a:t>
            </a:r>
            <a:endParaRPr lang="pt-BR" sz="2000" dirty="0"/>
          </a:p>
          <a:p>
            <a:pPr>
              <a:lnSpc>
                <a:spcPct val="120000"/>
              </a:lnSpc>
            </a:pPr>
            <a:r>
              <a:rPr lang="pt-BR" sz="2000" dirty="0">
                <a:solidFill>
                  <a:srgbClr val="FF0000"/>
                </a:solidFill>
              </a:rPr>
              <a:t>244 </a:t>
            </a:r>
            <a:r>
              <a:rPr lang="pt-BR" sz="2000" dirty="0">
                <a:solidFill>
                  <a:srgbClr val="FF0000"/>
                </a:solidFill>
              </a:rPr>
              <a:t>milhões </a:t>
            </a:r>
            <a:r>
              <a:rPr lang="pt-BR" sz="2000" dirty="0"/>
              <a:t>de </a:t>
            </a:r>
            <a:r>
              <a:rPr lang="pt-BR" sz="2000" dirty="0"/>
              <a:t>imigrantes no planeta </a:t>
            </a:r>
            <a:r>
              <a:rPr lang="pt-BR" sz="2000" dirty="0"/>
              <a:t> </a:t>
            </a:r>
            <a:r>
              <a:rPr lang="pt-BR" sz="2000" dirty="0"/>
              <a:t>(2015) = 3,3% população do planeta (ONU – </a:t>
            </a:r>
            <a:r>
              <a:rPr lang="pt-BR" sz="2000" i="1" dirty="0"/>
              <a:t>World </a:t>
            </a:r>
            <a:r>
              <a:rPr lang="pt-BR" sz="2000" i="1" dirty="0" err="1"/>
              <a:t>Migration</a:t>
            </a:r>
            <a:r>
              <a:rPr lang="pt-BR" sz="2000" i="1" dirty="0"/>
              <a:t> </a:t>
            </a:r>
            <a:r>
              <a:rPr lang="pt-BR" sz="2000" i="1" dirty="0" err="1"/>
              <a:t>Report</a:t>
            </a:r>
            <a:r>
              <a:rPr lang="pt-BR" sz="2000" i="1" dirty="0"/>
              <a:t> 2018 </a:t>
            </a:r>
            <a:r>
              <a:rPr lang="pt-BR" sz="2000" i="1" dirty="0"/>
              <a:t>). </a:t>
            </a:r>
            <a:r>
              <a:rPr lang="pt-BR" sz="2000" i="1" dirty="0"/>
              <a:t>(</a:t>
            </a:r>
            <a:r>
              <a:rPr lang="pt-BR" sz="2000" i="1" dirty="0" smtClean="0"/>
              <a:t>258milhões)</a:t>
            </a:r>
          </a:p>
          <a:p>
            <a:pPr>
              <a:lnSpc>
                <a:spcPct val="120000"/>
              </a:lnSpc>
            </a:pPr>
            <a:r>
              <a:rPr lang="pt-BR" sz="2100" dirty="0" smtClean="0"/>
              <a:t>Total </a:t>
            </a:r>
            <a:r>
              <a:rPr lang="pt-BR" sz="2100" dirty="0"/>
              <a:t>mundial de pessoas internamente deslocadas por conflitos e violência generalizada no final de 2016 foi de 40,3 </a:t>
            </a:r>
            <a:r>
              <a:rPr lang="pt-BR" sz="2100" dirty="0"/>
              <a:t>milhões</a:t>
            </a:r>
            <a:r>
              <a:rPr lang="pt-BR" sz="2100" dirty="0" smtClean="0"/>
              <a:t>.</a:t>
            </a:r>
            <a:endParaRPr lang="pt-BR" sz="2000" dirty="0"/>
          </a:p>
          <a:p>
            <a:pPr>
              <a:lnSpc>
                <a:spcPct val="120000"/>
              </a:lnSpc>
            </a:pPr>
            <a:r>
              <a:rPr lang="pt-BR" sz="2000" dirty="0"/>
              <a:t>Estimativa de 227 milhões de pessoas deslocadas por desastres desde 2008</a:t>
            </a:r>
            <a:r>
              <a:rPr lang="pt-BR" sz="2000" dirty="0" smtClean="0"/>
              <a:t>.</a:t>
            </a:r>
            <a:endParaRPr lang="pt-BR" sz="2000" dirty="0"/>
          </a:p>
          <a:p>
            <a:pPr>
              <a:lnSpc>
                <a:spcPct val="120000"/>
              </a:lnSpc>
            </a:pPr>
            <a:r>
              <a:rPr lang="pt-BR" sz="2000" dirty="0"/>
              <a:t>1 em cada 113 pessoas no planeta é solicitante de refúgio, deslocada interna ou refugiada (Tendências Globais – ACNUR – 2017</a:t>
            </a:r>
            <a:r>
              <a:rPr lang="pt-BR" sz="2000" dirty="0" smtClean="0"/>
              <a:t>)</a:t>
            </a:r>
            <a:endParaRPr lang="pt-BR" sz="2000" dirty="0"/>
          </a:p>
          <a:p>
            <a:pPr>
              <a:lnSpc>
                <a:spcPct val="120000"/>
              </a:lnSpc>
            </a:pPr>
            <a:r>
              <a:rPr lang="pt-BR" sz="2000" dirty="0"/>
              <a:t>Relatório OECD – 2016 – 5 milhões de imigrantes  para os 37 países membros; 1.6 milhões de solicitações de asilo;  1.5 milhões de permissões para estudantes de educação superior na zona da OCDE; mais de 10% dos casamentos se dá entre cidadãos e estrangeiros</a:t>
            </a:r>
            <a:r>
              <a:rPr lang="pt-BR" sz="2000" dirty="0" smtClean="0"/>
              <a:t>.</a:t>
            </a:r>
            <a:endParaRPr lang="pt-BR" sz="2000" dirty="0"/>
          </a:p>
          <a:p>
            <a:pPr>
              <a:lnSpc>
                <a:spcPct val="120000"/>
              </a:lnSpc>
            </a:pPr>
            <a:r>
              <a:rPr lang="en-US" sz="2000" dirty="0" err="1"/>
              <a:t>Refugiados</a:t>
            </a:r>
            <a:r>
              <a:rPr lang="en-US" sz="2000" dirty="0"/>
              <a:t> no </a:t>
            </a:r>
            <a:r>
              <a:rPr lang="en-US" sz="2000" dirty="0" err="1"/>
              <a:t>mundo</a:t>
            </a:r>
            <a:r>
              <a:rPr lang="en-US" sz="2000" dirty="0"/>
              <a:t> </a:t>
            </a:r>
            <a:r>
              <a:rPr lang="en-US" sz="2000" dirty="0" err="1"/>
              <a:t>estimados</a:t>
            </a:r>
            <a:r>
              <a:rPr lang="en-US" sz="2000" dirty="0"/>
              <a:t> </a:t>
            </a:r>
            <a:r>
              <a:rPr lang="en-US" sz="2000" dirty="0" err="1"/>
              <a:t>em</a:t>
            </a:r>
            <a:r>
              <a:rPr lang="en-US" sz="2000" dirty="0"/>
              <a:t> 65.6 </a:t>
            </a:r>
            <a:r>
              <a:rPr lang="en-US" sz="2000" dirty="0" err="1"/>
              <a:t>milhões</a:t>
            </a:r>
            <a:r>
              <a:rPr lang="en-US" sz="2000" dirty="0"/>
              <a:t> (ACNUR 2017)</a:t>
            </a:r>
            <a:r>
              <a:rPr lang="pt-BR" sz="2000" dirty="0"/>
              <a:t> [população maior que o Reino Unido, o 21º país mais populoso do mundo</a:t>
            </a:r>
            <a:r>
              <a:rPr lang="en-US" sz="2000" dirty="0"/>
              <a:t>] </a:t>
            </a:r>
            <a:r>
              <a:rPr lang="en-US" sz="2000" dirty="0" err="1"/>
              <a:t>crianças</a:t>
            </a:r>
            <a:r>
              <a:rPr lang="en-US" sz="2000" dirty="0"/>
              <a:t> </a:t>
            </a:r>
            <a:r>
              <a:rPr lang="en-US" sz="2000" dirty="0" err="1"/>
              <a:t>são</a:t>
            </a:r>
            <a:r>
              <a:rPr lang="en-US" sz="2000" dirty="0"/>
              <a:t> </a:t>
            </a:r>
            <a:r>
              <a:rPr lang="en-US" sz="2000" dirty="0" err="1"/>
              <a:t>metade</a:t>
            </a:r>
            <a:r>
              <a:rPr lang="en-US" sz="2000" dirty="0"/>
              <a:t> da </a:t>
            </a:r>
            <a:r>
              <a:rPr lang="en-US" sz="2000" dirty="0" err="1"/>
              <a:t>população</a:t>
            </a:r>
            <a:r>
              <a:rPr lang="en-US" sz="2000" dirty="0"/>
              <a:t> de </a:t>
            </a:r>
            <a:r>
              <a:rPr lang="en-US" sz="2000" dirty="0" err="1"/>
              <a:t>refugiados</a:t>
            </a:r>
            <a:r>
              <a:rPr lang="en-US" sz="2000" dirty="0"/>
              <a:t> no </a:t>
            </a:r>
            <a:r>
              <a:rPr lang="en-US" sz="2000" dirty="0" err="1"/>
              <a:t>mundo</a:t>
            </a:r>
            <a:r>
              <a:rPr lang="en-US" sz="2000" dirty="0" smtClean="0"/>
              <a:t>.</a:t>
            </a:r>
            <a:endParaRPr lang="en-US" sz="2000" dirty="0"/>
          </a:p>
          <a:p>
            <a:pPr>
              <a:lnSpc>
                <a:spcPct val="120000"/>
              </a:lnSpc>
            </a:pPr>
            <a:r>
              <a:rPr lang="en-US" sz="2000" dirty="0"/>
              <a:t>2/3 dos </a:t>
            </a:r>
            <a:r>
              <a:rPr lang="en-US" sz="2000" dirty="0" err="1"/>
              <a:t>imigrantes</a:t>
            </a:r>
            <a:r>
              <a:rPr lang="en-US" sz="2000" dirty="0"/>
              <a:t> </a:t>
            </a:r>
            <a:r>
              <a:rPr lang="en-US" sz="2000" dirty="0" err="1"/>
              <a:t>vivem</a:t>
            </a:r>
            <a:r>
              <a:rPr lang="en-US" sz="2000" dirty="0"/>
              <a:t> </a:t>
            </a:r>
            <a:r>
              <a:rPr lang="en-US" sz="2000" dirty="0" err="1"/>
              <a:t>na</a:t>
            </a:r>
            <a:r>
              <a:rPr lang="en-US" sz="2000" dirty="0"/>
              <a:t> </a:t>
            </a:r>
            <a:r>
              <a:rPr lang="en-US" sz="2000" dirty="0">
                <a:solidFill>
                  <a:srgbClr val="FF0000"/>
                </a:solidFill>
              </a:rPr>
              <a:t>Europa</a:t>
            </a:r>
            <a:r>
              <a:rPr lang="en-US" sz="2000" dirty="0"/>
              <a:t> (78 </a:t>
            </a:r>
            <a:r>
              <a:rPr lang="en-US" sz="2000" dirty="0" err="1"/>
              <a:t>milhões</a:t>
            </a:r>
            <a:r>
              <a:rPr lang="en-US" sz="2000" dirty="0"/>
              <a:t>) </a:t>
            </a:r>
            <a:r>
              <a:rPr lang="en-US" sz="2000" dirty="0" err="1"/>
              <a:t>ou</a:t>
            </a:r>
            <a:r>
              <a:rPr lang="en-US" sz="2000" dirty="0"/>
              <a:t> </a:t>
            </a:r>
            <a:r>
              <a:rPr lang="en-US" sz="2000" dirty="0" err="1"/>
              <a:t>Ásia</a:t>
            </a:r>
            <a:r>
              <a:rPr lang="en-US" sz="2000" dirty="0"/>
              <a:t> (80 </a:t>
            </a:r>
            <a:r>
              <a:rPr lang="en-US" sz="2000" dirty="0" err="1"/>
              <a:t>milhões</a:t>
            </a:r>
            <a:r>
              <a:rPr lang="en-US" sz="2000" dirty="0"/>
              <a:t>), </a:t>
            </a:r>
            <a:r>
              <a:rPr lang="en-US" sz="2000" dirty="0" err="1"/>
              <a:t>seguidos</a:t>
            </a:r>
            <a:r>
              <a:rPr lang="en-US" sz="2000" dirty="0"/>
              <a:t> pela </a:t>
            </a:r>
            <a:r>
              <a:rPr lang="en-US" sz="2000" dirty="0" err="1"/>
              <a:t>América</a:t>
            </a:r>
            <a:r>
              <a:rPr lang="en-US" sz="2000" dirty="0"/>
              <a:t> do Norte (58 </a:t>
            </a:r>
            <a:r>
              <a:rPr lang="en-US" sz="2000" dirty="0" err="1"/>
              <a:t>milhões</a:t>
            </a:r>
            <a:r>
              <a:rPr lang="en-US" sz="2000" dirty="0"/>
              <a:t> )e </a:t>
            </a:r>
            <a:r>
              <a:rPr lang="en-US" sz="2000" dirty="0" err="1"/>
              <a:t>África</a:t>
            </a:r>
            <a:r>
              <a:rPr lang="en-US" sz="2000" dirty="0"/>
              <a:t> (25 </a:t>
            </a:r>
            <a:r>
              <a:rPr lang="en-US" sz="2000" dirty="0" err="1"/>
              <a:t>milhões</a:t>
            </a:r>
            <a:r>
              <a:rPr lang="en-US" sz="2000" dirty="0"/>
              <a:t>). </a:t>
            </a:r>
            <a:r>
              <a:rPr lang="en-US" sz="2000" dirty="0"/>
              <a:t>(ONU</a:t>
            </a:r>
            <a:r>
              <a:rPr lang="en-US" sz="2000" dirty="0" smtClean="0"/>
              <a:t>)</a:t>
            </a:r>
            <a:endParaRPr lang="en-US" sz="2000" dirty="0"/>
          </a:p>
          <a:p>
            <a:pPr>
              <a:lnSpc>
                <a:spcPct val="120000"/>
              </a:lnSpc>
            </a:pPr>
            <a:r>
              <a:rPr lang="en-US" sz="2000" dirty="0" err="1"/>
              <a:t>Em</a:t>
            </a:r>
            <a:r>
              <a:rPr lang="en-US" sz="2000" dirty="0"/>
              <a:t> 2015, 67% dos </a:t>
            </a:r>
            <a:r>
              <a:rPr lang="en-US" sz="2000" dirty="0" err="1"/>
              <a:t>imigrantes</a:t>
            </a:r>
            <a:r>
              <a:rPr lang="en-US" sz="2000" dirty="0"/>
              <a:t> </a:t>
            </a:r>
            <a:r>
              <a:rPr lang="en-US" sz="2000" dirty="0" err="1"/>
              <a:t>viviam</a:t>
            </a:r>
            <a:r>
              <a:rPr lang="en-US" sz="2000" dirty="0"/>
              <a:t> </a:t>
            </a:r>
            <a:r>
              <a:rPr lang="en-US" sz="2000" dirty="0" err="1"/>
              <a:t>em</a:t>
            </a:r>
            <a:r>
              <a:rPr lang="en-US" sz="2000" dirty="0"/>
              <a:t> </a:t>
            </a:r>
            <a:r>
              <a:rPr lang="en-US" sz="2000" dirty="0" err="1"/>
              <a:t>apenas</a:t>
            </a:r>
            <a:r>
              <a:rPr lang="en-US" sz="2000" dirty="0"/>
              <a:t> 20 </a:t>
            </a:r>
            <a:r>
              <a:rPr lang="en-US" sz="2000" dirty="0" err="1"/>
              <a:t>países</a:t>
            </a:r>
            <a:r>
              <a:rPr lang="en-US" sz="2000" dirty="0"/>
              <a:t> </a:t>
            </a:r>
            <a:r>
              <a:rPr lang="en-US" sz="2000" dirty="0">
                <a:solidFill>
                  <a:srgbClr val="FF0000"/>
                </a:solidFill>
              </a:rPr>
              <a:t>(EUA </a:t>
            </a:r>
            <a:r>
              <a:rPr lang="en-US" sz="2000" dirty="0"/>
              <a:t>é o </a:t>
            </a:r>
            <a:r>
              <a:rPr lang="en-US" sz="2000" dirty="0" err="1"/>
              <a:t>país</a:t>
            </a:r>
            <a:r>
              <a:rPr lang="en-US" sz="2000" dirty="0"/>
              <a:t> com </a:t>
            </a:r>
            <a:r>
              <a:rPr lang="en-US" sz="2000" dirty="0" err="1"/>
              <a:t>maior</a:t>
            </a:r>
            <a:r>
              <a:rPr lang="en-US" sz="2000" dirty="0"/>
              <a:t> </a:t>
            </a:r>
            <a:r>
              <a:rPr lang="en-US" sz="2000" dirty="0" err="1"/>
              <a:t>número</a:t>
            </a:r>
            <a:r>
              <a:rPr lang="en-US" sz="2000" dirty="0"/>
              <a:t> de </a:t>
            </a:r>
            <a:r>
              <a:rPr lang="en-US" sz="2000" dirty="0" err="1"/>
              <a:t>imigrantes</a:t>
            </a:r>
            <a:r>
              <a:rPr lang="en-US" sz="2000" dirty="0" smtClean="0"/>
              <a:t>).</a:t>
            </a:r>
            <a:endParaRPr lang="en-US" sz="2000" dirty="0"/>
          </a:p>
          <a:p>
            <a:pPr>
              <a:lnSpc>
                <a:spcPct val="120000"/>
              </a:lnSpc>
            </a:pPr>
            <a:r>
              <a:rPr lang="en-US" sz="2000" dirty="0"/>
              <a:t>2/3 dos </a:t>
            </a:r>
            <a:r>
              <a:rPr lang="en-US" sz="2000" dirty="0" err="1"/>
              <a:t>imigrantes</a:t>
            </a:r>
            <a:r>
              <a:rPr lang="en-US" sz="2000" dirty="0"/>
              <a:t> </a:t>
            </a:r>
            <a:r>
              <a:rPr lang="en-US" sz="2000" dirty="0" err="1"/>
              <a:t>internacionais</a:t>
            </a:r>
            <a:r>
              <a:rPr lang="en-US" sz="2000" dirty="0"/>
              <a:t> </a:t>
            </a:r>
            <a:r>
              <a:rPr lang="en-US" sz="2000" dirty="0" err="1"/>
              <a:t>residem</a:t>
            </a:r>
            <a:r>
              <a:rPr lang="en-US" sz="2000" dirty="0"/>
              <a:t> </a:t>
            </a:r>
            <a:r>
              <a:rPr lang="en-US" sz="2000" dirty="0" err="1"/>
              <a:t>em</a:t>
            </a:r>
            <a:r>
              <a:rPr lang="en-US" sz="2000" dirty="0"/>
              <a:t> </a:t>
            </a:r>
            <a:r>
              <a:rPr lang="en-US" sz="2000" dirty="0" err="1"/>
              <a:t>paises</a:t>
            </a:r>
            <a:r>
              <a:rPr lang="en-US" sz="2000" dirty="0"/>
              <a:t> </a:t>
            </a:r>
            <a:r>
              <a:rPr lang="en-US" sz="2000" dirty="0" err="1"/>
              <a:t>altamente</a:t>
            </a:r>
            <a:r>
              <a:rPr lang="en-US" sz="2000" dirty="0"/>
              <a:t> </a:t>
            </a:r>
            <a:r>
              <a:rPr lang="en-US" sz="2000" dirty="0" err="1"/>
              <a:t>desenvolvidos</a:t>
            </a:r>
            <a:r>
              <a:rPr lang="en-US" sz="2000" dirty="0" smtClean="0"/>
              <a:t>.</a:t>
            </a:r>
            <a:endParaRPr lang="en-US" sz="2000" dirty="0"/>
          </a:p>
          <a:p>
            <a:pPr>
              <a:lnSpc>
                <a:spcPct val="120000"/>
              </a:lnSpc>
            </a:pPr>
            <a:r>
              <a:rPr lang="pt-BR" sz="2000" dirty="0"/>
              <a:t>Remessa de dinheiro </a:t>
            </a:r>
            <a:r>
              <a:rPr lang="pt-BR" sz="2000" dirty="0">
                <a:solidFill>
                  <a:srgbClr val="FF0000"/>
                </a:solidFill>
              </a:rPr>
              <a:t>429 bilhões de dólares </a:t>
            </a:r>
            <a:r>
              <a:rPr lang="pt-BR" sz="2000" dirty="0"/>
              <a:t>(BM 2016) = 3 vezes a quantia aportada por programas oficiais de assistência (mesmo com a crise mundial remessas crescem, 4,4%  2013)→ remessas de dinheiro + </a:t>
            </a:r>
            <a:r>
              <a:rPr lang="pt-BR" sz="2000" dirty="0">
                <a:solidFill>
                  <a:srgbClr val="FF0000"/>
                </a:solidFill>
              </a:rPr>
              <a:t>remessas culturais</a:t>
            </a:r>
            <a:r>
              <a:rPr lang="pt-BR" sz="2000" dirty="0" smtClean="0">
                <a:solidFill>
                  <a:srgbClr val="FF0000"/>
                </a:solidFill>
              </a:rPr>
              <a:t>.</a:t>
            </a:r>
            <a:endParaRPr lang="pt-BR" sz="2000" dirty="0">
              <a:solidFill>
                <a:srgbClr val="FF0000"/>
              </a:solidFill>
            </a:endParaRPr>
          </a:p>
          <a:p>
            <a:pPr>
              <a:lnSpc>
                <a:spcPct val="120000"/>
              </a:lnSpc>
            </a:pPr>
            <a:r>
              <a:rPr lang="pt-BR" sz="2000" dirty="0"/>
              <a:t>Fatores de expulsão e atração = </a:t>
            </a:r>
            <a:r>
              <a:rPr lang="pt-BR" sz="2000" dirty="0">
                <a:solidFill>
                  <a:srgbClr val="FF0000"/>
                </a:solidFill>
              </a:rPr>
              <a:t>migrações livres e </a:t>
            </a:r>
            <a:r>
              <a:rPr lang="pt-BR" sz="2000" dirty="0">
                <a:solidFill>
                  <a:srgbClr val="FF0000"/>
                </a:solidFill>
              </a:rPr>
              <a:t>forçadas</a:t>
            </a:r>
            <a:r>
              <a:rPr lang="pt-BR" sz="2000" dirty="0">
                <a:solidFill>
                  <a:srgbClr val="FF0000"/>
                </a:solidFill>
              </a:rPr>
              <a:t> </a:t>
            </a:r>
            <a:r>
              <a:rPr lang="pt-BR" sz="2000" dirty="0"/>
              <a:t>(vulnerabilidade</a:t>
            </a:r>
            <a:r>
              <a:rPr lang="pt-BR" sz="2000" dirty="0" smtClean="0"/>
              <a:t>).</a:t>
            </a:r>
            <a:endParaRPr lang="pt-BR" sz="2000" dirty="0"/>
          </a:p>
          <a:p>
            <a:pPr>
              <a:lnSpc>
                <a:spcPct val="120000"/>
              </a:lnSpc>
            </a:pPr>
            <a:r>
              <a:rPr lang="pt-BR" sz="2000" dirty="0"/>
              <a:t>48% dos </a:t>
            </a:r>
            <a:r>
              <a:rPr lang="pt-BR" sz="2000" dirty="0"/>
              <a:t>migrantes mundiais são </a:t>
            </a:r>
            <a:r>
              <a:rPr lang="pt-BR" sz="2000" dirty="0">
                <a:solidFill>
                  <a:srgbClr val="FF0000"/>
                </a:solidFill>
              </a:rPr>
              <a:t>mulheres </a:t>
            </a:r>
            <a:r>
              <a:rPr lang="pt-BR" sz="2000" dirty="0"/>
              <a:t>(</a:t>
            </a:r>
            <a:r>
              <a:rPr lang="pt-BR" sz="2000" dirty="0"/>
              <a:t>Europa e América do Norte), </a:t>
            </a:r>
            <a:r>
              <a:rPr lang="pt-BR" sz="2000" dirty="0"/>
              <a:t>chefes de família, que deixam seus </a:t>
            </a:r>
            <a:r>
              <a:rPr lang="pt-BR" sz="2000" dirty="0"/>
              <a:t>filhos (ONU</a:t>
            </a:r>
            <a:r>
              <a:rPr lang="pt-BR" sz="2000" dirty="0" smtClean="0"/>
              <a:t>).</a:t>
            </a:r>
            <a:endParaRPr lang="pt-BR" sz="2000" dirty="0"/>
          </a:p>
          <a:p>
            <a:pPr>
              <a:lnSpc>
                <a:spcPct val="80000"/>
              </a:lnSpc>
            </a:pPr>
            <a:r>
              <a:rPr lang="pt-BR" sz="2000" dirty="0"/>
              <a:t>Tecnologia (celulares, webcams) permitem contato permanente com lugar de origem – integração</a:t>
            </a:r>
            <a:r>
              <a:rPr lang="pt-BR" sz="2000" dirty="0" smtClean="0"/>
              <a:t>?</a:t>
            </a:r>
            <a:endParaRPr lang="pt-BR" sz="2000" dirty="0">
              <a:solidFill>
                <a:srgbClr val="FF0000"/>
              </a:solidFill>
            </a:endParaRPr>
          </a:p>
          <a:p>
            <a:pPr>
              <a:lnSpc>
                <a:spcPct val="80000"/>
              </a:lnSpc>
            </a:pPr>
            <a:r>
              <a:rPr lang="pt-BR" sz="2000" dirty="0">
                <a:solidFill>
                  <a:srgbClr val="FF0000"/>
                </a:solidFill>
              </a:rPr>
              <a:t>Aparecimento das margens no centro</a:t>
            </a:r>
            <a:r>
              <a:rPr lang="pt-BR" sz="2000" dirty="0"/>
              <a:t>.</a:t>
            </a:r>
          </a:p>
          <a:p>
            <a:pPr marL="0" indent="0" algn="r">
              <a:lnSpc>
                <a:spcPct val="80000"/>
              </a:lnSpc>
              <a:buNone/>
            </a:pPr>
            <a:r>
              <a:rPr lang="pt-BR" sz="2500" dirty="0">
                <a:hlinkClick r:id="rId2"/>
              </a:rPr>
              <a:t>http://metrocosm.com/global-immigration-map/</a:t>
            </a:r>
            <a:endParaRPr lang="pt-BR" sz="2500" dirty="0"/>
          </a:p>
          <a:p>
            <a:pPr marL="0" indent="0" algn="r">
              <a:lnSpc>
                <a:spcPct val="80000"/>
              </a:lnSpc>
              <a:buNone/>
            </a:pPr>
            <a:endParaRPr lang="pt-BR" sz="2500" dirty="0"/>
          </a:p>
          <a:p>
            <a:pPr marL="0" indent="0" algn="r">
              <a:lnSpc>
                <a:spcPct val="80000"/>
              </a:lnSpc>
              <a:buNone/>
            </a:pPr>
            <a:endParaRPr lang="pt-BR" sz="2500" dirty="0"/>
          </a:p>
          <a:p>
            <a:pPr marL="0" indent="0" algn="r">
              <a:lnSpc>
                <a:spcPct val="80000"/>
              </a:lnSpc>
              <a:buNone/>
            </a:pPr>
            <a:endParaRPr lang="pt-BR" sz="2500" dirty="0"/>
          </a:p>
          <a:p>
            <a:pPr marL="0" indent="0" algn="r">
              <a:lnSpc>
                <a:spcPct val="80000"/>
              </a:lnSpc>
              <a:buNone/>
            </a:pPr>
            <a:endParaRPr lang="pt-BR" sz="2500" dirty="0"/>
          </a:p>
          <a:p>
            <a:pPr marL="0" indent="0" algn="r">
              <a:lnSpc>
                <a:spcPct val="80000"/>
              </a:lnSpc>
              <a:buNone/>
            </a:pPr>
            <a:endParaRPr lang="pt-BR" sz="2500" dirty="0"/>
          </a:p>
          <a:p>
            <a:pPr marL="0" indent="0" algn="r">
              <a:lnSpc>
                <a:spcPct val="80000"/>
              </a:lnSpc>
              <a:buNone/>
            </a:pPr>
            <a:endParaRPr lang="pt-BR" sz="1200" dirty="0"/>
          </a:p>
          <a:p>
            <a:pPr marL="0" indent="0" algn="r">
              <a:lnSpc>
                <a:spcPct val="80000"/>
              </a:lnSpc>
              <a:buNone/>
            </a:pPr>
            <a:endParaRPr lang="pt-BR" sz="1200" dirty="0"/>
          </a:p>
          <a:p>
            <a:pPr marL="0" indent="0" algn="r">
              <a:lnSpc>
                <a:spcPct val="80000"/>
              </a:lnSpc>
              <a:buNone/>
            </a:pPr>
            <a:endParaRPr lang="pt-BR" sz="1200" dirty="0"/>
          </a:p>
          <a:p>
            <a:pPr marL="0" indent="0" algn="r">
              <a:lnSpc>
                <a:spcPct val="80000"/>
              </a:lnSpc>
              <a:buNone/>
            </a:pPr>
            <a:endParaRPr lang="pt-BR" sz="1200" dirty="0"/>
          </a:p>
          <a:p>
            <a:pPr marL="0" indent="0" algn="r">
              <a:lnSpc>
                <a:spcPct val="80000"/>
              </a:lnSpc>
              <a:buNone/>
            </a:pPr>
            <a:endParaRPr lang="pt-BR" sz="1200" dirty="0"/>
          </a:p>
          <a:p>
            <a:pPr marL="0" indent="0" algn="r">
              <a:lnSpc>
                <a:spcPct val="80000"/>
              </a:lnSpc>
              <a:buNone/>
            </a:pPr>
            <a:endParaRPr lang="pt-BR" sz="1200" dirty="0"/>
          </a:p>
        </p:txBody>
      </p:sp>
    </p:spTree>
    <p:extLst>
      <p:ext uri="{BB962C8B-B14F-4D97-AF65-F5344CB8AC3E}">
        <p14:creationId xmlns:p14="http://schemas.microsoft.com/office/powerpoint/2010/main" val="3107157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3629" y="274638"/>
            <a:ext cx="8229600" cy="1021707"/>
          </a:xfrm>
        </p:spPr>
        <p:txBody>
          <a:bodyPr>
            <a:normAutofit fontScale="90000"/>
          </a:bodyPr>
          <a:lstStyle/>
          <a:p>
            <a:r>
              <a:rPr lang="en-US" dirty="0" err="1" smtClean="0">
                <a:solidFill>
                  <a:srgbClr val="C00000"/>
                </a:solidFill>
              </a:rPr>
              <a:t>Populações</a:t>
            </a:r>
            <a:r>
              <a:rPr lang="en-US" dirty="0" smtClean="0">
                <a:solidFill>
                  <a:srgbClr val="C00000"/>
                </a:solidFill>
              </a:rPr>
              <a:t> </a:t>
            </a:r>
            <a:r>
              <a:rPr lang="en-US" dirty="0" err="1" smtClean="0">
                <a:solidFill>
                  <a:srgbClr val="C00000"/>
                </a:solidFill>
              </a:rPr>
              <a:t>diaspóricas</a:t>
            </a:r>
            <a:r>
              <a:rPr lang="en-US" dirty="0" smtClean="0">
                <a:solidFill>
                  <a:srgbClr val="C00000"/>
                </a:solidFill>
              </a:rPr>
              <a:t> </a:t>
            </a:r>
            <a:r>
              <a:rPr lang="en-US" dirty="0" err="1" smtClean="0">
                <a:solidFill>
                  <a:srgbClr val="C00000"/>
                </a:solidFill>
              </a:rPr>
              <a:t>ou</a:t>
            </a:r>
            <a:r>
              <a:rPr lang="en-US" dirty="0" smtClean="0">
                <a:solidFill>
                  <a:srgbClr val="C00000"/>
                </a:solidFill>
              </a:rPr>
              <a:t> </a:t>
            </a:r>
            <a:r>
              <a:rPr lang="en-US" dirty="0" err="1" smtClean="0">
                <a:solidFill>
                  <a:srgbClr val="C00000"/>
                </a:solidFill>
              </a:rPr>
              <a:t>comunidades</a:t>
            </a:r>
            <a:r>
              <a:rPr lang="en-US" dirty="0" smtClean="0">
                <a:solidFill>
                  <a:srgbClr val="C00000"/>
                </a:solidFill>
              </a:rPr>
              <a:t> </a:t>
            </a:r>
            <a:r>
              <a:rPr lang="en-US" dirty="0" err="1" smtClean="0">
                <a:solidFill>
                  <a:srgbClr val="C00000"/>
                </a:solidFill>
              </a:rPr>
              <a:t>transnacionais</a:t>
            </a:r>
            <a:r>
              <a:rPr lang="en-US" dirty="0" smtClean="0">
                <a:solidFill>
                  <a:srgbClr val="C00000"/>
                </a:solidFill>
              </a:rPr>
              <a:t>?</a:t>
            </a:r>
            <a:endParaRPr lang="pt-BR" dirty="0">
              <a:solidFill>
                <a:srgbClr val="C00000"/>
              </a:solidFill>
            </a:endParaRPr>
          </a:p>
        </p:txBody>
      </p:sp>
      <p:sp>
        <p:nvSpPr>
          <p:cNvPr id="4" name="Rectangle 1"/>
          <p:cNvSpPr>
            <a:spLocks noGrp="1" noChangeArrowheads="1"/>
          </p:cNvSpPr>
          <p:nvPr>
            <p:ph idx="1"/>
          </p:nvPr>
        </p:nvSpPr>
        <p:spPr bwMode="auto">
          <a:xfrm>
            <a:off x="1780716" y="1296345"/>
            <a:ext cx="8630568" cy="57246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spAutoFit/>
          </a:bodyPr>
          <a:lstStyle/>
          <a:p>
            <a:pPr marL="0" indent="0" algn="just" eaLnBrk="0" fontAlgn="base" hangingPunct="0">
              <a:lnSpc>
                <a:spcPct val="100000"/>
              </a:lnSpc>
              <a:spcBef>
                <a:spcPct val="0"/>
              </a:spcBef>
              <a:spcAft>
                <a:spcPct val="0"/>
              </a:spcAft>
              <a:buNone/>
            </a:pPr>
            <a:r>
              <a:rPr lang="pt-PT" altLang="pt-BR" sz="1800" dirty="0">
                <a:solidFill>
                  <a:srgbClr val="222222"/>
                </a:solidFill>
                <a:latin typeface="inherit"/>
              </a:rPr>
              <a:t>O termo diáspora é usado nos círculos acadêmicos e políticos para se referir a </a:t>
            </a:r>
          </a:p>
          <a:p>
            <a:pPr marL="0" indent="0" algn="just" eaLnBrk="0" fontAlgn="base" hangingPunct="0">
              <a:lnSpc>
                <a:spcPct val="100000"/>
              </a:lnSpc>
              <a:spcBef>
                <a:spcPct val="0"/>
              </a:spcBef>
              <a:spcAft>
                <a:spcPct val="0"/>
              </a:spcAft>
              <a:buNone/>
            </a:pPr>
            <a:r>
              <a:rPr lang="pt-PT" altLang="pt-BR" sz="1800" dirty="0">
                <a:solidFill>
                  <a:srgbClr val="222222"/>
                </a:solidFill>
                <a:latin typeface="inherit"/>
              </a:rPr>
              <a:t>pessoas (e frequentemente a seus descendentes) de um país específico que</a:t>
            </a:r>
          </a:p>
          <a:p>
            <a:pPr marL="0" indent="0" algn="just" eaLnBrk="0" fontAlgn="base" hangingPunct="0">
              <a:lnSpc>
                <a:spcPct val="100000"/>
              </a:lnSpc>
              <a:spcBef>
                <a:spcPct val="0"/>
              </a:spcBef>
              <a:spcAft>
                <a:spcPct val="0"/>
              </a:spcAft>
              <a:buNone/>
            </a:pPr>
            <a:r>
              <a:rPr lang="pt-PT" altLang="pt-BR" sz="1800" dirty="0">
                <a:solidFill>
                  <a:srgbClr val="222222"/>
                </a:solidFill>
                <a:latin typeface="inherit"/>
              </a:rPr>
              <a:t>vive no exterior. No entanto, não existe uma única definição acordada do termo. </a:t>
            </a:r>
          </a:p>
          <a:p>
            <a:pPr marL="0" indent="0" algn="just" eaLnBrk="0" fontAlgn="base" hangingPunct="0">
              <a:lnSpc>
                <a:spcPct val="100000"/>
              </a:lnSpc>
              <a:spcBef>
                <a:spcPct val="0"/>
              </a:spcBef>
              <a:spcAft>
                <a:spcPct val="0"/>
              </a:spcAft>
              <a:buNone/>
            </a:pPr>
            <a:r>
              <a:rPr lang="pt-PT" altLang="pt-BR" sz="1800" dirty="0">
                <a:solidFill>
                  <a:srgbClr val="222222"/>
                </a:solidFill>
                <a:latin typeface="inherit"/>
              </a:rPr>
              <a:t>De fato, tem sido sugerido que o termo </a:t>
            </a:r>
            <a:r>
              <a:rPr lang="pt-PT" altLang="pt-BR" sz="1800" dirty="0">
                <a:solidFill>
                  <a:srgbClr val="C00000"/>
                </a:solidFill>
                <a:latin typeface="inherit"/>
              </a:rPr>
              <a:t>comunidades transnacionais </a:t>
            </a:r>
            <a:r>
              <a:rPr lang="pt-PT" altLang="pt-BR" sz="1800" dirty="0">
                <a:solidFill>
                  <a:srgbClr val="222222"/>
                </a:solidFill>
                <a:latin typeface="inherit"/>
              </a:rPr>
              <a:t>pode descrever</a:t>
            </a:r>
          </a:p>
          <a:p>
            <a:pPr marL="0" indent="0" algn="just" eaLnBrk="0" fontAlgn="base" hangingPunct="0">
              <a:lnSpc>
                <a:spcPct val="100000"/>
              </a:lnSpc>
              <a:spcBef>
                <a:spcPct val="0"/>
              </a:spcBef>
              <a:spcAft>
                <a:spcPct val="0"/>
              </a:spcAft>
              <a:buNone/>
            </a:pPr>
            <a:r>
              <a:rPr lang="pt-PT" altLang="pt-BR" sz="1800" dirty="0">
                <a:solidFill>
                  <a:srgbClr val="222222"/>
                </a:solidFill>
                <a:latin typeface="inherit"/>
              </a:rPr>
              <a:t>melhor a realidade das experiências de migração contemporâneas,</a:t>
            </a:r>
          </a:p>
          <a:p>
            <a:pPr marL="0" indent="0" algn="just" eaLnBrk="0" fontAlgn="base" hangingPunct="0">
              <a:lnSpc>
                <a:spcPct val="100000"/>
              </a:lnSpc>
              <a:spcBef>
                <a:spcPct val="0"/>
              </a:spcBef>
              <a:spcAft>
                <a:spcPct val="0"/>
              </a:spcAft>
              <a:buNone/>
            </a:pPr>
            <a:r>
              <a:rPr lang="pt-PT" altLang="pt-BR" sz="1800" dirty="0">
                <a:solidFill>
                  <a:srgbClr val="222222"/>
                </a:solidFill>
                <a:latin typeface="inherit"/>
              </a:rPr>
              <a:t>n</a:t>
            </a:r>
            <a:r>
              <a:rPr lang="pt-PT" altLang="pt-BR" sz="1800" dirty="0">
                <a:solidFill>
                  <a:srgbClr val="222222"/>
                </a:solidFill>
                <a:latin typeface="inherit"/>
              </a:rPr>
              <a:t>a qual os migrantes podem estabelecer e manter conexões com as</a:t>
            </a:r>
          </a:p>
          <a:p>
            <a:pPr marL="0" indent="0" algn="just" eaLnBrk="0" fontAlgn="base" hangingPunct="0">
              <a:lnSpc>
                <a:spcPct val="100000"/>
              </a:lnSpc>
              <a:spcBef>
                <a:spcPct val="0"/>
              </a:spcBef>
              <a:spcAft>
                <a:spcPct val="0"/>
              </a:spcAft>
              <a:buNone/>
            </a:pPr>
            <a:r>
              <a:rPr lang="pt-PT" altLang="pt-BR" sz="1800" dirty="0">
                <a:solidFill>
                  <a:srgbClr val="222222"/>
                </a:solidFill>
                <a:latin typeface="inherit"/>
              </a:rPr>
              <a:t>pessoas em suas comunidades de origem ou migrantes em outros países.</a:t>
            </a:r>
            <a:r>
              <a:rPr lang="pt-PT" altLang="pt-BR" sz="1800" dirty="0"/>
              <a:t> </a:t>
            </a:r>
          </a:p>
          <a:p>
            <a:pPr marL="0" indent="0" algn="just" eaLnBrk="0" fontAlgn="base" hangingPunct="0">
              <a:lnSpc>
                <a:spcPct val="100000"/>
              </a:lnSpc>
              <a:spcBef>
                <a:spcPct val="0"/>
              </a:spcBef>
              <a:spcAft>
                <a:spcPct val="0"/>
              </a:spcAft>
              <a:buNone/>
            </a:pPr>
            <a:endParaRPr lang="pt-PT" altLang="pt-BR" sz="1800" dirty="0"/>
          </a:p>
          <a:p>
            <a:pPr marL="0" indent="0" algn="just" eaLnBrk="0" fontAlgn="base" hangingPunct="0">
              <a:lnSpc>
                <a:spcPct val="100000"/>
              </a:lnSpc>
              <a:spcBef>
                <a:spcPct val="0"/>
              </a:spcBef>
              <a:spcAft>
                <a:spcPct val="0"/>
              </a:spcAft>
              <a:buNone/>
            </a:pPr>
            <a:endParaRPr lang="pt-PT" altLang="pt-BR" sz="1800" dirty="0"/>
          </a:p>
          <a:p>
            <a:pPr marL="0" indent="0" algn="r" eaLnBrk="0" fontAlgn="base" hangingPunct="0">
              <a:lnSpc>
                <a:spcPct val="100000"/>
              </a:lnSpc>
              <a:spcBef>
                <a:spcPct val="0"/>
              </a:spcBef>
              <a:spcAft>
                <a:spcPct val="0"/>
              </a:spcAft>
              <a:buNone/>
            </a:pPr>
            <a:r>
              <a:rPr lang="pt-PT" altLang="pt-BR" sz="1800" dirty="0"/>
              <a:t>UN REPORT</a:t>
            </a:r>
          </a:p>
          <a:p>
            <a:pPr marL="0" indent="0" algn="just" eaLnBrk="0" fontAlgn="base" hangingPunct="0">
              <a:lnSpc>
                <a:spcPct val="100000"/>
              </a:lnSpc>
              <a:spcBef>
                <a:spcPct val="0"/>
              </a:spcBef>
              <a:spcAft>
                <a:spcPct val="0"/>
              </a:spcAft>
              <a:buNone/>
            </a:pPr>
            <a:endParaRPr lang="pt-PT" altLang="pt-BR" sz="1800" dirty="0"/>
          </a:p>
          <a:p>
            <a:pPr marL="0" indent="0" algn="just" eaLnBrk="0" fontAlgn="base" hangingPunct="0">
              <a:lnSpc>
                <a:spcPct val="100000"/>
              </a:lnSpc>
              <a:spcBef>
                <a:spcPct val="0"/>
              </a:spcBef>
              <a:spcAft>
                <a:spcPct val="0"/>
              </a:spcAft>
              <a:buNone/>
            </a:pPr>
            <a:endParaRPr lang="pt-PT" altLang="pt-BR" sz="1800" dirty="0"/>
          </a:p>
          <a:p>
            <a:pPr marL="0" indent="0" algn="just" eaLnBrk="0" fontAlgn="base" hangingPunct="0">
              <a:lnSpc>
                <a:spcPct val="100000"/>
              </a:lnSpc>
              <a:spcBef>
                <a:spcPct val="0"/>
              </a:spcBef>
              <a:spcAft>
                <a:spcPct val="0"/>
              </a:spcAft>
              <a:buNone/>
            </a:pPr>
            <a:endParaRPr lang="pt-PT" altLang="pt-BR" sz="1800" dirty="0">
              <a:latin typeface="Arial" panose="020B0604020202020204" pitchFamily="34" charset="0"/>
            </a:endParaRPr>
          </a:p>
          <a:p>
            <a:pPr marL="0" indent="0" eaLnBrk="0" fontAlgn="base" hangingPunct="0">
              <a:lnSpc>
                <a:spcPct val="100000"/>
              </a:lnSpc>
              <a:spcBef>
                <a:spcPct val="0"/>
              </a:spcBef>
              <a:spcAft>
                <a:spcPct val="0"/>
              </a:spcAft>
              <a:buNone/>
            </a:pPr>
            <a:endParaRPr lang="pt-PT" altLang="pt-BR" sz="800" dirty="0">
              <a:latin typeface="Arial" panose="020B0604020202020204" pitchFamily="34" charset="0"/>
            </a:endParaRPr>
          </a:p>
          <a:p>
            <a:pPr marL="0" indent="0" eaLnBrk="0" fontAlgn="base" hangingPunct="0">
              <a:lnSpc>
                <a:spcPct val="100000"/>
              </a:lnSpc>
              <a:spcBef>
                <a:spcPct val="0"/>
              </a:spcBef>
              <a:spcAft>
                <a:spcPct val="0"/>
              </a:spcAft>
              <a:buNone/>
            </a:pPr>
            <a:endParaRPr lang="pt-PT" altLang="pt-BR" sz="800" dirty="0">
              <a:latin typeface="Arial" panose="020B0604020202020204" pitchFamily="34" charset="0"/>
            </a:endParaRPr>
          </a:p>
          <a:p>
            <a:pPr marL="0" indent="0" eaLnBrk="0" fontAlgn="base" hangingPunct="0">
              <a:lnSpc>
                <a:spcPct val="100000"/>
              </a:lnSpc>
              <a:spcBef>
                <a:spcPct val="0"/>
              </a:spcBef>
              <a:spcAft>
                <a:spcPct val="0"/>
              </a:spcAft>
              <a:buNone/>
            </a:pPr>
            <a:endParaRPr lang="pt-PT" altLang="pt-BR" sz="800" dirty="0">
              <a:latin typeface="Arial" panose="020B0604020202020204" pitchFamily="34" charset="0"/>
            </a:endParaRPr>
          </a:p>
          <a:p>
            <a:pPr marL="0" indent="0" eaLnBrk="0" fontAlgn="base" hangingPunct="0">
              <a:lnSpc>
                <a:spcPct val="100000"/>
              </a:lnSpc>
              <a:spcBef>
                <a:spcPct val="0"/>
              </a:spcBef>
              <a:spcAft>
                <a:spcPct val="0"/>
              </a:spcAft>
              <a:buNone/>
            </a:pPr>
            <a:endParaRPr lang="pt-PT" altLang="pt-BR" sz="800" dirty="0">
              <a:latin typeface="Arial" panose="020B0604020202020204" pitchFamily="34" charset="0"/>
            </a:endParaRPr>
          </a:p>
          <a:p>
            <a:pPr marL="0" indent="0" eaLnBrk="0" fontAlgn="base" hangingPunct="0">
              <a:lnSpc>
                <a:spcPct val="100000"/>
              </a:lnSpc>
              <a:spcBef>
                <a:spcPct val="0"/>
              </a:spcBef>
              <a:spcAft>
                <a:spcPct val="0"/>
              </a:spcAft>
              <a:buNone/>
            </a:pPr>
            <a:endParaRPr lang="pt-PT" altLang="pt-BR" sz="800" dirty="0">
              <a:latin typeface="Arial" panose="020B0604020202020204" pitchFamily="34" charset="0"/>
            </a:endParaRPr>
          </a:p>
          <a:p>
            <a:pPr marL="0" indent="0" eaLnBrk="0" fontAlgn="base" hangingPunct="0">
              <a:lnSpc>
                <a:spcPct val="100000"/>
              </a:lnSpc>
              <a:spcBef>
                <a:spcPct val="0"/>
              </a:spcBef>
              <a:spcAft>
                <a:spcPct val="0"/>
              </a:spcAft>
              <a:buNone/>
            </a:pPr>
            <a:endParaRPr lang="pt-PT" altLang="pt-BR" sz="800" dirty="0">
              <a:latin typeface="Arial" panose="020B0604020202020204" pitchFamily="34" charset="0"/>
            </a:endParaRPr>
          </a:p>
          <a:p>
            <a:pPr marL="0" indent="0" eaLnBrk="0" fontAlgn="base" hangingPunct="0">
              <a:lnSpc>
                <a:spcPct val="100000"/>
              </a:lnSpc>
              <a:spcBef>
                <a:spcPct val="0"/>
              </a:spcBef>
              <a:spcAft>
                <a:spcPct val="0"/>
              </a:spcAft>
              <a:buNone/>
            </a:pPr>
            <a:endParaRPr lang="pt-PT" altLang="pt-BR" sz="800" dirty="0">
              <a:latin typeface="Arial" panose="020B0604020202020204" pitchFamily="34" charset="0"/>
            </a:endParaRPr>
          </a:p>
          <a:p>
            <a:pPr marL="0" indent="0" eaLnBrk="0" fontAlgn="base" hangingPunct="0">
              <a:lnSpc>
                <a:spcPct val="100000"/>
              </a:lnSpc>
              <a:spcBef>
                <a:spcPct val="0"/>
              </a:spcBef>
              <a:spcAft>
                <a:spcPct val="0"/>
              </a:spcAft>
              <a:buNone/>
            </a:pPr>
            <a:endParaRPr lang="pt-PT" altLang="pt-BR" sz="800" dirty="0">
              <a:latin typeface="Arial" panose="020B0604020202020204" pitchFamily="34" charset="0"/>
            </a:endParaRPr>
          </a:p>
          <a:p>
            <a:pPr marL="0" indent="0" eaLnBrk="0" fontAlgn="base" hangingPunct="0">
              <a:lnSpc>
                <a:spcPct val="100000"/>
              </a:lnSpc>
              <a:spcBef>
                <a:spcPct val="0"/>
              </a:spcBef>
              <a:spcAft>
                <a:spcPct val="0"/>
              </a:spcAft>
              <a:buNone/>
            </a:pPr>
            <a:endParaRPr lang="pt-PT" altLang="pt-BR" sz="800" dirty="0">
              <a:latin typeface="Arial" panose="020B0604020202020204" pitchFamily="34" charset="0"/>
            </a:endParaRPr>
          </a:p>
          <a:p>
            <a:pPr marL="0" indent="0" eaLnBrk="0" fontAlgn="base" hangingPunct="0">
              <a:lnSpc>
                <a:spcPct val="100000"/>
              </a:lnSpc>
              <a:spcBef>
                <a:spcPct val="0"/>
              </a:spcBef>
              <a:spcAft>
                <a:spcPct val="0"/>
              </a:spcAft>
              <a:buNone/>
            </a:pPr>
            <a:endParaRPr lang="pt-PT" altLang="pt-BR" sz="800" dirty="0">
              <a:latin typeface="Arial" panose="020B0604020202020204" pitchFamily="34" charset="0"/>
            </a:endParaRPr>
          </a:p>
          <a:p>
            <a:pPr marL="0" indent="0" eaLnBrk="0" fontAlgn="base" hangingPunct="0">
              <a:lnSpc>
                <a:spcPct val="100000"/>
              </a:lnSpc>
              <a:spcBef>
                <a:spcPct val="0"/>
              </a:spcBef>
              <a:spcAft>
                <a:spcPct val="0"/>
              </a:spcAft>
              <a:buNone/>
            </a:pPr>
            <a:endParaRPr lang="pt-PT" altLang="pt-BR" sz="800" dirty="0">
              <a:latin typeface="Arial" panose="020B0604020202020204" pitchFamily="34" charset="0"/>
            </a:endParaRPr>
          </a:p>
          <a:p>
            <a:pPr marL="0" indent="0" eaLnBrk="0" fontAlgn="base" hangingPunct="0">
              <a:lnSpc>
                <a:spcPct val="100000"/>
              </a:lnSpc>
              <a:spcBef>
                <a:spcPct val="0"/>
              </a:spcBef>
              <a:spcAft>
                <a:spcPct val="0"/>
              </a:spcAft>
              <a:buNone/>
            </a:pPr>
            <a:endParaRPr lang="pt-PT" altLang="pt-BR" sz="800" dirty="0">
              <a:latin typeface="Arial" panose="020B0604020202020204" pitchFamily="34" charset="0"/>
            </a:endParaRPr>
          </a:p>
          <a:p>
            <a:pPr marL="0" indent="0" eaLnBrk="0" fontAlgn="base" hangingPunct="0">
              <a:lnSpc>
                <a:spcPct val="100000"/>
              </a:lnSpc>
              <a:spcBef>
                <a:spcPct val="0"/>
              </a:spcBef>
              <a:spcAft>
                <a:spcPct val="0"/>
              </a:spcAft>
              <a:buNone/>
            </a:pPr>
            <a:endParaRPr lang="pt-PT" altLang="pt-BR" sz="800" dirty="0">
              <a:latin typeface="Arial" panose="020B0604020202020204" pitchFamily="34" charset="0"/>
            </a:endParaRPr>
          </a:p>
          <a:p>
            <a:pPr marL="0" indent="0" eaLnBrk="0" fontAlgn="base" hangingPunct="0">
              <a:lnSpc>
                <a:spcPct val="100000"/>
              </a:lnSpc>
              <a:spcBef>
                <a:spcPct val="0"/>
              </a:spcBef>
              <a:spcAft>
                <a:spcPct val="0"/>
              </a:spcAft>
              <a:buNone/>
            </a:pPr>
            <a:endParaRPr lang="pt-PT" altLang="pt-BR" sz="800" dirty="0">
              <a:latin typeface="Arial" panose="020B0604020202020204" pitchFamily="34" charset="0"/>
            </a:endParaRPr>
          </a:p>
          <a:p>
            <a:pPr marL="0" indent="0" eaLnBrk="0" fontAlgn="base" hangingPunct="0">
              <a:lnSpc>
                <a:spcPct val="100000"/>
              </a:lnSpc>
              <a:spcBef>
                <a:spcPct val="0"/>
              </a:spcBef>
              <a:spcAft>
                <a:spcPct val="0"/>
              </a:spcAft>
              <a:buNone/>
            </a:pPr>
            <a:endParaRPr lang="pt-PT" altLang="pt-BR" sz="800" dirty="0">
              <a:latin typeface="Arial" panose="020B0604020202020204" pitchFamily="34" charset="0"/>
            </a:endParaRPr>
          </a:p>
          <a:p>
            <a:pPr marL="0" indent="0" eaLnBrk="0" fontAlgn="base" hangingPunct="0">
              <a:lnSpc>
                <a:spcPct val="100000"/>
              </a:lnSpc>
              <a:spcBef>
                <a:spcPct val="0"/>
              </a:spcBef>
              <a:spcAft>
                <a:spcPct val="0"/>
              </a:spcAft>
              <a:buNone/>
            </a:pPr>
            <a:endParaRPr lang="pt-PT" altLang="pt-BR" sz="1800" dirty="0">
              <a:latin typeface="Arial" panose="020B0604020202020204" pitchFamily="34" charset="0"/>
            </a:endParaRPr>
          </a:p>
        </p:txBody>
      </p:sp>
    </p:spTree>
    <p:extLst>
      <p:ext uri="{BB962C8B-B14F-4D97-AF65-F5344CB8AC3E}">
        <p14:creationId xmlns:p14="http://schemas.microsoft.com/office/powerpoint/2010/main" val="34854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b="1" dirty="0" smtClean="0"/>
              <a:t/>
            </a:r>
            <a:br>
              <a:rPr lang="pt-BR" b="1" dirty="0" smtClean="0"/>
            </a:br>
            <a:r>
              <a:rPr lang="pt-BR" sz="3600" b="1" dirty="0">
                <a:solidFill>
                  <a:srgbClr val="C00000"/>
                </a:solidFill>
              </a:rPr>
              <a:t>Nova </a:t>
            </a:r>
            <a:r>
              <a:rPr lang="pt-BR" sz="3600" b="1" dirty="0">
                <a:solidFill>
                  <a:srgbClr val="C00000"/>
                </a:solidFill>
              </a:rPr>
              <a:t>caravana de migrantes de Honduras deixa Estados Unidos e México em alerta</a:t>
            </a:r>
            <a:r>
              <a:rPr lang="pt-BR" b="1" dirty="0"/>
              <a:t/>
            </a:r>
            <a:br>
              <a:rPr lang="pt-BR" b="1" dirty="0"/>
            </a:br>
            <a:endParaRPr lang="pt-BR" dirty="0"/>
          </a:p>
        </p:txBody>
      </p:sp>
      <p:sp>
        <p:nvSpPr>
          <p:cNvPr id="3" name="Espaço Reservado para Conteúdo 2"/>
          <p:cNvSpPr>
            <a:spLocks noGrp="1"/>
          </p:cNvSpPr>
          <p:nvPr>
            <p:ph idx="1"/>
          </p:nvPr>
        </p:nvSpPr>
        <p:spPr/>
        <p:txBody>
          <a:bodyPr>
            <a:normAutofit fontScale="92500" lnSpcReduction="10000"/>
          </a:bodyPr>
          <a:lstStyle/>
          <a:p>
            <a:endParaRPr lang="pt-BR" dirty="0" smtClean="0">
              <a:hlinkClick r:id="rId2"/>
            </a:endParaRPr>
          </a:p>
          <a:p>
            <a:pPr marL="0" indent="0">
              <a:buNone/>
            </a:pPr>
            <a:r>
              <a:rPr lang="pt-BR" dirty="0"/>
              <a:t>Marcha vem sendo convocada pelas redes sociais, sem líderes definidos; emissoras de rádio locais pedem que hondurenhos não deixem o </a:t>
            </a:r>
            <a:r>
              <a:rPr lang="pt-BR" dirty="0" smtClean="0"/>
              <a:t>país</a:t>
            </a:r>
          </a:p>
          <a:p>
            <a:pPr marL="0" indent="0">
              <a:buNone/>
            </a:pPr>
            <a:r>
              <a:rPr lang="pt-BR" dirty="0" err="1" smtClean="0"/>
              <a:t>Jacobo</a:t>
            </a:r>
            <a:r>
              <a:rPr lang="pt-BR" dirty="0" smtClean="0"/>
              <a:t> </a:t>
            </a:r>
            <a:r>
              <a:rPr lang="pt-BR" dirty="0"/>
              <a:t>García, de El </a:t>
            </a:r>
            <a:r>
              <a:rPr lang="pt-BR" dirty="0" smtClean="0"/>
              <a:t>País, 15/01/2019</a:t>
            </a:r>
            <a:r>
              <a:rPr lang="pt-BR" dirty="0"/>
              <a:t> </a:t>
            </a:r>
          </a:p>
          <a:p>
            <a:pPr marL="0" indent="0">
              <a:buNone/>
            </a:pPr>
            <a:endParaRPr lang="pt-BR" dirty="0">
              <a:hlinkClick r:id="rId2"/>
            </a:endParaRPr>
          </a:p>
          <a:p>
            <a:endParaRPr lang="pt-BR" dirty="0" smtClean="0">
              <a:hlinkClick r:id="rId2"/>
            </a:endParaRPr>
          </a:p>
          <a:p>
            <a:endParaRPr lang="pt-BR" dirty="0">
              <a:hlinkClick r:id="rId2"/>
            </a:endParaRPr>
          </a:p>
          <a:p>
            <a:endParaRPr lang="pt-BR" dirty="0" smtClean="0">
              <a:hlinkClick r:id=""/>
            </a:endParaRPr>
          </a:p>
          <a:p>
            <a:r>
              <a:rPr lang="pt-BR" dirty="0" smtClean="0">
                <a:hlinkClick r:id=""/>
              </a:rPr>
              <a:t>https</a:t>
            </a:r>
            <a:r>
              <a:rPr lang="pt-BR" dirty="0">
                <a:hlinkClick r:id="rId2"/>
              </a:rPr>
              <a:t>://oglobo.globo.com/mundo/nova-caravana-de-migrantes-de-honduras-deixa-estados-unidos-mexico-em-alerta-23371931</a:t>
            </a:r>
            <a:endParaRPr lang="pt-BR" dirty="0"/>
          </a:p>
        </p:txBody>
      </p:sp>
    </p:spTree>
    <p:extLst>
      <p:ext uri="{BB962C8B-B14F-4D97-AF65-F5344CB8AC3E}">
        <p14:creationId xmlns:p14="http://schemas.microsoft.com/office/powerpoint/2010/main" val="3687068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ONU</a:t>
            </a:r>
            <a:endParaRPr lang="pt-BR" dirty="0"/>
          </a:p>
        </p:txBody>
      </p:sp>
      <p:sp>
        <p:nvSpPr>
          <p:cNvPr id="3" name="Espaço Reservado para Conteúdo 2"/>
          <p:cNvSpPr>
            <a:spLocks noGrp="1"/>
          </p:cNvSpPr>
          <p:nvPr>
            <p:ph idx="1"/>
          </p:nvPr>
        </p:nvSpPr>
        <p:spPr/>
        <p:txBody>
          <a:bodyPr>
            <a:normAutofit fontScale="92500" lnSpcReduction="20000"/>
          </a:bodyPr>
          <a:lstStyle/>
          <a:p>
            <a:r>
              <a:rPr lang="pt-BR" dirty="0" smtClean="0"/>
              <a:t>50 </a:t>
            </a:r>
            <a:r>
              <a:rPr lang="pt-BR" dirty="0"/>
              <a:t>maiores multinacionais têm uma receita anual maior do que o PIB de 70% dos </a:t>
            </a:r>
            <a:r>
              <a:rPr lang="pt-BR" dirty="0" smtClean="0"/>
              <a:t>países.</a:t>
            </a:r>
          </a:p>
          <a:p>
            <a:r>
              <a:rPr lang="pt-BR" dirty="0" smtClean="0">
                <a:solidFill>
                  <a:srgbClr val="C00000"/>
                </a:solidFill>
              </a:rPr>
              <a:t>29 das cem </a:t>
            </a:r>
            <a:r>
              <a:rPr lang="pt-BR" dirty="0" smtClean="0"/>
              <a:t>maiores economias do mundo são empresas multinacionais e não países.</a:t>
            </a:r>
          </a:p>
          <a:p>
            <a:r>
              <a:rPr lang="pt-BR" dirty="0"/>
              <a:t>R</a:t>
            </a:r>
            <a:r>
              <a:rPr lang="pt-BR" dirty="0" smtClean="0"/>
              <a:t>eceita </a:t>
            </a:r>
            <a:r>
              <a:rPr lang="pt-BR" dirty="0"/>
              <a:t>das multinacionais fora do seu país de origem ronda</a:t>
            </a:r>
            <a:r>
              <a:rPr lang="pt-BR" dirty="0">
                <a:solidFill>
                  <a:srgbClr val="FF0000"/>
                </a:solidFill>
              </a:rPr>
              <a:t> </a:t>
            </a:r>
            <a:r>
              <a:rPr lang="pt-BR" dirty="0">
                <a:solidFill>
                  <a:srgbClr val="C00000"/>
                </a:solidFill>
              </a:rPr>
              <a:t>40 trilhões de dólares, ou mais da metade do PIB mundial, com seus 73,5 trilhões de dólares em 2013</a:t>
            </a:r>
            <a:r>
              <a:rPr lang="pt-BR" dirty="0">
                <a:solidFill>
                  <a:srgbClr val="FF0000"/>
                </a:solidFill>
              </a:rPr>
              <a:t>.</a:t>
            </a:r>
            <a:r>
              <a:rPr lang="pt-BR" dirty="0"/>
              <a:t> O total de exportações dos países está próximo de 20 trilhões de dólares, a metade do que fazem as multinacionais fora do seu país de </a:t>
            </a:r>
            <a:r>
              <a:rPr lang="pt-BR" dirty="0" smtClean="0"/>
              <a:t>origem.</a:t>
            </a:r>
          </a:p>
          <a:p>
            <a:r>
              <a:rPr lang="pt-BR" dirty="0" smtClean="0">
                <a:solidFill>
                  <a:srgbClr val="C00000"/>
                </a:solidFill>
              </a:rPr>
              <a:t>Oito homens </a:t>
            </a:r>
            <a:r>
              <a:rPr lang="pt-BR" dirty="0" smtClean="0"/>
              <a:t>concentram a riqueza equivalente de 3,6 bilhões de pessoas, a metade mais pobre da população mundial (</a:t>
            </a:r>
            <a:r>
              <a:rPr lang="pt-BR" dirty="0" err="1" smtClean="0"/>
              <a:t>Oxfam</a:t>
            </a:r>
            <a:r>
              <a:rPr lang="pt-BR" dirty="0" smtClean="0"/>
              <a:t>, 2017)</a:t>
            </a:r>
          </a:p>
          <a:p>
            <a:r>
              <a:rPr lang="pt-BR" dirty="0">
                <a:solidFill>
                  <a:srgbClr val="C00000"/>
                </a:solidFill>
              </a:rPr>
              <a:t>82% da riqueza gerada entre 2016 e 2017 ficou com o 1% mais </a:t>
            </a:r>
            <a:r>
              <a:rPr lang="pt-BR" dirty="0" smtClean="0">
                <a:solidFill>
                  <a:srgbClr val="C00000"/>
                </a:solidFill>
              </a:rPr>
              <a:t>rico</a:t>
            </a:r>
            <a:r>
              <a:rPr lang="pt-BR" dirty="0">
                <a:solidFill>
                  <a:srgbClr val="C00000"/>
                </a:solidFill>
              </a:rPr>
              <a:t>.</a:t>
            </a:r>
            <a:endParaRPr lang="pt-BR" dirty="0" smtClean="0">
              <a:solidFill>
                <a:srgbClr val="C00000"/>
              </a:solidFill>
            </a:endParaRPr>
          </a:p>
        </p:txBody>
      </p:sp>
      <p:sp>
        <p:nvSpPr>
          <p:cNvPr id="4" name="Espaço Reservado para Número de Slide 3"/>
          <p:cNvSpPr>
            <a:spLocks noGrp="1"/>
          </p:cNvSpPr>
          <p:nvPr>
            <p:ph type="sldNum" sz="quarter" idx="12"/>
          </p:nvPr>
        </p:nvSpPr>
        <p:spPr/>
        <p:txBody>
          <a:bodyPr/>
          <a:lstStyle/>
          <a:p>
            <a:fld id="{112A32AB-97C7-4EEE-A737-E198AB2A7FEF}" type="slidenum">
              <a:rPr lang="pt-BR" smtClean="0"/>
              <a:pPr/>
              <a:t>19</a:t>
            </a:fld>
            <a:endParaRPr lang="pt-BR"/>
          </a:p>
        </p:txBody>
      </p:sp>
    </p:spTree>
    <p:extLst>
      <p:ext uri="{BB962C8B-B14F-4D97-AF65-F5344CB8AC3E}">
        <p14:creationId xmlns:p14="http://schemas.microsoft.com/office/powerpoint/2010/main" val="2050949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endParaRPr lang="pt-BR" dirty="0"/>
          </a:p>
        </p:txBody>
      </p:sp>
      <p:sp>
        <p:nvSpPr>
          <p:cNvPr id="8" name="Espaço Reservado para Conteúdo 7"/>
          <p:cNvSpPr>
            <a:spLocks noGrp="1"/>
          </p:cNvSpPr>
          <p:nvPr>
            <p:ph idx="1"/>
          </p:nvPr>
        </p:nvSpPr>
        <p:spPr/>
        <p:txBody>
          <a:bodyPr>
            <a:normAutofit/>
          </a:bodyPr>
          <a:lstStyle/>
          <a:p>
            <a:pPr algn="ctr">
              <a:buNone/>
            </a:pPr>
            <a:endParaRPr lang="pt-BR" sz="4800" b="1" dirty="0" smtClean="0">
              <a:solidFill>
                <a:srgbClr val="FF0000"/>
              </a:solidFill>
            </a:endParaRPr>
          </a:p>
          <a:p>
            <a:pPr algn="ctr">
              <a:buNone/>
            </a:pPr>
            <a:r>
              <a:rPr lang="pt-BR" sz="4800" b="1" dirty="0" smtClean="0">
                <a:solidFill>
                  <a:srgbClr val="C00000"/>
                </a:solidFill>
              </a:rPr>
              <a:t>PRECEITOS que norteiam as reflexões</a:t>
            </a:r>
            <a:endParaRPr lang="pt-BR" sz="4800" b="1" dirty="0">
              <a:solidFill>
                <a:srgbClr val="C00000"/>
              </a:solidFill>
            </a:endParaRPr>
          </a:p>
        </p:txBody>
      </p:sp>
      <p:pic>
        <p:nvPicPr>
          <p:cNvPr id="9" name="Espaço Reservado para Conteúdo 6"/>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0226231" y="3943686"/>
            <a:ext cx="1213727" cy="2185988"/>
          </a:xfrm>
        </p:spPr>
      </p:pic>
    </p:spTree>
    <p:extLst>
      <p:ext uri="{BB962C8B-B14F-4D97-AF65-F5344CB8AC3E}">
        <p14:creationId xmlns:p14="http://schemas.microsoft.com/office/powerpoint/2010/main" val="4250263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lgn="ctr"/>
            <a:r>
              <a:rPr lang="pt-BR" sz="4000" dirty="0" smtClean="0">
                <a:solidFill>
                  <a:srgbClr val="FF0000"/>
                </a:solidFill>
              </a:rPr>
              <a:t/>
            </a:r>
            <a:br>
              <a:rPr lang="pt-BR" sz="4000" dirty="0" smtClean="0">
                <a:solidFill>
                  <a:srgbClr val="FF0000"/>
                </a:solidFill>
              </a:rPr>
            </a:br>
            <a:r>
              <a:rPr lang="pt-BR" sz="4900" dirty="0" smtClean="0">
                <a:solidFill>
                  <a:srgbClr val="C00000"/>
                </a:solidFill>
              </a:rPr>
              <a:t>Octavio </a:t>
            </a:r>
            <a:r>
              <a:rPr lang="pt-BR" sz="4900" dirty="0" err="1" smtClean="0">
                <a:solidFill>
                  <a:srgbClr val="C00000"/>
                </a:solidFill>
              </a:rPr>
              <a:t>Ianni</a:t>
            </a:r>
            <a:r>
              <a:rPr lang="pt-BR" sz="4900" dirty="0" smtClean="0">
                <a:solidFill>
                  <a:srgbClr val="C00000"/>
                </a:solidFill>
              </a:rPr>
              <a:t/>
            </a:r>
            <a:br>
              <a:rPr lang="pt-BR" sz="4900" dirty="0" smtClean="0">
                <a:solidFill>
                  <a:srgbClr val="C00000"/>
                </a:solidFill>
              </a:rPr>
            </a:br>
            <a:r>
              <a:rPr lang="pt-BR" sz="4000" dirty="0" smtClean="0">
                <a:solidFill>
                  <a:srgbClr val="C00000"/>
                </a:solidFill>
              </a:rPr>
              <a:t> </a:t>
            </a:r>
            <a:r>
              <a:rPr lang="pt-BR" sz="4000" dirty="0" smtClean="0"/>
              <a:t>A </a:t>
            </a:r>
            <a:r>
              <a:rPr lang="pt-BR" sz="4000" dirty="0"/>
              <a:t>Era do </a:t>
            </a:r>
            <a:r>
              <a:rPr lang="pt-BR" sz="4000" dirty="0" err="1" smtClean="0"/>
              <a:t>Globalismo</a:t>
            </a:r>
            <a:r>
              <a:rPr lang="pt-BR" sz="4000" dirty="0" smtClean="0"/>
              <a:t> (1997)</a:t>
            </a:r>
            <a:r>
              <a:rPr lang="pt-BR" sz="4000" dirty="0">
                <a:solidFill>
                  <a:srgbClr val="C00000"/>
                </a:solidFill>
              </a:rPr>
              <a:t/>
            </a:r>
            <a:br>
              <a:rPr lang="pt-BR" sz="4000" dirty="0">
                <a:solidFill>
                  <a:srgbClr val="C00000"/>
                </a:solidFill>
              </a:rPr>
            </a:br>
            <a:r>
              <a:rPr lang="pt-BR" sz="4000" dirty="0">
                <a:solidFill>
                  <a:srgbClr val="C00000"/>
                </a:solidFill>
              </a:rPr>
              <a:t> </a:t>
            </a:r>
          </a:p>
        </p:txBody>
      </p:sp>
      <p:sp>
        <p:nvSpPr>
          <p:cNvPr id="16387" name="Rectangle 3"/>
          <p:cNvSpPr>
            <a:spLocks noGrp="1" noChangeArrowheads="1"/>
          </p:cNvSpPr>
          <p:nvPr>
            <p:ph type="body" idx="1"/>
          </p:nvPr>
        </p:nvSpPr>
        <p:spPr/>
        <p:txBody>
          <a:bodyPr>
            <a:normAutofit lnSpcReduction="10000"/>
          </a:bodyPr>
          <a:lstStyle/>
          <a:p>
            <a:pPr>
              <a:lnSpc>
                <a:spcPct val="90000"/>
              </a:lnSpc>
            </a:pPr>
            <a:r>
              <a:rPr lang="pt-BR" sz="2200" dirty="0"/>
              <a:t>Configuração histórico-social </a:t>
            </a:r>
            <a:r>
              <a:rPr lang="pt-BR" sz="2200" dirty="0">
                <a:cs typeface="Arial" charset="0"/>
              </a:rPr>
              <a:t>→ complexo jogo de forças.</a:t>
            </a:r>
            <a:endParaRPr lang="pt-BR" sz="2200" dirty="0"/>
          </a:p>
          <a:p>
            <a:pPr>
              <a:lnSpc>
                <a:spcPct val="90000"/>
              </a:lnSpc>
            </a:pPr>
            <a:r>
              <a:rPr lang="pt-BR" sz="2200" dirty="0"/>
              <a:t>Produto e condição de múltiplos processos sociais, econômicos, políticos e culturais, em geral sintetizados no conceito de globalização.</a:t>
            </a:r>
          </a:p>
          <a:p>
            <a:pPr>
              <a:lnSpc>
                <a:spcPct val="90000"/>
              </a:lnSpc>
            </a:pPr>
            <a:r>
              <a:rPr lang="pt-BR" sz="2200" dirty="0"/>
              <a:t>Na base está o capitalismo, como modo de produção global: presente em todas as nações, regimes políticos, tradições culturais.</a:t>
            </a:r>
          </a:p>
          <a:p>
            <a:pPr marL="0" indent="0" algn="r">
              <a:buNone/>
            </a:pPr>
            <a:r>
              <a:rPr lang="pt-BR" sz="1200" dirty="0"/>
              <a:t>        “O capitalismo se apresenta como um modo de produção e um processo civilizatório. Além de desenvolver e </a:t>
            </a:r>
            <a:r>
              <a:rPr lang="pt-BR" sz="1200" dirty="0" err="1"/>
              <a:t>mundializar</a:t>
            </a:r>
            <a:r>
              <a:rPr lang="pt-BR" sz="1200" dirty="0"/>
              <a:t>  as suas forças produtivas, e as suas relações de produção, desenvolve e </a:t>
            </a:r>
            <a:r>
              <a:rPr lang="pt-BR" sz="1200" dirty="0" err="1"/>
              <a:t>mundializa</a:t>
            </a:r>
            <a:r>
              <a:rPr lang="pt-BR" sz="1200" dirty="0"/>
              <a:t> instituições, padrões e valores socioculturais, formas de agir, sentir, pensar, imaginar” (p.187).</a:t>
            </a:r>
          </a:p>
          <a:p>
            <a:pPr>
              <a:lnSpc>
                <a:spcPct val="90000"/>
              </a:lnSpc>
            </a:pPr>
            <a:r>
              <a:rPr lang="pt-BR" sz="2200" dirty="0"/>
              <a:t>Emerge de forma particularmente evidente, em suas configurações e em seus movimentos, no fim do século XX, a partir do desabamento do mundo </a:t>
            </a:r>
            <a:r>
              <a:rPr lang="pt-BR" sz="2200" dirty="0" err="1"/>
              <a:t>bipolarizado</a:t>
            </a:r>
            <a:r>
              <a:rPr lang="pt-BR" sz="2200" dirty="0"/>
              <a:t> capitalismo/comunismo. </a:t>
            </a:r>
          </a:p>
          <a:p>
            <a:pPr>
              <a:lnSpc>
                <a:spcPct val="90000"/>
              </a:lnSpc>
              <a:buNone/>
            </a:pPr>
            <a:r>
              <a:rPr lang="pt-BR" sz="2200" dirty="0"/>
              <a:t>      </a:t>
            </a:r>
            <a:r>
              <a:rPr lang="pt-BR" sz="1800" dirty="0"/>
              <a:t>[Beck = capitalismo sem impostos: </a:t>
            </a:r>
            <a:r>
              <a:rPr lang="pt-BR" sz="1200" dirty="0"/>
              <a:t>“produzir em um país, pagar impostos em outro e exigir gastos estatais na forma de criação de infraestrutura em um terceiro” (p.19)</a:t>
            </a:r>
            <a:r>
              <a:rPr lang="pt-BR" sz="1800" dirty="0"/>
              <a:t>]</a:t>
            </a:r>
          </a:p>
          <a:p>
            <a:pPr>
              <a:lnSpc>
                <a:spcPct val="90000"/>
              </a:lnSpc>
            </a:pPr>
            <a:r>
              <a:rPr lang="pt-BR" sz="2200" dirty="0"/>
              <a:t>Ruptura histórica drástica</a:t>
            </a:r>
          </a:p>
        </p:txBody>
      </p:sp>
    </p:spTree>
    <p:extLst>
      <p:ext uri="{BB962C8B-B14F-4D97-AF65-F5344CB8AC3E}">
        <p14:creationId xmlns:p14="http://schemas.microsoft.com/office/powerpoint/2010/main" val="1939552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lgn="ctr"/>
            <a:r>
              <a:rPr lang="pt-BR" sz="6000" dirty="0" smtClean="0">
                <a:solidFill>
                  <a:srgbClr val="C00000"/>
                </a:solidFill>
              </a:rPr>
              <a:t/>
            </a:r>
            <a:br>
              <a:rPr lang="pt-BR" sz="6000" dirty="0" smtClean="0">
                <a:solidFill>
                  <a:srgbClr val="C00000"/>
                </a:solidFill>
              </a:rPr>
            </a:br>
            <a:r>
              <a:rPr lang="pt-BR" sz="4900" dirty="0" smtClean="0">
                <a:solidFill>
                  <a:srgbClr val="C00000"/>
                </a:solidFill>
              </a:rPr>
              <a:t>Octavio </a:t>
            </a:r>
            <a:r>
              <a:rPr lang="pt-BR" sz="4900" dirty="0" err="1">
                <a:solidFill>
                  <a:srgbClr val="C00000"/>
                </a:solidFill>
              </a:rPr>
              <a:t>Ianni</a:t>
            </a:r>
            <a:r>
              <a:rPr lang="pt-BR" sz="6000" dirty="0">
                <a:solidFill>
                  <a:srgbClr val="C00000"/>
                </a:solidFill>
              </a:rPr>
              <a:t/>
            </a:r>
            <a:br>
              <a:rPr lang="pt-BR" sz="6000" dirty="0">
                <a:solidFill>
                  <a:srgbClr val="C00000"/>
                </a:solidFill>
              </a:rPr>
            </a:br>
            <a:r>
              <a:rPr lang="pt-BR" dirty="0">
                <a:solidFill>
                  <a:srgbClr val="C00000"/>
                </a:solidFill>
              </a:rPr>
              <a:t> </a:t>
            </a:r>
            <a:r>
              <a:rPr lang="pt-BR" dirty="0"/>
              <a:t>A Era do </a:t>
            </a:r>
            <a:r>
              <a:rPr lang="pt-BR" dirty="0" err="1"/>
              <a:t>Globalismo</a:t>
            </a:r>
            <a:r>
              <a:rPr lang="pt-BR" dirty="0"/>
              <a:t> (1997)</a:t>
            </a:r>
            <a:r>
              <a:rPr lang="pt-BR" dirty="0">
                <a:solidFill>
                  <a:srgbClr val="C00000"/>
                </a:solidFill>
              </a:rPr>
              <a:t/>
            </a:r>
            <a:br>
              <a:rPr lang="pt-BR" dirty="0">
                <a:solidFill>
                  <a:srgbClr val="C00000"/>
                </a:solidFill>
              </a:rPr>
            </a:br>
            <a:r>
              <a:rPr lang="pt-BR" dirty="0">
                <a:solidFill>
                  <a:srgbClr val="C00000"/>
                </a:solidFill>
              </a:rPr>
              <a:t> </a:t>
            </a:r>
            <a:endParaRPr lang="pt-BR" dirty="0">
              <a:solidFill>
                <a:srgbClr val="FF0000"/>
              </a:solidFill>
            </a:endParaRPr>
          </a:p>
        </p:txBody>
      </p:sp>
      <p:sp>
        <p:nvSpPr>
          <p:cNvPr id="18435" name="Rectangle 3"/>
          <p:cNvSpPr>
            <a:spLocks noGrp="1" noChangeArrowheads="1"/>
          </p:cNvSpPr>
          <p:nvPr>
            <p:ph type="body" idx="1"/>
          </p:nvPr>
        </p:nvSpPr>
        <p:spPr/>
        <p:txBody>
          <a:bodyPr/>
          <a:lstStyle/>
          <a:p>
            <a:pPr>
              <a:lnSpc>
                <a:spcPct val="80000"/>
              </a:lnSpc>
            </a:pPr>
            <a:r>
              <a:rPr lang="pt-BR" dirty="0"/>
              <a:t>Expansão das empresas, corporações e conglomerados transnacionais</a:t>
            </a:r>
          </a:p>
          <a:p>
            <a:pPr>
              <a:lnSpc>
                <a:spcPct val="80000"/>
              </a:lnSpc>
            </a:pPr>
            <a:r>
              <a:rPr lang="pt-BR" dirty="0"/>
              <a:t>Nova divisão transnacional do trabalho</a:t>
            </a:r>
          </a:p>
          <a:p>
            <a:pPr>
              <a:lnSpc>
                <a:spcPct val="80000"/>
              </a:lnSpc>
            </a:pPr>
            <a:r>
              <a:rPr lang="pt-BR" dirty="0"/>
              <a:t>Emergência das cidades globais</a:t>
            </a:r>
          </a:p>
          <a:p>
            <a:pPr>
              <a:lnSpc>
                <a:spcPct val="80000"/>
              </a:lnSpc>
            </a:pPr>
            <a:r>
              <a:rPr lang="pt-BR" dirty="0"/>
              <a:t>Declínio do </a:t>
            </a:r>
            <a:r>
              <a:rPr lang="pt-BR" dirty="0" err="1"/>
              <a:t>estado-nação</a:t>
            </a:r>
            <a:endParaRPr lang="pt-BR" dirty="0"/>
          </a:p>
          <a:p>
            <a:pPr>
              <a:lnSpc>
                <a:spcPct val="80000"/>
              </a:lnSpc>
            </a:pPr>
            <a:r>
              <a:rPr lang="pt-BR" dirty="0"/>
              <a:t>Estados nacionais: elos da sociedade global</a:t>
            </a:r>
          </a:p>
          <a:p>
            <a:pPr>
              <a:lnSpc>
                <a:spcPct val="80000"/>
              </a:lnSpc>
            </a:pPr>
            <a:r>
              <a:rPr lang="pt-BR" dirty="0"/>
              <a:t>Estruturas de poder globais: FMI, BM, OMC</a:t>
            </a:r>
          </a:p>
          <a:p>
            <a:pPr>
              <a:lnSpc>
                <a:spcPct val="80000"/>
              </a:lnSpc>
            </a:pPr>
            <a:r>
              <a:rPr lang="pt-BR" dirty="0"/>
              <a:t>Novos movimentos </a:t>
            </a:r>
            <a:r>
              <a:rPr lang="pt-BR" dirty="0" smtClean="0"/>
              <a:t>sociais</a:t>
            </a:r>
            <a:endParaRPr lang="pt-BR" dirty="0"/>
          </a:p>
        </p:txBody>
      </p:sp>
    </p:spTree>
    <p:extLst>
      <p:ext uri="{BB962C8B-B14F-4D97-AF65-F5344CB8AC3E}">
        <p14:creationId xmlns:p14="http://schemas.microsoft.com/office/powerpoint/2010/main" val="2052493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3200" dirty="0" smtClean="0"/>
              <a:t/>
            </a:r>
            <a:br>
              <a:rPr lang="pt-BR" sz="3200" dirty="0" smtClean="0"/>
            </a:br>
            <a:r>
              <a:rPr lang="pt-BR" dirty="0" smtClean="0">
                <a:solidFill>
                  <a:srgbClr val="C00000"/>
                </a:solidFill>
              </a:rPr>
              <a:t>Jesus Martín-</a:t>
            </a:r>
            <a:r>
              <a:rPr lang="pt-BR" dirty="0" err="1" smtClean="0">
                <a:solidFill>
                  <a:srgbClr val="C00000"/>
                </a:solidFill>
              </a:rPr>
              <a:t>Barbero</a:t>
            </a:r>
            <a:r>
              <a:rPr lang="pt-BR" sz="3200" dirty="0"/>
              <a:t/>
            </a:r>
            <a:br>
              <a:rPr lang="pt-BR" sz="3200" dirty="0"/>
            </a:br>
            <a:r>
              <a:rPr lang="pt-BR" sz="3200" dirty="0" smtClean="0"/>
              <a:t>Diversidade em Convergência</a:t>
            </a:r>
            <a:r>
              <a:rPr lang="pt-BR" sz="3200" dirty="0" smtClean="0">
                <a:solidFill>
                  <a:srgbClr val="FF0000"/>
                </a:solidFill>
              </a:rPr>
              <a:t/>
            </a:r>
            <a:br>
              <a:rPr lang="pt-BR" sz="3200" dirty="0" smtClean="0">
                <a:solidFill>
                  <a:srgbClr val="FF0000"/>
                </a:solidFill>
              </a:rPr>
            </a:br>
            <a:endParaRPr lang="pt-BR" sz="3200" dirty="0"/>
          </a:p>
        </p:txBody>
      </p:sp>
      <p:sp>
        <p:nvSpPr>
          <p:cNvPr id="3" name="Espaço Reservado para Conteúdo 2"/>
          <p:cNvSpPr>
            <a:spLocks noGrp="1"/>
          </p:cNvSpPr>
          <p:nvPr>
            <p:ph idx="1"/>
          </p:nvPr>
        </p:nvSpPr>
        <p:spPr/>
        <p:txBody>
          <a:bodyPr/>
          <a:lstStyle/>
          <a:p>
            <a:pPr marL="0" indent="0">
              <a:buNone/>
            </a:pPr>
            <a:r>
              <a:rPr lang="pt-BR" dirty="0" smtClean="0"/>
              <a:t>“A globalização é um movimento que, ao fazer da comunicação e da informação a chave de um novo modelo de sociedade, empurra todas as sociedades para uma intensificação de seus contatos e conflitos, expondo as culturas umas às outras de modo inédito”.</a:t>
            </a:r>
            <a:endParaRPr lang="pt-BR" dirty="0"/>
          </a:p>
        </p:txBody>
      </p:sp>
    </p:spTree>
    <p:extLst>
      <p:ext uri="{BB962C8B-B14F-4D97-AF65-F5344CB8AC3E}">
        <p14:creationId xmlns:p14="http://schemas.microsoft.com/office/powerpoint/2010/main" val="536828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r>
              <a:rPr lang="pt-BR" dirty="0" smtClean="0"/>
              <a:t>   “A relação entre cada cultura e um território específico, sem desaparecer, está sendo alterada pelo deslocamento de enormes massas de imigrantes, exilados, turistas e outros viajantes, assim como pela crescente interdependência de cada sociedade com muitas outras, próximas e longínquas.“</a:t>
            </a:r>
          </a:p>
          <a:p>
            <a:pPr>
              <a:buNone/>
            </a:pPr>
            <a:endParaRPr lang="pt-BR" dirty="0"/>
          </a:p>
          <a:p>
            <a:pPr>
              <a:buNone/>
            </a:pPr>
            <a:endParaRPr lang="pt-BR" dirty="0" smtClean="0"/>
          </a:p>
          <a:p>
            <a:pPr>
              <a:buNone/>
            </a:pPr>
            <a:endParaRPr lang="pt-BR" dirty="0"/>
          </a:p>
          <a:p>
            <a:pPr>
              <a:buNone/>
            </a:pPr>
            <a:r>
              <a:rPr lang="pt-BR" dirty="0" smtClean="0"/>
              <a:t>Desafio: entre lugares, interseções, interações, terceiro espaço</a:t>
            </a:r>
            <a:endParaRPr lang="pt-BR" dirty="0"/>
          </a:p>
        </p:txBody>
      </p:sp>
      <p:sp>
        <p:nvSpPr>
          <p:cNvPr id="5" name="Título 1"/>
          <p:cNvSpPr>
            <a:spLocks noGrp="1"/>
          </p:cNvSpPr>
          <p:nvPr>
            <p:ph type="title"/>
          </p:nvPr>
        </p:nvSpPr>
        <p:spPr/>
        <p:txBody>
          <a:bodyPr>
            <a:normAutofit fontScale="90000"/>
          </a:bodyPr>
          <a:lstStyle/>
          <a:p>
            <a:pPr algn="ctr"/>
            <a:r>
              <a:rPr lang="pt-BR" dirty="0" err="1" smtClean="0">
                <a:solidFill>
                  <a:srgbClr val="C00000"/>
                </a:solidFill>
              </a:rPr>
              <a:t>Néstor</a:t>
            </a:r>
            <a:r>
              <a:rPr lang="pt-BR" dirty="0" smtClean="0">
                <a:solidFill>
                  <a:srgbClr val="C00000"/>
                </a:solidFill>
              </a:rPr>
              <a:t> García </a:t>
            </a:r>
            <a:r>
              <a:rPr lang="pt-BR" dirty="0" err="1" smtClean="0">
                <a:solidFill>
                  <a:srgbClr val="C00000"/>
                </a:solidFill>
              </a:rPr>
              <a:t>Canclini</a:t>
            </a:r>
            <a:r>
              <a:rPr lang="pt-BR" dirty="0" smtClean="0">
                <a:solidFill>
                  <a:srgbClr val="FF0000"/>
                </a:solidFill>
              </a:rPr>
              <a:t/>
            </a:r>
            <a:br>
              <a:rPr lang="pt-BR" dirty="0" smtClean="0">
                <a:solidFill>
                  <a:srgbClr val="FF0000"/>
                </a:solidFill>
              </a:rPr>
            </a:br>
            <a:r>
              <a:rPr lang="pt-BR" sz="3600" dirty="0" err="1" smtClean="0"/>
              <a:t>Conflictos</a:t>
            </a:r>
            <a:r>
              <a:rPr lang="pt-BR" sz="3600" dirty="0" smtClean="0"/>
              <a:t> </a:t>
            </a:r>
            <a:r>
              <a:rPr lang="pt-BR" sz="3600" dirty="0" err="1" smtClean="0"/>
              <a:t>Interculturares</a:t>
            </a:r>
            <a:r>
              <a:rPr lang="pt-BR" sz="3600" dirty="0" smtClean="0"/>
              <a:t> </a:t>
            </a:r>
            <a:br>
              <a:rPr lang="pt-BR" sz="3600" dirty="0" smtClean="0"/>
            </a:br>
            <a:endParaRPr lang="pt-BR" sz="3600" dirty="0"/>
          </a:p>
        </p:txBody>
      </p:sp>
    </p:spTree>
    <p:extLst>
      <p:ext uri="{BB962C8B-B14F-4D97-AF65-F5344CB8AC3E}">
        <p14:creationId xmlns:p14="http://schemas.microsoft.com/office/powerpoint/2010/main" val="2442295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sz="quarter"/>
          </p:nvPr>
        </p:nvSpPr>
        <p:spPr>
          <a:xfrm>
            <a:off x="2133600" y="-1899592"/>
            <a:ext cx="8229600" cy="3024336"/>
          </a:xfrm>
        </p:spPr>
        <p:txBody>
          <a:bodyPr>
            <a:normAutofit/>
          </a:bodyPr>
          <a:lstStyle/>
          <a:p>
            <a:r>
              <a:rPr lang="pt-BR" sz="1200" dirty="0"/>
              <a:t/>
            </a:r>
            <a:br>
              <a:rPr lang="pt-BR" sz="1200" dirty="0"/>
            </a:br>
            <a:r>
              <a:rPr lang="pt-BR" sz="1200" dirty="0"/>
              <a:t/>
            </a:r>
            <a:br>
              <a:rPr lang="pt-BR" sz="1200" dirty="0"/>
            </a:br>
            <a:r>
              <a:rPr lang="pt-BR" sz="1200" dirty="0"/>
              <a:t/>
            </a:r>
            <a:br>
              <a:rPr lang="pt-BR" sz="1200" dirty="0"/>
            </a:br>
            <a:r>
              <a:rPr lang="pt-BR" sz="1200" dirty="0"/>
              <a:t/>
            </a:r>
            <a:br>
              <a:rPr lang="pt-BR" sz="1200" dirty="0"/>
            </a:br>
            <a:r>
              <a:rPr lang="pt-BR" sz="1200" dirty="0"/>
              <a:t/>
            </a:r>
            <a:br>
              <a:rPr lang="pt-BR" sz="1200" dirty="0"/>
            </a:br>
            <a:r>
              <a:rPr lang="pt-BR" sz="1200" dirty="0"/>
              <a:t/>
            </a:r>
            <a:br>
              <a:rPr lang="pt-BR" sz="1200" dirty="0"/>
            </a:br>
            <a:r>
              <a:rPr lang="pt-BR" sz="1200" dirty="0"/>
              <a:t/>
            </a:r>
            <a:br>
              <a:rPr lang="pt-BR" sz="1200" dirty="0"/>
            </a:br>
            <a:r>
              <a:rPr lang="pt-BR" sz="1200" dirty="0"/>
              <a:t/>
            </a:r>
            <a:br>
              <a:rPr lang="pt-BR" sz="1200" dirty="0"/>
            </a:br>
            <a:r>
              <a:rPr lang="pt-BR" sz="1200" dirty="0"/>
              <a:t/>
            </a:r>
            <a:br>
              <a:rPr lang="pt-BR" sz="1200" dirty="0"/>
            </a:br>
            <a:r>
              <a:rPr lang="pt-BR" sz="1200" dirty="0"/>
              <a:t/>
            </a:r>
            <a:br>
              <a:rPr lang="pt-BR" sz="1200" dirty="0"/>
            </a:br>
            <a:r>
              <a:rPr lang="pt-BR" sz="1200" dirty="0"/>
              <a:t/>
            </a:r>
            <a:br>
              <a:rPr lang="pt-BR" sz="1200" dirty="0"/>
            </a:br>
            <a:r>
              <a:rPr lang="pt-BR" sz="1200" dirty="0"/>
              <a:t>Agência de Imigração e Alfândega (ICE) dos EUA está transferindo 1.600 presos para prisões federais como meio de enfrentar o excesso de processos resultantes das novas políticas de “tolerância zero” do governo de Donald </a:t>
            </a:r>
            <a:r>
              <a:rPr lang="pt-BR" sz="1200" dirty="0" err="1"/>
              <a:t>Trump</a:t>
            </a:r>
            <a:r>
              <a:rPr lang="pt-BR" sz="1200" dirty="0"/>
              <a:t>, informou nesta sexta-feira, 8, a instituição (O Estado de </a:t>
            </a:r>
            <a:r>
              <a:rPr lang="pt-BR" sz="1200" dirty="0" err="1"/>
              <a:t>SPaulo</a:t>
            </a:r>
            <a:r>
              <a:rPr lang="pt-BR" sz="1200" dirty="0"/>
              <a:t>, 08/06/18)</a:t>
            </a:r>
            <a:br>
              <a:rPr lang="pt-BR" sz="1200" dirty="0"/>
            </a:br>
            <a:r>
              <a:rPr lang="pt-BR" sz="1200" dirty="0"/>
              <a:t/>
            </a:r>
            <a:br>
              <a:rPr lang="pt-BR" sz="1200" dirty="0"/>
            </a:br>
            <a:r>
              <a:rPr lang="pt-BR" sz="1200" dirty="0"/>
              <a:t>População de imigrantes nos EUA é estimada em 43 milhões</a:t>
            </a:r>
            <a:br>
              <a:rPr lang="pt-BR" sz="1200" dirty="0"/>
            </a:br>
            <a:endParaRPr lang="pt-BR" sz="1200" dirty="0"/>
          </a:p>
        </p:txBody>
      </p:sp>
      <p:pic>
        <p:nvPicPr>
          <p:cNvPr id="9" name="Espaço Reservado para Conteúdo 8"/>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056091" y="1600200"/>
            <a:ext cx="3888819" cy="2185988"/>
          </a:xfrm>
        </p:spPr>
      </p:pic>
      <p:pic>
        <p:nvPicPr>
          <p:cNvPr id="10" name="Espaço Reservado para Conteúdo 9"/>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6248400" y="1600200"/>
            <a:ext cx="3886200" cy="2185988"/>
          </a:xfrm>
        </p:spPr>
      </p:pic>
      <p:pic>
        <p:nvPicPr>
          <p:cNvPr id="11" name="Espaço Reservado para Conteúdo 10"/>
          <p:cNvPicPr>
            <a:picLocks noGrp="1" noChangeAspect="1"/>
          </p:cNvPicPr>
          <p:nvPr>
            <p:ph sz="quarter" idx="3"/>
          </p:nvPr>
        </p:nvPicPr>
        <p:blipFill>
          <a:blip r:embed="rId4">
            <a:extLst>
              <a:ext uri="{28A0092B-C50C-407E-A947-70E740481C1C}">
                <a14:useLocalDpi xmlns:a14="http://schemas.microsoft.com/office/drawing/2010/main" val="0"/>
              </a:ext>
            </a:extLst>
          </a:blip>
          <a:stretch>
            <a:fillRect/>
          </a:stretch>
        </p:blipFill>
        <p:spPr>
          <a:xfrm>
            <a:off x="2055989" y="3938589"/>
            <a:ext cx="3889022" cy="2187575"/>
          </a:xfrm>
        </p:spPr>
      </p:pic>
      <p:sp>
        <p:nvSpPr>
          <p:cNvPr id="12" name="Rectangle 1"/>
          <p:cNvSpPr>
            <a:spLocks noGrp="1" noChangeArrowheads="1"/>
          </p:cNvSpPr>
          <p:nvPr>
            <p:ph sz="quarter" idx="4"/>
          </p:nvPr>
        </p:nvSpPr>
        <p:spPr bwMode="auto">
          <a:xfrm>
            <a:off x="6172200" y="4109051"/>
            <a:ext cx="4499630" cy="18466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00000"/>
              </a:lnSpc>
              <a:buNone/>
            </a:pPr>
            <a:r>
              <a:rPr lang="pt-BR" altLang="pt-BR" sz="800" b="1" dirty="0">
                <a:solidFill>
                  <a:srgbClr val="111111"/>
                </a:solidFill>
                <a:latin typeface="inherit"/>
              </a:rPr>
              <a:t>Por que</a:t>
            </a:r>
            <a:r>
              <a:rPr lang="pt-BR" altLang="pt-BR" sz="800" b="1" dirty="0">
                <a:solidFill>
                  <a:srgbClr val="111111"/>
                </a:solidFill>
                <a:latin typeface="Majerit"/>
              </a:rPr>
              <a:t> </a:t>
            </a:r>
            <a:r>
              <a:rPr lang="pt-BR" altLang="pt-BR" sz="800" b="1" dirty="0">
                <a:solidFill>
                  <a:srgbClr val="111111"/>
                </a:solidFill>
                <a:latin typeface="inherit"/>
              </a:rPr>
              <a:t>as crianças estão sendo separadas de seus pais ou parentes adultos na fronteira?</a:t>
            </a:r>
            <a:endParaRPr lang="pt-BR" altLang="pt-BR" sz="800" b="1" dirty="0">
              <a:solidFill>
                <a:srgbClr val="111111"/>
              </a:solidFill>
              <a:latin typeface="Majerit"/>
            </a:endParaRPr>
          </a:p>
          <a:p>
            <a:pPr marL="0" indent="0">
              <a:lnSpc>
                <a:spcPct val="100000"/>
              </a:lnSpc>
              <a:buNone/>
            </a:pPr>
            <a:r>
              <a:rPr lang="pt-BR" altLang="pt-BR" sz="800" dirty="0">
                <a:solidFill>
                  <a:srgbClr val="444444"/>
                </a:solidFill>
                <a:latin typeface="Benton Sans"/>
              </a:rPr>
              <a:t>Devido a uma mudança de critério do Departamento de Justiça anunciada em abril, impondo </a:t>
            </a:r>
          </a:p>
          <a:p>
            <a:pPr marL="0" indent="0">
              <a:lnSpc>
                <a:spcPct val="100000"/>
              </a:lnSpc>
              <a:buNone/>
            </a:pPr>
            <a:r>
              <a:rPr lang="pt-BR" altLang="pt-BR" sz="800" dirty="0">
                <a:solidFill>
                  <a:srgbClr val="444444"/>
                </a:solidFill>
                <a:latin typeface="Benton Sans"/>
              </a:rPr>
              <a:t>“tolerância zero” às chegadas ilegais no país. Qualquer adulto que tente entrar nos </a:t>
            </a:r>
          </a:p>
          <a:p>
            <a:pPr marL="0" indent="0">
              <a:lnSpc>
                <a:spcPct val="100000"/>
              </a:lnSpc>
              <a:buNone/>
            </a:pPr>
            <a:r>
              <a:rPr lang="pt-BR" altLang="pt-BR" sz="800" dirty="0">
                <a:solidFill>
                  <a:srgbClr val="016CA2"/>
                </a:solidFill>
                <a:latin typeface="Benton Sans"/>
              </a:rPr>
              <a:t>Estados Unidos</a:t>
            </a:r>
            <a:r>
              <a:rPr lang="pt-BR" altLang="pt-BR" sz="800" dirty="0">
                <a:solidFill>
                  <a:srgbClr val="444444"/>
                </a:solidFill>
                <a:latin typeface="Benton Sans"/>
              </a:rPr>
              <a:t> de forma irregular e sem os procedimentos corretos de asilo é considerado um </a:t>
            </a:r>
          </a:p>
          <a:p>
            <a:pPr marL="0" indent="0">
              <a:lnSpc>
                <a:spcPct val="100000"/>
              </a:lnSpc>
              <a:buNone/>
            </a:pPr>
            <a:r>
              <a:rPr lang="pt-BR" altLang="pt-BR" sz="800" dirty="0">
                <a:solidFill>
                  <a:srgbClr val="444444"/>
                </a:solidFill>
                <a:latin typeface="Benton Sans"/>
              </a:rPr>
              <a:t>delinquente e processado judicialmente como tal, mesmo que não tenha antecedentes penais. </a:t>
            </a:r>
          </a:p>
          <a:p>
            <a:pPr marL="0" indent="0">
              <a:lnSpc>
                <a:spcPct val="100000"/>
              </a:lnSpc>
              <a:buNone/>
            </a:pPr>
            <a:r>
              <a:rPr lang="pt-BR" altLang="pt-BR" sz="800" dirty="0">
                <a:solidFill>
                  <a:srgbClr val="444444"/>
                </a:solidFill>
                <a:latin typeface="Benton Sans"/>
              </a:rPr>
              <a:t>Como os menores não podem ser levados à prisão, são separados. Um juiz determina se os pais</a:t>
            </a:r>
          </a:p>
          <a:p>
            <a:pPr marL="0" indent="0">
              <a:lnSpc>
                <a:spcPct val="100000"/>
              </a:lnSpc>
              <a:buNone/>
            </a:pPr>
            <a:r>
              <a:rPr lang="pt-BR" altLang="pt-BR" sz="800" dirty="0">
                <a:solidFill>
                  <a:srgbClr val="444444"/>
                </a:solidFill>
                <a:latin typeface="Benton Sans"/>
              </a:rPr>
              <a:t> e os filhos são deportados ou podem ficar nos EUA. A imensa maioria de imigrantes </a:t>
            </a:r>
          </a:p>
          <a:p>
            <a:pPr marL="0" indent="0">
              <a:lnSpc>
                <a:spcPct val="100000"/>
              </a:lnSpc>
              <a:buNone/>
            </a:pPr>
            <a:r>
              <a:rPr lang="pt-BR" altLang="pt-BR" sz="800" dirty="0">
                <a:solidFill>
                  <a:srgbClr val="444444"/>
                </a:solidFill>
                <a:latin typeface="Benton Sans"/>
              </a:rPr>
              <a:t>indocumentados é de centro-americanos.</a:t>
            </a:r>
            <a:endParaRPr lang="pt-BR" altLang="pt-BR" sz="800" b="1" dirty="0">
              <a:solidFill>
                <a:srgbClr val="111111"/>
              </a:solidFill>
              <a:latin typeface="Majerit"/>
            </a:endParaRPr>
          </a:p>
          <a:p>
            <a:pPr marL="0" indent="0">
              <a:lnSpc>
                <a:spcPct val="100000"/>
              </a:lnSpc>
              <a:buNone/>
            </a:pPr>
            <a:r>
              <a:rPr lang="pt-BR" altLang="pt-BR" sz="800" b="1" dirty="0">
                <a:solidFill>
                  <a:srgbClr val="111111"/>
                </a:solidFill>
                <a:latin typeface="inherit"/>
              </a:rPr>
              <a:t>Quantas crianças já foram separadas?</a:t>
            </a:r>
            <a:endParaRPr lang="pt-BR" altLang="pt-BR" sz="800" b="1" dirty="0">
              <a:solidFill>
                <a:srgbClr val="111111"/>
              </a:solidFill>
              <a:latin typeface="Majerit"/>
            </a:endParaRPr>
          </a:p>
          <a:p>
            <a:pPr marL="0" indent="0">
              <a:lnSpc>
                <a:spcPct val="100000"/>
              </a:lnSpc>
              <a:buNone/>
            </a:pPr>
            <a:r>
              <a:rPr lang="pt-BR" altLang="pt-BR" sz="800" dirty="0">
                <a:solidFill>
                  <a:srgbClr val="444444"/>
                </a:solidFill>
                <a:latin typeface="Benton Sans"/>
              </a:rPr>
              <a:t>Não há cifras completas. Entre 19 de abril e 6 de junho, 2.033 crianças foram separadas dos </a:t>
            </a:r>
          </a:p>
          <a:p>
            <a:pPr marL="0" indent="0">
              <a:lnSpc>
                <a:spcPct val="100000"/>
              </a:lnSpc>
              <a:buNone/>
            </a:pPr>
            <a:r>
              <a:rPr lang="pt-BR" altLang="pt-BR" sz="800" dirty="0">
                <a:solidFill>
                  <a:srgbClr val="444444"/>
                </a:solidFill>
                <a:latin typeface="Benton Sans"/>
              </a:rPr>
              <a:t>seus pais ao tentarem entrar nos EUA em pontos fronteiriços oficiais, segundo estatísticas obtidas</a:t>
            </a:r>
          </a:p>
          <a:p>
            <a:pPr marL="0" indent="0">
              <a:lnSpc>
                <a:spcPct val="100000"/>
              </a:lnSpc>
              <a:buNone/>
            </a:pPr>
            <a:r>
              <a:rPr lang="pt-BR" altLang="pt-BR" sz="800" dirty="0">
                <a:solidFill>
                  <a:srgbClr val="444444"/>
                </a:solidFill>
                <a:latin typeface="Benton Sans"/>
              </a:rPr>
              <a:t> pela agência Associated Press. Isso exclui os muitos imigrantes que chegam ao país por vias </a:t>
            </a:r>
          </a:p>
          <a:p>
            <a:pPr marL="0" indent="0">
              <a:lnSpc>
                <a:spcPct val="100000"/>
              </a:lnSpc>
              <a:buNone/>
            </a:pPr>
            <a:r>
              <a:rPr lang="pt-BR" altLang="pt-BR" sz="800" dirty="0">
                <a:solidFill>
                  <a:srgbClr val="444444"/>
                </a:solidFill>
                <a:latin typeface="Benton Sans"/>
              </a:rPr>
              <a:t>não oficiais, como por exemplo atravessando o rio Grande em um bote. Em abril houve 55 </a:t>
            </a:r>
          </a:p>
          <a:p>
            <a:pPr marL="0" indent="0">
              <a:lnSpc>
                <a:spcPct val="100000"/>
              </a:lnSpc>
              <a:buNone/>
            </a:pPr>
            <a:r>
              <a:rPr lang="pt-BR" altLang="pt-BR" sz="800" dirty="0">
                <a:solidFill>
                  <a:srgbClr val="444444"/>
                </a:solidFill>
                <a:latin typeface="Benton Sans"/>
              </a:rPr>
              <a:t>separações, e em março foram 64. De outubro de 2016 a fevereiro de 2018 houve quase 1.800 </a:t>
            </a:r>
          </a:p>
          <a:p>
            <a:pPr marL="0" indent="0">
              <a:lnSpc>
                <a:spcPct val="100000"/>
              </a:lnSpc>
              <a:buNone/>
            </a:pPr>
            <a:r>
              <a:rPr lang="pt-BR" altLang="pt-BR" sz="800" dirty="0">
                <a:solidFill>
                  <a:srgbClr val="444444"/>
                </a:solidFill>
                <a:latin typeface="Benton Sans"/>
              </a:rPr>
              <a:t>separações, segundo a agência Reuters.</a:t>
            </a:r>
            <a:endParaRPr lang="pt-BR" altLang="pt-BR" sz="800" dirty="0"/>
          </a:p>
        </p:txBody>
      </p:sp>
    </p:spTree>
    <p:extLst>
      <p:ext uri="{BB962C8B-B14F-4D97-AF65-F5344CB8AC3E}">
        <p14:creationId xmlns:p14="http://schemas.microsoft.com/office/powerpoint/2010/main" val="1723127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4000" dirty="0" smtClean="0">
                <a:solidFill>
                  <a:srgbClr val="FF0000"/>
                </a:solidFill>
              </a:rPr>
              <a:t/>
            </a:r>
            <a:br>
              <a:rPr lang="pt-BR" sz="4000" dirty="0" smtClean="0">
                <a:solidFill>
                  <a:srgbClr val="FF0000"/>
                </a:solidFill>
              </a:rPr>
            </a:br>
            <a:r>
              <a:rPr lang="pt-BR" dirty="0" smtClean="0">
                <a:solidFill>
                  <a:srgbClr val="C00000"/>
                </a:solidFill>
              </a:rPr>
              <a:t>Boaventura de Sousa Santos</a:t>
            </a:r>
            <a:endParaRPr lang="pt-BR" dirty="0">
              <a:solidFill>
                <a:srgbClr val="C00000"/>
              </a:solidFill>
            </a:endParaRPr>
          </a:p>
        </p:txBody>
      </p:sp>
      <p:sp>
        <p:nvSpPr>
          <p:cNvPr id="3" name="Espaço Reservado para Conteúdo 2"/>
          <p:cNvSpPr>
            <a:spLocks noGrp="1"/>
          </p:cNvSpPr>
          <p:nvPr>
            <p:ph idx="1"/>
          </p:nvPr>
        </p:nvSpPr>
        <p:spPr/>
        <p:txBody>
          <a:bodyPr>
            <a:normAutofit/>
          </a:bodyPr>
          <a:lstStyle/>
          <a:p>
            <a:pPr marL="0" indent="0" algn="ctr">
              <a:buNone/>
            </a:pPr>
            <a:endParaRPr lang="pt-BR" sz="3200" b="1" dirty="0" smtClean="0"/>
          </a:p>
          <a:p>
            <a:pPr marL="0" indent="0" algn="ctr">
              <a:buNone/>
            </a:pPr>
            <a:endParaRPr lang="pt-BR" sz="3200" b="1" dirty="0" smtClean="0"/>
          </a:p>
          <a:p>
            <a:pPr marL="0" indent="0" algn="ctr">
              <a:buNone/>
            </a:pPr>
            <a:r>
              <a:rPr lang="pt-BR" sz="3200" b="1" dirty="0" smtClean="0"/>
              <a:t>Para onde vai a democracia</a:t>
            </a:r>
            <a:r>
              <a:rPr lang="pt-BR" sz="6000" b="1" dirty="0" smtClean="0">
                <a:solidFill>
                  <a:srgbClr val="C00000"/>
                </a:solidFill>
              </a:rPr>
              <a:t>?</a:t>
            </a:r>
          </a:p>
          <a:p>
            <a:pPr marL="0" indent="0">
              <a:buNone/>
            </a:pPr>
            <a:endParaRPr lang="pt-BR" dirty="0" smtClean="0"/>
          </a:p>
        </p:txBody>
      </p:sp>
    </p:spTree>
    <p:extLst>
      <p:ext uri="{BB962C8B-B14F-4D97-AF65-F5344CB8AC3E}">
        <p14:creationId xmlns:p14="http://schemas.microsoft.com/office/powerpoint/2010/main" val="26741755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A difícil democracia </a:t>
            </a:r>
            <a:r>
              <a:rPr lang="pt-BR" b="1" dirty="0" smtClean="0">
                <a:solidFill>
                  <a:srgbClr val="FF0000"/>
                </a:solidFill>
              </a:rPr>
              <a:t/>
            </a:r>
            <a:br>
              <a:rPr lang="pt-BR" b="1" dirty="0" smtClean="0">
                <a:solidFill>
                  <a:srgbClr val="FF0000"/>
                </a:solidFill>
              </a:rPr>
            </a:br>
            <a:r>
              <a:rPr lang="pt-BR" dirty="0" smtClean="0">
                <a:solidFill>
                  <a:srgbClr val="C00000"/>
                </a:solidFill>
              </a:rPr>
              <a:t>Boaventura de Sousa Santos</a:t>
            </a:r>
            <a:endParaRPr lang="pt-BR" dirty="0">
              <a:solidFill>
                <a:srgbClr val="C00000"/>
              </a:solidFill>
            </a:endParaRPr>
          </a:p>
        </p:txBody>
      </p:sp>
      <p:sp>
        <p:nvSpPr>
          <p:cNvPr id="3" name="Espaço Reservado para Conteúdo 2"/>
          <p:cNvSpPr>
            <a:spLocks noGrp="1"/>
          </p:cNvSpPr>
          <p:nvPr>
            <p:ph idx="1"/>
          </p:nvPr>
        </p:nvSpPr>
        <p:spPr/>
        <p:txBody>
          <a:bodyPr>
            <a:normAutofit/>
          </a:bodyPr>
          <a:lstStyle/>
          <a:p>
            <a:pPr marL="0" indent="0">
              <a:buNone/>
            </a:pPr>
            <a:endParaRPr lang="pt-BR" dirty="0" smtClean="0"/>
          </a:p>
          <a:p>
            <a:pPr marL="0" indent="0">
              <a:buNone/>
            </a:pPr>
            <a:r>
              <a:rPr lang="pt-BR" dirty="0" smtClean="0"/>
              <a:t>“A segunda década do milênio está dominada, talvez como nunca, pelo monopólio de uma concepção de democracia de tão baixa intensidade que facilmente se confunde com a </a:t>
            </a:r>
            <a:r>
              <a:rPr lang="pt-BR" dirty="0" err="1" smtClean="0"/>
              <a:t>antidemocracia</a:t>
            </a:r>
            <a:r>
              <a:rPr lang="pt-BR" dirty="0" smtClean="0"/>
              <a:t>. Com cada vez mais infeliz convicção, </a:t>
            </a:r>
            <a:r>
              <a:rPr lang="pt-BR" dirty="0" smtClean="0">
                <a:solidFill>
                  <a:srgbClr val="C00000"/>
                </a:solidFill>
              </a:rPr>
              <a:t>vivemos em sociedades politicamente democráticas e socialmente fascistas.”</a:t>
            </a:r>
            <a:endParaRPr lang="pt-BR" dirty="0">
              <a:solidFill>
                <a:srgbClr val="C00000"/>
              </a:solidFill>
            </a:endParaRPr>
          </a:p>
        </p:txBody>
      </p:sp>
    </p:spTree>
    <p:extLst>
      <p:ext uri="{BB962C8B-B14F-4D97-AF65-F5344CB8AC3E}">
        <p14:creationId xmlns:p14="http://schemas.microsoft.com/office/powerpoint/2010/main" val="520471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
            </a:r>
            <a:br>
              <a:rPr lang="pt-BR" dirty="0" smtClean="0"/>
            </a:br>
            <a:r>
              <a:rPr lang="pt-BR" dirty="0" smtClean="0"/>
              <a:t/>
            </a:r>
            <a:br>
              <a:rPr lang="pt-BR" dirty="0" smtClean="0"/>
            </a:br>
            <a:r>
              <a:rPr lang="pt-BR" sz="4900" dirty="0" smtClean="0"/>
              <a:t>O ódio à democracia </a:t>
            </a:r>
            <a:r>
              <a:rPr lang="pt-BR" sz="4000" dirty="0" smtClean="0"/>
              <a:t>(2005)</a:t>
            </a:r>
            <a:r>
              <a:rPr lang="pt-BR" dirty="0"/>
              <a:t/>
            </a:r>
            <a:br>
              <a:rPr lang="pt-BR" dirty="0"/>
            </a:br>
            <a:r>
              <a:rPr lang="pt-BR" sz="4900" dirty="0" smtClean="0">
                <a:solidFill>
                  <a:srgbClr val="C00000"/>
                </a:solidFill>
              </a:rPr>
              <a:t>Jacques </a:t>
            </a:r>
            <a:r>
              <a:rPr lang="pt-BR" sz="4900" dirty="0" err="1">
                <a:solidFill>
                  <a:srgbClr val="C00000"/>
                </a:solidFill>
              </a:rPr>
              <a:t>Rancière</a:t>
            </a:r>
            <a:r>
              <a:rPr lang="pt-BR" sz="4900" dirty="0">
                <a:solidFill>
                  <a:srgbClr val="C00000"/>
                </a:solidFill>
              </a:rPr>
              <a:t> </a:t>
            </a:r>
            <a:r>
              <a:rPr lang="pt-BR" dirty="0" smtClean="0"/>
              <a:t/>
            </a:r>
            <a:br>
              <a:rPr lang="pt-BR" dirty="0" smtClean="0"/>
            </a:br>
            <a:r>
              <a:rPr lang="pt-BR" dirty="0"/>
              <a:t/>
            </a:r>
            <a:br>
              <a:rPr lang="pt-BR" dirty="0"/>
            </a:br>
            <a:endParaRPr lang="pt-BR" dirty="0"/>
          </a:p>
        </p:txBody>
      </p:sp>
      <p:sp>
        <p:nvSpPr>
          <p:cNvPr id="3" name="Espaço Reservado para Conteúdo 2"/>
          <p:cNvSpPr>
            <a:spLocks noGrp="1"/>
          </p:cNvSpPr>
          <p:nvPr>
            <p:ph idx="1"/>
          </p:nvPr>
        </p:nvSpPr>
        <p:spPr/>
        <p:txBody>
          <a:bodyPr>
            <a:normAutofit/>
          </a:bodyPr>
          <a:lstStyle/>
          <a:p>
            <a:pPr marL="0" indent="0" algn="just">
              <a:buNone/>
            </a:pPr>
            <a:endParaRPr lang="pt-BR" dirty="0"/>
          </a:p>
          <a:p>
            <a:pPr marL="0" indent="0" algn="just">
              <a:buNone/>
            </a:pPr>
            <a:r>
              <a:rPr lang="pt-BR" dirty="0" smtClean="0"/>
              <a:t>“A intensidade </a:t>
            </a:r>
            <a:r>
              <a:rPr lang="pt-BR" dirty="0"/>
              <a:t>da vida democrática, </a:t>
            </a:r>
            <a:r>
              <a:rPr lang="pt-BR" dirty="0" smtClean="0"/>
              <a:t>advém da </a:t>
            </a:r>
            <a:r>
              <a:rPr lang="pt-BR" dirty="0"/>
              <a:t>constante e conflituosa expansão que opera em seu interior, </a:t>
            </a:r>
            <a:r>
              <a:rPr lang="pt-BR" dirty="0" smtClean="0"/>
              <a:t>cujo cerne é o</a:t>
            </a:r>
            <a:r>
              <a:rPr lang="pt-BR" dirty="0" smtClean="0">
                <a:solidFill>
                  <a:srgbClr val="C00000"/>
                </a:solidFill>
              </a:rPr>
              <a:t> poder de qualquer um </a:t>
            </a:r>
            <a:r>
              <a:rPr lang="pt-BR" dirty="0">
                <a:solidFill>
                  <a:srgbClr val="C00000"/>
                </a:solidFill>
              </a:rPr>
              <a:t>para governar, </a:t>
            </a:r>
            <a:r>
              <a:rPr lang="pt-BR" dirty="0"/>
              <a:t>para adentrar as esferas antes reservadas a </a:t>
            </a:r>
            <a:r>
              <a:rPr lang="pt-BR" dirty="0" smtClean="0"/>
              <a:t>poucos.”</a:t>
            </a:r>
          </a:p>
          <a:p>
            <a:pPr marL="0" indent="0">
              <a:buNone/>
            </a:pPr>
            <a:r>
              <a:rPr lang="pt-BR" dirty="0" smtClean="0">
                <a:solidFill>
                  <a:srgbClr val="FF0000"/>
                </a:solidFill>
              </a:rPr>
              <a:t>_________________________________________________________</a:t>
            </a:r>
          </a:p>
          <a:p>
            <a:pPr marL="0" indent="0" algn="just">
              <a:buNone/>
            </a:pPr>
            <a:r>
              <a:rPr lang="pt-BR" sz="2200" dirty="0" smtClean="0"/>
              <a:t>“A verdadeira democracia é precisamente essa luta de democracias, a democracia contestando a si mesma, se expondo ao seu próprio limite.”</a:t>
            </a:r>
            <a:endParaRPr lang="pt-BR" sz="2200" dirty="0"/>
          </a:p>
        </p:txBody>
      </p:sp>
    </p:spTree>
    <p:extLst>
      <p:ext uri="{BB962C8B-B14F-4D97-AF65-F5344CB8AC3E}">
        <p14:creationId xmlns:p14="http://schemas.microsoft.com/office/powerpoint/2010/main" val="17130611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4000" dirty="0"/>
              <a:t/>
            </a:r>
            <a:br>
              <a:rPr lang="pt-BR" sz="4000" dirty="0"/>
            </a:br>
            <a:r>
              <a:rPr lang="pt-BR" sz="4900" dirty="0">
                <a:solidFill>
                  <a:srgbClr val="C00000"/>
                </a:solidFill>
              </a:rPr>
              <a:t>Boaventura de Sousa Santos</a:t>
            </a:r>
            <a:r>
              <a:rPr lang="pt-BR" sz="3200" dirty="0" smtClean="0"/>
              <a:t/>
            </a:r>
            <a:br>
              <a:rPr lang="pt-BR" sz="3200" dirty="0" smtClean="0"/>
            </a:br>
            <a:r>
              <a:rPr lang="pt-BR" sz="4000" dirty="0" smtClean="0"/>
              <a:t>Procuram-se </a:t>
            </a:r>
            <a:r>
              <a:rPr lang="pt-BR" sz="4000" dirty="0"/>
              <a:t>horizontes, urgente (2018)</a:t>
            </a:r>
            <a:br>
              <a:rPr lang="pt-BR" sz="4000" dirty="0"/>
            </a:br>
            <a:r>
              <a:rPr lang="pt-BR" sz="3200" dirty="0"/>
              <a:t/>
            </a:r>
            <a:br>
              <a:rPr lang="pt-BR" sz="3200" dirty="0"/>
            </a:br>
            <a:endParaRPr lang="pt-BR" sz="3200" dirty="0"/>
          </a:p>
        </p:txBody>
      </p:sp>
      <p:sp>
        <p:nvSpPr>
          <p:cNvPr id="3" name="Espaço Reservado para Conteúdo 2"/>
          <p:cNvSpPr>
            <a:spLocks noGrp="1"/>
          </p:cNvSpPr>
          <p:nvPr>
            <p:ph idx="1"/>
          </p:nvPr>
        </p:nvSpPr>
        <p:spPr/>
        <p:txBody>
          <a:bodyPr>
            <a:normAutofit fontScale="55000" lnSpcReduction="20000"/>
          </a:bodyPr>
          <a:lstStyle/>
          <a:p>
            <a:r>
              <a:rPr lang="pt-BR" dirty="0"/>
              <a:t>A versão otimista da luta contra o extremismo racionalista e dogmatista consiste em pensar que as lutas do passado lograram vencer de modo irreversível os excessos e perversidades do extremismo e que somos hoje demasiado humanos para admitir a existência de sub-humanos. Trata-se de um pensamento anacrônico inverso que consiste em imaginar o presente como tendo superado definitivamente o passado. Enquanto o pensamento reacionário pretende fazer o presente regressar ao passado, o pensamento anacrônico inverso opera como se o passado não fosse ainda presente. Devido ao pensamento anacrônico inverso, vivemos em tempo colonial com imaginários pós-coloniais; vivemos em tempo de ditadura informal com imaginários de democracia formal; vivemos em tempo de corpos </a:t>
            </a:r>
            <a:r>
              <a:rPr lang="pt-BR" dirty="0" err="1"/>
              <a:t>racializados</a:t>
            </a:r>
            <a:r>
              <a:rPr lang="pt-BR" dirty="0"/>
              <a:t>, </a:t>
            </a:r>
            <a:r>
              <a:rPr lang="pt-BR" dirty="0" err="1"/>
              <a:t>sexualizados</a:t>
            </a:r>
            <a:r>
              <a:rPr lang="pt-BR" dirty="0"/>
              <a:t>, assassinados, esquartejados com imaginários de direitos humanos; vivemos em tempo de muros, fronteiras como trincheiras, exílios forçados, deslocamentos internos com imaginários de globalização; vivemos em tempo de </a:t>
            </a:r>
            <a:r>
              <a:rPr lang="pt-BR" dirty="0" err="1"/>
              <a:t>silenciamentos</a:t>
            </a:r>
            <a:r>
              <a:rPr lang="pt-BR" dirty="0"/>
              <a:t> e de sociologias das ausências com imaginários de orgia comunicacional digital; vivemos em tempo de grandes maiorias só terem liberdade para serem miseráveis com imaginários de autonomia e empreendedorismo; vivemos em tempo de vítimas a virarem-se contra vítimas e de oprimidos a elegerem os seus opressores com imaginários de libertação e de justiça social.</a:t>
            </a:r>
          </a:p>
          <a:p>
            <a:r>
              <a:rPr lang="pt-BR" dirty="0"/>
              <a:t>O totalitarismo do nosso tempo apresenta-se como o fim do totalitarismo e é, por isso, mais insidioso que os totalitarismos anteriores. Somos demasiados e demasiado humanos para cabermos num caminho só; mas, por outro lado, se os caminhos forem muitos e em todas as direções facilmente se transformam num labirinto ou num novelo, em todo o caso, num campo dinâmico de paralisia. É esta a condição do nosso tempo. Para sair dela é preciso combinar a pluralidade de caminhos com a coerência de um horizonte que ordene as circunstâncias e lhes dê sentido. Para pensar tal combinação e, aliás, até para pensar que ela é necessária, são necessárias outras maneiras de pensar, sentir e conhecer</a:t>
            </a:r>
            <a:r>
              <a:rPr lang="pt-BR" dirty="0" smtClean="0"/>
              <a:t>.</a:t>
            </a:r>
          </a:p>
          <a:p>
            <a:pPr marL="0" indent="0">
              <a:buNone/>
            </a:pPr>
            <a:endParaRPr lang="pt-BR" dirty="0" smtClean="0"/>
          </a:p>
          <a:p>
            <a:pPr marL="0" indent="0">
              <a:buNone/>
            </a:pPr>
            <a:r>
              <a:rPr lang="pt-BR" dirty="0">
                <a:hlinkClick r:id="rId2"/>
              </a:rPr>
              <a:t>https://outraspalavras.net/posts/boaventura-procuram-se-horizontes-com-urgencia-maxima</a:t>
            </a:r>
            <a:r>
              <a:rPr lang="pt-BR" dirty="0" smtClean="0">
                <a:hlinkClick r:id="rId2"/>
              </a:rPr>
              <a:t>/</a:t>
            </a:r>
            <a:endParaRPr lang="pt-BR" dirty="0" smtClean="0"/>
          </a:p>
          <a:p>
            <a:pPr marL="0" indent="0">
              <a:buNone/>
            </a:pPr>
            <a:endParaRPr lang="pt-BR" dirty="0"/>
          </a:p>
          <a:p>
            <a:endParaRPr lang="pt-BR" dirty="0"/>
          </a:p>
        </p:txBody>
      </p:sp>
    </p:spTree>
    <p:extLst>
      <p:ext uri="{BB962C8B-B14F-4D97-AF65-F5344CB8AC3E}">
        <p14:creationId xmlns:p14="http://schemas.microsoft.com/office/powerpoint/2010/main" val="297378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ctr"/>
            <a:r>
              <a:rPr lang="pt-BR" dirty="0" err="1" smtClean="0">
                <a:solidFill>
                  <a:srgbClr val="C00000"/>
                </a:solidFill>
              </a:rPr>
              <a:t>Jesús</a:t>
            </a:r>
            <a:r>
              <a:rPr lang="pt-BR" dirty="0" smtClean="0">
                <a:solidFill>
                  <a:srgbClr val="C00000"/>
                </a:solidFill>
              </a:rPr>
              <a:t> Martín-</a:t>
            </a:r>
            <a:r>
              <a:rPr lang="pt-BR" dirty="0" err="1" smtClean="0">
                <a:solidFill>
                  <a:srgbClr val="C00000"/>
                </a:solidFill>
              </a:rPr>
              <a:t>Barbero</a:t>
            </a:r>
            <a:endParaRPr lang="pt-BR" dirty="0">
              <a:solidFill>
                <a:srgbClr val="C00000"/>
              </a:solidFill>
            </a:endParaRPr>
          </a:p>
        </p:txBody>
      </p:sp>
      <p:sp>
        <p:nvSpPr>
          <p:cNvPr id="5" name="Espaço Reservado para Conteúdo 4"/>
          <p:cNvSpPr>
            <a:spLocks noGrp="1"/>
          </p:cNvSpPr>
          <p:nvPr>
            <p:ph idx="1"/>
          </p:nvPr>
        </p:nvSpPr>
        <p:spPr/>
        <p:txBody>
          <a:bodyPr>
            <a:normAutofit/>
          </a:bodyPr>
          <a:lstStyle/>
          <a:p>
            <a:pPr algn="ctr">
              <a:buNone/>
            </a:pPr>
            <a:r>
              <a:rPr lang="pt-BR" dirty="0" smtClean="0"/>
              <a:t>Sociedade em mutação</a:t>
            </a:r>
          </a:p>
          <a:p>
            <a:pPr algn="ctr">
              <a:buNone/>
            </a:pPr>
            <a:r>
              <a:rPr lang="pt-BR" dirty="0" smtClean="0">
                <a:solidFill>
                  <a:srgbClr val="FF0000"/>
                </a:solidFill>
              </a:rPr>
              <a:t>↓</a:t>
            </a:r>
          </a:p>
          <a:p>
            <a:pPr algn="ctr">
              <a:buNone/>
            </a:pPr>
            <a:r>
              <a:rPr lang="pt-BR" dirty="0" smtClean="0"/>
              <a:t>Sociedade de falas estendidas</a:t>
            </a:r>
          </a:p>
          <a:p>
            <a:pPr algn="ctr">
              <a:buNone/>
            </a:pPr>
            <a:r>
              <a:rPr lang="pt-BR" dirty="0" smtClean="0">
                <a:solidFill>
                  <a:srgbClr val="FF0000"/>
                </a:solidFill>
              </a:rPr>
              <a:t>↓</a:t>
            </a:r>
          </a:p>
          <a:p>
            <a:pPr algn="ctr">
              <a:buNone/>
            </a:pPr>
            <a:r>
              <a:rPr lang="pt-BR" dirty="0" smtClean="0"/>
              <a:t>Ruídos = entrechoque das falas do mundo</a:t>
            </a:r>
          </a:p>
          <a:p>
            <a:pPr algn="ctr">
              <a:buNone/>
            </a:pPr>
            <a:r>
              <a:rPr lang="pt-BR" dirty="0" smtClean="0">
                <a:solidFill>
                  <a:srgbClr val="FF0000"/>
                </a:solidFill>
                <a:latin typeface="Times New Roman" panose="02020603050405020304" pitchFamily="18" charset="0"/>
                <a:cs typeface="Times New Roman" panose="02020603050405020304" pitchFamily="18" charset="0"/>
              </a:rPr>
              <a:t>ꜜ</a:t>
            </a:r>
            <a:endParaRPr lang="pt-BR" dirty="0">
              <a:solidFill>
                <a:srgbClr val="FF0000"/>
              </a:solidFill>
            </a:endParaRPr>
          </a:p>
          <a:p>
            <a:pPr algn="ctr">
              <a:buNone/>
            </a:pPr>
            <a:r>
              <a:rPr lang="pt-BR" dirty="0" smtClean="0"/>
              <a:t>Novo ecossistema comunicativo</a:t>
            </a:r>
            <a:endParaRPr lang="pt-BR" dirty="0"/>
          </a:p>
        </p:txBody>
      </p:sp>
    </p:spTree>
    <p:extLst>
      <p:ext uri="{BB962C8B-B14F-4D97-AF65-F5344CB8AC3E}">
        <p14:creationId xmlns:p14="http://schemas.microsoft.com/office/powerpoint/2010/main" val="3464732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b="1" dirty="0" smtClean="0">
                <a:solidFill>
                  <a:srgbClr val="C00000"/>
                </a:solidFill>
              </a:rPr>
              <a:t>Thomas Mann </a:t>
            </a:r>
            <a:r>
              <a:rPr lang="pt-BR" dirty="0" smtClean="0">
                <a:solidFill>
                  <a:srgbClr val="FF0000"/>
                </a:solidFill>
              </a:rPr>
              <a:t/>
            </a:r>
            <a:br>
              <a:rPr lang="pt-BR" dirty="0" smtClean="0">
                <a:solidFill>
                  <a:srgbClr val="FF0000"/>
                </a:solidFill>
              </a:rPr>
            </a:br>
            <a:r>
              <a:rPr lang="pt-BR" dirty="0" smtClean="0"/>
              <a:t>Travessia marítima com Dom Quixote</a:t>
            </a:r>
            <a:endParaRPr lang="pt-BR" dirty="0"/>
          </a:p>
        </p:txBody>
      </p:sp>
      <p:sp>
        <p:nvSpPr>
          <p:cNvPr id="3" name="Espaço Reservado para Conteúdo 2"/>
          <p:cNvSpPr>
            <a:spLocks noGrp="1"/>
          </p:cNvSpPr>
          <p:nvPr>
            <p:ph idx="1"/>
          </p:nvPr>
        </p:nvSpPr>
        <p:spPr/>
        <p:txBody>
          <a:bodyPr/>
          <a:lstStyle/>
          <a:p>
            <a:pPr>
              <a:buNone/>
            </a:pPr>
            <a:r>
              <a:rPr lang="pt-BR" dirty="0" smtClean="0"/>
              <a:t>   </a:t>
            </a:r>
          </a:p>
          <a:p>
            <a:pPr>
              <a:buNone/>
            </a:pPr>
            <a:r>
              <a:rPr lang="pt-BR" dirty="0" smtClean="0"/>
              <a:t>    É preciso acolher o presente em toda a sua complexidade, em todas as suas contradições, pois </a:t>
            </a:r>
            <a:r>
              <a:rPr lang="pt-BR" dirty="0" smtClean="0">
                <a:solidFill>
                  <a:srgbClr val="C00000"/>
                </a:solidFill>
              </a:rPr>
              <a:t>o futuro nasce do que é múltiplo</a:t>
            </a:r>
            <a:r>
              <a:rPr lang="pt-BR" dirty="0" smtClean="0"/>
              <a:t>, não do que é único.</a:t>
            </a:r>
          </a:p>
          <a:p>
            <a:pPr>
              <a:buNone/>
            </a:pPr>
            <a:endParaRPr lang="pt-BR" dirty="0"/>
          </a:p>
        </p:txBody>
      </p:sp>
    </p:spTree>
    <p:extLst>
      <p:ext uri="{BB962C8B-B14F-4D97-AF65-F5344CB8AC3E}">
        <p14:creationId xmlns:p14="http://schemas.microsoft.com/office/powerpoint/2010/main" val="1135670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600" dirty="0" smtClean="0">
                <a:solidFill>
                  <a:srgbClr val="C00000"/>
                </a:solidFill>
              </a:rPr>
              <a:t>SPECTRES ARE HAUNTING EUROPE</a:t>
            </a:r>
            <a:br>
              <a:rPr lang="pt-BR" sz="3600" dirty="0" smtClean="0">
                <a:solidFill>
                  <a:srgbClr val="C00000"/>
                </a:solidFill>
              </a:rPr>
            </a:br>
            <a:r>
              <a:rPr lang="pt-BR" sz="2400" dirty="0" smtClean="0"/>
              <a:t>Maria </a:t>
            </a:r>
            <a:r>
              <a:rPr lang="pt-BR" sz="2400" dirty="0" err="1" smtClean="0"/>
              <a:t>Kourkouta</a:t>
            </a:r>
            <a:r>
              <a:rPr lang="pt-BR" sz="2400" dirty="0" smtClean="0"/>
              <a:t> e Niki </a:t>
            </a:r>
            <a:r>
              <a:rPr lang="pt-BR" sz="2400" dirty="0" err="1" smtClean="0"/>
              <a:t>Gianari</a:t>
            </a:r>
            <a:r>
              <a:rPr lang="pt-BR" sz="2400" dirty="0" smtClean="0"/>
              <a:t>, 2016, Grécia</a:t>
            </a:r>
            <a:endParaRPr lang="pt-BR" sz="3600" dirty="0">
              <a:solidFill>
                <a:srgbClr val="FF0000"/>
              </a:solidFill>
            </a:endParaRPr>
          </a:p>
        </p:txBody>
      </p:sp>
      <p:sp>
        <p:nvSpPr>
          <p:cNvPr id="3" name="Espaço Reservado para Conteúdo 2"/>
          <p:cNvSpPr>
            <a:spLocks noGrp="1"/>
          </p:cNvSpPr>
          <p:nvPr>
            <p:ph idx="1"/>
          </p:nvPr>
        </p:nvSpPr>
        <p:spPr/>
        <p:txBody>
          <a:bodyPr/>
          <a:lstStyle/>
          <a:p>
            <a:pPr marL="0" indent="0">
              <a:buNone/>
            </a:pPr>
            <a:r>
              <a:rPr lang="pt-BR" dirty="0">
                <a:hlinkClick r:id="rId2"/>
              </a:rPr>
              <a:t>https://</a:t>
            </a:r>
            <a:r>
              <a:rPr lang="pt-BR" dirty="0" smtClean="0">
                <a:hlinkClick r:id="rId2"/>
              </a:rPr>
              <a:t>www.youtube.com/watch?v=p-9c3YblPTc</a:t>
            </a:r>
            <a:endParaRPr lang="pt-BR" dirty="0" smtClean="0"/>
          </a:p>
          <a:p>
            <a:pPr marL="0" indent="0">
              <a:buNone/>
            </a:pPr>
            <a:endParaRPr lang="pt-BR" dirty="0"/>
          </a:p>
          <a:p>
            <a:pPr marL="0" indent="0">
              <a:buNone/>
            </a:pPr>
            <a:endParaRPr lang="pt-BR" dirty="0"/>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9257" y="2707341"/>
            <a:ext cx="5429250" cy="3810000"/>
          </a:xfrm>
          <a:prstGeom prst="rect">
            <a:avLst/>
          </a:prstGeom>
        </p:spPr>
      </p:pic>
    </p:spTree>
    <p:extLst>
      <p:ext uri="{BB962C8B-B14F-4D97-AF65-F5344CB8AC3E}">
        <p14:creationId xmlns:p14="http://schemas.microsoft.com/office/powerpoint/2010/main" val="1312695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latin typeface="+mn-lt"/>
              </a:rPr>
              <a:t>Vladimir </a:t>
            </a:r>
            <a:r>
              <a:rPr lang="pt-BR" dirty="0" err="1" smtClean="0">
                <a:solidFill>
                  <a:srgbClr val="C00000"/>
                </a:solidFill>
                <a:latin typeface="+mn-lt"/>
              </a:rPr>
              <a:t>Safatle</a:t>
            </a:r>
            <a:r>
              <a:rPr lang="pt-BR" dirty="0" smtClean="0">
                <a:solidFill>
                  <a:srgbClr val="C00000"/>
                </a:solidFill>
                <a:latin typeface="+mn-lt"/>
              </a:rPr>
              <a:t> </a:t>
            </a:r>
            <a:r>
              <a:rPr lang="pt-BR" dirty="0" smtClean="0"/>
              <a:t>(2018)</a:t>
            </a:r>
            <a:endParaRPr lang="pt-BR" dirty="0">
              <a:solidFill>
                <a:srgbClr val="C00000"/>
              </a:solidFill>
            </a:endParaRPr>
          </a:p>
        </p:txBody>
      </p:sp>
      <p:sp>
        <p:nvSpPr>
          <p:cNvPr id="3" name="Espaço Reservado para Conteúdo 2"/>
          <p:cNvSpPr>
            <a:spLocks noGrp="1"/>
          </p:cNvSpPr>
          <p:nvPr>
            <p:ph idx="1"/>
          </p:nvPr>
        </p:nvSpPr>
        <p:spPr/>
        <p:txBody>
          <a:bodyPr>
            <a:normAutofit/>
          </a:bodyPr>
          <a:lstStyle/>
          <a:p>
            <a:pPr marL="0" indent="0" algn="just">
              <a:buNone/>
            </a:pPr>
            <a:r>
              <a:rPr lang="pt-BR" dirty="0"/>
              <a:t>A questão do outro, o drama do reconhecimento, talvez seja hoje a questão política </a:t>
            </a:r>
            <a:r>
              <a:rPr lang="pt-BR" smtClean="0"/>
              <a:t>central.</a:t>
            </a:r>
          </a:p>
          <a:p>
            <a:pPr marL="0" indent="0" algn="just">
              <a:buNone/>
            </a:pPr>
            <a:endParaRPr lang="pt-BR" dirty="0"/>
          </a:p>
          <a:p>
            <a:pPr marL="0" indent="0" algn="just">
              <a:buNone/>
            </a:pPr>
            <a:r>
              <a:rPr lang="pt-BR" dirty="0" smtClean="0"/>
              <a:t>________________________________________________________</a:t>
            </a:r>
          </a:p>
          <a:p>
            <a:pPr algn="just"/>
            <a:r>
              <a:rPr lang="pt-BR" sz="2100" b="1" dirty="0">
                <a:solidFill>
                  <a:srgbClr val="C00000"/>
                </a:solidFill>
              </a:rPr>
              <a:t>Democracia é invenção</a:t>
            </a:r>
            <a:r>
              <a:rPr lang="pt-BR" sz="2100" dirty="0"/>
              <a:t>: cria, subverte e recria ininterruptamente os direitos, reinstituindo o social e o político. </a:t>
            </a:r>
            <a:r>
              <a:rPr lang="pt-BR" sz="2100" dirty="0" smtClean="0"/>
              <a:t>Tem </a:t>
            </a:r>
            <a:r>
              <a:rPr lang="pt-BR" sz="2100" dirty="0"/>
              <a:t>como princípio fundamental a ampliação dos direitos, cuja matéria-prima é o</a:t>
            </a:r>
            <a:r>
              <a:rPr lang="pt-BR" sz="2100" b="1" dirty="0">
                <a:solidFill>
                  <a:srgbClr val="FF0000"/>
                </a:solidFill>
              </a:rPr>
              <a:t> </a:t>
            </a:r>
            <a:r>
              <a:rPr lang="pt-BR" sz="2100" b="1" dirty="0" smtClean="0">
                <a:solidFill>
                  <a:srgbClr val="C00000"/>
                </a:solidFill>
              </a:rPr>
              <a:t>desejo.</a:t>
            </a:r>
            <a:endParaRPr lang="pt-BR" sz="2100" dirty="0">
              <a:solidFill>
                <a:srgbClr val="C00000"/>
              </a:solidFill>
            </a:endParaRPr>
          </a:p>
          <a:p>
            <a:r>
              <a:rPr lang="pt-BR" sz="2100" dirty="0"/>
              <a:t>N</a:t>
            </a:r>
            <a:r>
              <a:rPr lang="pt-BR" sz="2100" dirty="0" smtClean="0"/>
              <a:t>ão </a:t>
            </a:r>
            <a:r>
              <a:rPr lang="pt-BR" sz="2100" dirty="0"/>
              <a:t>chegará a um momento em que estará consolidada: </a:t>
            </a:r>
            <a:r>
              <a:rPr lang="pt-BR" sz="2100" b="1" dirty="0">
                <a:solidFill>
                  <a:srgbClr val="C00000"/>
                </a:solidFill>
              </a:rPr>
              <a:t>permanente condição de </a:t>
            </a:r>
            <a:r>
              <a:rPr lang="pt-BR" sz="2100" b="1" dirty="0" smtClean="0">
                <a:solidFill>
                  <a:srgbClr val="C00000"/>
                </a:solidFill>
              </a:rPr>
              <a:t>desejo.</a:t>
            </a:r>
            <a:endParaRPr lang="pt-BR" sz="2100" b="1" dirty="0">
              <a:solidFill>
                <a:srgbClr val="C00000"/>
              </a:solidFill>
            </a:endParaRPr>
          </a:p>
          <a:p>
            <a:pPr marL="0" indent="0" algn="just">
              <a:buNone/>
            </a:pPr>
            <a:endParaRPr lang="pt-BR" dirty="0" smtClean="0"/>
          </a:p>
        </p:txBody>
      </p:sp>
    </p:spTree>
    <p:extLst>
      <p:ext uri="{BB962C8B-B14F-4D97-AF65-F5344CB8AC3E}">
        <p14:creationId xmlns:p14="http://schemas.microsoft.com/office/powerpoint/2010/main" val="1653048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Bernardo Toro</a:t>
            </a:r>
            <a:endParaRPr lang="pt-BR" dirty="0">
              <a:solidFill>
                <a:srgbClr val="C00000"/>
              </a:solidFill>
            </a:endParaRPr>
          </a:p>
        </p:txBody>
      </p:sp>
      <p:sp>
        <p:nvSpPr>
          <p:cNvPr id="3" name="Espaço Reservado para Conteúdo 2"/>
          <p:cNvSpPr>
            <a:spLocks noGrp="1"/>
          </p:cNvSpPr>
          <p:nvPr>
            <p:ph idx="1"/>
          </p:nvPr>
        </p:nvSpPr>
        <p:spPr/>
        <p:txBody>
          <a:bodyPr>
            <a:normAutofit lnSpcReduction="10000"/>
          </a:bodyPr>
          <a:lstStyle/>
          <a:p>
            <a:pPr marL="0" indent="0">
              <a:buNone/>
            </a:pPr>
            <a:r>
              <a:rPr lang="pt-BR" dirty="0" smtClean="0"/>
              <a:t>“O que é cultura hoje, ou o que é cultura do ponto de vista democrático? É a criação de condições estáveis para que os diferentes sentidos, que produzem os diferentes grupos de uma sociedade, possam circular e competir em igualdade de condições.</a:t>
            </a:r>
          </a:p>
          <a:p>
            <a:pPr marL="0" indent="0">
              <a:buNone/>
            </a:pPr>
            <a:r>
              <a:rPr lang="pt-BR" dirty="0" smtClean="0"/>
              <a:t>O sentido é a razão de existência para alguém no mundo (...) se os sentidos não circulam e não competem, não existem.</a:t>
            </a:r>
          </a:p>
          <a:p>
            <a:pPr marL="0" indent="0">
              <a:buNone/>
            </a:pPr>
            <a:r>
              <a:rPr lang="pt-BR" dirty="0" smtClean="0"/>
              <a:t>(...) O desafio que tem a cultura, a comunicação e a política é como estruturar arquiteturas para que todos nós possamos circular e competir. De alguma maneira, é a vantagem que têm invenções como o </a:t>
            </a:r>
            <a:r>
              <a:rPr lang="pt-BR" dirty="0" err="1" smtClean="0"/>
              <a:t>twitter</a:t>
            </a:r>
            <a:r>
              <a:rPr lang="pt-BR" dirty="0" smtClean="0"/>
              <a:t>, o </a:t>
            </a:r>
            <a:r>
              <a:rPr lang="pt-BR" dirty="0" err="1" smtClean="0"/>
              <a:t>facebook</a:t>
            </a:r>
            <a:r>
              <a:rPr lang="pt-BR" dirty="0" smtClean="0"/>
              <a:t>, o </a:t>
            </a:r>
            <a:r>
              <a:rPr lang="pt-BR" dirty="0" err="1" smtClean="0"/>
              <a:t>youtube</a:t>
            </a:r>
            <a:r>
              <a:rPr lang="pt-BR" dirty="0"/>
              <a:t> </a:t>
            </a:r>
            <a:r>
              <a:rPr lang="pt-BR" dirty="0" smtClean="0"/>
              <a:t>ou até mesmo a própria internet: é possível realizar um jogo de sentido com poucos recursos.”</a:t>
            </a:r>
            <a:endParaRPr lang="pt-BR" dirty="0"/>
          </a:p>
        </p:txBody>
      </p:sp>
    </p:spTree>
    <p:extLst>
      <p:ext uri="{BB962C8B-B14F-4D97-AF65-F5344CB8AC3E}">
        <p14:creationId xmlns:p14="http://schemas.microsoft.com/office/powerpoint/2010/main" val="4087005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Raymond Williams</a:t>
            </a:r>
            <a:endParaRPr lang="en-US" dirty="0">
              <a:solidFill>
                <a:srgbClr val="C00000"/>
              </a:solidFill>
            </a:endParaRPr>
          </a:p>
        </p:txBody>
      </p:sp>
      <p:sp>
        <p:nvSpPr>
          <p:cNvPr id="3" name="Espaço Reservado para Conteúdo 2"/>
          <p:cNvSpPr>
            <a:spLocks noGrp="1"/>
          </p:cNvSpPr>
          <p:nvPr>
            <p:ph idx="1"/>
          </p:nvPr>
        </p:nvSpPr>
        <p:spPr/>
        <p:txBody>
          <a:bodyPr/>
          <a:lstStyle/>
          <a:p>
            <a:pPr>
              <a:buNone/>
            </a:pPr>
            <a:endParaRPr lang="en-US" dirty="0" smtClean="0"/>
          </a:p>
          <a:p>
            <a:pPr algn="ctr">
              <a:buNone/>
            </a:pPr>
            <a:r>
              <a:rPr lang="en-US" sz="4000" dirty="0" err="1"/>
              <a:t>Cultura</a:t>
            </a:r>
            <a:r>
              <a:rPr lang="en-US" sz="4000" dirty="0"/>
              <a:t> é a soma das </a:t>
            </a:r>
            <a:r>
              <a:rPr lang="en-US" sz="4000" dirty="0" err="1"/>
              <a:t>descrições</a:t>
            </a:r>
            <a:r>
              <a:rPr lang="en-US" sz="4000" dirty="0"/>
              <a:t> </a:t>
            </a:r>
            <a:r>
              <a:rPr lang="en-US" sz="4000" dirty="0" err="1"/>
              <a:t>disponíveis</a:t>
            </a:r>
            <a:r>
              <a:rPr lang="en-US" sz="4000" dirty="0"/>
              <a:t> </a:t>
            </a:r>
            <a:r>
              <a:rPr lang="en-US" sz="4000" dirty="0" err="1"/>
              <a:t>pelas</a:t>
            </a:r>
            <a:r>
              <a:rPr lang="en-US" sz="4000" dirty="0"/>
              <a:t> </a:t>
            </a:r>
            <a:r>
              <a:rPr lang="en-US" sz="4000" dirty="0" err="1"/>
              <a:t>quais</a:t>
            </a:r>
            <a:r>
              <a:rPr lang="en-US" sz="4000" dirty="0"/>
              <a:t> as </a:t>
            </a:r>
            <a:r>
              <a:rPr lang="en-US" sz="4000" dirty="0" err="1"/>
              <a:t>sociedades</a:t>
            </a:r>
            <a:r>
              <a:rPr lang="en-US" sz="4000" dirty="0"/>
              <a:t> </a:t>
            </a:r>
            <a:r>
              <a:rPr lang="en-US" sz="4000" dirty="0" err="1"/>
              <a:t>dão</a:t>
            </a:r>
            <a:r>
              <a:rPr lang="en-US" sz="4000" dirty="0"/>
              <a:t> </a:t>
            </a:r>
            <a:r>
              <a:rPr lang="en-US" sz="4000" dirty="0" err="1"/>
              <a:t>sentido</a:t>
            </a:r>
            <a:r>
              <a:rPr lang="en-US" sz="4000" dirty="0"/>
              <a:t> e </a:t>
            </a:r>
            <a:r>
              <a:rPr lang="en-US" sz="4000" dirty="0" err="1"/>
              <a:t>refletem</a:t>
            </a:r>
            <a:r>
              <a:rPr lang="en-US" sz="4000" dirty="0"/>
              <a:t> as </a:t>
            </a:r>
            <a:r>
              <a:rPr lang="en-US" sz="4000" dirty="0" err="1"/>
              <a:t>suas</a:t>
            </a:r>
            <a:r>
              <a:rPr lang="en-US" sz="4000" dirty="0"/>
              <a:t> </a:t>
            </a:r>
            <a:r>
              <a:rPr lang="en-US" sz="4000" dirty="0" err="1"/>
              <a:t>experiências</a:t>
            </a:r>
            <a:r>
              <a:rPr lang="en-US" sz="4000" dirty="0"/>
              <a:t>.</a:t>
            </a:r>
          </a:p>
          <a:p>
            <a:pPr>
              <a:buNone/>
            </a:pPr>
            <a:endParaRPr lang="en-US" dirty="0"/>
          </a:p>
        </p:txBody>
      </p:sp>
    </p:spTree>
    <p:extLst>
      <p:ext uri="{BB962C8B-B14F-4D97-AF65-F5344CB8AC3E}">
        <p14:creationId xmlns:p14="http://schemas.microsoft.com/office/powerpoint/2010/main" val="1701618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m 2" descr="3out2013---o-conjunto-de-estatuas-do-monumento-as-bandeiras-popularmente-conhecido-como-empurra-empurra-no-parque-do-ibirapuera-zona-sul-de-sao-paulo-foi (1).jpg"/>
          <p:cNvPicPr>
            <a:picLocks noChangeAspect="1"/>
          </p:cNvPicPr>
          <p:nvPr/>
        </p:nvPicPr>
        <p:blipFill>
          <a:blip r:embed="rId2" cstate="print"/>
          <a:srcRect/>
          <a:stretch>
            <a:fillRect/>
          </a:stretch>
        </p:blipFill>
        <p:spPr bwMode="auto">
          <a:xfrm>
            <a:off x="1543050" y="1047750"/>
            <a:ext cx="9105900" cy="4762500"/>
          </a:xfrm>
          <a:prstGeom prst="rect">
            <a:avLst/>
          </a:prstGeom>
          <a:noFill/>
          <a:ln w="9525">
            <a:noFill/>
            <a:miter lim="800000"/>
            <a:headEnd/>
            <a:tailEnd/>
          </a:ln>
        </p:spPr>
      </p:pic>
    </p:spTree>
    <p:extLst>
      <p:ext uri="{BB962C8B-B14F-4D97-AF65-F5344CB8AC3E}">
        <p14:creationId xmlns:p14="http://schemas.microsoft.com/office/powerpoint/2010/main" val="34786076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600" dirty="0" smtClean="0"/>
              <a:t>Fomento à cultura na Alemanha: </a:t>
            </a:r>
            <a:r>
              <a:rPr lang="pt-BR" sz="3600" dirty="0" smtClean="0">
                <a:solidFill>
                  <a:srgbClr val="C00000"/>
                </a:solidFill>
              </a:rPr>
              <a:t>a alta cultura clássica perde sua relevância</a:t>
            </a:r>
            <a:r>
              <a:rPr lang="pt-BR" dirty="0"/>
              <a:t> </a:t>
            </a:r>
            <a:r>
              <a:rPr lang="pt-BR" dirty="0" smtClean="0"/>
              <a:t>- </a:t>
            </a:r>
            <a:r>
              <a:rPr lang="pt-BR" sz="3100" dirty="0" smtClean="0"/>
              <a:t>Goethe </a:t>
            </a:r>
            <a:r>
              <a:rPr lang="pt-BR" sz="3100" dirty="0" err="1" smtClean="0"/>
              <a:t>Institut</a:t>
            </a:r>
            <a:endParaRPr lang="pt-BR" sz="3100" dirty="0"/>
          </a:p>
        </p:txBody>
      </p:sp>
      <p:sp>
        <p:nvSpPr>
          <p:cNvPr id="3" name="Espaço Reservado para Conteúdo 2"/>
          <p:cNvSpPr>
            <a:spLocks noGrp="1"/>
          </p:cNvSpPr>
          <p:nvPr>
            <p:ph idx="1"/>
          </p:nvPr>
        </p:nvSpPr>
        <p:spPr/>
        <p:txBody>
          <a:bodyPr>
            <a:normAutofit fontScale="92500" lnSpcReduction="10000"/>
          </a:bodyPr>
          <a:lstStyle/>
          <a:p>
            <a:pPr marL="0" indent="0">
              <a:buNone/>
            </a:pPr>
            <a:r>
              <a:rPr lang="pt-BR" dirty="0">
                <a:hlinkClick r:id="rId2"/>
              </a:rPr>
              <a:t>https://</a:t>
            </a:r>
            <a:r>
              <a:rPr lang="pt-BR" dirty="0" smtClean="0">
                <a:hlinkClick r:id="rId2"/>
              </a:rPr>
              <a:t>www.goethe.de/ins/br/pt/kul/mag/20940616.html</a:t>
            </a:r>
            <a:endParaRPr lang="pt-BR" dirty="0" smtClean="0"/>
          </a:p>
          <a:p>
            <a:pPr marL="0" indent="0">
              <a:buNone/>
            </a:pPr>
            <a:endParaRPr lang="pt-BR" dirty="0"/>
          </a:p>
          <a:p>
            <a:r>
              <a:rPr lang="pt-BR" dirty="0" smtClean="0"/>
              <a:t>9,9 bilhões de euros destinados a medidas públicas de incentivo à cultura.</a:t>
            </a:r>
          </a:p>
          <a:p>
            <a:r>
              <a:rPr lang="pt-BR" dirty="0" smtClean="0"/>
              <a:t>Ideia arraigada: arte e cultura como bem importante para toda a sociedade.</a:t>
            </a:r>
          </a:p>
          <a:p>
            <a:r>
              <a:rPr lang="pt-BR" dirty="0" smtClean="0"/>
              <a:t>Estado deve garantir e incentivar a arte e a cultura para protegê-las das pressões do mercado.</a:t>
            </a:r>
          </a:p>
          <a:p>
            <a:r>
              <a:rPr lang="pt-BR" dirty="0" smtClean="0"/>
              <a:t>Entre os objetivos do incentivo público, desde os anos 1970: ambição de contribuir para a formação cultural de todos os grupos da população.</a:t>
            </a:r>
          </a:p>
          <a:p>
            <a:r>
              <a:rPr lang="pt-BR" dirty="0" smtClean="0"/>
              <a:t>10% da população, em grande parte acadêmicos com status social elevado, faz uso de instituições culturais como salas de concerto, teatro ou museus.</a:t>
            </a:r>
          </a:p>
        </p:txBody>
      </p:sp>
    </p:spTree>
    <p:extLst>
      <p:ext uri="{BB962C8B-B14F-4D97-AF65-F5344CB8AC3E}">
        <p14:creationId xmlns:p14="http://schemas.microsoft.com/office/powerpoint/2010/main" val="39723264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4000" dirty="0"/>
              <a:t>Fomento à cultura na Alemanha: </a:t>
            </a:r>
            <a:r>
              <a:rPr lang="pt-BR" sz="4000" dirty="0">
                <a:solidFill>
                  <a:srgbClr val="C00000"/>
                </a:solidFill>
              </a:rPr>
              <a:t>a alta cultura clássica perde sua relevância</a:t>
            </a:r>
            <a:r>
              <a:rPr lang="pt-BR" dirty="0"/>
              <a:t/>
            </a:r>
            <a:br>
              <a:rPr lang="pt-BR" dirty="0"/>
            </a:br>
            <a:r>
              <a:rPr lang="pt-BR" sz="4000" dirty="0"/>
              <a:t>Goethe </a:t>
            </a:r>
            <a:r>
              <a:rPr lang="pt-BR" sz="4000" dirty="0" err="1"/>
              <a:t>Institut</a:t>
            </a:r>
            <a:endParaRPr lang="pt-BR" dirty="0"/>
          </a:p>
        </p:txBody>
      </p:sp>
      <p:sp>
        <p:nvSpPr>
          <p:cNvPr id="3" name="Espaço Reservado para Conteúdo 2"/>
          <p:cNvSpPr>
            <a:spLocks noGrp="1"/>
          </p:cNvSpPr>
          <p:nvPr>
            <p:ph idx="1"/>
          </p:nvPr>
        </p:nvSpPr>
        <p:spPr/>
        <p:txBody>
          <a:bodyPr>
            <a:normAutofit lnSpcReduction="10000"/>
          </a:bodyPr>
          <a:lstStyle/>
          <a:p>
            <a:pPr marL="0" indent="0">
              <a:buNone/>
            </a:pPr>
            <a:r>
              <a:rPr lang="pt-BR" dirty="0" smtClean="0">
                <a:solidFill>
                  <a:srgbClr val="C00000"/>
                </a:solidFill>
              </a:rPr>
              <a:t>“A alta </a:t>
            </a:r>
            <a:r>
              <a:rPr lang="pt-BR" dirty="0">
                <a:solidFill>
                  <a:srgbClr val="C00000"/>
                </a:solidFill>
              </a:rPr>
              <a:t>cultura clássica está perdendo a relevância para uma parte cada vez maior da população alemã. </a:t>
            </a:r>
            <a:r>
              <a:rPr lang="pt-BR" dirty="0"/>
              <a:t>Uma causa é a transformação generalizada dos hábitos de recepção, também sob a influência da digitalização. Outro aspecto são os novos impulsos que partem dos movimentos migratórios. Pessoas de outras proveniências étnicas trazem outros hábitos de recepção e preferências culturais para nossa sociedade. O grande desafio para o mundo da arte e a política cultural na Alemanha consiste em transformar as instituições existentes juntamente com o novo público, os novos usuários e novos agentes. Além disso, é preciso contrapor ao mundo cultural institucionalizado formas de organização novas e flexíveis, que também levem em conta os interesses culturais das gerações e artistas do </a:t>
            </a:r>
            <a:r>
              <a:rPr lang="pt-BR" dirty="0" smtClean="0"/>
              <a:t>futuro”.</a:t>
            </a:r>
            <a:endParaRPr lang="pt-BR" dirty="0"/>
          </a:p>
        </p:txBody>
      </p:sp>
    </p:spTree>
    <p:extLst>
      <p:ext uri="{BB962C8B-B14F-4D97-AF65-F5344CB8AC3E}">
        <p14:creationId xmlns:p14="http://schemas.microsoft.com/office/powerpoint/2010/main" val="9434831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Paul </a:t>
            </a:r>
            <a:r>
              <a:rPr lang="pt-BR" dirty="0" err="1" smtClean="0">
                <a:solidFill>
                  <a:srgbClr val="C00000"/>
                </a:solidFill>
              </a:rPr>
              <a:t>Preciado</a:t>
            </a:r>
            <a:endParaRPr lang="pt-BR" dirty="0">
              <a:solidFill>
                <a:srgbClr val="C00000"/>
              </a:solidFill>
            </a:endParaRPr>
          </a:p>
        </p:txBody>
      </p:sp>
      <p:sp>
        <p:nvSpPr>
          <p:cNvPr id="3" name="Espaço Reservado para Conteúdo 2"/>
          <p:cNvSpPr>
            <a:spLocks noGrp="1"/>
          </p:cNvSpPr>
          <p:nvPr>
            <p:ph idx="1"/>
          </p:nvPr>
        </p:nvSpPr>
        <p:spPr/>
        <p:txBody>
          <a:bodyPr/>
          <a:lstStyle/>
          <a:p>
            <a:pPr marL="0" indent="0" algn="ctr">
              <a:buNone/>
            </a:pPr>
            <a:r>
              <a:rPr lang="pt-BR" dirty="0" smtClean="0"/>
              <a:t>Política toma a forma de uma batalha entre diferentes âmbitos de visibilidade</a:t>
            </a:r>
            <a:endParaRPr lang="pt-BR" dirty="0"/>
          </a:p>
        </p:txBody>
      </p:sp>
    </p:spTree>
    <p:extLst>
      <p:ext uri="{BB962C8B-B14F-4D97-AF65-F5344CB8AC3E}">
        <p14:creationId xmlns:p14="http://schemas.microsoft.com/office/powerpoint/2010/main" val="41280980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sz="quarter"/>
          </p:nvPr>
        </p:nvSpPr>
        <p:spPr/>
        <p:txBody>
          <a:bodyPr>
            <a:normAutofit fontScale="90000"/>
          </a:bodyPr>
          <a:lstStyle/>
          <a:p>
            <a:pPr algn="ctr"/>
            <a:r>
              <a:rPr lang="pt-BR" b="1" dirty="0" smtClean="0">
                <a:solidFill>
                  <a:srgbClr val="FF0000"/>
                </a:solidFill>
              </a:rPr>
              <a:t/>
            </a:r>
            <a:br>
              <a:rPr lang="pt-BR" b="1" dirty="0" smtClean="0">
                <a:solidFill>
                  <a:srgbClr val="FF0000"/>
                </a:solidFill>
              </a:rPr>
            </a:br>
            <a:r>
              <a:rPr lang="pt-BR" b="1" dirty="0" smtClean="0">
                <a:solidFill>
                  <a:srgbClr val="FF0000"/>
                </a:solidFill>
              </a:rPr>
              <a:t/>
            </a:r>
            <a:br>
              <a:rPr lang="pt-BR" b="1" dirty="0" smtClean="0">
                <a:solidFill>
                  <a:srgbClr val="FF0000"/>
                </a:solidFill>
              </a:rPr>
            </a:br>
            <a:r>
              <a:rPr lang="pt-BR" b="1" dirty="0">
                <a:solidFill>
                  <a:srgbClr val="C00000"/>
                </a:solidFill>
              </a:rPr>
              <a:t>Corpos saíram às ruas</a:t>
            </a:r>
            <a:r>
              <a:rPr lang="pt-BR" dirty="0"/>
              <a:t/>
            </a:r>
            <a:br>
              <a:rPr lang="pt-BR" dirty="0"/>
            </a:br>
            <a:r>
              <a:rPr lang="pt-BR" dirty="0"/>
              <a:t/>
            </a:r>
            <a:br>
              <a:rPr lang="pt-BR" dirty="0"/>
            </a:br>
            <a:r>
              <a:rPr lang="pt-BR" b="1" dirty="0">
                <a:solidFill>
                  <a:srgbClr val="FF0000"/>
                </a:solidFill>
              </a:rPr>
              <a:t/>
            </a:r>
            <a:br>
              <a:rPr lang="pt-BR" b="1" dirty="0">
                <a:solidFill>
                  <a:srgbClr val="FF0000"/>
                </a:solidFill>
              </a:rPr>
            </a:br>
            <a:endParaRPr lang="pt-BR" dirty="0"/>
          </a:p>
        </p:txBody>
      </p:sp>
      <p:pic>
        <p:nvPicPr>
          <p:cNvPr id="5" name="Espaço Reservado para Conteúdo 4" descr="imagesCAANM7IW.jpg"/>
          <p:cNvPicPr>
            <a:picLocks noGrp="1" noChangeAspect="1"/>
          </p:cNvPicPr>
          <p:nvPr>
            <p:ph sz="quarter" idx="1"/>
          </p:nvPr>
        </p:nvPicPr>
        <p:blipFill>
          <a:blip r:embed="rId2"/>
          <a:stretch>
            <a:fillRect/>
          </a:stretch>
        </p:blipFill>
        <p:spPr>
          <a:xfrm>
            <a:off x="2690813" y="1821657"/>
            <a:ext cx="2619375" cy="1743075"/>
          </a:xfrm>
          <a:prstGeom prst="rect">
            <a:avLst/>
          </a:prstGeom>
          <a:solidFill>
            <a:srgbClr val="FFFFFF">
              <a:shade val="85000"/>
            </a:srgbClr>
          </a:solidFill>
          <a:ln w="1905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Espaço Reservado para Conteúdo 13" descr="marcha da maconha.jpg"/>
          <p:cNvPicPr>
            <a:picLocks noGrp="1" noChangeAspect="1"/>
          </p:cNvPicPr>
          <p:nvPr>
            <p:ph sz="quarter" idx="4"/>
          </p:nvPr>
        </p:nvPicPr>
        <p:blipFill>
          <a:blip r:embed="rId3"/>
          <a:stretch>
            <a:fillRect/>
          </a:stretch>
        </p:blipFill>
        <p:spPr>
          <a:xfrm>
            <a:off x="6881813" y="4160839"/>
            <a:ext cx="2619375" cy="1743075"/>
          </a:xfrm>
          <a:prstGeom prst="rect">
            <a:avLst/>
          </a:prstGeom>
          <a:ln w="190500" cap="sq">
            <a:solidFill>
              <a:schemeClr val="tx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Espaço Reservado para Conteúdo 12" descr="marcha conservadora.jpg"/>
          <p:cNvPicPr>
            <a:picLocks noGrp="1" noChangeAspect="1"/>
          </p:cNvPicPr>
          <p:nvPr>
            <p:ph sz="quarter" idx="3"/>
          </p:nvPr>
        </p:nvPicPr>
        <p:blipFill>
          <a:blip r:embed="rId4"/>
          <a:stretch>
            <a:fillRect/>
          </a:stretch>
        </p:blipFill>
        <p:spPr>
          <a:xfrm>
            <a:off x="2571750" y="4232275"/>
            <a:ext cx="2857500" cy="1600200"/>
          </a:xfrm>
          <a:prstGeom prst="rect">
            <a:avLst/>
          </a:prstGeom>
          <a:ln w="190500" cap="sq">
            <a:solidFill>
              <a:schemeClr val="tx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Espaço Reservado para Conteúdo 15" descr="marcha das vadias.jpg"/>
          <p:cNvPicPr>
            <a:picLocks noGrp="1" noChangeAspect="1"/>
          </p:cNvPicPr>
          <p:nvPr>
            <p:ph sz="quarter" idx="2"/>
          </p:nvPr>
        </p:nvPicPr>
        <p:blipFill>
          <a:blip r:embed="rId5"/>
          <a:stretch>
            <a:fillRect/>
          </a:stretch>
        </p:blipFill>
        <p:spPr>
          <a:xfrm>
            <a:off x="6958013" y="1769269"/>
            <a:ext cx="2466975" cy="1847850"/>
          </a:xfrm>
          <a:prstGeom prst="rect">
            <a:avLst/>
          </a:prstGeom>
          <a:ln w="190500" cap="sq">
            <a:solidFill>
              <a:schemeClr val="tx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 name="Imagem 1" descr="Recorte de Te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098" y="1417638"/>
            <a:ext cx="10421804" cy="4963218"/>
          </a:xfrm>
          <a:prstGeom prst="rect">
            <a:avLst/>
          </a:prstGeom>
        </p:spPr>
      </p:pic>
    </p:spTree>
    <p:extLst>
      <p:ext uri="{BB962C8B-B14F-4D97-AF65-F5344CB8AC3E}">
        <p14:creationId xmlns:p14="http://schemas.microsoft.com/office/powerpoint/2010/main" val="10719800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lgn="ctr"/>
            <a:r>
              <a:rPr lang="pt-BR" b="1" dirty="0">
                <a:solidFill>
                  <a:srgbClr val="C00000"/>
                </a:solidFill>
              </a:rPr>
              <a:t>Corpos saíram às </a:t>
            </a:r>
            <a:r>
              <a:rPr lang="pt-BR" b="1" dirty="0" smtClean="0">
                <a:solidFill>
                  <a:srgbClr val="C00000"/>
                </a:solidFill>
              </a:rPr>
              <a:t>ruas</a:t>
            </a:r>
            <a:br>
              <a:rPr lang="pt-BR" b="1" dirty="0" smtClean="0">
                <a:solidFill>
                  <a:srgbClr val="C00000"/>
                </a:solidFill>
              </a:rPr>
            </a:br>
            <a:r>
              <a:rPr lang="pt-BR" sz="2800" dirty="0" smtClean="0"/>
              <a:t>Chile</a:t>
            </a:r>
            <a:endParaRPr lang="pt-BR" dirty="0"/>
          </a:p>
        </p:txBody>
      </p:sp>
      <p:pic>
        <p:nvPicPr>
          <p:cNvPr id="9" name="Espaço Reservado para Conteúdo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0898" y="2083147"/>
            <a:ext cx="5076000" cy="3384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87048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solidFill>
                  <a:srgbClr val="C00000"/>
                </a:solidFill>
              </a:rPr>
              <a:t/>
            </a:r>
            <a:br>
              <a:rPr lang="pt-BR" dirty="0" smtClean="0">
                <a:solidFill>
                  <a:srgbClr val="C00000"/>
                </a:solidFill>
              </a:rPr>
            </a:br>
            <a:r>
              <a:rPr lang="pt-BR" sz="4000" dirty="0" err="1" smtClean="0">
                <a:latin typeface="+mn-lt"/>
              </a:rPr>
              <a:t>Nuevas</a:t>
            </a:r>
            <a:r>
              <a:rPr lang="pt-BR" sz="4000" dirty="0" smtClean="0">
                <a:latin typeface="+mn-lt"/>
              </a:rPr>
              <a:t> </a:t>
            </a:r>
            <a:r>
              <a:rPr lang="pt-BR" sz="4000" dirty="0" err="1" smtClean="0">
                <a:latin typeface="+mn-lt"/>
              </a:rPr>
              <a:t>minorías</a:t>
            </a:r>
            <a:r>
              <a:rPr lang="pt-BR" sz="4000" dirty="0" smtClean="0">
                <a:latin typeface="+mn-lt"/>
              </a:rPr>
              <a:t>, </a:t>
            </a:r>
            <a:r>
              <a:rPr lang="pt-BR" sz="4000" dirty="0" err="1" smtClean="0">
                <a:latin typeface="+mn-lt"/>
              </a:rPr>
              <a:t>nuevos</a:t>
            </a:r>
            <a:r>
              <a:rPr lang="pt-BR" sz="4000" dirty="0" smtClean="0">
                <a:latin typeface="+mn-lt"/>
              </a:rPr>
              <a:t> </a:t>
            </a:r>
            <a:r>
              <a:rPr lang="pt-BR" sz="4000" dirty="0" err="1" smtClean="0">
                <a:latin typeface="+mn-lt"/>
              </a:rPr>
              <a:t>derechos</a:t>
            </a:r>
            <a:r>
              <a:rPr lang="pt-BR" sz="4000" dirty="0" smtClean="0">
                <a:latin typeface="+mn-lt"/>
              </a:rPr>
              <a:t> </a:t>
            </a:r>
            <a:r>
              <a:rPr lang="pt-BR" sz="3100" dirty="0" smtClean="0">
                <a:latin typeface="+mn-lt"/>
              </a:rPr>
              <a:t>(2015)</a:t>
            </a:r>
            <a:r>
              <a:rPr lang="pt-BR" dirty="0" smtClean="0">
                <a:solidFill>
                  <a:srgbClr val="C00000"/>
                </a:solidFill>
              </a:rPr>
              <a:t/>
            </a:r>
            <a:br>
              <a:rPr lang="pt-BR" dirty="0" smtClean="0">
                <a:solidFill>
                  <a:srgbClr val="C00000"/>
                </a:solidFill>
              </a:rPr>
            </a:br>
            <a:r>
              <a:rPr lang="pt-BR" sz="4900" dirty="0" err="1" smtClean="0">
                <a:solidFill>
                  <a:srgbClr val="C00000"/>
                </a:solidFill>
                <a:latin typeface="+mn-lt"/>
              </a:rPr>
              <a:t>Homi</a:t>
            </a:r>
            <a:r>
              <a:rPr lang="pt-BR" sz="4900" dirty="0" smtClean="0">
                <a:solidFill>
                  <a:srgbClr val="C00000"/>
                </a:solidFill>
                <a:latin typeface="+mn-lt"/>
              </a:rPr>
              <a:t> </a:t>
            </a:r>
            <a:r>
              <a:rPr lang="pt-BR" sz="4900" dirty="0" err="1">
                <a:solidFill>
                  <a:srgbClr val="C00000"/>
                </a:solidFill>
                <a:latin typeface="+mn-lt"/>
              </a:rPr>
              <a:t>B</a:t>
            </a:r>
            <a:r>
              <a:rPr lang="pt-BR" sz="4900" dirty="0" err="1" smtClean="0">
                <a:solidFill>
                  <a:srgbClr val="C00000"/>
                </a:solidFill>
                <a:latin typeface="+mn-lt"/>
              </a:rPr>
              <a:t>habha</a:t>
            </a:r>
            <a:r>
              <a:rPr lang="pt-BR" dirty="0" smtClean="0"/>
              <a:t/>
            </a:r>
            <a:br>
              <a:rPr lang="pt-BR" dirty="0" smtClean="0"/>
            </a:br>
            <a:endParaRPr lang="pt-BR" dirty="0"/>
          </a:p>
        </p:txBody>
      </p:sp>
      <p:sp>
        <p:nvSpPr>
          <p:cNvPr id="3" name="Espaço Reservado para Conteúdo 2"/>
          <p:cNvSpPr>
            <a:spLocks noGrp="1"/>
          </p:cNvSpPr>
          <p:nvPr>
            <p:ph idx="1"/>
          </p:nvPr>
        </p:nvSpPr>
        <p:spPr/>
        <p:txBody>
          <a:bodyPr/>
          <a:lstStyle/>
          <a:p>
            <a:pPr marL="0" indent="0" algn="ctr">
              <a:buNone/>
            </a:pPr>
            <a:endParaRPr lang="pt-BR" dirty="0" smtClean="0"/>
          </a:p>
          <a:p>
            <a:pPr marL="0" indent="0" algn="ctr">
              <a:buNone/>
            </a:pPr>
            <a:endParaRPr lang="pt-BR" sz="3200" dirty="0" smtClean="0"/>
          </a:p>
          <a:p>
            <a:pPr marL="0" indent="0" algn="ctr">
              <a:buNone/>
            </a:pPr>
            <a:r>
              <a:rPr lang="pt-BR" sz="3200" dirty="0" smtClean="0"/>
              <a:t>Cada época tem opacidades particulares e missões urgentes.</a:t>
            </a:r>
            <a:endParaRPr lang="pt-BR" sz="3200" dirty="0"/>
          </a:p>
        </p:txBody>
      </p:sp>
    </p:spTree>
    <p:extLst>
      <p:ext uri="{BB962C8B-B14F-4D97-AF65-F5344CB8AC3E}">
        <p14:creationId xmlns:p14="http://schemas.microsoft.com/office/powerpoint/2010/main" val="11601969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lgn="ctr"/>
            <a:r>
              <a:rPr lang="pt-BR" b="1" dirty="0">
                <a:solidFill>
                  <a:srgbClr val="C00000"/>
                </a:solidFill>
              </a:rPr>
              <a:t>Corpos saíram às </a:t>
            </a:r>
            <a:r>
              <a:rPr lang="pt-BR" b="1" dirty="0" smtClean="0">
                <a:solidFill>
                  <a:srgbClr val="C00000"/>
                </a:solidFill>
              </a:rPr>
              <a:t>ruas</a:t>
            </a:r>
            <a:br>
              <a:rPr lang="pt-BR" b="1" dirty="0" smtClean="0">
                <a:solidFill>
                  <a:srgbClr val="C00000"/>
                </a:solidFill>
              </a:rPr>
            </a:br>
            <a:r>
              <a:rPr lang="pt-BR" sz="2800" dirty="0" smtClean="0"/>
              <a:t>EUA</a:t>
            </a:r>
            <a:endParaRPr lang="pt-BR" sz="2800" dirty="0"/>
          </a:p>
        </p:txBody>
      </p:sp>
      <p:pic>
        <p:nvPicPr>
          <p:cNvPr id="2" name="Espaço Reservado para Conteúdo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7273" y="1529411"/>
            <a:ext cx="3420000" cy="50160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40399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lgn="ctr"/>
            <a:r>
              <a:rPr lang="pt-BR" b="1" dirty="0">
                <a:solidFill>
                  <a:srgbClr val="C00000"/>
                </a:solidFill>
              </a:rPr>
              <a:t>Corpos saíram às </a:t>
            </a:r>
            <a:r>
              <a:rPr lang="pt-BR" b="1" dirty="0" smtClean="0">
                <a:solidFill>
                  <a:srgbClr val="C00000"/>
                </a:solidFill>
              </a:rPr>
              <a:t>ruas</a:t>
            </a:r>
            <a:br>
              <a:rPr lang="pt-BR" b="1" dirty="0" smtClean="0">
                <a:solidFill>
                  <a:srgbClr val="C00000"/>
                </a:solidFill>
              </a:rPr>
            </a:br>
            <a:r>
              <a:rPr lang="pt-BR" sz="2800" dirty="0" smtClean="0"/>
              <a:t>Hong Kong</a:t>
            </a:r>
            <a:endParaRPr lang="pt-BR" sz="2800" dirty="0"/>
          </a:p>
        </p:txBody>
      </p:sp>
      <p:pic>
        <p:nvPicPr>
          <p:cNvPr id="6" name="Espaço Reservado para Conteúdo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84780" y="2864062"/>
            <a:ext cx="3123097" cy="2052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Espaço Reservado para Conteúdo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13253" y="2864062"/>
            <a:ext cx="3630458" cy="2052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7106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lgn="ctr"/>
            <a:r>
              <a:rPr lang="pt-BR" b="1" dirty="0">
                <a:solidFill>
                  <a:srgbClr val="C00000"/>
                </a:solidFill>
              </a:rPr>
              <a:t>Corpos saíram às </a:t>
            </a:r>
            <a:r>
              <a:rPr lang="pt-BR" b="1" dirty="0" smtClean="0">
                <a:solidFill>
                  <a:srgbClr val="C00000"/>
                </a:solidFill>
              </a:rPr>
              <a:t>ruas</a:t>
            </a:r>
            <a:br>
              <a:rPr lang="pt-BR" b="1" dirty="0" smtClean="0">
                <a:solidFill>
                  <a:srgbClr val="C00000"/>
                </a:solidFill>
              </a:rPr>
            </a:br>
            <a:r>
              <a:rPr lang="pt-BR" sz="2800" dirty="0" smtClean="0"/>
              <a:t>Líbano</a:t>
            </a:r>
            <a:endParaRPr lang="pt-BR" sz="2800" dirty="0"/>
          </a:p>
        </p:txBody>
      </p:sp>
      <p:pic>
        <p:nvPicPr>
          <p:cNvPr id="2" name="Espaço Reservado para Conteúdo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4841" y="2577439"/>
            <a:ext cx="4802375" cy="270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63175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lgn="ctr"/>
            <a:r>
              <a:rPr lang="pt-BR" b="1" dirty="0">
                <a:solidFill>
                  <a:srgbClr val="C00000"/>
                </a:solidFill>
              </a:rPr>
              <a:t>Corpos saíram às </a:t>
            </a:r>
            <a:r>
              <a:rPr lang="pt-BR" b="1" dirty="0" smtClean="0">
                <a:solidFill>
                  <a:srgbClr val="C00000"/>
                </a:solidFill>
              </a:rPr>
              <a:t>ruas</a:t>
            </a:r>
            <a:br>
              <a:rPr lang="pt-BR" b="1" dirty="0" smtClean="0">
                <a:solidFill>
                  <a:srgbClr val="C00000"/>
                </a:solidFill>
              </a:rPr>
            </a:br>
            <a:r>
              <a:rPr lang="pt-BR" sz="2800" dirty="0" smtClean="0"/>
              <a:t>Haiti</a:t>
            </a:r>
            <a:endParaRPr lang="pt-BR" sz="2800" dirty="0"/>
          </a:p>
        </p:txBody>
      </p:sp>
      <p:pic>
        <p:nvPicPr>
          <p:cNvPr id="2" name="Espaço Reservado para Conteúdo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0780" y="2577271"/>
            <a:ext cx="4930439" cy="2772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85869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lgn="ctr"/>
            <a:r>
              <a:rPr lang="pt-BR" b="1" dirty="0">
                <a:solidFill>
                  <a:srgbClr val="C00000"/>
                </a:solidFill>
              </a:rPr>
              <a:t>Corpos saíram às </a:t>
            </a:r>
            <a:r>
              <a:rPr lang="pt-BR" b="1" dirty="0" smtClean="0">
                <a:solidFill>
                  <a:srgbClr val="C00000"/>
                </a:solidFill>
              </a:rPr>
              <a:t>ruas</a:t>
            </a:r>
            <a:br>
              <a:rPr lang="pt-BR" b="1" dirty="0" smtClean="0">
                <a:solidFill>
                  <a:srgbClr val="C00000"/>
                </a:solidFill>
              </a:rPr>
            </a:br>
            <a:r>
              <a:rPr lang="pt-BR" sz="2800" dirty="0" smtClean="0"/>
              <a:t>Bolívia</a:t>
            </a:r>
            <a:endParaRPr lang="pt-BR" sz="2800" dirty="0"/>
          </a:p>
        </p:txBody>
      </p:sp>
      <p:pic>
        <p:nvPicPr>
          <p:cNvPr id="4" name="Espaço Reservado para Conteúdo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26128" y="2743389"/>
            <a:ext cx="3245898" cy="216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Espaço Reservado para Conteúdo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12401" y="2743389"/>
            <a:ext cx="3181785" cy="2232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81576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lgn="ctr"/>
            <a:r>
              <a:rPr lang="pt-BR" b="1" dirty="0">
                <a:solidFill>
                  <a:srgbClr val="C00000"/>
                </a:solidFill>
              </a:rPr>
              <a:t>Corpos saíram às </a:t>
            </a:r>
            <a:r>
              <a:rPr lang="pt-BR" b="1" dirty="0" smtClean="0">
                <a:solidFill>
                  <a:srgbClr val="C00000"/>
                </a:solidFill>
              </a:rPr>
              <a:t>ruas</a:t>
            </a:r>
            <a:br>
              <a:rPr lang="pt-BR" b="1" dirty="0" smtClean="0">
                <a:solidFill>
                  <a:srgbClr val="C00000"/>
                </a:solidFill>
              </a:rPr>
            </a:br>
            <a:r>
              <a:rPr lang="pt-BR" sz="2800" dirty="0" smtClean="0"/>
              <a:t>Equador</a:t>
            </a:r>
            <a:endParaRPr lang="pt-BR" sz="2800" dirty="0"/>
          </a:p>
        </p:txBody>
      </p:sp>
      <p:pic>
        <p:nvPicPr>
          <p:cNvPr id="2" name="Espaço Reservado para Conteúdo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4057" y="2775521"/>
            <a:ext cx="3863885" cy="2412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55199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sz="quarter"/>
          </p:nvPr>
        </p:nvSpPr>
        <p:spPr/>
        <p:txBody>
          <a:bodyPr/>
          <a:lstStyle/>
          <a:p>
            <a:pPr algn="ctr"/>
            <a:r>
              <a:rPr lang="pt-BR" b="1" dirty="0">
                <a:solidFill>
                  <a:srgbClr val="C00000"/>
                </a:solidFill>
              </a:rPr>
              <a:t>Corpos saíram às ruas</a:t>
            </a:r>
            <a:endParaRPr lang="pt-BR" dirty="0">
              <a:solidFill>
                <a:srgbClr val="C00000"/>
              </a:solidFill>
            </a:endParaRPr>
          </a:p>
        </p:txBody>
      </p:sp>
      <p:pic>
        <p:nvPicPr>
          <p:cNvPr id="7" name="Espaço Reservado para Conteúdo 6" descr="Recorte de Tela"/>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7345235" y="1600200"/>
            <a:ext cx="3089529" cy="21859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0" name="Picture 2" descr="http://f.i.uol.com.br/fotografia/2015/05/30/516593-970x600-1.jpe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1534993" y="1600200"/>
            <a:ext cx="3534013" cy="21859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2" name="Picture 4" descr="http://imgsapp2.correiobraziliense.com.br/app/noticia_127983242361/2013/06/22/372873/20130623103559106104u.JPG"/>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bwMode="auto">
          <a:xfrm>
            <a:off x="1114425" y="3938588"/>
            <a:ext cx="4375150" cy="21875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4" name="Picture 6" descr="http://www.smokebuddies.com.br/wp-content/uploads/2016/04/maes-pela-legalizacao-puxam-marcha-da-maconha-que-muda-rota-impeachment-curitiba.jpg"/>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6944528" y="3938588"/>
            <a:ext cx="3890943" cy="21875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6562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solidFill>
                  <a:srgbClr val="C00000"/>
                </a:solidFill>
              </a:rPr>
              <a:t>Corpos saíram às ruas</a:t>
            </a:r>
            <a:endParaRPr lang="pt-BR" dirty="0">
              <a:solidFill>
                <a:srgbClr val="C00000"/>
              </a:solidFill>
            </a:endParaRPr>
          </a:p>
        </p:txBody>
      </p:sp>
      <p:pic>
        <p:nvPicPr>
          <p:cNvPr id="3074" name="Picture 2" descr="https://i1.wp.com/folhavideira.com/wp-content/uploads/2017/06/41cc3d_534b92fce2e44d5c9ea7599e8431a95f-mv2.jpg?resize=678%2C38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4337" y="1825625"/>
            <a:ext cx="7743325" cy="43513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5402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solidFill>
                  <a:srgbClr val="C00000"/>
                </a:solidFill>
              </a:rPr>
              <a:t>Corpos saíram às ruas</a:t>
            </a:r>
            <a:endParaRPr lang="pt-BR" dirty="0"/>
          </a:p>
        </p:txBody>
      </p:sp>
      <p:sp>
        <p:nvSpPr>
          <p:cNvPr id="3" name="Espaço Reservado para Conteúdo 2"/>
          <p:cNvSpPr>
            <a:spLocks noGrp="1"/>
          </p:cNvSpPr>
          <p:nvPr>
            <p:ph idx="1"/>
          </p:nvPr>
        </p:nvSpPr>
        <p:spPr>
          <a:blipFill>
            <a:blip r:embed="rId2"/>
            <a:stretch>
              <a:fillRect/>
            </a:stretch>
          </a:blipFill>
        </p:spPr>
        <p:txBody>
          <a:bodyPr/>
          <a:lstStyle/>
          <a:p>
            <a:endParaRPr lang="pt-BR" dirty="0"/>
          </a:p>
        </p:txBody>
      </p:sp>
    </p:spTree>
    <p:extLst>
      <p:ext uri="{BB962C8B-B14F-4D97-AF65-F5344CB8AC3E}">
        <p14:creationId xmlns:p14="http://schemas.microsoft.com/office/powerpoint/2010/main" val="36458032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solidFill>
                  <a:srgbClr val="C00000"/>
                </a:solidFill>
              </a:rPr>
              <a:t>Corpos saíram às ruas</a:t>
            </a:r>
            <a:endParaRPr lang="pt-BR"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48658" y="2828699"/>
            <a:ext cx="2476500" cy="164973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180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pPr marL="0" indent="0" algn="ctr">
              <a:buNone/>
            </a:pPr>
            <a:endParaRPr lang="pt-BR" sz="4000" b="1" dirty="0" smtClean="0"/>
          </a:p>
          <a:p>
            <a:pPr marL="0" indent="0" algn="ctr">
              <a:buNone/>
            </a:pPr>
            <a:r>
              <a:rPr lang="pt-BR" sz="4000" b="1" dirty="0" smtClean="0">
                <a:solidFill>
                  <a:srgbClr val="C00000"/>
                </a:solidFill>
              </a:rPr>
              <a:t>CONTEXTO</a:t>
            </a:r>
            <a:endParaRPr lang="pt-BR" sz="4000" b="1" dirty="0">
              <a:solidFill>
                <a:srgbClr val="C00000"/>
              </a:solidFill>
            </a:endParaRPr>
          </a:p>
        </p:txBody>
      </p:sp>
    </p:spTree>
    <p:extLst>
      <p:ext uri="{BB962C8B-B14F-4D97-AF65-F5344CB8AC3E}">
        <p14:creationId xmlns:p14="http://schemas.microsoft.com/office/powerpoint/2010/main" val="4956879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imagesCA7J7FXT.jpg"/>
          <p:cNvPicPr>
            <a:picLocks noGrp="1" noChangeAspect="1"/>
          </p:cNvPicPr>
          <p:nvPr>
            <p:ph idx="1"/>
          </p:nvPr>
        </p:nvPicPr>
        <p:blipFill>
          <a:blip r:embed="rId2" cstate="print"/>
          <a:stretch>
            <a:fillRect/>
          </a:stretch>
        </p:blipFill>
        <p:spPr>
          <a:xfrm>
            <a:off x="3799695" y="1974647"/>
            <a:ext cx="4057364" cy="3600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0382583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Espaço Reservado para Conteúdo 3" descr="tumblr_m6769v9fpj1r19k00o1_500.jpg"/>
          <p:cNvPicPr>
            <a:picLocks noGrp="1" noChangeAspect="1"/>
          </p:cNvPicPr>
          <p:nvPr>
            <p:ph idx="1"/>
          </p:nvPr>
        </p:nvPicPr>
        <p:blipFill>
          <a:blip r:embed="rId2" cstate="print"/>
          <a:stretch>
            <a:fillRect/>
          </a:stretch>
        </p:blipFill>
        <p:spPr>
          <a:xfrm>
            <a:off x="3395701" y="980728"/>
            <a:ext cx="5474007" cy="484632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5413575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err="1" smtClean="0"/>
              <a:t>Midiativismo</a:t>
            </a:r>
            <a:endParaRPr lang="pt-BR" b="1" dirty="0"/>
          </a:p>
        </p:txBody>
      </p:sp>
      <p:pic>
        <p:nvPicPr>
          <p:cNvPr id="8" name="Espaço Reservado para Conteúd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8557" y="1278352"/>
            <a:ext cx="2143125" cy="2143125"/>
          </a:xfrm>
        </p:spPr>
      </p:pic>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1066" y="1552433"/>
            <a:ext cx="4896000" cy="4896000"/>
          </a:xfrm>
          <a:prstGeom prst="rect">
            <a:avLst/>
          </a:prstGeom>
        </p:spPr>
      </p:pic>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2141" y="3728722"/>
            <a:ext cx="2828925" cy="1609725"/>
          </a:xfrm>
          <a:prstGeom prst="rect">
            <a:avLst/>
          </a:prstGeom>
        </p:spPr>
      </p:pic>
    </p:spTree>
    <p:extLst>
      <p:ext uri="{BB962C8B-B14F-4D97-AF65-F5344CB8AC3E}">
        <p14:creationId xmlns:p14="http://schemas.microsoft.com/office/powerpoint/2010/main" val="39782227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p:nvPr>
        </p:nvSpPr>
        <p:spPr/>
        <p:txBody>
          <a:bodyPr>
            <a:normAutofit/>
          </a:bodyPr>
          <a:lstStyle/>
          <a:p>
            <a:r>
              <a:rPr lang="pt-BR" sz="1600" dirty="0">
                <a:hlinkClick r:id="rId2"/>
              </a:rPr>
              <a:t>https://noticias.uol.com.br/cotidiano/ultimas-noticias/2011/09/15/lider-que-levou-o-google-a-aldeias-indigenas-denuncia-sofrer-ameacas-de-morte.htm#fotoNav=1</a:t>
            </a:r>
            <a:endParaRPr lang="pt-BR" sz="1600" dirty="0"/>
          </a:p>
          <a:p>
            <a:endParaRPr lang="pt-BR" sz="1600" dirty="0"/>
          </a:p>
          <a:p>
            <a:pPr>
              <a:buNone/>
            </a:pPr>
            <a:r>
              <a:rPr lang="pt-BR" sz="1600" dirty="0"/>
              <a:t>SURUÍ</a:t>
            </a:r>
          </a:p>
        </p:txBody>
      </p:sp>
      <p:pic>
        <p:nvPicPr>
          <p:cNvPr id="3" name="Imagem 2" descr="110914indios_f_001.jpg"/>
          <p:cNvPicPr>
            <a:picLocks noChangeAspect="1"/>
          </p:cNvPicPr>
          <p:nvPr/>
        </p:nvPicPr>
        <p:blipFill>
          <a:blip r:embed="rId3"/>
          <a:stretch>
            <a:fillRect/>
          </a:stretch>
        </p:blipFill>
        <p:spPr>
          <a:xfrm>
            <a:off x="1543050" y="1357298"/>
            <a:ext cx="9105900" cy="5500702"/>
          </a:xfrm>
          <a:prstGeom prst="rect">
            <a:avLst/>
          </a:prstGeom>
        </p:spPr>
      </p:pic>
    </p:spTree>
    <p:extLst>
      <p:ext uri="{BB962C8B-B14F-4D97-AF65-F5344CB8AC3E}">
        <p14:creationId xmlns:p14="http://schemas.microsoft.com/office/powerpoint/2010/main" val="16242195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r"/>
            <a:r>
              <a:rPr lang="pt-BR" b="1" dirty="0" smtClean="0">
                <a:solidFill>
                  <a:schemeClr val="bg1">
                    <a:lumMod val="75000"/>
                  </a:schemeClr>
                </a:solidFill>
                <a:hlinkClick r:id="rId3"/>
              </a:rPr>
              <a:t/>
            </a:r>
            <a:br>
              <a:rPr lang="pt-BR" b="1" dirty="0" smtClean="0">
                <a:solidFill>
                  <a:schemeClr val="bg1">
                    <a:lumMod val="75000"/>
                  </a:schemeClr>
                </a:solidFill>
                <a:hlinkClick r:id="rId3"/>
              </a:rPr>
            </a:br>
            <a:r>
              <a:rPr lang="pt-BR" b="1" dirty="0" smtClean="0">
                <a:solidFill>
                  <a:schemeClr val="bg1">
                    <a:lumMod val="75000"/>
                  </a:schemeClr>
                </a:solidFill>
                <a:hlinkClick r:id="rId3"/>
              </a:rPr>
              <a:t>mbol.lucia@gmail.com</a:t>
            </a:r>
            <a:r>
              <a:rPr lang="pt-BR" b="1" dirty="0">
                <a:solidFill>
                  <a:schemeClr val="bg1">
                    <a:lumMod val="75000"/>
                  </a:schemeClr>
                </a:solidFill>
                <a:hlinkClick r:id="rId3"/>
              </a:rPr>
              <a:t/>
            </a:r>
            <a:br>
              <a:rPr lang="pt-BR" b="1" dirty="0">
                <a:solidFill>
                  <a:schemeClr val="bg1">
                    <a:lumMod val="75000"/>
                  </a:schemeClr>
                </a:solidFill>
                <a:hlinkClick r:id="rId3"/>
              </a:rPr>
            </a:br>
            <a:r>
              <a:rPr lang="pt-BR" b="1" dirty="0">
                <a:solidFill>
                  <a:schemeClr val="bg1">
                    <a:lumMod val="75000"/>
                  </a:schemeClr>
                </a:solidFill>
                <a:hlinkClick r:id="rId3"/>
              </a:rPr>
              <a:t>armarius.araujo@gmail.com</a:t>
            </a:r>
            <a:r>
              <a:rPr lang="pt-BR" b="1" dirty="0">
                <a:solidFill>
                  <a:schemeClr val="bg1">
                    <a:lumMod val="75000"/>
                  </a:schemeClr>
                </a:solidFill>
              </a:rPr>
              <a:t/>
            </a:r>
            <a:br>
              <a:rPr lang="pt-BR" b="1" dirty="0">
                <a:solidFill>
                  <a:schemeClr val="bg1">
                    <a:lumMod val="75000"/>
                  </a:schemeClr>
                </a:solidFill>
              </a:rPr>
            </a:br>
            <a:endParaRPr lang="pt-BR" dirty="0"/>
          </a:p>
        </p:txBody>
      </p:sp>
      <p:sp>
        <p:nvSpPr>
          <p:cNvPr id="3" name="Espaço Reservado para Conteúdo 2"/>
          <p:cNvSpPr>
            <a:spLocks noGrp="1"/>
          </p:cNvSpPr>
          <p:nvPr>
            <p:ph idx="1"/>
          </p:nvPr>
        </p:nvSpPr>
        <p:spPr/>
        <p:txBody>
          <a:bodyPr/>
          <a:lstStyle/>
          <a:p>
            <a:endParaRPr lang="pt-BR" dirty="0"/>
          </a:p>
        </p:txBody>
      </p:sp>
    </p:spTree>
    <p:extLst>
      <p:ext uri="{BB962C8B-B14F-4D97-AF65-F5344CB8AC3E}">
        <p14:creationId xmlns:p14="http://schemas.microsoft.com/office/powerpoint/2010/main" val="1075745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latin typeface="+mn-lt"/>
              </a:rPr>
              <a:t>Marcos Nobre </a:t>
            </a:r>
            <a:r>
              <a:rPr lang="pt-BR" sz="2800" dirty="0" smtClean="0">
                <a:latin typeface="+mn-lt"/>
              </a:rPr>
              <a:t>(2018)</a:t>
            </a:r>
            <a:endParaRPr lang="pt-BR" sz="2800" dirty="0">
              <a:solidFill>
                <a:srgbClr val="C00000"/>
              </a:solidFill>
              <a:latin typeface="+mn-lt"/>
            </a:endParaRPr>
          </a:p>
        </p:txBody>
      </p:sp>
      <p:sp>
        <p:nvSpPr>
          <p:cNvPr id="3" name="Espaço Reservado para Conteúdo 2"/>
          <p:cNvSpPr>
            <a:spLocks noGrp="1"/>
          </p:cNvSpPr>
          <p:nvPr>
            <p:ph idx="1"/>
          </p:nvPr>
        </p:nvSpPr>
        <p:spPr/>
        <p:txBody>
          <a:bodyPr>
            <a:normAutofit/>
          </a:bodyPr>
          <a:lstStyle/>
          <a:p>
            <a:pPr algn="just"/>
            <a:r>
              <a:rPr lang="pt-BR" dirty="0" smtClean="0"/>
              <a:t>Entender o próprio tempo, apreendê-lo.</a:t>
            </a:r>
          </a:p>
          <a:p>
            <a:pPr algn="just"/>
            <a:r>
              <a:rPr lang="pt-BR" dirty="0" smtClean="0"/>
              <a:t>Conhecimento para a ação </a:t>
            </a:r>
            <a:r>
              <a:rPr lang="pt-BR" dirty="0" smtClean="0">
                <a:solidFill>
                  <a:srgbClr val="C00000"/>
                </a:solidFill>
              </a:rPr>
              <a:t>→ </a:t>
            </a:r>
            <a:r>
              <a:rPr lang="pt-BR" dirty="0" smtClean="0"/>
              <a:t>emancipação dos sujeitos.</a:t>
            </a:r>
          </a:p>
          <a:p>
            <a:pPr algn="just"/>
            <a:r>
              <a:rPr lang="pt-BR" dirty="0" smtClean="0"/>
              <a:t>Vivemos um momento de aceleração da história prefigurando um mundo novo que vai romper com o antigo – mundo plenamente globalizado.</a:t>
            </a:r>
          </a:p>
          <a:p>
            <a:pPr algn="just"/>
            <a:r>
              <a:rPr lang="pt-BR" dirty="0" smtClean="0"/>
              <a:t>Marco: revoltas democráticas 2011 a 2013 – multiplicidade de </a:t>
            </a:r>
            <a:r>
              <a:rPr lang="pt-BR" dirty="0" smtClean="0">
                <a:solidFill>
                  <a:srgbClr val="C00000"/>
                </a:solidFill>
              </a:rPr>
              <a:t>tentativas de encontrar novo caminho </a:t>
            </a:r>
            <a:r>
              <a:rPr lang="pt-BR" dirty="0" smtClean="0"/>
              <a:t>– episódios regressivos.</a:t>
            </a:r>
          </a:p>
          <a:p>
            <a:endParaRPr lang="pt-BR" dirty="0"/>
          </a:p>
          <a:p>
            <a:pPr marL="0" indent="0" algn="r">
              <a:buNone/>
            </a:pPr>
            <a:r>
              <a:rPr lang="pt-BR" sz="1600" dirty="0" smtClean="0"/>
              <a:t>(entrevista acerca do livro Como nasce o novo)</a:t>
            </a:r>
          </a:p>
          <a:p>
            <a:endParaRPr lang="pt-BR" dirty="0" smtClean="0"/>
          </a:p>
        </p:txBody>
      </p:sp>
    </p:spTree>
    <p:extLst>
      <p:ext uri="{BB962C8B-B14F-4D97-AF65-F5344CB8AC3E}">
        <p14:creationId xmlns:p14="http://schemas.microsoft.com/office/powerpoint/2010/main" val="2533574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endParaRPr lang="pt-BR" dirty="0">
              <a:solidFill>
                <a:srgbClr val="C00000"/>
              </a:solidFill>
            </a:endParaRPr>
          </a:p>
        </p:txBody>
      </p:sp>
      <p:sp>
        <p:nvSpPr>
          <p:cNvPr id="3" name="Espaço Reservado para Conteúdo 2"/>
          <p:cNvSpPr>
            <a:spLocks noGrp="1"/>
          </p:cNvSpPr>
          <p:nvPr>
            <p:ph idx="1"/>
          </p:nvPr>
        </p:nvSpPr>
        <p:spPr/>
        <p:txBody>
          <a:bodyPr>
            <a:normAutofit/>
          </a:bodyPr>
          <a:lstStyle/>
          <a:p>
            <a:r>
              <a:rPr lang="pt-BR" dirty="0">
                <a:hlinkClick r:id="rId2"/>
              </a:rPr>
              <a:t>https://revistapesquisa.fapesp.br/2019/12/09/os-numeros-da-descrenca-resistencia-a-ciencia-ep2</a:t>
            </a:r>
            <a:r>
              <a:rPr lang="pt-BR" dirty="0" smtClean="0">
                <a:hlinkClick r:id="rId2"/>
              </a:rPr>
              <a:t>/</a:t>
            </a:r>
            <a:endParaRPr lang="pt-BR" dirty="0" smtClean="0"/>
          </a:p>
        </p:txBody>
      </p:sp>
    </p:spTree>
    <p:extLst>
      <p:ext uri="{BB962C8B-B14F-4D97-AF65-F5344CB8AC3E}">
        <p14:creationId xmlns:p14="http://schemas.microsoft.com/office/powerpoint/2010/main" val="1024854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76529" y="365125"/>
            <a:ext cx="8306874" cy="6176963"/>
          </a:xfrm>
        </p:spPr>
      </p:pic>
    </p:spTree>
    <p:extLst>
      <p:ext uri="{BB962C8B-B14F-4D97-AF65-F5344CB8AC3E}">
        <p14:creationId xmlns:p14="http://schemas.microsoft.com/office/powerpoint/2010/main" val="1342760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Dezembro de 2014</a:t>
            </a:r>
            <a:endParaRPr lang="pt-BR" dirty="0">
              <a:solidFill>
                <a:srgbClr val="C00000"/>
              </a:solidFill>
            </a:endParaRPr>
          </a:p>
        </p:txBody>
      </p:sp>
      <p:sp>
        <p:nvSpPr>
          <p:cNvPr id="3" name="Espaço Reservado para Conteúdo 2"/>
          <p:cNvSpPr>
            <a:spLocks noGrp="1"/>
          </p:cNvSpPr>
          <p:nvPr>
            <p:ph idx="1"/>
          </p:nvPr>
        </p:nvSpPr>
        <p:spPr/>
        <p:txBody>
          <a:bodyPr/>
          <a:lstStyle/>
          <a:p>
            <a:pPr marL="0" indent="0">
              <a:buNone/>
            </a:pPr>
            <a:r>
              <a:rPr lang="pt-BR" dirty="0">
                <a:hlinkClick r:id="rId2"/>
              </a:rPr>
              <a:t>http://</a:t>
            </a:r>
            <a:r>
              <a:rPr lang="pt-BR" dirty="0" smtClean="0">
                <a:hlinkClick r:id="rId2"/>
              </a:rPr>
              <a:t>www.maoritelevision.com/news/latest-news/largest-collection-ancestral-remains-nz-history-be-repatriated</a:t>
            </a:r>
            <a:endParaRPr lang="pt-BR" dirty="0" smtClean="0"/>
          </a:p>
          <a:p>
            <a:pPr marL="0" indent="0">
              <a:buNone/>
            </a:pPr>
            <a:endParaRPr lang="en-US" dirty="0" smtClean="0"/>
          </a:p>
          <a:p>
            <a:pPr marL="0" indent="0">
              <a:buNone/>
            </a:pPr>
            <a:r>
              <a:rPr lang="en-US" dirty="0" err="1" smtClean="0"/>
              <a:t>Repatriação</a:t>
            </a:r>
            <a:r>
              <a:rPr lang="en-US" dirty="0" smtClean="0"/>
              <a:t> dos </a:t>
            </a:r>
            <a:r>
              <a:rPr lang="en-US" dirty="0" err="1" smtClean="0"/>
              <a:t>restos</a:t>
            </a:r>
            <a:r>
              <a:rPr lang="en-US" dirty="0" smtClean="0"/>
              <a:t> </a:t>
            </a:r>
            <a:r>
              <a:rPr lang="en-US" dirty="0" err="1" smtClean="0"/>
              <a:t>mortais</a:t>
            </a:r>
            <a:r>
              <a:rPr lang="en-US" dirty="0" smtClean="0"/>
              <a:t> de 107 Māori </a:t>
            </a:r>
            <a:r>
              <a:rPr lang="en-US" dirty="0"/>
              <a:t>E</a:t>
            </a:r>
            <a:r>
              <a:rPr lang="en-US" dirty="0" smtClean="0"/>
              <a:t> </a:t>
            </a:r>
            <a:r>
              <a:rPr lang="en-US" dirty="0" err="1"/>
              <a:t>Moriori</a:t>
            </a:r>
            <a:r>
              <a:rPr lang="en-US" dirty="0"/>
              <a:t> </a:t>
            </a:r>
            <a:r>
              <a:rPr lang="en-US" dirty="0" err="1" smtClean="0"/>
              <a:t>após</a:t>
            </a:r>
            <a:r>
              <a:rPr lang="en-US" dirty="0" smtClean="0"/>
              <a:t> um </a:t>
            </a:r>
            <a:r>
              <a:rPr lang="en-US" dirty="0" err="1" smtClean="0"/>
              <a:t>acordo</a:t>
            </a:r>
            <a:r>
              <a:rPr lang="en-US" dirty="0" smtClean="0"/>
              <a:t> entre o Museum </a:t>
            </a:r>
            <a:r>
              <a:rPr lang="en-US" dirty="0"/>
              <a:t>of New Zealand </a:t>
            </a:r>
            <a:r>
              <a:rPr lang="en-US" dirty="0" err="1"/>
              <a:t>Te</a:t>
            </a:r>
            <a:r>
              <a:rPr lang="en-US" dirty="0"/>
              <a:t> Papa </a:t>
            </a:r>
            <a:r>
              <a:rPr lang="en-US" dirty="0" err="1"/>
              <a:t>Tongarewa</a:t>
            </a:r>
            <a:r>
              <a:rPr lang="en-US" dirty="0"/>
              <a:t> </a:t>
            </a:r>
            <a:r>
              <a:rPr lang="en-US" dirty="0" smtClean="0"/>
              <a:t>e o American </a:t>
            </a:r>
            <a:r>
              <a:rPr lang="en-US" dirty="0"/>
              <a:t>Museum of Natural History.</a:t>
            </a:r>
            <a:endParaRPr lang="pt-BR" dirty="0"/>
          </a:p>
        </p:txBody>
      </p:sp>
    </p:spTree>
    <p:extLst>
      <p:ext uri="{BB962C8B-B14F-4D97-AF65-F5344CB8AC3E}">
        <p14:creationId xmlns:p14="http://schemas.microsoft.com/office/powerpoint/2010/main" val="335047009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2401</TotalTime>
  <Words>3162</Words>
  <Application>Microsoft Office PowerPoint</Application>
  <PresentationFormat>Widescreen</PresentationFormat>
  <Paragraphs>258</Paragraphs>
  <Slides>54</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54</vt:i4>
      </vt:variant>
    </vt:vector>
  </HeadingPairs>
  <TitlesOfParts>
    <vt:vector size="62" baseType="lpstr">
      <vt:lpstr>Arial</vt:lpstr>
      <vt:lpstr>Benton Sans</vt:lpstr>
      <vt:lpstr>Calibri</vt:lpstr>
      <vt:lpstr>Calibri Light</vt:lpstr>
      <vt:lpstr>inherit</vt:lpstr>
      <vt:lpstr>Majerit</vt:lpstr>
      <vt:lpstr>Times New Roman</vt:lpstr>
      <vt:lpstr>Tema do Office</vt:lpstr>
      <vt:lpstr>DINÂMICAS CULTURAIS CONTEMPORÂNEAS</vt:lpstr>
      <vt:lpstr>Apresentação do PowerPoint</vt:lpstr>
      <vt:lpstr>Thomas Mann  Travessia marítima com Dom Quixote</vt:lpstr>
      <vt:lpstr> Nuevas minorías, nuevos derechos (2015) Homi Bhabha </vt:lpstr>
      <vt:lpstr>Apresentação do PowerPoint</vt:lpstr>
      <vt:lpstr>Marcos Nobre (2018)</vt:lpstr>
      <vt:lpstr>Apresentação do PowerPoint</vt:lpstr>
      <vt:lpstr>Apresentação do PowerPoint</vt:lpstr>
      <vt:lpstr>Dezembro de 2014</vt:lpstr>
      <vt:lpstr>Descendo à terra: política no novo regime climático* Bruno Latour</vt:lpstr>
      <vt:lpstr>Descendo à terra: política no novo regime climático Bruno Latour</vt:lpstr>
      <vt:lpstr>O fardo da raça  Achille Mbembe</vt:lpstr>
      <vt:lpstr>Achille Mbembe The age of humanism is ending</vt:lpstr>
      <vt:lpstr> Franz Fanon Pele negra, máscara branca (1952) </vt:lpstr>
      <vt:lpstr>Linn da Quebrada</vt:lpstr>
      <vt:lpstr>DADOS</vt:lpstr>
      <vt:lpstr>Populações diaspóricas ou comunidades transnacionais?</vt:lpstr>
      <vt:lpstr> Nova caravana de migrantes de Honduras deixa Estados Unidos e México em alerta </vt:lpstr>
      <vt:lpstr>ONU</vt:lpstr>
      <vt:lpstr> Octavio Ianni  A Era do Globalismo (1997)  </vt:lpstr>
      <vt:lpstr> Octavio Ianni  A Era do Globalismo (1997)  </vt:lpstr>
      <vt:lpstr> Jesus Martín-Barbero Diversidade em Convergência </vt:lpstr>
      <vt:lpstr>Néstor García Canclini Conflictos Interculturares  </vt:lpstr>
      <vt:lpstr>           Agência de Imigração e Alfândega (ICE) dos EUA está transferindo 1.600 presos para prisões federais como meio de enfrentar o excesso de processos resultantes das novas políticas de “tolerância zero” do governo de Donald Trump, informou nesta sexta-feira, 8, a instituição (O Estado de SPaulo, 08/06/18)  População de imigrantes nos EUA é estimada em 43 milhões </vt:lpstr>
      <vt:lpstr> Boaventura de Sousa Santos</vt:lpstr>
      <vt:lpstr>A difícil democracia  Boaventura de Sousa Santos</vt:lpstr>
      <vt:lpstr>  O ódio à democracia (2005) Jacques Rancière   </vt:lpstr>
      <vt:lpstr> Boaventura de Sousa Santos Procuram-se horizontes, urgente (2018)  </vt:lpstr>
      <vt:lpstr>Jesús Martín-Barbero</vt:lpstr>
      <vt:lpstr>SPECTRES ARE HAUNTING EUROPE Maria Kourkouta e Niki Gianari, 2016, Grécia</vt:lpstr>
      <vt:lpstr>Vladimir Safatle (2018)</vt:lpstr>
      <vt:lpstr>Bernardo Toro</vt:lpstr>
      <vt:lpstr>Raymond Williams</vt:lpstr>
      <vt:lpstr>Apresentação do PowerPoint</vt:lpstr>
      <vt:lpstr>Fomento à cultura na Alemanha: a alta cultura clássica perde sua relevância - Goethe Institut</vt:lpstr>
      <vt:lpstr>Fomento à cultura na Alemanha: a alta cultura clássica perde sua relevância Goethe Institut</vt:lpstr>
      <vt:lpstr>Paul Preciado</vt:lpstr>
      <vt:lpstr>  Corpos saíram às ruas   </vt:lpstr>
      <vt:lpstr>Corpos saíram às ruas Chile</vt:lpstr>
      <vt:lpstr>Corpos saíram às ruas EUA</vt:lpstr>
      <vt:lpstr>Corpos saíram às ruas Hong Kong</vt:lpstr>
      <vt:lpstr>Corpos saíram às ruas Líbano</vt:lpstr>
      <vt:lpstr>Corpos saíram às ruas Haiti</vt:lpstr>
      <vt:lpstr>Corpos saíram às ruas Bolívia</vt:lpstr>
      <vt:lpstr>Corpos saíram às ruas Equador</vt:lpstr>
      <vt:lpstr>Corpos saíram às ruas</vt:lpstr>
      <vt:lpstr>Corpos saíram às ruas</vt:lpstr>
      <vt:lpstr>Corpos saíram às ruas</vt:lpstr>
      <vt:lpstr>Corpos saíram às ruas</vt:lpstr>
      <vt:lpstr>Apresentação do PowerPoint</vt:lpstr>
      <vt:lpstr>Apresentação do PowerPoint</vt:lpstr>
      <vt:lpstr>Midiativismo</vt:lpstr>
      <vt:lpstr>Apresentação do PowerPoint</vt:lpstr>
      <vt:lpstr> mbol.lucia@gmail.com armarius.araujo@gmail.com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1</dc:title>
  <dc:creator>lucia</dc:creator>
  <cp:lastModifiedBy>Lucia</cp:lastModifiedBy>
  <cp:revision>70</cp:revision>
  <dcterms:created xsi:type="dcterms:W3CDTF">2018-02-27T19:16:26Z</dcterms:created>
  <dcterms:modified xsi:type="dcterms:W3CDTF">2020-03-06T21:37:35Z</dcterms:modified>
</cp:coreProperties>
</file>