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04" r:id="rId2"/>
    <p:sldId id="590" r:id="rId3"/>
    <p:sldId id="258" r:id="rId4"/>
    <p:sldId id="305" r:id="rId5"/>
    <p:sldId id="259" r:id="rId6"/>
    <p:sldId id="306" r:id="rId7"/>
    <p:sldId id="364" r:id="rId8"/>
    <p:sldId id="425" r:id="rId9"/>
    <p:sldId id="365" r:id="rId10"/>
    <p:sldId id="366" r:id="rId11"/>
    <p:sldId id="3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58"/>
  </p:normalViewPr>
  <p:slideViewPr>
    <p:cSldViewPr snapToGrid="0" snapToObjects="1">
      <p:cViewPr varScale="1">
        <p:scale>
          <a:sx n="115" d="100"/>
          <a:sy n="115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B0BA8-72DD-0441-BE7E-5B934C6D50B7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9137E-1802-304F-A11F-B377D9F99DA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1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DDD8CF-F021-A340-8433-A8ADEB31EF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E2B96A-BA0F-6F4B-979E-94EBDB929A02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3B7EA22D-DC0C-5548-B640-113A90421A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9388" y="762000"/>
            <a:ext cx="6502400" cy="3657600"/>
          </a:xfrm>
          <a:ln/>
        </p:spPr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01C2C535-0FCE-D646-9B7E-FED4CFE67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48200"/>
            <a:ext cx="5029200" cy="4343400"/>
          </a:xfrm>
        </p:spPr>
        <p:txBody>
          <a:bodyPr/>
          <a:lstStyle/>
          <a:p>
            <a:pPr eaLnBrk="1" hangingPunct="1"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8207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C8079A-936D-804E-8939-C7F451201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42F7F6-9A2E-124B-949C-9E4737BFE02C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242690" name="Rectangle 2">
            <a:extLst>
              <a:ext uri="{FF2B5EF4-FFF2-40B4-BE49-F238E27FC236}">
                <a16:creationId xmlns:a16="http://schemas.microsoft.com/office/drawing/2014/main" id="{63DDD73F-3E14-8740-8B8F-7A9D3CEBAB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9388" y="762000"/>
            <a:ext cx="6502400" cy="3657600"/>
          </a:xfrm>
          <a:ln/>
        </p:spPr>
      </p:sp>
      <p:sp>
        <p:nvSpPr>
          <p:cNvPr id="242691" name="Rectangle 3">
            <a:extLst>
              <a:ext uri="{FF2B5EF4-FFF2-40B4-BE49-F238E27FC236}">
                <a16:creationId xmlns:a16="http://schemas.microsoft.com/office/drawing/2014/main" id="{70AA7B8F-D7EE-D849-9896-BACB1EF41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48200"/>
            <a:ext cx="5029200" cy="4343400"/>
          </a:xfrm>
        </p:spPr>
        <p:txBody>
          <a:bodyPr/>
          <a:lstStyle/>
          <a:p>
            <a:pPr eaLnBrk="1" hangingPunct="1"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46031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D18B3C-0D0F-7048-A882-3F608D934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C84E2F-85BB-6341-973F-75181181DF4F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174082" name="Rectangle 2">
            <a:extLst>
              <a:ext uri="{FF2B5EF4-FFF2-40B4-BE49-F238E27FC236}">
                <a16:creationId xmlns:a16="http://schemas.microsoft.com/office/drawing/2014/main" id="{F896B24E-3CB1-E540-ADE2-D4DC486907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2000"/>
            <a:ext cx="4876800" cy="3657600"/>
          </a:xfrm>
          <a:ln/>
        </p:spPr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7CCFD281-6C19-E84E-8131-CCBC9F771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48200"/>
            <a:ext cx="5029200" cy="4343400"/>
          </a:xfrm>
        </p:spPr>
        <p:txBody>
          <a:bodyPr/>
          <a:lstStyle/>
          <a:p>
            <a:pPr eaLnBrk="1" hangingPunct="1">
              <a:defRPr/>
            </a:pP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2040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5D1131E7-DA3A-4F40-9CDC-E12308F6B8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A18BE3-64BE-054F-9EB3-08F6D6D0F7A2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176130" name="Rectangle 2">
            <a:extLst>
              <a:ext uri="{FF2B5EF4-FFF2-40B4-BE49-F238E27FC236}">
                <a16:creationId xmlns:a16="http://schemas.microsoft.com/office/drawing/2014/main" id="{EDA528EE-9D10-874F-B0FE-61BB1D678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3025" y="-1588"/>
            <a:ext cx="2970213" cy="48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>
              <a:latin typeface="Arial" charset="0"/>
            </a:endParaRP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9C9151D8-CE5A-8C47-B38E-519051C9D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3025" y="9258300"/>
            <a:ext cx="29702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008" tIns="0" rIns="19008" bIns="0" anchor="b"/>
          <a:lstStyle>
            <a:lvl1pPr defTabSz="938213">
              <a:defRPr>
                <a:solidFill>
                  <a:schemeClr val="tx1"/>
                </a:solidFill>
                <a:latin typeface="Arial" charset="0"/>
              </a:defRPr>
            </a:lvl1pPr>
            <a:lvl2pPr marL="461963" defTabSz="938213">
              <a:defRPr>
                <a:solidFill>
                  <a:schemeClr val="tx1"/>
                </a:solidFill>
                <a:latin typeface="Arial" charset="0"/>
              </a:defRPr>
            </a:lvl2pPr>
            <a:lvl3pPr marL="925513" defTabSz="938213">
              <a:defRPr>
                <a:solidFill>
                  <a:schemeClr val="tx1"/>
                </a:solidFill>
                <a:latin typeface="Arial" charset="0"/>
              </a:defRPr>
            </a:lvl3pPr>
            <a:lvl4pPr marL="1387475" defTabSz="938213">
              <a:defRPr>
                <a:solidFill>
                  <a:schemeClr val="tx1"/>
                </a:solidFill>
                <a:latin typeface="Arial" charset="0"/>
              </a:defRPr>
            </a:lvl4pPr>
            <a:lvl5pPr marL="1849438" defTabSz="938213">
              <a:defRPr>
                <a:solidFill>
                  <a:schemeClr val="tx1"/>
                </a:solidFill>
                <a:latin typeface="Arial" charset="0"/>
              </a:defRPr>
            </a:lvl5pPr>
            <a:lvl6pPr marL="2306638"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3838"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1038"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238"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pt-BR" altLang="pt-BR" sz="1000" i="1">
                <a:latin typeface="Verdana" charset="0"/>
              </a:rPr>
              <a:t>2</a:t>
            </a:r>
          </a:p>
        </p:txBody>
      </p:sp>
      <p:sp>
        <p:nvSpPr>
          <p:cNvPr id="176132" name="Rectangle 4">
            <a:extLst>
              <a:ext uri="{FF2B5EF4-FFF2-40B4-BE49-F238E27FC236}">
                <a16:creationId xmlns:a16="http://schemas.microsoft.com/office/drawing/2014/main" id="{938F801F-E9FD-8946-B89B-B46750197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9258300"/>
            <a:ext cx="29702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>
              <a:latin typeface="Arial" charset="0"/>
            </a:endParaRPr>
          </a:p>
        </p:txBody>
      </p:sp>
      <p:sp>
        <p:nvSpPr>
          <p:cNvPr id="176133" name="Rectangle 5">
            <a:extLst>
              <a:ext uri="{FF2B5EF4-FFF2-40B4-BE49-F238E27FC236}">
                <a16:creationId xmlns:a16="http://schemas.microsoft.com/office/drawing/2014/main" id="{9A7CD65E-AE0B-B540-8B5D-E8AD15FF1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-1588"/>
            <a:ext cx="2970213" cy="48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>
              <a:latin typeface="Arial" charset="0"/>
            </a:endParaRPr>
          </a:p>
        </p:txBody>
      </p:sp>
      <p:sp>
        <p:nvSpPr>
          <p:cNvPr id="176134" name="Rectangle 6">
            <a:extLst>
              <a:ext uri="{FF2B5EF4-FFF2-40B4-BE49-F238E27FC236}">
                <a16:creationId xmlns:a16="http://schemas.microsoft.com/office/drawing/2014/main" id="{78C62A28-E8D9-ED4A-B587-3DB0158607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38188"/>
            <a:ext cx="4852988" cy="364013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6135" name="Rectangle 7">
            <a:extLst>
              <a:ext uri="{FF2B5EF4-FFF2-40B4-BE49-F238E27FC236}">
                <a16:creationId xmlns:a16="http://schemas.microsoft.com/office/drawing/2014/main" id="{D6B891CA-80B9-4E43-8FB6-D6672F9D4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629150"/>
            <a:ext cx="5026025" cy="4386263"/>
          </a:xfrm>
          <a:ln/>
        </p:spPr>
        <p:txBody>
          <a:bodyPr lIns="91872" tIns="44352" rIns="91872" bIns="44352"/>
          <a:lstStyle/>
          <a:p>
            <a:pPr eaLnBrk="1" hangingPunct="1"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28501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1B050859-F40E-1640-A718-DA5DD45FA7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DD85FF-F0F9-6548-9B43-58344DEE23D2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178178" name="Rectangle 2">
            <a:extLst>
              <a:ext uri="{FF2B5EF4-FFF2-40B4-BE49-F238E27FC236}">
                <a16:creationId xmlns:a16="http://schemas.microsoft.com/office/drawing/2014/main" id="{13A8684A-EA05-4C4E-A50B-7DE6F5DD2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3025" y="-1588"/>
            <a:ext cx="2970213" cy="48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>
              <a:latin typeface="Arial" charset="0"/>
            </a:endParaRP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4A9F62C5-FEDE-1A42-BB23-C6D4993D0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3025" y="9258300"/>
            <a:ext cx="29702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9008" tIns="0" rIns="19008" bIns="0" anchor="b"/>
          <a:lstStyle>
            <a:lvl1pPr defTabSz="938213">
              <a:defRPr>
                <a:solidFill>
                  <a:schemeClr val="tx1"/>
                </a:solidFill>
                <a:latin typeface="Arial" charset="0"/>
              </a:defRPr>
            </a:lvl1pPr>
            <a:lvl2pPr marL="461963" defTabSz="938213">
              <a:defRPr>
                <a:solidFill>
                  <a:schemeClr val="tx1"/>
                </a:solidFill>
                <a:latin typeface="Arial" charset="0"/>
              </a:defRPr>
            </a:lvl2pPr>
            <a:lvl3pPr marL="925513" defTabSz="938213">
              <a:defRPr>
                <a:solidFill>
                  <a:schemeClr val="tx1"/>
                </a:solidFill>
                <a:latin typeface="Arial" charset="0"/>
              </a:defRPr>
            </a:lvl3pPr>
            <a:lvl4pPr marL="1387475" defTabSz="938213">
              <a:defRPr>
                <a:solidFill>
                  <a:schemeClr val="tx1"/>
                </a:solidFill>
                <a:latin typeface="Arial" charset="0"/>
              </a:defRPr>
            </a:lvl4pPr>
            <a:lvl5pPr marL="1849438" defTabSz="938213">
              <a:defRPr>
                <a:solidFill>
                  <a:schemeClr val="tx1"/>
                </a:solidFill>
                <a:latin typeface="Arial" charset="0"/>
              </a:defRPr>
            </a:lvl5pPr>
            <a:lvl6pPr marL="2306638"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3838"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1038"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8238" defTabSz="938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pt-BR" altLang="pt-BR" sz="1000" i="1">
                <a:latin typeface="Verdana" charset="0"/>
              </a:rPr>
              <a:t>14</a:t>
            </a:r>
          </a:p>
        </p:txBody>
      </p:sp>
      <p:sp>
        <p:nvSpPr>
          <p:cNvPr id="178180" name="Rectangle 4">
            <a:extLst>
              <a:ext uri="{FF2B5EF4-FFF2-40B4-BE49-F238E27FC236}">
                <a16:creationId xmlns:a16="http://schemas.microsoft.com/office/drawing/2014/main" id="{5E681910-158F-CB47-80B6-E70F9D8D6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9258300"/>
            <a:ext cx="29702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>
              <a:latin typeface="Arial" charset="0"/>
            </a:endParaRPr>
          </a:p>
        </p:txBody>
      </p:sp>
      <p:sp>
        <p:nvSpPr>
          <p:cNvPr id="178181" name="Rectangle 5">
            <a:extLst>
              <a:ext uri="{FF2B5EF4-FFF2-40B4-BE49-F238E27FC236}">
                <a16:creationId xmlns:a16="http://schemas.microsoft.com/office/drawing/2014/main" id="{AABB3197-308D-AF48-B287-9D1737B03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-1588"/>
            <a:ext cx="2970213" cy="488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>
              <a:latin typeface="Arial" charset="0"/>
            </a:endParaRPr>
          </a:p>
        </p:txBody>
      </p:sp>
      <p:sp>
        <p:nvSpPr>
          <p:cNvPr id="178182" name="Rectangle 6">
            <a:extLst>
              <a:ext uri="{FF2B5EF4-FFF2-40B4-BE49-F238E27FC236}">
                <a16:creationId xmlns:a16="http://schemas.microsoft.com/office/drawing/2014/main" id="{34BBE733-8FC1-F946-82B5-21995D6948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38188"/>
            <a:ext cx="4852988" cy="364013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8183" name="Rectangle 7">
            <a:extLst>
              <a:ext uri="{FF2B5EF4-FFF2-40B4-BE49-F238E27FC236}">
                <a16:creationId xmlns:a16="http://schemas.microsoft.com/office/drawing/2014/main" id="{D9121704-9F80-9743-B197-68C188CCE8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629150"/>
            <a:ext cx="5026025" cy="4386263"/>
          </a:xfrm>
          <a:ln/>
        </p:spPr>
        <p:txBody>
          <a:bodyPr lIns="91872" tIns="44352" rIns="91872" bIns="44352"/>
          <a:lstStyle/>
          <a:p>
            <a:pPr eaLnBrk="1" hangingPunct="1">
              <a:defRPr/>
            </a:pPr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3641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0A934A-0006-D74D-8BA5-88F3704F0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1DADAB-AD7E-904E-BAD5-7957865F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5D82B5-4919-6A44-8DA8-CC1475F53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0E38-3349-734A-8A50-8C2B1BBA47E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366378-36DD-0D4C-9DA5-A415272D1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74AEEA-0126-2145-99D6-494F9874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3045-BB68-064B-80D8-213A91FDF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8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040D3F-67AD-9C4F-BB0D-5176EE05B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87B946E-4A21-6E45-B599-EDC8EEB2F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5074F8-D5F0-0E47-96DE-CDE5A793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0E38-3349-734A-8A50-8C2B1BBA47E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5439D3-C4EA-154B-9D69-031E99D6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94AAAC-936E-5142-87F7-0D85D802F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3045-BB68-064B-80D8-213A91FDF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24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278C5C-52C0-884B-9F7B-8034A17D8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731B4A-4825-E149-9DCB-73FF8B8B1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3C9204-AFF5-104F-BD0E-AEF29BC84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0E38-3349-734A-8A50-8C2B1BBA47E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879479-4129-E54D-9D77-656BE008E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327530-A569-4743-B08D-D8545696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3045-BB68-064B-80D8-213A91FDF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2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4DB6E7-D04C-804A-A1EC-C92A90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6A782-32BA-394C-A789-F2E356BE4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91731A-87C7-7F4A-ADF3-A201F478D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0E38-3349-734A-8A50-8C2B1BBA47E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32D330-F0E3-C24A-971F-2245BCC36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A8A2C1-82EF-8346-BF2C-5DB083ACE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3045-BB68-064B-80D8-213A91FDF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45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AA5ADE-5D81-434C-B6F2-2FEB655AA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F6B977-F0B3-1340-A8D5-21401BB04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EF5847-3C32-4B40-BE41-00AB30D67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0E38-3349-734A-8A50-8C2B1BBA47E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C8AD7F-75A6-C54B-B718-E72762329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25B19E-3E67-4247-A179-E59C636EC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3045-BB68-064B-80D8-213A91FDF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412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BF19C-5F24-0340-A052-E4B135DF7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B1C9DF-0BBA-F146-B091-96834C6CE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CA1F8F9-0CF8-B148-8F93-607385582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BAD3DB2-927F-804D-BD66-F7497A361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0E38-3349-734A-8A50-8C2B1BBA47E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14D2F8-41F4-574E-80DA-F425EF486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C16137A-A938-0047-A5CD-BDC550E6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3045-BB68-064B-80D8-213A91FDF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394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B39AD-AC45-864E-A34C-9CCD5C5C9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A9D385-4D35-3D40-954A-B46652073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BA23F67-1A5D-144D-B097-52F4148E1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828A498-B9E1-D34F-9B5E-36516A054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BCDC60-391C-D04A-9DC1-D5D0ED823E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245EDBC-E11C-9841-9120-FEF449CC6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0E38-3349-734A-8A50-8C2B1BBA47E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FF06428-2390-374F-8C09-27A8F49B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FCFA3E1-3003-E648-B1F6-215201F3F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3045-BB68-064B-80D8-213A91FDF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8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9A9CB-9DB3-7C48-A892-69C1028A6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E550E1A-51C6-CB43-86B8-A82962615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0E38-3349-734A-8A50-8C2B1BBA47E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43C3592-6201-694A-A7CA-D2F113440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E890359-62E9-E94C-A47B-9C4065FE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3045-BB68-064B-80D8-213A91FDF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4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685298F-608C-8B4F-A6AC-71825E407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0E38-3349-734A-8A50-8C2B1BBA47E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BA521EE-5EAA-894F-9AC2-9086C9780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DBCB1E2-03E9-3C46-89F3-FC315D937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3045-BB68-064B-80D8-213A91FDF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51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B7AB20-2F1D-C34C-90D2-F4BCA418E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5E78A6-7CD0-7543-96EF-901D4707D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8D53F82-598E-0643-A5F8-296B50A55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1E2269-A102-7848-8C9E-6846C742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0E38-3349-734A-8A50-8C2B1BBA47E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05C1D9-0500-A749-BE12-B1A3C91F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CA400D-A090-D444-B015-6BCF144E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3045-BB68-064B-80D8-213A91FDF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28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C0E1C-7BBD-AC4A-B168-9C94007E1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055865A-866C-4047-8D9F-2522D62F9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E20E2A-AF65-054E-9C10-DA331F44E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8B1678-4C69-A54C-BC1E-861810D74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0E38-3349-734A-8A50-8C2B1BBA47E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14F99BA-A17B-1B47-96E4-9046F2DC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33D9AA-1407-2644-BF41-3086610DE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3045-BB68-064B-80D8-213A91FDF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44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09CBE36-624F-0E48-9E6C-128B8DAFD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28C25D-865B-0F4F-8422-495F5D420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72598C-B22C-804B-89A0-CBFB296BD6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60E38-3349-734A-8A50-8C2B1BBA47E6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9CCD5F-93E9-3042-8FF5-FDBE99150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057024-56EB-854E-A11C-3167DECB2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E3045-BB68-064B-80D8-213A91FDF3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56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>
            <a:extLst>
              <a:ext uri="{FF2B5EF4-FFF2-40B4-BE49-F238E27FC236}">
                <a16:creationId xmlns:a16="http://schemas.microsoft.com/office/drawing/2014/main" id="{67A0E584-FF0D-F74B-8D0E-3FD575BDA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4000"/>
            <a:ext cx="8839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Font typeface="Wingdings" charset="2"/>
              <a:buNone/>
              <a:defRPr/>
            </a:pPr>
            <a:endParaRPr lang="pt-BR" altLang="pt-BR" b="1">
              <a:latin typeface="Eras Demi ITC" charset="0"/>
            </a:endParaRPr>
          </a:p>
        </p:txBody>
      </p:sp>
      <p:pic>
        <p:nvPicPr>
          <p:cNvPr id="3074" name="Picture 5" descr="j0234687">
            <a:extLst>
              <a:ext uri="{FF2B5EF4-FFF2-40B4-BE49-F238E27FC236}">
                <a16:creationId xmlns:a16="http://schemas.microsoft.com/office/drawing/2014/main" id="{EA0115A4-4F84-0B4E-A37A-0D88A893661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4800600"/>
            <a:ext cx="24384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1" name="Text Box 7">
            <a:extLst>
              <a:ext uri="{FF2B5EF4-FFF2-40B4-BE49-F238E27FC236}">
                <a16:creationId xmlns:a16="http://schemas.microsoft.com/office/drawing/2014/main" id="{178E093E-7F5A-AA43-9428-A7B05D3F2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048000"/>
            <a:ext cx="6324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altLang="pt-BR" sz="4400" b="1">
                <a:latin typeface="Arial" charset="0"/>
              </a:rPr>
              <a:t>AVALIAÇÃO ACÚSTICA DA VOZ</a:t>
            </a:r>
          </a:p>
        </p:txBody>
      </p:sp>
    </p:spTree>
    <p:extLst>
      <p:ext uri="{BB962C8B-B14F-4D97-AF65-F5344CB8AC3E}">
        <p14:creationId xmlns:p14="http://schemas.microsoft.com/office/powerpoint/2010/main" val="288152291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1593C148-2962-9E43-85C9-179810551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04800"/>
            <a:ext cx="853440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>
              <a:lnSpc>
                <a:spcPct val="80000"/>
              </a:lnSpc>
              <a:defRPr/>
            </a:pPr>
            <a:br>
              <a:rPr lang="pt-BR" altLang="pt-BR" sz="3800" i="1">
                <a:latin typeface="Times New Roman" charset="0"/>
              </a:rPr>
            </a:br>
            <a:r>
              <a:rPr lang="pt-BR" altLang="pt-BR" sz="3800" i="1">
                <a:latin typeface="Times New Roman" charset="0"/>
              </a:rPr>
              <a:t>  </a:t>
            </a:r>
            <a:r>
              <a:rPr lang="pt-BR" altLang="pt-BR" sz="4200">
                <a:solidFill>
                  <a:srgbClr val="99CCFF"/>
                </a:solidFill>
                <a:latin typeface="Times New Roman" charset="0"/>
              </a:rPr>
              <a:t>Lembrete Vital</a:t>
            </a:r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A1CA47B0-2162-1440-8585-B4CEE9E53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219200"/>
            <a:ext cx="8839200" cy="439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§"/>
              <a:defRPr/>
            </a:pPr>
            <a:r>
              <a:rPr lang="pt-BR" altLang="pt-BR" sz="2800" dirty="0">
                <a:latin typeface="Tahoma" charset="0"/>
              </a:rPr>
              <a:t>A acústica é apenas </a:t>
            </a:r>
            <a:r>
              <a:rPr lang="pt-BR" altLang="pt-BR" sz="2800" u="sng" dirty="0">
                <a:latin typeface="Tahoma" charset="0"/>
              </a:rPr>
              <a:t>parte</a:t>
            </a:r>
            <a:r>
              <a:rPr lang="pt-BR" altLang="pt-BR" sz="2800" dirty="0">
                <a:latin typeface="Tahoma" charset="0"/>
              </a:rPr>
              <a:t> da avaliação do paciente!</a:t>
            </a:r>
          </a:p>
          <a:p>
            <a:pPr>
              <a:lnSpc>
                <a:spcPct val="3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None/>
              <a:defRPr/>
            </a:pPr>
            <a:endParaRPr lang="pt-BR" altLang="pt-BR" sz="2800" dirty="0">
              <a:latin typeface="Tahoma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§"/>
              <a:defRPr/>
            </a:pPr>
            <a:r>
              <a:rPr lang="pt-BR" altLang="pt-BR" sz="2800" dirty="0">
                <a:latin typeface="Tahoma" charset="0"/>
              </a:rPr>
              <a:t>A integração dos dados AVA é o mais importante!</a:t>
            </a:r>
          </a:p>
          <a:p>
            <a:pPr marL="0" indent="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pt-BR" altLang="pt-BR" sz="2800" dirty="0">
                <a:latin typeface="Tahoma" charset="0"/>
              </a:rPr>
              <a:t>(AVA=AUDITIVA / VISUAL /ACÚSTICA)</a:t>
            </a:r>
          </a:p>
          <a:p>
            <a:pPr>
              <a:lnSpc>
                <a:spcPct val="2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None/>
              <a:defRPr/>
            </a:pPr>
            <a:endParaRPr lang="pt-BR" altLang="pt-BR" sz="2800" dirty="0">
              <a:latin typeface="Tahoma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§"/>
              <a:defRPr/>
            </a:pPr>
            <a:r>
              <a:rPr lang="pt-BR" altLang="pt-BR" sz="2800" dirty="0">
                <a:latin typeface="Tahoma" charset="0"/>
              </a:rPr>
              <a:t> A avaliação vocal depende essencialmente da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None/>
              <a:defRPr/>
            </a:pPr>
            <a:r>
              <a:rPr lang="pt-BR" altLang="pt-BR" sz="2800" dirty="0">
                <a:latin typeface="Tahoma" charset="0"/>
              </a:rPr>
              <a:t>     habilidade do clínico!</a:t>
            </a:r>
            <a:endParaRPr lang="pt-BR" altLang="pt-BR" sz="2800" dirty="0">
              <a:solidFill>
                <a:schemeClr val="accent1"/>
              </a:solidFill>
              <a:latin typeface="Tahoma" charset="0"/>
            </a:endParaRPr>
          </a:p>
        </p:txBody>
      </p:sp>
      <p:pic>
        <p:nvPicPr>
          <p:cNvPr id="14339" name="Picture 4" descr="j0239127">
            <a:extLst>
              <a:ext uri="{FF2B5EF4-FFF2-40B4-BE49-F238E27FC236}">
                <a16:creationId xmlns:a16="http://schemas.microsoft.com/office/drawing/2014/main" id="{08D59AF1-EA5D-3445-A67A-6F2457FC8B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1" y="4572000"/>
            <a:ext cx="1571625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58974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2F3EB200-7579-B242-9E20-7A5227940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0"/>
            <a:ext cx="967740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>
              <a:lnSpc>
                <a:spcPct val="80000"/>
              </a:lnSpc>
              <a:defRPr/>
            </a:pPr>
            <a:r>
              <a:rPr lang="pt-BR" altLang="pt-BR" sz="6000" b="1">
                <a:solidFill>
                  <a:srgbClr val="00CCFF"/>
                </a:solidFill>
                <a:latin typeface="Times New Roman" charset="0"/>
              </a:rPr>
              <a:t>   	</a:t>
            </a:r>
            <a:r>
              <a:rPr lang="pt-BR" altLang="pt-BR" sz="4800">
                <a:solidFill>
                  <a:srgbClr val="99CCFF"/>
                </a:solidFill>
                <a:latin typeface="Times New Roman" charset="0"/>
              </a:rPr>
              <a:t>Regra de Baken</a:t>
            </a:r>
            <a:r>
              <a:rPr lang="pt-BR" altLang="pt-BR" sz="4800" i="1">
                <a:solidFill>
                  <a:srgbClr val="99CC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rPr>
              <a:t> 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4058B553-CD89-5847-A3BE-204C4A6A6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200" y="1219200"/>
            <a:ext cx="8382000" cy="408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Monotype Sorts" charset="2"/>
              <a:buChar char="4"/>
              <a:defRPr/>
            </a:pPr>
            <a:r>
              <a:rPr lang="pt-BR" altLang="pt-BR" sz="3600" b="1">
                <a:solidFill>
                  <a:srgbClr val="FFCC99"/>
                </a:solidFill>
                <a:latin typeface="Comic Sans MS" charset="0"/>
              </a:rPr>
              <a:t> </a:t>
            </a:r>
            <a:r>
              <a:rPr lang="pt-BR" altLang="pt-BR" sz="4000" b="1">
                <a:latin typeface="Comic Sans MS" charset="0"/>
              </a:rPr>
              <a:t>Nunca confie no computador,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altLang="pt-BR" sz="4000" b="1">
                <a:latin typeface="Comic Sans MS" charset="0"/>
              </a:rPr>
              <a:t>  examine os dados você mesmo!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altLang="pt-BR" sz="3600" b="1">
                <a:solidFill>
                  <a:srgbClr val="FFCC99"/>
                </a:solidFill>
                <a:latin typeface="Comic Sans MS" charset="0"/>
              </a:rPr>
              <a:t>   </a:t>
            </a:r>
          </a:p>
        </p:txBody>
      </p:sp>
      <p:graphicFrame>
        <p:nvGraphicFramePr>
          <p:cNvPr id="16387" name="Object 4">
            <a:extLst>
              <a:ext uri="{FF2B5EF4-FFF2-40B4-BE49-F238E27FC236}">
                <a16:creationId xmlns:a16="http://schemas.microsoft.com/office/drawing/2014/main" id="{B76A45EC-6701-8848-A991-DA4F7D3F91F2}"/>
              </a:ext>
            </a:extLst>
          </p:cNvPr>
          <p:cNvGraphicFramePr>
            <a:graphicFrameLocks/>
          </p:cNvGraphicFramePr>
          <p:nvPr/>
        </p:nvGraphicFramePr>
        <p:xfrm>
          <a:off x="7015164" y="3810000"/>
          <a:ext cx="23399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Clip" r:id="rId4" imgW="28092400" imgH="20129500" progId="MS_ClipArt_Gallery.2">
                  <p:embed/>
                </p:oleObj>
              </mc:Choice>
              <mc:Fallback>
                <p:oleObj name="Clip" r:id="rId4" imgW="28092400" imgH="20129500" progId="MS_ClipArt_Gallery.2">
                  <p:embed/>
                  <p:pic>
                    <p:nvPicPr>
                      <p:cNvPr id="16387" name="Object 4">
                        <a:extLst>
                          <a:ext uri="{FF2B5EF4-FFF2-40B4-BE49-F238E27FC236}">
                            <a16:creationId xmlns:a16="http://schemas.microsoft.com/office/drawing/2014/main" id="{B76A45EC-6701-8848-A991-DA4F7D3F91F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5164" y="3810000"/>
                        <a:ext cx="23399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62468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CaixaDeTexto 1">
            <a:extLst>
              <a:ext uri="{FF2B5EF4-FFF2-40B4-BE49-F238E27FC236}">
                <a16:creationId xmlns:a16="http://schemas.microsoft.com/office/drawing/2014/main" id="{2EA2255F-9A1D-3C48-A733-99A06E55E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6882" y="3200401"/>
            <a:ext cx="465210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8000" dirty="0"/>
              <a:t>PARTE 1 </a:t>
            </a:r>
          </a:p>
        </p:txBody>
      </p:sp>
    </p:spTree>
    <p:extLst>
      <p:ext uri="{BB962C8B-B14F-4D97-AF65-F5344CB8AC3E}">
        <p14:creationId xmlns:p14="http://schemas.microsoft.com/office/powerpoint/2010/main" val="317200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DA112602-C8D8-FC44-9DB4-85A9649F7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981200"/>
            <a:ext cx="6858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Font typeface="Wingdings" charset="2"/>
              <a:buNone/>
              <a:defRPr/>
            </a:pPr>
            <a:endParaRPr lang="pt-BR" altLang="pt-BR" sz="3200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6519E505-DA8A-9E43-930B-9BFD80944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768600"/>
            <a:ext cx="8458200" cy="297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  <a:buClr>
                <a:schemeClr val="tx1"/>
              </a:buClr>
              <a:defRPr/>
            </a:pPr>
            <a:r>
              <a:rPr lang="pt-BR" altLang="pt-BR" sz="2800" b="1" dirty="0">
                <a:latin typeface="Tahoma" charset="0"/>
              </a:rPr>
              <a:t>Objetivo da Análise Acústica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-"/>
              <a:defRPr/>
            </a:pPr>
            <a:r>
              <a:rPr lang="pt-BR" altLang="pt-BR" sz="2800" dirty="0">
                <a:latin typeface="Tahoma" charset="0"/>
              </a:rPr>
              <a:t> Extração de medidas acústicas da voz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-"/>
              <a:defRPr/>
            </a:pPr>
            <a:r>
              <a:rPr lang="pt-BR" altLang="pt-BR" sz="2800" dirty="0">
                <a:latin typeface="Tahoma" charset="0"/>
              </a:rPr>
              <a:t> Produção de análise espectrográfica</a:t>
            </a:r>
          </a:p>
          <a:p>
            <a:pPr lvl="1" eaLnBrk="1" hangingPunct="1">
              <a:lnSpc>
                <a:spcPct val="13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-"/>
              <a:defRPr/>
            </a:pPr>
            <a:endParaRPr lang="pt-BR" altLang="pt-BR" sz="2800" dirty="0">
              <a:latin typeface="Tahoma" charset="0"/>
            </a:endParaRPr>
          </a:p>
        </p:txBody>
      </p:sp>
      <p:pic>
        <p:nvPicPr>
          <p:cNvPr id="4099" name="Picture 7" descr="j0234687">
            <a:extLst>
              <a:ext uri="{FF2B5EF4-FFF2-40B4-BE49-F238E27FC236}">
                <a16:creationId xmlns:a16="http://schemas.microsoft.com/office/drawing/2014/main" id="{CA6CE3C2-DC15-1340-95CC-585C9577526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5064126"/>
            <a:ext cx="17526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8">
            <a:extLst>
              <a:ext uri="{FF2B5EF4-FFF2-40B4-BE49-F238E27FC236}">
                <a16:creationId xmlns:a16="http://schemas.microsoft.com/office/drawing/2014/main" id="{A54F916F-6AE1-4D4A-ABC4-A715956F1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412875"/>
            <a:ext cx="7239000" cy="12001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altLang="pt-BR" sz="24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</a:rPr>
              <a:t>Análise Acústica NÃO é a avaliação de voz do paciente, mas apenas um procedimento importante da bateria de testes da Avaliação de Voz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DF1E40E7-9F62-9948-8F2B-55D17F3F2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33401"/>
            <a:ext cx="7848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altLang="pt-BR" sz="3600" dirty="0">
                <a:solidFill>
                  <a:srgbClr val="99CCFF"/>
                </a:solidFill>
                <a:latin typeface="Times New Roman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13952258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>
            <a:extLst>
              <a:ext uri="{FF2B5EF4-FFF2-40B4-BE49-F238E27FC236}">
                <a16:creationId xmlns:a16="http://schemas.microsoft.com/office/drawing/2014/main" id="{AA7B8354-D9F6-9341-AA25-FD5C0B699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981200"/>
            <a:ext cx="6858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Font typeface="Wingdings" charset="2"/>
              <a:buNone/>
              <a:defRPr/>
            </a:pPr>
            <a:endParaRPr lang="pt-BR" altLang="pt-BR" sz="3200"/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8F122B34-FE89-504E-8367-29BC8F651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81201"/>
            <a:ext cx="8458200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-"/>
              <a:defRPr/>
            </a:pPr>
            <a:r>
              <a:rPr lang="pt-BR" altLang="pt-BR" sz="2800" dirty="0">
                <a:solidFill>
                  <a:schemeClr val="folHlink"/>
                </a:solidFill>
                <a:latin typeface="Tahoma" charset="0"/>
              </a:rPr>
              <a:t> </a:t>
            </a:r>
            <a:r>
              <a:rPr lang="pt-BR" altLang="pt-BR" sz="2800" dirty="0">
                <a:latin typeface="Tahoma" charset="0"/>
              </a:rPr>
              <a:t>Fácil utilização, com processos intuitivos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Char char="-"/>
              <a:defRPr/>
            </a:pPr>
            <a:r>
              <a:rPr lang="pt-BR" altLang="pt-BR" sz="2800" dirty="0">
                <a:latin typeface="Tahoma" charset="0"/>
              </a:rPr>
              <a:t> Avaliação rápida, dinâmica e precisa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buFontTx/>
              <a:buChar char="-"/>
              <a:defRPr/>
            </a:pPr>
            <a:r>
              <a:rPr lang="pt-BR" altLang="pt-BR" sz="2800" dirty="0">
                <a:latin typeface="Tahoma" charset="0"/>
              </a:rPr>
              <a:t> Poderoso recurso educacional</a:t>
            </a:r>
          </a:p>
          <a:p>
            <a:pPr lvl="1" eaLnBrk="1" hangingPunct="1">
              <a:lnSpc>
                <a:spcPct val="70000"/>
              </a:lnSpc>
              <a:spcBef>
                <a:spcPct val="50000"/>
              </a:spcBef>
              <a:buFontTx/>
              <a:buChar char="-"/>
              <a:defRPr/>
            </a:pPr>
            <a:r>
              <a:rPr lang="pt-BR" altLang="pt-BR" sz="2400" dirty="0">
                <a:latin typeface="Tahoma" charset="0"/>
              </a:rPr>
              <a:t> Para o clínico</a:t>
            </a:r>
          </a:p>
          <a:p>
            <a:pPr lvl="1" eaLnBrk="1" hangingPunct="1">
              <a:lnSpc>
                <a:spcPct val="70000"/>
              </a:lnSpc>
              <a:spcBef>
                <a:spcPct val="50000"/>
              </a:spcBef>
              <a:buFontTx/>
              <a:buChar char="-"/>
              <a:defRPr/>
            </a:pPr>
            <a:r>
              <a:rPr lang="pt-BR" altLang="pt-BR" sz="2400" dirty="0">
                <a:latin typeface="Tahoma" charset="0"/>
              </a:rPr>
              <a:t> Para o cliente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pt-BR" altLang="pt-BR" sz="2800" dirty="0">
                <a:latin typeface="Tahoma" charset="0"/>
              </a:rPr>
              <a:t> Preço acessível</a:t>
            </a:r>
          </a:p>
        </p:txBody>
      </p:sp>
      <p:pic>
        <p:nvPicPr>
          <p:cNvPr id="5123" name="Picture 5" descr="j0234687">
            <a:extLst>
              <a:ext uri="{FF2B5EF4-FFF2-40B4-BE49-F238E27FC236}">
                <a16:creationId xmlns:a16="http://schemas.microsoft.com/office/drawing/2014/main" id="{62DED7C6-0E45-2744-A8C6-B1971E280A1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181601"/>
            <a:ext cx="17526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5" name="Text Box 7">
            <a:extLst>
              <a:ext uri="{FF2B5EF4-FFF2-40B4-BE49-F238E27FC236}">
                <a16:creationId xmlns:a16="http://schemas.microsoft.com/office/drawing/2014/main" id="{EA2A6B0E-327E-DE41-A628-B20879C64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762000"/>
            <a:ext cx="563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BR" altLang="pt-BR" sz="3600">
                <a:solidFill>
                  <a:srgbClr val="99CCFF"/>
                </a:solidFill>
                <a:latin typeface="Times New Roman" charset="0"/>
              </a:rPr>
              <a:t>PROGRAMAS</a:t>
            </a:r>
          </a:p>
        </p:txBody>
      </p:sp>
    </p:spTree>
    <p:extLst>
      <p:ext uri="{BB962C8B-B14F-4D97-AF65-F5344CB8AC3E}">
        <p14:creationId xmlns:p14="http://schemas.microsoft.com/office/powerpoint/2010/main" val="36922354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3C8B59BC-17A4-D14E-80D0-847788009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981200"/>
            <a:ext cx="6858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Font typeface="Wingdings" charset="2"/>
              <a:buNone/>
              <a:defRPr/>
            </a:pPr>
            <a:endParaRPr lang="pt-BR" altLang="pt-BR" sz="3200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29E2921A-2F78-5B45-95E5-A1481555B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351088"/>
            <a:ext cx="8458200" cy="321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-"/>
              <a:defRPr/>
            </a:pPr>
            <a:r>
              <a:rPr lang="pt-BR" altLang="pt-BR" sz="2800" dirty="0">
                <a:solidFill>
                  <a:schemeClr val="folHlink"/>
                </a:solidFill>
                <a:latin typeface="Tahoma" charset="0"/>
              </a:rPr>
              <a:t> </a:t>
            </a:r>
            <a:r>
              <a:rPr lang="pt-BR" altLang="pt-BR" sz="2800" dirty="0">
                <a:latin typeface="Tahoma" charset="0"/>
              </a:rPr>
              <a:t>Gráficos simples e comparativos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  <a:defRPr/>
            </a:pPr>
            <a:r>
              <a:rPr lang="pt-BR" altLang="pt-BR" sz="2800" dirty="0">
                <a:latin typeface="Tahoma" charset="0"/>
              </a:rPr>
              <a:t> Elaboração de diagrama de desvio </a:t>
            </a:r>
            <a:r>
              <a:rPr lang="pt-BR" altLang="pt-BR" sz="2800" dirty="0" err="1">
                <a:latin typeface="Tahoma" charset="0"/>
              </a:rPr>
              <a:t>fonatório</a:t>
            </a:r>
            <a:endParaRPr lang="pt-BR" altLang="pt-BR" sz="2800" dirty="0">
              <a:latin typeface="Tahoma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  <a:defRPr/>
            </a:pPr>
            <a:r>
              <a:rPr lang="pt-BR" altLang="pt-BR" sz="2800" dirty="0">
                <a:latin typeface="Tahoma" charset="0"/>
              </a:rPr>
              <a:t> Análise em tempo real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  <a:defRPr/>
            </a:pPr>
            <a:r>
              <a:rPr lang="pt-BR" altLang="pt-BR" sz="2800" dirty="0">
                <a:latin typeface="Tahoma" charset="0"/>
              </a:rPr>
              <a:t> Cadastro de clientes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  <a:defRPr/>
            </a:pPr>
            <a:r>
              <a:rPr lang="pt-BR" altLang="pt-BR" sz="2800" dirty="0">
                <a:latin typeface="Tahoma" charset="0"/>
              </a:rPr>
              <a:t> Ferramentas para edição do sinal de áudio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-"/>
              <a:defRPr/>
            </a:pPr>
            <a:r>
              <a:rPr lang="pt-BR" altLang="pt-BR" sz="2800" dirty="0">
                <a:latin typeface="Tahoma" charset="0"/>
              </a:rPr>
              <a:t> Impressão de  telas e gráficos selecionados</a:t>
            </a:r>
          </a:p>
        </p:txBody>
      </p:sp>
      <p:pic>
        <p:nvPicPr>
          <p:cNvPr id="6147" name="Picture 6" descr="j0234687">
            <a:extLst>
              <a:ext uri="{FF2B5EF4-FFF2-40B4-BE49-F238E27FC236}">
                <a16:creationId xmlns:a16="http://schemas.microsoft.com/office/drawing/2014/main" id="{E5C9FA5F-1BBC-374F-AD56-F736D8C0288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486401"/>
            <a:ext cx="17526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 Box 7">
            <a:extLst>
              <a:ext uri="{FF2B5EF4-FFF2-40B4-BE49-F238E27FC236}">
                <a16:creationId xmlns:a16="http://schemas.microsoft.com/office/drawing/2014/main" id="{9F94ECB1-5674-A04B-8209-731395F49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762000"/>
            <a:ext cx="82296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altLang="pt-BR" sz="3600" dirty="0">
                <a:solidFill>
                  <a:srgbClr val="99CCFF"/>
                </a:solidFill>
                <a:latin typeface="Times New Roman" charset="0"/>
              </a:rPr>
              <a:t>PROGRAMAS de ANÁLISE ACÚSTICA      Como escolher?</a:t>
            </a:r>
          </a:p>
        </p:txBody>
      </p:sp>
    </p:spTree>
    <p:extLst>
      <p:ext uri="{BB962C8B-B14F-4D97-AF65-F5344CB8AC3E}">
        <p14:creationId xmlns:p14="http://schemas.microsoft.com/office/powerpoint/2010/main" val="25399198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>
            <a:extLst>
              <a:ext uri="{FF2B5EF4-FFF2-40B4-BE49-F238E27FC236}">
                <a16:creationId xmlns:a16="http://schemas.microsoft.com/office/drawing/2014/main" id="{3B12CEC4-E360-3745-80EB-50D9092DC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981200"/>
            <a:ext cx="6858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buFont typeface="Wingdings" charset="2"/>
              <a:buNone/>
              <a:defRPr/>
            </a:pPr>
            <a:endParaRPr lang="pt-BR" altLang="pt-BR" sz="3200"/>
          </a:p>
        </p:txBody>
      </p:sp>
      <p:sp>
        <p:nvSpPr>
          <p:cNvPr id="90116" name="Text Box 4">
            <a:extLst>
              <a:ext uri="{FF2B5EF4-FFF2-40B4-BE49-F238E27FC236}">
                <a16:creationId xmlns:a16="http://schemas.microsoft.com/office/drawing/2014/main" id="{91FAEDCE-6DA7-B54E-A096-0156AD6AA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1"/>
            <a:ext cx="8458200" cy="384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-"/>
              <a:defRPr/>
            </a:pPr>
            <a:r>
              <a:rPr lang="pt-BR" altLang="pt-BR" sz="2800" dirty="0">
                <a:latin typeface="Tahoma" charset="0"/>
              </a:rPr>
              <a:t> Procedimento de Avaliação Acústica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-"/>
              <a:defRPr/>
            </a:pPr>
            <a:r>
              <a:rPr lang="pt-BR" altLang="pt-BR" sz="2800" dirty="0">
                <a:latin typeface="Tahoma" charset="0"/>
              </a:rPr>
              <a:t> Documentação 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-"/>
              <a:defRPr/>
            </a:pPr>
            <a:r>
              <a:rPr lang="pt-BR" altLang="pt-BR" sz="2800" dirty="0">
                <a:latin typeface="Tahoma" charset="0"/>
              </a:rPr>
              <a:t> Linha de base:</a:t>
            </a:r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-"/>
              <a:defRPr/>
            </a:pPr>
            <a:r>
              <a:rPr lang="pt-BR" altLang="pt-BR" sz="2000" dirty="0">
                <a:latin typeface="Tahoma" charset="0"/>
              </a:rPr>
              <a:t> Acompanhamento de terapia vocal</a:t>
            </a:r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-"/>
              <a:defRPr/>
            </a:pPr>
            <a:r>
              <a:rPr lang="pt-BR" altLang="pt-BR" sz="2000" dirty="0">
                <a:latin typeface="Tahoma" charset="0"/>
              </a:rPr>
              <a:t> Acompanhamento de aperfeiçoamento vocal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t-BR" altLang="pt-BR" sz="2000" dirty="0">
                <a:latin typeface="Tahoma" charset="0"/>
              </a:rPr>
              <a:t>	- Desenvolvimento de vozes profissionais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t-BR" altLang="pt-BR" sz="2800" dirty="0">
                <a:latin typeface="Tahoma" charset="0"/>
              </a:rPr>
              <a:t>- Dados acústicos de populações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-"/>
              <a:defRPr/>
            </a:pPr>
            <a:endParaRPr lang="pt-BR" altLang="pt-BR" sz="2800" dirty="0">
              <a:latin typeface="Tahoma" charset="0"/>
            </a:endParaRPr>
          </a:p>
        </p:txBody>
      </p:sp>
      <p:pic>
        <p:nvPicPr>
          <p:cNvPr id="7171" name="Picture 5" descr="j0234687">
            <a:extLst>
              <a:ext uri="{FF2B5EF4-FFF2-40B4-BE49-F238E27FC236}">
                <a16:creationId xmlns:a16="http://schemas.microsoft.com/office/drawing/2014/main" id="{92A4C3E4-796A-6940-B47C-CC7614520CD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486401"/>
            <a:ext cx="17526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8" name="Text Box 6">
            <a:extLst>
              <a:ext uri="{FF2B5EF4-FFF2-40B4-BE49-F238E27FC236}">
                <a16:creationId xmlns:a16="http://schemas.microsoft.com/office/drawing/2014/main" id="{FE88492A-F227-C948-A09F-E1D97ACF8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85801"/>
            <a:ext cx="632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BR" altLang="pt-BR" sz="4000">
                <a:solidFill>
                  <a:srgbClr val="99CCFF"/>
                </a:solidFill>
                <a:latin typeface="Times New Roman" charset="0"/>
              </a:rPr>
              <a:t>Utilização do Programa</a:t>
            </a:r>
          </a:p>
        </p:txBody>
      </p:sp>
    </p:spTree>
    <p:extLst>
      <p:ext uri="{BB962C8B-B14F-4D97-AF65-F5344CB8AC3E}">
        <p14:creationId xmlns:p14="http://schemas.microsoft.com/office/powerpoint/2010/main" val="391889456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5ECB687D-0704-6D47-9ECB-D397F4A42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8001000" cy="685800"/>
          </a:xfrm>
        </p:spPr>
        <p:txBody>
          <a:bodyPr vert="horz" lIns="92075" tIns="46038" rIns="92075" bIns="46038" rtlCol="0" anchor="ctr" anchorCtr="0">
            <a:normAutofit fontScale="90000"/>
          </a:bodyPr>
          <a:lstStyle/>
          <a:p>
            <a:pPr>
              <a:defRPr/>
            </a:pPr>
            <a:br>
              <a:rPr lang="en-US" altLang="pt-BR" b="1">
                <a:solidFill>
                  <a:srgbClr val="99CCFF"/>
                </a:solidFill>
              </a:rPr>
            </a:br>
            <a:r>
              <a:rPr lang="en-US" altLang="pt-BR" sz="4000">
                <a:solidFill>
                  <a:srgbClr val="99CCFF"/>
                </a:solidFill>
                <a:latin typeface="Verdana" charset="0"/>
              </a:rPr>
              <a:t>Avaliação Acústica</a:t>
            </a:r>
          </a:p>
        </p:txBody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BAE65DC6-9155-9C4A-8465-A9F93C9965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209800"/>
            <a:ext cx="8229600" cy="2209800"/>
          </a:xfrm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US" altLang="pt-BR">
                <a:latin typeface="Tahoma" charset="0"/>
              </a:rPr>
              <a:t>Década de 1990 – realidade clínica brasileira</a:t>
            </a:r>
          </a:p>
          <a:p>
            <a:pPr>
              <a:lnSpc>
                <a:spcPct val="20000"/>
              </a:lnSpc>
              <a:spcBef>
                <a:spcPts val="0"/>
              </a:spcBef>
              <a:buNone/>
              <a:defRPr/>
            </a:pPr>
            <a:endParaRPr lang="en-US" altLang="pt-BR">
              <a:latin typeface="Tahoma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US" altLang="pt-BR">
                <a:latin typeface="Tahoma" charset="0"/>
              </a:rPr>
              <a:t>Representa outra linguagem de avaliação</a:t>
            </a:r>
          </a:p>
          <a:p>
            <a:pPr>
              <a:lnSpc>
                <a:spcPct val="20000"/>
              </a:lnSpc>
              <a:spcBef>
                <a:spcPts val="0"/>
              </a:spcBef>
              <a:buNone/>
              <a:defRPr/>
            </a:pPr>
            <a:endParaRPr lang="en-US" altLang="pt-BR">
              <a:latin typeface="Tahoma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US" altLang="pt-BR">
                <a:latin typeface="Tahoma" charset="0"/>
              </a:rPr>
              <a:t>Quantifica o sinal sonoro</a:t>
            </a:r>
          </a:p>
          <a:p>
            <a:pPr>
              <a:lnSpc>
                <a:spcPct val="20000"/>
              </a:lnSpc>
              <a:spcBef>
                <a:spcPts val="0"/>
              </a:spcBef>
              <a:buNone/>
              <a:defRPr/>
            </a:pPr>
            <a:endParaRPr lang="en-US" altLang="pt-BR">
              <a:latin typeface="Tahoma" charset="0"/>
            </a:endParaRPr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en-US" altLang="pt-BR">
                <a:latin typeface="Tahoma" charset="0"/>
              </a:rPr>
              <a:t>Não é absolutamente objetiva</a:t>
            </a:r>
          </a:p>
          <a:p>
            <a:pPr>
              <a:lnSpc>
                <a:spcPct val="10000"/>
              </a:lnSpc>
              <a:spcBef>
                <a:spcPts val="0"/>
              </a:spcBef>
              <a:buNone/>
              <a:defRPr/>
            </a:pPr>
            <a:endParaRPr lang="en-US" altLang="pt-BR">
              <a:latin typeface="Tahoma" charset="0"/>
            </a:endParaRPr>
          </a:p>
        </p:txBody>
      </p:sp>
      <p:pic>
        <p:nvPicPr>
          <p:cNvPr id="8195" name="Picture 4" descr="j0236301">
            <a:extLst>
              <a:ext uri="{FF2B5EF4-FFF2-40B4-BE49-F238E27FC236}">
                <a16:creationId xmlns:a16="http://schemas.microsoft.com/office/drawing/2014/main" id="{C334EF46-1E1F-F740-B8AC-DAD3E3BA50E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038600"/>
            <a:ext cx="1752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544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>
            <a:extLst>
              <a:ext uri="{FF2B5EF4-FFF2-40B4-BE49-F238E27FC236}">
                <a16:creationId xmlns:a16="http://schemas.microsoft.com/office/drawing/2014/main" id="{036DE5FC-2ED4-7A48-8458-2B6895EE91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8001000" cy="685800"/>
          </a:xfrm>
        </p:spPr>
        <p:txBody>
          <a:bodyPr vert="horz" lIns="92075" tIns="46038" rIns="92075" bIns="46038" rtlCol="0" anchor="ctr" anchorCtr="0">
            <a:normAutofit fontScale="90000"/>
          </a:bodyPr>
          <a:lstStyle/>
          <a:p>
            <a:pPr>
              <a:defRPr/>
            </a:pPr>
            <a:br>
              <a:rPr lang="en-US" altLang="pt-BR" b="1">
                <a:solidFill>
                  <a:schemeClr val="accent1"/>
                </a:solidFill>
              </a:rPr>
            </a:br>
            <a:r>
              <a:rPr lang="en-US" altLang="pt-BR" sz="4000">
                <a:solidFill>
                  <a:srgbClr val="99CCFF"/>
                </a:solidFill>
                <a:latin typeface="Verdana" charset="0"/>
              </a:rPr>
              <a:t>Avaliação Acústica</a:t>
            </a:r>
          </a:p>
        </p:txBody>
      </p:sp>
      <p:sp>
        <p:nvSpPr>
          <p:cNvPr id="241667" name="Rectangle 3">
            <a:extLst>
              <a:ext uri="{FF2B5EF4-FFF2-40B4-BE49-F238E27FC236}">
                <a16:creationId xmlns:a16="http://schemas.microsoft.com/office/drawing/2014/main" id="{61563EE4-173A-754A-95A2-67CB24F5A5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0" y="1981200"/>
            <a:ext cx="8229600" cy="2209800"/>
          </a:xfrm>
        </p:spPr>
        <p:txBody>
          <a:bodyPr vert="horz" lIns="92075" tIns="46038" rIns="92075" bIns="46038" rtlCol="0"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US" altLang="pt-BR">
                <a:latin typeface="Tahoma" charset="0"/>
              </a:rPr>
              <a:t>Falta segurança básica de protocolos específicos e dados normativos de diferentes populações</a:t>
            </a:r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endParaRPr lang="en-US" altLang="pt-BR">
              <a:latin typeface="Tahoma" charset="0"/>
            </a:endParaRPr>
          </a:p>
          <a:p>
            <a:pPr>
              <a:lnSpc>
                <a:spcPct val="0"/>
              </a:lnSpc>
              <a:spcBef>
                <a:spcPts val="0"/>
              </a:spcBef>
              <a:buNone/>
              <a:defRPr/>
            </a:pPr>
            <a:endParaRPr lang="en-US" altLang="pt-BR">
              <a:latin typeface="Tahoma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US" altLang="pt-BR">
                <a:latin typeface="Tahoma" charset="0"/>
              </a:rPr>
              <a:t>Dificuldade de comparação entre diversos programas – métodos diferentes de extração</a:t>
            </a:r>
            <a:endParaRPr lang="en-US" altLang="pt-BR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</a:endParaRPr>
          </a:p>
        </p:txBody>
      </p:sp>
      <p:pic>
        <p:nvPicPr>
          <p:cNvPr id="10243" name="Picture 4" descr="j0236301">
            <a:extLst>
              <a:ext uri="{FF2B5EF4-FFF2-40B4-BE49-F238E27FC236}">
                <a16:creationId xmlns:a16="http://schemas.microsoft.com/office/drawing/2014/main" id="{6C6C87DC-EFDC-3341-B428-9B63A84256C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5029201"/>
            <a:ext cx="914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9339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BE2DCEDD-06A8-5B4B-B1FA-05EB268CC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8001000" cy="1295400"/>
          </a:xfrm>
        </p:spPr>
        <p:txBody>
          <a:bodyPr vert="horz" lIns="92075" tIns="46038" rIns="92075" bIns="46038" rtlCol="0" anchor="ctr" anchorCtr="0">
            <a:normAutofit/>
          </a:bodyPr>
          <a:lstStyle/>
          <a:p>
            <a:pPr>
              <a:defRPr/>
            </a:pPr>
            <a:br>
              <a:rPr lang="en-US" altLang="pt-BR" b="1">
                <a:solidFill>
                  <a:srgbClr val="99CCFF"/>
                </a:solidFill>
              </a:rPr>
            </a:br>
            <a:r>
              <a:rPr lang="en-US" altLang="pt-BR" sz="4000">
                <a:solidFill>
                  <a:srgbClr val="99CCFF"/>
                </a:solidFill>
                <a:latin typeface="Verdana" charset="0"/>
              </a:rPr>
              <a:t>Utilidades da Acústica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F5C13B86-B057-B14F-AC96-595A88992C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62200" y="2514600"/>
            <a:ext cx="7848600" cy="2209800"/>
          </a:xfrm>
        </p:spPr>
        <p:txBody>
          <a:bodyPr vert="horz" lIns="92075" tIns="46038" rIns="92075" bIns="46038" rtlCol="0">
            <a:noAutofit/>
          </a:bodyPr>
          <a:lstStyle/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en-US" altLang="pt-BR" sz="2400" dirty="0" err="1"/>
              <a:t>Maior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compreensão</a:t>
            </a:r>
            <a:r>
              <a:rPr lang="en-US" altLang="pt-BR" sz="2400" dirty="0"/>
              <a:t> do </a:t>
            </a:r>
            <a:r>
              <a:rPr lang="en-US" altLang="pt-BR" sz="2400" i="1" dirty="0"/>
              <a:t>output</a:t>
            </a:r>
            <a:r>
              <a:rPr lang="en-US" altLang="pt-BR" sz="2400" dirty="0"/>
              <a:t> vocal</a:t>
            </a:r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en-US" altLang="pt-BR" sz="2400" dirty="0" err="1"/>
              <a:t>Criação</a:t>
            </a:r>
            <a:r>
              <a:rPr lang="en-US" altLang="pt-BR" sz="2400" dirty="0"/>
              <a:t> de dados </a:t>
            </a:r>
            <a:r>
              <a:rPr lang="en-US" altLang="pt-BR" sz="2400" dirty="0" err="1"/>
              <a:t>normativos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populações</a:t>
            </a:r>
            <a:endParaRPr lang="en-US" altLang="pt-BR" sz="2400" dirty="0"/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en-US" altLang="pt-BR" sz="2400" dirty="0" err="1"/>
              <a:t>Documentação</a:t>
            </a:r>
            <a:r>
              <a:rPr lang="en-US" altLang="pt-BR" sz="2400" dirty="0"/>
              <a:t> – </a:t>
            </a:r>
            <a:r>
              <a:rPr lang="en-US" altLang="pt-BR" sz="2400" dirty="0" err="1"/>
              <a:t>linha</a:t>
            </a:r>
            <a:r>
              <a:rPr lang="en-US" altLang="pt-BR" sz="2400" dirty="0"/>
              <a:t> de base do </a:t>
            </a:r>
            <a:r>
              <a:rPr lang="en-US" altLang="pt-BR" sz="2400" dirty="0" err="1"/>
              <a:t>cliente</a:t>
            </a:r>
            <a:endParaRPr lang="en-US" altLang="pt-BR" sz="2400" dirty="0"/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en-US" altLang="pt-BR" sz="2400" dirty="0" err="1"/>
              <a:t>Monitorar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eficácia</a:t>
            </a:r>
            <a:r>
              <a:rPr lang="en-US" altLang="pt-BR" sz="2400" dirty="0"/>
              <a:t> de um </a:t>
            </a:r>
            <a:r>
              <a:rPr lang="en-US" altLang="pt-BR" sz="2400" dirty="0" err="1"/>
              <a:t>tratamento</a:t>
            </a:r>
            <a:endParaRPr lang="en-US" altLang="pt-BR" sz="2400" dirty="0"/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en-US" altLang="pt-BR" sz="2400" dirty="0" err="1"/>
              <a:t>Acompanhar</a:t>
            </a:r>
            <a:r>
              <a:rPr lang="en-US" altLang="pt-BR" sz="2400" dirty="0"/>
              <a:t> o </a:t>
            </a:r>
            <a:r>
              <a:rPr lang="en-US" altLang="pt-BR" sz="2400" dirty="0" err="1"/>
              <a:t>desenvolvimento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uma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voz</a:t>
            </a:r>
            <a:r>
              <a:rPr lang="en-US" altLang="pt-BR" sz="2400" dirty="0"/>
              <a:t> </a:t>
            </a:r>
            <a:r>
              <a:rPr lang="en-US" altLang="pt-BR" sz="2400" dirty="0" err="1"/>
              <a:t>profissional</a:t>
            </a:r>
            <a:endParaRPr lang="en-US" altLang="pt-BR" sz="2400" dirty="0"/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en-US" altLang="pt-BR" sz="2400" dirty="0" err="1"/>
              <a:t>Detectar</a:t>
            </a:r>
            <a:r>
              <a:rPr lang="en-US" altLang="pt-BR" sz="2400" dirty="0"/>
              <a:t> </a:t>
            </a:r>
            <a:r>
              <a:rPr lang="en-US" altLang="pt-BR" sz="2400" dirty="0" err="1"/>
              <a:t>precocemente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problemas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vocais</a:t>
            </a:r>
            <a:endParaRPr lang="en-US" altLang="pt-BR" sz="2400" dirty="0"/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en-US" altLang="pt-BR" sz="2400" dirty="0" err="1"/>
              <a:t>Situação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atual</a:t>
            </a:r>
            <a:r>
              <a:rPr lang="en-US" altLang="pt-BR" sz="2400" dirty="0"/>
              <a:t> – </a:t>
            </a:r>
            <a:r>
              <a:rPr lang="en-US" altLang="pt-BR" sz="2400" dirty="0" err="1"/>
              <a:t>processo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computadorizado</a:t>
            </a:r>
            <a:endParaRPr lang="en-US" altLang="pt-BR" sz="2400" dirty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3060" name="Text Box 4">
            <a:extLst>
              <a:ext uri="{FF2B5EF4-FFF2-40B4-BE49-F238E27FC236}">
                <a16:creationId xmlns:a16="http://schemas.microsoft.com/office/drawing/2014/main" id="{203D4D3B-E389-BD4D-84E3-CFA1321D6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927726"/>
            <a:ext cx="3810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BR" altLang="pt-BR" sz="2000" b="1">
                <a:solidFill>
                  <a:schemeClr val="bg1"/>
                </a:solidFill>
                <a:latin typeface="Comic Sans MS" charset="0"/>
              </a:rPr>
              <a:t>Voz tem que ser digitalizada!</a:t>
            </a:r>
          </a:p>
        </p:txBody>
      </p:sp>
      <p:pic>
        <p:nvPicPr>
          <p:cNvPr id="12292" name="Picture 6" descr="j0297017">
            <a:extLst>
              <a:ext uri="{FF2B5EF4-FFF2-40B4-BE49-F238E27FC236}">
                <a16:creationId xmlns:a16="http://schemas.microsoft.com/office/drawing/2014/main" id="{1B5F51B6-5911-464C-B134-C09F270D5AC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371600"/>
            <a:ext cx="10668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61" name="AutoShape 5">
            <a:extLst>
              <a:ext uri="{FF2B5EF4-FFF2-40B4-BE49-F238E27FC236}">
                <a16:creationId xmlns:a16="http://schemas.microsoft.com/office/drawing/2014/main" id="{E28AC537-3AD1-D94D-ACD5-AAA6516E6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638800"/>
            <a:ext cx="304800" cy="609600"/>
          </a:xfrm>
          <a:prstGeom prst="curvedRightArrow">
            <a:avLst>
              <a:gd name="adj1" fmla="val 54787"/>
              <a:gd name="adj2" fmla="val 94787"/>
              <a:gd name="adj3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pt-B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63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326</Words>
  <Application>Microsoft Macintosh PowerPoint</Application>
  <PresentationFormat>Widescreen</PresentationFormat>
  <Paragraphs>70</Paragraphs>
  <Slides>11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Eras Demi ITC</vt:lpstr>
      <vt:lpstr>Monotype Sorts</vt:lpstr>
      <vt:lpstr>Tahoma</vt:lpstr>
      <vt:lpstr>Times New Roman</vt:lpstr>
      <vt:lpstr>Verdana</vt:lpstr>
      <vt:lpstr>Wingdings</vt:lpstr>
      <vt:lpstr>Tema do Office</vt:lpstr>
      <vt:lpstr>Microsoft Clip Gallery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Avaliação Acústica</vt:lpstr>
      <vt:lpstr> Avaliação Acústica</vt:lpstr>
      <vt:lpstr> Utilidades da Acústica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Lídia Teles</dc:creator>
  <cp:lastModifiedBy>Lídia Teles</cp:lastModifiedBy>
  <cp:revision>1</cp:revision>
  <dcterms:created xsi:type="dcterms:W3CDTF">2020-11-04T12:10:09Z</dcterms:created>
  <dcterms:modified xsi:type="dcterms:W3CDTF">2020-11-04T12:12:47Z</dcterms:modified>
</cp:coreProperties>
</file>