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36"/>
  </p:notesMasterIdLst>
  <p:sldIdLst>
    <p:sldId id="290" r:id="rId2"/>
    <p:sldId id="279" r:id="rId3"/>
    <p:sldId id="275" r:id="rId4"/>
    <p:sldId id="276" r:id="rId5"/>
    <p:sldId id="280" r:id="rId6"/>
    <p:sldId id="283" r:id="rId7"/>
    <p:sldId id="281" r:id="rId8"/>
    <p:sldId id="282" r:id="rId9"/>
    <p:sldId id="284" r:id="rId10"/>
    <p:sldId id="285" r:id="rId11"/>
    <p:sldId id="277" r:id="rId12"/>
    <p:sldId id="286" r:id="rId13"/>
    <p:sldId id="287" r:id="rId14"/>
    <p:sldId id="288" r:id="rId15"/>
    <p:sldId id="289" r:id="rId16"/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60"/>
  </p:normalViewPr>
  <p:slideViewPr>
    <p:cSldViewPr>
      <p:cViewPr varScale="1">
        <p:scale>
          <a:sx n="64" d="100"/>
          <a:sy n="64" d="100"/>
        </p:scale>
        <p:origin x="115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anose="020B0503020204020204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C75B5F-03D2-8044-96B2-E672CDADFA90}" type="datetimeFigureOut">
              <a:rPr lang="pt-BR"/>
              <a:pPr/>
              <a:t>29/05/2023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anose="020B0503020204020204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29E26F-5CB7-EE46-A030-9884724AB55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136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AAE65BE8-7472-DB42-819C-E61EEDBD7ED4}" type="slidenum">
              <a:rPr lang="pt-BR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C0CD-3130-B549-A2D7-E13A5E81C849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766359-2D15-124E-A5C0-F52573DABA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59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A453-25B7-974E-9C8E-91ACF0F0A14B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74B4A5-E4CD-B644-8E61-006ADA2DE2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82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12F9-AD45-0247-A4D3-1259EF619D4D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F75566-E708-C840-B1B0-AB2DFD72B1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028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4371-E987-B844-A45B-5C0D60143A8E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FF36B6-269A-7F46-A0FA-ACB19B261C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003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4483-A338-AD40-AB84-3E9EF60B9C86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C5095C-B932-8F46-98C1-328EE2F718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713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1AF4-E143-3C40-BDA3-86AB1D94B576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4D7780-C272-1147-B98C-E737AD1730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928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C0CD-3130-B549-A2D7-E13A5E81C849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6359-2D15-124E-A5C0-F52573DABA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252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C0CD-3130-B549-A2D7-E13A5E81C849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6359-2D15-124E-A5C0-F52573DABA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79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C0CD-3130-B549-A2D7-E13A5E81C849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6359-2D15-124E-A5C0-F52573DABA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32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6883-22CA-E846-9917-13515F0AB57B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667210-69F2-2F44-95E1-B8636299167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46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FC3D-6434-B546-A9B7-F7887AE6A5B2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308A0B-127C-B74A-8B47-6409B1243F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24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C545-936F-434A-AE0D-B341084E71CF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2366B7-E21C-D94E-8DD1-D6921C87D2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60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C0CD-3130-B549-A2D7-E13A5E81C849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6359-2D15-124E-A5C0-F52573DABA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88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C0CD-3130-B549-A2D7-E13A5E81C849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6359-2D15-124E-A5C0-F52573DABA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45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0681-065A-1F43-A81B-4C7717329EC0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2021-6513-5D4E-952E-04A5958CF9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34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4E29-9048-0647-9D68-A6EC7FAB8761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EDF386-F219-8C48-8692-C54A3F6743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12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BC0CD-3130-B549-A2D7-E13A5E81C849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766359-2D15-124E-A5C0-F52573DABA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01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063552" y="2514600"/>
            <a:ext cx="8002786" cy="22621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900" dirty="0">
                <a:latin typeface="Century Gothic" charset="0"/>
              </a:rPr>
              <a:t>19ª aula de </a:t>
            </a:r>
            <a:br>
              <a:rPr lang="pt-BR" sz="4900" dirty="0">
                <a:latin typeface="Century Gothic" charset="0"/>
              </a:rPr>
            </a:br>
            <a:r>
              <a:rPr lang="pt-BR" sz="4900" dirty="0">
                <a:latin typeface="Century Gothic" charset="0"/>
              </a:rPr>
              <a:t>História do Pensamento Econômico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467100" y="4776789"/>
            <a:ext cx="6599238" cy="1127125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rgbClr val="595959"/>
                </a:solidFill>
                <a:latin typeface="Century Gothic" charset="0"/>
              </a:rPr>
              <a:t>Professor Ricardo Luis Chaves Feijó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723" r="-2818"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t-BR" sz="2000">
                <a:noFill/>
                <a:ea typeface="+mn-ea"/>
              </a:rPr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1992313" y="1268414"/>
            <a:ext cx="83058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Century Gothic" charset="0"/>
                <a:ea typeface="ＭＳ Ｐゴシック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charset="0"/>
                <a:ea typeface="ＭＳ Ｐゴシック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charset="0"/>
                <a:ea typeface="ＭＳ Ｐゴシック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charset="0"/>
                <a:ea typeface="ＭＳ Ｐゴシック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Wingdings 3" charset="0"/>
              <a:defRPr sz="1200">
                <a:solidFill>
                  <a:srgbClr val="404040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Wingdings 3" charset="0"/>
              <a:defRPr sz="1200">
                <a:solidFill>
                  <a:srgbClr val="404040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Wingdings 3" charset="0"/>
              <a:defRPr sz="1200">
                <a:solidFill>
                  <a:srgbClr val="404040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Wingdings 3" charset="0"/>
              <a:defRPr sz="1200">
                <a:solidFill>
                  <a:srgbClr val="404040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70000"/>
              </a:lnSpc>
              <a:spcBef>
                <a:spcPts val="1200"/>
              </a:spcBef>
            </a:pPr>
            <a:endParaRPr lang="pt-PT" sz="24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9699" name="Título 6"/>
          <p:cNvSpPr>
            <a:spLocks noGrp="1"/>
          </p:cNvSpPr>
          <p:nvPr>
            <p:ph type="title"/>
          </p:nvPr>
        </p:nvSpPr>
        <p:spPr>
          <a:xfrm>
            <a:off x="1775520" y="620711"/>
            <a:ext cx="9217024" cy="1281113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Walras e a reação ao subjetivismo</a:t>
            </a:r>
            <a:endParaRPr lang="pt-BR" dirty="0">
              <a:latin typeface="Century Gothic" charset="0"/>
            </a:endParaRPr>
          </a:p>
        </p:txBody>
      </p:sp>
      <p:sp>
        <p:nvSpPr>
          <p:cNvPr id="29700" name="Espaço Reservado para Conteúdo 7"/>
          <p:cNvSpPr>
            <a:spLocks noGrp="1"/>
          </p:cNvSpPr>
          <p:nvPr>
            <p:ph idx="1"/>
          </p:nvPr>
        </p:nvSpPr>
        <p:spPr>
          <a:xfrm>
            <a:off x="1487488" y="1842750"/>
            <a:ext cx="9505056" cy="439261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3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O </a:t>
            </a:r>
            <a:r>
              <a:rPr lang="pt-BR" sz="2400" i="1" dirty="0">
                <a:latin typeface="Verdana" charset="0"/>
                <a:cs typeface="Times New Roman" charset="0"/>
              </a:rPr>
              <a:t>s</a:t>
            </a:r>
            <a:r>
              <a:rPr lang="pt-BR" sz="2400" dirty="0">
                <a:latin typeface="Verdana" charset="0"/>
                <a:cs typeface="Times New Roman" charset="0"/>
              </a:rPr>
              <a:t>ubjetivismo de Walras é de um tipo diferente do de Jevons.</a:t>
            </a:r>
          </a:p>
          <a:p>
            <a:pPr eaLnBrk="1" hangingPunct="1">
              <a:lnSpc>
                <a:spcPct val="13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Subjetivismo psicológico versus simples determinação das condições que tornam as ações individuais globalmente consistentes pelo uso dos sistemas de equações de oferta e demanda.</a:t>
            </a:r>
          </a:p>
          <a:p>
            <a:pPr eaLnBrk="1" hangingPunct="1">
              <a:lnSpc>
                <a:spcPct val="13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Situação em cada um dos vários mercados é expressa por meio de equações que traduzem condições objetivas em que os recursos produtivos estão disponíveis (os estados da natureza) e refletem gostos e preferências dos agentes.</a:t>
            </a:r>
            <a:r>
              <a:rPr lang="pt-PT" sz="2400" dirty="0">
                <a:latin typeface="Verdana" charset="0"/>
              </a:rPr>
              <a:t> </a:t>
            </a:r>
          </a:p>
          <a:p>
            <a:pPr eaLnBrk="1" hangingPunct="1"/>
            <a:endParaRPr lang="pt-BR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1775520" y="692696"/>
            <a:ext cx="6588125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 subjetivismo de Walras</a:t>
            </a:r>
            <a:endParaRPr lang="pt-BR" dirty="0">
              <a:latin typeface="Century Gothic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9496" y="1628800"/>
            <a:ext cx="9721080" cy="5040312"/>
          </a:xfrm>
        </p:spPr>
        <p:txBody>
          <a:bodyPr>
            <a:normAutofit fontScale="92500" lnSpcReduction="20000"/>
          </a:bodyPr>
          <a:lstStyle/>
          <a:p>
            <a:pPr marL="695325" indent="-357188" eaLnBrk="1" hangingPunct="1">
              <a:lnSpc>
                <a:spcPct val="130000"/>
              </a:lnSpc>
              <a:buFont typeface="Wingdings 3" charset="0"/>
              <a:buChar char=""/>
            </a:pPr>
            <a:r>
              <a:rPr lang="pt-BR" sz="2400" dirty="0">
                <a:latin typeface="Verdana" charset="0"/>
                <a:cs typeface="Times New Roman" charset="0"/>
              </a:rPr>
              <a:t>Os elementos subjetivos somente subsistem no modelo por estarem subjacentes às equações de mercado. </a:t>
            </a:r>
          </a:p>
          <a:p>
            <a:pPr marL="695325" indent="-357188" eaLnBrk="1" hangingPunct="1">
              <a:lnSpc>
                <a:spcPct val="130000"/>
              </a:lnSpc>
              <a:buFont typeface="Wingdings 3" charset="0"/>
              <a:buChar char=""/>
            </a:pPr>
            <a:r>
              <a:rPr lang="pt-BR" sz="2400" dirty="0">
                <a:latin typeface="Verdana" charset="0"/>
                <a:cs typeface="Times New Roman" charset="0"/>
              </a:rPr>
              <a:t>A teoria de equilíbrio geral deixa efetivamente de incorporar a antiga análise psicológica das estruturas das crenças individuais, tais como defendidas por Gossen e Jevons, considerando-as apenas um dado de partida.</a:t>
            </a:r>
          </a:p>
          <a:p>
            <a:pPr marL="695325" indent="-357188" eaLnBrk="1" hangingPunct="1">
              <a:lnSpc>
                <a:spcPct val="130000"/>
              </a:lnSpc>
              <a:buFont typeface="Wingdings 3" charset="0"/>
              <a:buChar char=""/>
            </a:pPr>
            <a:r>
              <a:rPr lang="pt-BR" sz="2400" dirty="0">
                <a:latin typeface="Verdana" charset="0"/>
                <a:cs typeface="Times New Roman" charset="0"/>
              </a:rPr>
              <a:t>No mais, a estratégia de análise de Walras toma os dados subjetivos como algo que se soma aos fatores objetivos que comandam a produção e o consumo, sem problematizar a relação entre elementos subjetivos e objetivos. Não pergunta, por exemplo, como a percepção individual poderia alterar a própria natureza dos dados objetivos.</a:t>
            </a:r>
          </a:p>
          <a:p>
            <a:pPr marL="695325" indent="-357188" eaLnBrk="1" hangingPunct="1">
              <a:lnSpc>
                <a:spcPct val="90000"/>
              </a:lnSpc>
            </a:pPr>
            <a:endParaRPr lang="pt-BR" sz="1700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1631504" y="548680"/>
            <a:ext cx="10297144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Conclusão sobre o subjetivismo de Walras</a:t>
            </a:r>
            <a:endParaRPr lang="pt-BR" dirty="0">
              <a:latin typeface="Century Gothic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7488" y="1829792"/>
            <a:ext cx="10081120" cy="5028208"/>
          </a:xfrm>
        </p:spPr>
        <p:txBody>
          <a:bodyPr>
            <a:normAutofit fontScale="92500" lnSpcReduction="10000"/>
          </a:bodyPr>
          <a:lstStyle/>
          <a:p>
            <a:pPr marL="273050" indent="-273050" eaLnBrk="1" hangingPunct="1">
              <a:lnSpc>
                <a:spcPct val="120000"/>
              </a:lnSpc>
              <a:buFont typeface="Wingdings 3" charset="0"/>
              <a:buChar char=""/>
            </a:pPr>
            <a:r>
              <a:rPr lang="pt-BR" sz="2400" dirty="0">
                <a:latin typeface="Verdana" charset="0"/>
                <a:cs typeface="Times New Roman" charset="0"/>
              </a:rPr>
              <a:t>Walras não foi além no exame das consequências ulteriores da aplicação do subjetivismo. Acreditou ele no alcance da noção de equilíbrio de mercado e que os dados econômicos poderiam ser tratados como dados objetivos, como simples condições paramétricas que particularizam o estudo de determinadas relações econômicas.</a:t>
            </a:r>
          </a:p>
          <a:p>
            <a:pPr marL="273050" indent="-273050" eaLnBrk="1" hangingPunct="1">
              <a:lnSpc>
                <a:spcPct val="120000"/>
              </a:lnSpc>
              <a:buFont typeface="Wingdings 3" charset="0"/>
              <a:buChar char=""/>
            </a:pPr>
            <a:r>
              <a:rPr lang="pt-BR" sz="2400" dirty="0">
                <a:latin typeface="Verdana" charset="0"/>
                <a:cs typeface="Times New Roman" charset="0"/>
              </a:rPr>
              <a:t>Na tradição do equilíbrio geral, desenvolvem-se teorias altamente abstratas, estáticas e gerais. Em vez de se preocuparem com o realismo de seus supostos, os seus adeptos postulam hipóteses comportamentais simplificadoras e uniformizantes. Os agentes são meros seres que maximizam a satisfação pelo cálculo racional dos usos alternativos da renda, no qual os gastos são ajustados na margem. </a:t>
            </a:r>
            <a:endParaRPr lang="pt-PT" sz="2400" dirty="0">
              <a:latin typeface="Verdana" charset="0"/>
            </a:endParaRPr>
          </a:p>
          <a:p>
            <a:pPr marL="273050" indent="-273050" eaLnBrk="1" hangingPunct="1">
              <a:lnSpc>
                <a:spcPct val="80000"/>
              </a:lnSpc>
            </a:pPr>
            <a:endParaRPr lang="pt-BR" sz="1700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1487488" y="1412876"/>
            <a:ext cx="10009112" cy="4752975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Embora reconheçam a independência das decisões individuais, os agentes são analiticamente igualados.</a:t>
            </a:r>
          </a:p>
          <a:p>
            <a:pPr eaLnBrk="1" hangingPunct="1">
              <a:lnSpc>
                <a:spcPct val="135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A análise concentra-se apenas nos valores de troca, ignorando-se, na medida do possível, questões sobre a origem e a natureza das preferências, sua estabilidade, os processos de avaliação e outros mais.</a:t>
            </a:r>
          </a:p>
          <a:p>
            <a:pPr eaLnBrk="1" hangingPunct="1">
              <a:lnSpc>
                <a:spcPct val="135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Podemos concluir, portanto, que o subjetivismo presente na análise do equilíbrio geral</a:t>
            </a:r>
            <a:r>
              <a:rPr lang="pt-PT" sz="2400" dirty="0">
                <a:latin typeface="Verdana" charset="0"/>
              </a:rPr>
              <a:t> não é de natureza psicológica.</a:t>
            </a:r>
          </a:p>
          <a:p>
            <a:pPr eaLnBrk="1" hangingPunct="1"/>
            <a:endParaRPr lang="pt-BR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1847528" y="591765"/>
            <a:ext cx="6588125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  <a:cs typeface="Verdana" charset="0"/>
              </a:rPr>
              <a:t>A fama de Cassel</a:t>
            </a:r>
            <a:endParaRPr lang="pt-BR" dirty="0">
              <a:latin typeface="Century Gothic" charset="0"/>
            </a:endParaRP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1947660" y="1729160"/>
            <a:ext cx="9404924" cy="45370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Muito embora o trabalho de Walras tenha, à sua época, permanecido relativamente desconhecido (exceto na Suíça e na Itália), o seu programa de pesquisa do equilíbrio geral tornou-se, pelos desenvolvimentos de </a:t>
            </a:r>
            <a:r>
              <a:rPr lang="pt-BR" sz="2400" dirty="0">
                <a:solidFill>
                  <a:schemeClr val="accent1"/>
                </a:solidFill>
                <a:latin typeface="Verdana" charset="0"/>
                <a:cs typeface="Times New Roman" charset="0"/>
              </a:rPr>
              <a:t>Cassel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</a:t>
            </a:r>
            <a:r>
              <a:rPr lang="pt-BR" sz="2400" dirty="0">
                <a:solidFill>
                  <a:schemeClr val="accent1"/>
                </a:solidFill>
                <a:latin typeface="Verdana" charset="0"/>
                <a:cs typeface="Times New Roman" charset="0"/>
              </a:rPr>
              <a:t> Wicksell </a:t>
            </a:r>
            <a:r>
              <a:rPr lang="pt-BR" sz="2400" dirty="0">
                <a:latin typeface="Verdana" charset="0"/>
                <a:cs typeface="Times New Roman" charset="0"/>
              </a:rPr>
              <a:t>e outros autores, a principal tradição que viria gradualmente, ao longo do tempo, a dominar a cena acadêmica.</a:t>
            </a:r>
          </a:p>
          <a:p>
            <a:pPr eaLnBrk="1" hangingPunct="1"/>
            <a:endParaRPr lang="pt-BR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847528" y="-243408"/>
            <a:ext cx="8770763" cy="1625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Afirmamos anteriormente:</a:t>
            </a:r>
          </a:p>
        </p:txBody>
      </p:sp>
      <p:sp>
        <p:nvSpPr>
          <p:cNvPr id="34819" name="Espaço Reservado para Conteúdo 4"/>
          <p:cNvSpPr>
            <a:spLocks noGrp="1"/>
          </p:cNvSpPr>
          <p:nvPr>
            <p:ph type="subTitle" idx="1"/>
          </p:nvPr>
        </p:nvSpPr>
        <p:spPr>
          <a:xfrm>
            <a:off x="2279576" y="1737047"/>
            <a:ext cx="8928992" cy="3383905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ea typeface="Verdana" charset="0"/>
                <a:cs typeface="Times New Roman" charset="0"/>
              </a:rPr>
              <a:t>Walras limita-se, para sistemas lineares, a contar o número de equações comparando-as ao número de incógnitas</a:t>
            </a:r>
          </a:p>
          <a:p>
            <a:pPr eaLnBrk="1" hangingPunct="1">
              <a:lnSpc>
                <a:spcPct val="16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ea typeface="Verdana" charset="0"/>
                <a:cs typeface="Times New Roman" charset="0"/>
              </a:rPr>
              <a:t>Como o número de equações é igual ao número de incógnitas, Walras considerou demonstrada a possibilidade do equilíbrio geral do ponto de vista dos indivíduos (para sistemas lineares).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2"/>
          <p:cNvSpPr>
            <a:spLocks noGrp="1"/>
          </p:cNvSpPr>
          <p:nvPr>
            <p:ph type="title"/>
          </p:nvPr>
        </p:nvSpPr>
        <p:spPr>
          <a:xfrm>
            <a:off x="1847528" y="483685"/>
            <a:ext cx="6588125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Century Gothic" charset="0"/>
              </a:rPr>
              <a:t>Mas Walras foi além disso... </a:t>
            </a:r>
          </a:p>
        </p:txBody>
      </p:sp>
      <p:sp>
        <p:nvSpPr>
          <p:cNvPr id="35843" name="Espaço Reservado para Conteúdo 1"/>
          <p:cNvSpPr>
            <a:spLocks noGrp="1"/>
          </p:cNvSpPr>
          <p:nvPr>
            <p:ph idx="1"/>
          </p:nvPr>
        </p:nvSpPr>
        <p:spPr>
          <a:xfrm>
            <a:off x="1343472" y="1484784"/>
            <a:ext cx="10153128" cy="5121275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Tomemos a lei de Walras: o valor total do excesso de demanda é zero para a somatória de todos os mercados a qualquer nível de preços P. Os excessos de demanda são neutralizados pelos excessos de oferta.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Portanto, quando se pensa na equação que iguala o excesso de demanda a zero em cada mercado, a um nível de preço P*, se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n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é o número de bens na economia, há apenas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n – 1 equações independentes. Dada a lei de Walras! </a:t>
            </a:r>
            <a:endParaRPr lang="pt-BR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2"/>
          <p:cNvSpPr>
            <a:spLocks noGrp="1"/>
          </p:cNvSpPr>
          <p:nvPr>
            <p:ph type="title"/>
          </p:nvPr>
        </p:nvSpPr>
        <p:spPr>
          <a:xfrm>
            <a:off x="1847528" y="620688"/>
            <a:ext cx="6589712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Century Gothic" charset="0"/>
              </a:rPr>
              <a:t>O que Walras buscou fazer?</a:t>
            </a:r>
          </a:p>
        </p:txBody>
      </p:sp>
      <p:sp>
        <p:nvSpPr>
          <p:cNvPr id="36867" name="Espaço Reservado para Conteúdo 1"/>
          <p:cNvSpPr>
            <a:spLocks noGrp="1"/>
          </p:cNvSpPr>
          <p:nvPr>
            <p:ph idx="1"/>
          </p:nvPr>
        </p:nvSpPr>
        <p:spPr>
          <a:xfrm>
            <a:off x="1847528" y="1736725"/>
            <a:ext cx="9577064" cy="5121275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Há um conjunto de preço P* que equilibra simultaneamente a todos os mercados (todos os excessos de demanda se anulam em P*)?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Temos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n – 1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equações independentes e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n – 1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incógnitas (pois um dos </a:t>
            </a:r>
            <a:r>
              <a:rPr lang="pt-BR" sz="2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p</a:t>
            </a:r>
            <a:r>
              <a:rPr lang="pt-BR" sz="2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’s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é numerário), então  a álgebra elementar de sistemas de equações lineares sugere que a solução de equilíbrio deve existir.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Walras sabia disso...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2"/>
          <p:cNvSpPr>
            <a:spLocks noGrp="1"/>
          </p:cNvSpPr>
          <p:nvPr>
            <p:ph type="title"/>
          </p:nvPr>
        </p:nvSpPr>
        <p:spPr>
          <a:xfrm>
            <a:off x="1919536" y="620688"/>
            <a:ext cx="6588125" cy="1281113"/>
          </a:xfrm>
        </p:spPr>
        <p:txBody>
          <a:bodyPr/>
          <a:lstStyle/>
          <a:p>
            <a:pPr eaLnBrk="1" hangingPunct="1"/>
            <a:r>
              <a:rPr lang="pt-BR" dirty="0">
                <a:latin typeface="Century Gothic" charset="0"/>
              </a:rPr>
              <a:t>Walras também sabia:</a:t>
            </a:r>
          </a:p>
        </p:txBody>
      </p:sp>
      <p:sp>
        <p:nvSpPr>
          <p:cNvPr id="37891" name="Espaço Reservado para Conteúdo 1"/>
          <p:cNvSpPr>
            <a:spLocks noGrp="1"/>
          </p:cNvSpPr>
          <p:nvPr>
            <p:ph idx="1"/>
          </p:nvPr>
        </p:nvSpPr>
        <p:spPr>
          <a:xfrm>
            <a:off x="1919536" y="1736726"/>
            <a:ext cx="8856984" cy="51212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solução de P* não consiste apenas em contar equações e incógnitas...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Sabia que as equações não são necessariamente lineares. Portanto, as condições tradicionais para a existência de uma solução de equilíbrio em equações lineares simultâneas não se aplicam a esse caso.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Sabia que só faria sentido a solução com preços não negativos.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http://cepa.newschool.edu/het/profiles/image/walrass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-9525"/>
            <a:ext cx="3578259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ítulo 1"/>
          <p:cNvSpPr>
            <a:spLocks noGrp="1"/>
          </p:cNvSpPr>
          <p:nvPr>
            <p:ph type="ctrTitle"/>
          </p:nvPr>
        </p:nvSpPr>
        <p:spPr>
          <a:xfrm>
            <a:off x="2855914" y="4149725"/>
            <a:ext cx="7127875" cy="990600"/>
          </a:xfrm>
        </p:spPr>
        <p:txBody>
          <a:bodyPr/>
          <a:lstStyle/>
          <a:p>
            <a:pPr eaLnBrk="1" hangingPunct="1"/>
            <a:r>
              <a:rPr lang="pt-BR" sz="4900" b="1" dirty="0">
                <a:solidFill>
                  <a:schemeClr val="tx1"/>
                </a:solidFill>
                <a:latin typeface="Verdana" charset="0"/>
                <a:ea typeface="Verdana" charset="0"/>
                <a:cs typeface="Times New Roman" charset="0"/>
              </a:rPr>
              <a:t>Léon Walras - final</a:t>
            </a:r>
            <a:endParaRPr lang="pt-BR" sz="3200" b="1" dirty="0">
              <a:solidFill>
                <a:schemeClr val="tx1"/>
              </a:solidFill>
              <a:latin typeface="Verdana" charset="0"/>
              <a:ea typeface="Verdana" charset="0"/>
              <a:cs typeface="Times New Roman" charset="0"/>
            </a:endParaRPr>
          </a:p>
        </p:txBody>
      </p:sp>
      <p:sp>
        <p:nvSpPr>
          <p:cNvPr id="8" name="Subtítulo 4"/>
          <p:cNvSpPr>
            <a:spLocks noGrp="1"/>
          </p:cNvSpPr>
          <p:nvPr>
            <p:ph type="subTitle" idx="1"/>
          </p:nvPr>
        </p:nvSpPr>
        <p:spPr>
          <a:xfrm>
            <a:off x="2743200" y="5124450"/>
            <a:ext cx="6858000" cy="533400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80000"/>
              </a:lnSpc>
            </a:pPr>
            <a:r>
              <a:rPr lang="pt-BR" sz="1700" b="1">
                <a:solidFill>
                  <a:srgbClr val="595959"/>
                </a:solidFill>
                <a:latin typeface="Verdana" charset="0"/>
              </a:rPr>
              <a:t>Equilíbrio geral objetivo dos mercados</a:t>
            </a:r>
            <a:br>
              <a:rPr lang="pt-BR" sz="1700" b="1">
                <a:solidFill>
                  <a:srgbClr val="595959"/>
                </a:solidFill>
                <a:latin typeface="Verdana" charset="0"/>
              </a:rPr>
            </a:br>
            <a:endParaRPr lang="pt-BR" sz="1700">
              <a:solidFill>
                <a:srgbClr val="595959"/>
              </a:solidFill>
              <a:latin typeface="Century Gothic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2"/>
          <p:cNvSpPr>
            <a:spLocks noGrp="1"/>
          </p:cNvSpPr>
          <p:nvPr>
            <p:ph type="title"/>
          </p:nvPr>
        </p:nvSpPr>
        <p:spPr>
          <a:xfrm>
            <a:off x="1775520" y="404813"/>
            <a:ext cx="10081120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Century Gothic" charset="0"/>
              </a:rPr>
              <a:t>Como Walras enfrentou essas dificuldades?</a:t>
            </a:r>
          </a:p>
        </p:txBody>
      </p:sp>
      <p:sp>
        <p:nvSpPr>
          <p:cNvPr id="38915" name="Espaço Reservado para Conteúdo 1"/>
          <p:cNvSpPr>
            <a:spLocks noGrp="1"/>
          </p:cNvSpPr>
          <p:nvPr>
            <p:ph idx="1"/>
          </p:nvPr>
        </p:nvSpPr>
        <p:spPr>
          <a:xfrm>
            <a:off x="1761142" y="1685925"/>
            <a:ext cx="9879473" cy="5121275"/>
          </a:xfrm>
        </p:spPr>
        <p:txBody>
          <a:bodyPr>
            <a:noAutofit/>
          </a:bodyPr>
          <a:lstStyle/>
          <a:p>
            <a:pPr eaLnBrk="1" hangingPunct="1"/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Oferece uma prova cansativa que envolve soluções sucessivas de preços de equilíbrio ao longo de uma série de aproximações.</a:t>
            </a:r>
          </a:p>
          <a:p>
            <a:pPr eaLnBrk="1" hangingPunct="1"/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Começa-se com um conjunto arbitrário de preços.</a:t>
            </a:r>
          </a:p>
          <a:p>
            <a:pPr eaLnBrk="1" hangingPunct="1"/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Mantenha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n – 1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bens com seus preços constantes e encontre o preço de equilíbrio para o bem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1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eaLnBrk="1" hangingPunct="1"/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Chame isso de preço provisório de equilíbrio p1’.</a:t>
            </a:r>
          </a:p>
          <a:p>
            <a:pPr eaLnBrk="1" hangingPunct="1"/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Mantenha p1’ e outros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n – 2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preços constantes. </a:t>
            </a:r>
          </a:p>
          <a:p>
            <a:pPr eaLnBrk="1" hangingPunct="1"/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Resolva para o preço de equilíbrio do bem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2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Conteúdo 1"/>
          <p:cNvSpPr>
            <a:spLocks noGrp="1"/>
          </p:cNvSpPr>
          <p:nvPr>
            <p:ph idx="1"/>
          </p:nvPr>
        </p:nvSpPr>
        <p:spPr>
          <a:xfrm>
            <a:off x="1415480" y="1196975"/>
            <a:ext cx="8928671" cy="48958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Chame esse preço de p2’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Quando o preço do bem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2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vai de sua posição inicial p2 para a nova posição em p2’ o preço inicial do bem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1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não deve permanecer um preço de equilíbrio, pois, este bem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1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pode ser um substituto ou um complemento do bem 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 Math" charset="0"/>
              </a:rPr>
              <a:t>2</a:t>
            </a: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Usando os preços provisórios p1’ e p2’, obtém-se o preço provisório p3’.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Prossegue-se  assim até obter-se o conjunto completo de preços relativos.</a:t>
            </a:r>
          </a:p>
          <a:p>
            <a:pPr eaLnBrk="1" hangingPunct="1"/>
            <a:endParaRPr lang="pt-BR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2"/>
          <p:cNvSpPr>
            <a:spLocks noGrp="1"/>
          </p:cNvSpPr>
          <p:nvPr>
            <p:ph type="title"/>
          </p:nvPr>
        </p:nvSpPr>
        <p:spPr>
          <a:xfrm>
            <a:off x="1775520" y="620688"/>
            <a:ext cx="6589712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Century Gothic" charset="0"/>
              </a:rPr>
              <a:t>Segunda iteração:</a:t>
            </a:r>
          </a:p>
        </p:txBody>
      </p:sp>
      <p:sp>
        <p:nvSpPr>
          <p:cNvPr id="40963" name="Espaço Reservado para Conteúdo 1"/>
          <p:cNvSpPr>
            <a:spLocks noGrp="1"/>
          </p:cNvSpPr>
          <p:nvPr>
            <p:ph idx="1"/>
          </p:nvPr>
        </p:nvSpPr>
        <p:spPr>
          <a:xfrm>
            <a:off x="1747715" y="1901800"/>
            <a:ext cx="9100813" cy="5119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p2’, ..., pn’ são mantidos constantes enquanto um novo preço de equilíbrio é calculado para o primeiro bem, o novo preço provisório p1’’.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Assim um novo conjunto de preços relativos provisórios pode ser calculado: p1’’, ..., pn’’.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2"/>
          <p:cNvSpPr>
            <a:spLocks noGrp="1"/>
          </p:cNvSpPr>
          <p:nvPr>
            <p:ph type="ctrTitle"/>
          </p:nvPr>
        </p:nvSpPr>
        <p:spPr>
          <a:xfrm>
            <a:off x="1847528" y="476251"/>
            <a:ext cx="9055422" cy="2917825"/>
          </a:xfrm>
        </p:spPr>
        <p:txBody>
          <a:bodyPr/>
          <a:lstStyle/>
          <a:p>
            <a:pPr eaLnBrk="1" hangingPunct="1"/>
            <a:r>
              <a:rPr lang="pt-BR" sz="4400" dirty="0">
                <a:latin typeface="Century Gothic" charset="0"/>
              </a:rPr>
              <a:t>A prova continua com novas iterações...</a:t>
            </a:r>
            <a:br>
              <a:rPr lang="pt-BR" dirty="0">
                <a:latin typeface="Century Gothic" charset="0"/>
              </a:rPr>
            </a:br>
            <a:endParaRPr lang="pt-BR" dirty="0">
              <a:latin typeface="Century Gothic" charset="0"/>
            </a:endParaRPr>
          </a:p>
        </p:txBody>
      </p:sp>
      <p:sp>
        <p:nvSpPr>
          <p:cNvPr id="41987" name="Espaço Reservado para Conteúdo 1"/>
          <p:cNvSpPr>
            <a:spLocks noGrp="1"/>
          </p:cNvSpPr>
          <p:nvPr>
            <p:ph type="subTitle" idx="1"/>
          </p:nvPr>
        </p:nvSpPr>
        <p:spPr>
          <a:xfrm>
            <a:off x="2423592" y="3213100"/>
            <a:ext cx="7201421" cy="91440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800" dirty="0">
                <a:solidFill>
                  <a:schemeClr val="tx1"/>
                </a:solidFill>
                <a:latin typeface="Verdana" charset="0"/>
                <a:cs typeface="Verdana" charset="0"/>
              </a:rPr>
              <a:t>Alcança-se uma aproximação razoável em direção a um conjunto de preços de equilíbrio definitivo.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216275" y="1628775"/>
            <a:ext cx="6599238" cy="22621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900" dirty="0">
                <a:latin typeface="Verdana" panose="020B0604030504040204" pitchFamily="34" charset="0"/>
                <a:ea typeface="Verdana" panose="020B0604030504040204" pitchFamily="34" charset="0"/>
              </a:rPr>
              <a:t>A importância da demonstração de Walras...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Conteúdo 1"/>
          <p:cNvSpPr>
            <a:spLocks noGrp="1"/>
          </p:cNvSpPr>
          <p:nvPr>
            <p:ph idx="1"/>
          </p:nvPr>
        </p:nvSpPr>
        <p:spPr>
          <a:xfrm>
            <a:off x="1703512" y="2060848"/>
            <a:ext cx="8352655" cy="3778250"/>
          </a:xfrm>
        </p:spPr>
        <p:txBody>
          <a:bodyPr>
            <a:noAutofit/>
          </a:bodyPr>
          <a:lstStyle/>
          <a:p>
            <a:pPr eaLnBrk="1" hangingPunct="1">
              <a:lnSpc>
                <a:spcPct val="13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Habilidade em demonstrar a natureza simultânea do problema de se encontrar preço de equilíbrio.</a:t>
            </a:r>
          </a:p>
          <a:p>
            <a:pPr eaLnBrk="1" hangingPunct="1">
              <a:lnSpc>
                <a:spcPct val="13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Tentativa de prova dificultosa, puramente verbal.</a:t>
            </a:r>
          </a:p>
          <a:p>
            <a:pPr eaLnBrk="1" hangingPunct="1">
              <a:lnSpc>
                <a:spcPct val="130000"/>
              </a:lnSpc>
            </a:pPr>
            <a:r>
              <a:rPr lang="pt-B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Walras não se propôs a fazer uma demonstração rigorosa e definitiva. Apenas intuiu como seria o processo de prova matemática do equilíbrio geral.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>
          <a:xfrm>
            <a:off x="1847528" y="628651"/>
            <a:ext cx="6589712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Walras: conclusão</a:t>
            </a:r>
            <a:endParaRPr lang="pt-BR" dirty="0">
              <a:latin typeface="Century Gothic" charset="0"/>
            </a:endParaRPr>
          </a:p>
        </p:txBody>
      </p:sp>
      <p:sp>
        <p:nvSpPr>
          <p:cNvPr id="45059" name="Espaço Reservado para Conteúdo 2"/>
          <p:cNvSpPr>
            <a:spLocks noGrp="1"/>
          </p:cNvSpPr>
          <p:nvPr>
            <p:ph idx="1"/>
          </p:nvPr>
        </p:nvSpPr>
        <p:spPr>
          <a:xfrm>
            <a:off x="2027907" y="2348880"/>
            <a:ext cx="8136185" cy="377666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dirty="0">
                <a:latin typeface="Verdana" charset="0"/>
                <a:cs typeface="Times New Roman" charset="0"/>
              </a:rPr>
              <a:t>Existência de Equilíbrio e Convergência.</a:t>
            </a:r>
            <a:endParaRPr lang="pt-BR" sz="2800" dirty="0">
              <a:solidFill>
                <a:schemeClr val="tx1"/>
              </a:solidFill>
              <a:latin typeface="Century Gothic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75520" y="764704"/>
            <a:ext cx="9649072" cy="12811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 dirty="0">
                <a:solidFill>
                  <a:schemeClr val="tx1"/>
                </a:solidFill>
                <a:latin typeface="Verdana" charset="0"/>
              </a:rPr>
              <a:t>Falta rigor na demonstração do EG em Walras:</a:t>
            </a:r>
            <a:br>
              <a:rPr lang="pt-BR" sz="3200" dirty="0">
                <a:solidFill>
                  <a:schemeClr val="tx1"/>
                </a:solidFill>
                <a:latin typeface="Verdana" charset="0"/>
              </a:rPr>
            </a:br>
            <a:endParaRPr lang="pt-BR" sz="3200" dirty="0">
              <a:latin typeface="Century Gothic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3472" y="1844824"/>
            <a:ext cx="10225136" cy="4695825"/>
          </a:xfrm>
        </p:spPr>
        <p:txBody>
          <a:bodyPr>
            <a:normAutofit fontScale="92500" lnSpcReduction="20000"/>
          </a:bodyPr>
          <a:lstStyle/>
          <a:p>
            <a:pPr marL="627063" indent="-271463" eaLnBrk="1" hangingPunct="1">
              <a:lnSpc>
                <a:spcPct val="130000"/>
              </a:lnSpc>
              <a:buFont typeface="Wingdings" charset="0"/>
              <a:buChar char="Ø"/>
            </a:pPr>
            <a:r>
              <a:rPr lang="pt-BR" sz="2400" dirty="0">
                <a:solidFill>
                  <a:schemeClr val="tx1"/>
                </a:solidFill>
                <a:latin typeface="Verdana" charset="0"/>
              </a:rPr>
              <a:t>Vimos que a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igualdade entre o número de equações e incógnitas não assegura a existência de equilíbrio para sistemas não lineares.</a:t>
            </a:r>
          </a:p>
          <a:p>
            <a:pPr marL="627063" indent="-271463" eaLnBrk="1" hangingPunct="1">
              <a:lnSpc>
                <a:spcPct val="130000"/>
              </a:lnSpc>
              <a:buFont typeface="Wingdings" charset="0"/>
              <a:buChar char="Ø"/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Mesmo em sistemas lineares, não se assegura uma solução que seja única e que tenha significado econômico, isto é, que tenha preços e quantidades positivas. </a:t>
            </a:r>
          </a:p>
          <a:p>
            <a:pPr marL="627063" indent="-271463" eaLnBrk="1" hangingPunct="1">
              <a:lnSpc>
                <a:spcPct val="130000"/>
              </a:lnSpc>
              <a:buFont typeface="Wingdings" charset="0"/>
              <a:buChar char="Ø"/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A solução pode de equilíbrio múltiplo, o sistema pode não apresentar soluções (quantidades demandadas e ofertadas diferentes para qualquer preço) ou apresentar soluções com</a:t>
            </a:r>
            <a:r>
              <a:rPr lang="pt-BR" sz="2400" dirty="0">
                <a:solidFill>
                  <a:schemeClr val="bg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valores negativos sem significado econômico valores negativos sem significado econômico.</a:t>
            </a:r>
            <a:r>
              <a:rPr lang="pt-PT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</a:p>
          <a:p>
            <a:pPr marL="627063" indent="-271463" eaLnBrk="1" hangingPunct="1"/>
            <a:endParaRPr lang="pt-BR" dirty="0">
              <a:solidFill>
                <a:schemeClr val="tx1"/>
              </a:solidFill>
              <a:latin typeface="Century Gothic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ítulo 3"/>
          <p:cNvSpPr>
            <a:spLocks noGrp="1"/>
          </p:cNvSpPr>
          <p:nvPr>
            <p:ph type="title"/>
          </p:nvPr>
        </p:nvSpPr>
        <p:spPr>
          <a:xfrm>
            <a:off x="1775520" y="620688"/>
            <a:ext cx="6589713" cy="1281113"/>
          </a:xfrm>
        </p:spPr>
        <p:txBody>
          <a:bodyPr/>
          <a:lstStyle/>
          <a:p>
            <a:pPr eaLnBrk="1" hangingPunct="1"/>
            <a:r>
              <a:rPr lang="pt-BR">
                <a:solidFill>
                  <a:schemeClr val="tx1"/>
                </a:solidFill>
                <a:latin typeface="Verdana" charset="0"/>
              </a:rPr>
              <a:t>Outros problemas:</a:t>
            </a:r>
            <a:endParaRPr lang="pt-BR">
              <a:latin typeface="Century Gothic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5440" y="1628776"/>
            <a:ext cx="9361039" cy="5121275"/>
          </a:xfrm>
        </p:spPr>
        <p:txBody>
          <a:bodyPr>
            <a:normAutofit/>
          </a:bodyPr>
          <a:lstStyle/>
          <a:p>
            <a:pPr marL="719138" indent="-269875" eaLnBrk="1" hangingPunct="1">
              <a:lnSpc>
                <a:spcPct val="150000"/>
              </a:lnSpc>
              <a:spcBef>
                <a:spcPts val="575"/>
              </a:spcBef>
              <a:buFont typeface="Wingdings" charset="0"/>
              <a:buChar char="ü"/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Como este equilíbrio advém do comportamento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maximizador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dos agentes e </a:t>
            </a:r>
          </a:p>
          <a:p>
            <a:pPr marL="719138" indent="-269875" eaLnBrk="1" hangingPunct="1">
              <a:lnSpc>
                <a:spcPct val="150000"/>
              </a:lnSpc>
              <a:spcBef>
                <a:spcPts val="575"/>
              </a:spcBef>
              <a:buFont typeface="Wingdings" charset="0"/>
              <a:buChar char="ü"/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De que modo o mercado corrige as situações de desequilíbrio, isto é, como os excessos de oferta e demanda são eliminados. </a:t>
            </a:r>
          </a:p>
          <a:p>
            <a:pPr marL="719138" indent="-269875" eaLnBrk="1" hangingPunct="1">
              <a:lnSpc>
                <a:spcPct val="150000"/>
              </a:lnSpc>
              <a:spcBef>
                <a:spcPts val="575"/>
              </a:spcBef>
              <a:buFont typeface="Wingdings" charset="0"/>
              <a:buChar char="ü"/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Supondo a existência do equilíbrio, o que garante a convergência a ele? </a:t>
            </a:r>
            <a:r>
              <a:rPr lang="pt-BR" sz="2400" dirty="0">
                <a:solidFill>
                  <a:schemeClr val="tx1"/>
                </a:solidFill>
                <a:latin typeface="Verdana" charset="0"/>
              </a:rPr>
              <a:t>  </a:t>
            </a:r>
            <a:endParaRPr lang="pt-PT" sz="2400" dirty="0">
              <a:solidFill>
                <a:schemeClr val="tx1"/>
              </a:solidFill>
              <a:latin typeface="Verdana" charset="0"/>
            </a:endParaRPr>
          </a:p>
          <a:p>
            <a:pPr marL="719138" indent="-269875" eaLnBrk="1" hangingPunct="1"/>
            <a:endParaRPr lang="pt-BR" dirty="0">
              <a:solidFill>
                <a:schemeClr val="tx1"/>
              </a:solidFill>
              <a:latin typeface="Century Gothic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3"/>
          <p:cNvSpPr>
            <a:spLocks noChangeArrowheads="1"/>
          </p:cNvSpPr>
          <p:nvPr/>
        </p:nvSpPr>
        <p:spPr bwMode="auto">
          <a:xfrm>
            <a:off x="1991544" y="980728"/>
            <a:ext cx="9289775" cy="531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77825" indent="-377825" eaLnBrk="1" hangingPunct="1">
              <a:lnSpc>
                <a:spcPct val="130000"/>
              </a:lnSpc>
              <a:buClr>
                <a:schemeClr val="accent1"/>
              </a:buClr>
              <a:buFont typeface="Wingdings" charset="0"/>
              <a:buChar char="q"/>
              <a:tabLst>
                <a:tab pos="377825" algn="l"/>
              </a:tabLst>
            </a:pPr>
            <a:r>
              <a:rPr lang="pt-BR" sz="2400" dirty="0">
                <a:latin typeface="Verdana" charset="0"/>
                <a:cs typeface="Times New Roman" charset="0"/>
              </a:rPr>
              <a:t>Walras não analisa questões sobre existência, unicidade e estabilidade do equilíbrio e também não explica o caminho em que o equilíbrio é alcançado (Kaldor, Hicks e Samuelson discutem essas questões nos anos 1940).</a:t>
            </a:r>
          </a:p>
          <a:p>
            <a:pPr marL="377825" indent="-377825" eaLnBrk="1" hangingPunct="1">
              <a:lnSpc>
                <a:spcPct val="130000"/>
              </a:lnSpc>
              <a:buClr>
                <a:schemeClr val="accent1"/>
              </a:buClr>
              <a:buFont typeface="Wingdings" charset="0"/>
              <a:buChar char="q"/>
              <a:tabLst>
                <a:tab pos="377825" algn="l"/>
              </a:tabLst>
            </a:pPr>
            <a:r>
              <a:rPr lang="pt-BR" sz="2400" dirty="0">
                <a:latin typeface="Verdana" charset="0"/>
                <a:cs typeface="Times New Roman" charset="0"/>
              </a:rPr>
              <a:t>Qual o papel do empresário? Se a competição entre empresários, na condição de equilíbrio, produz um lucro final nulo, o que eles ganham para exercer a sua função? </a:t>
            </a:r>
          </a:p>
          <a:p>
            <a:pPr marL="377825" indent="-377825" eaLnBrk="1" hangingPunct="1">
              <a:lnSpc>
                <a:spcPct val="130000"/>
              </a:lnSpc>
              <a:buClr>
                <a:schemeClr val="accent1"/>
              </a:buClr>
              <a:buFont typeface="Wingdings" charset="0"/>
              <a:buChar char="q"/>
              <a:tabLst>
                <a:tab pos="377825" algn="l"/>
              </a:tabLst>
            </a:pPr>
            <a:r>
              <a:rPr lang="pt-BR" sz="2400" dirty="0">
                <a:latin typeface="Verdana" charset="0"/>
                <a:cs typeface="Times New Roman" charset="0"/>
              </a:rPr>
              <a:t>Empresário Sísifo: atua como mero coordenador que organiza a produção tomando as técnicas e os preços como dados.</a:t>
            </a:r>
            <a:r>
              <a:rPr lang="pt-PT" sz="24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3"/>
          <p:cNvSpPr>
            <a:spLocks noGrp="1"/>
          </p:cNvSpPr>
          <p:nvPr>
            <p:ph type="ctrTitle"/>
          </p:nvPr>
        </p:nvSpPr>
        <p:spPr>
          <a:xfrm>
            <a:off x="2279576" y="2852936"/>
            <a:ext cx="6599238" cy="2262188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Equilíbrio objetivo</a:t>
            </a:r>
            <a:endParaRPr lang="pt-BR" dirty="0">
              <a:latin typeface="Century Gothic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063552" y="5373216"/>
            <a:ext cx="6599238" cy="1127125"/>
          </a:xfrm>
        </p:spPr>
        <p:txBody>
          <a:bodyPr>
            <a:normAutofit/>
          </a:bodyPr>
          <a:lstStyle/>
          <a:p>
            <a:pPr eaLnBrk="1" hangingPunct="1"/>
            <a:r>
              <a:rPr lang="pt-BR" dirty="0">
                <a:solidFill>
                  <a:srgbClr val="595959"/>
                </a:solidFill>
                <a:latin typeface="Verdana" charset="0"/>
                <a:cs typeface="Times New Roman" charset="0"/>
              </a:rPr>
              <a:t>As condições de equilíbrio geral nos mercados</a:t>
            </a:r>
            <a:r>
              <a:rPr lang="pt-PT" dirty="0">
                <a:solidFill>
                  <a:srgbClr val="595959"/>
                </a:solidFill>
                <a:latin typeface="Verdana" charset="0"/>
              </a:rPr>
              <a:t> </a:t>
            </a:r>
          </a:p>
          <a:p>
            <a:pPr eaLnBrk="1" hangingPunct="1"/>
            <a:endParaRPr lang="pt-BR" dirty="0">
              <a:solidFill>
                <a:srgbClr val="595959"/>
              </a:solidFill>
              <a:latin typeface="Century Gothic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>
          <a:xfrm>
            <a:off x="1775520" y="594519"/>
            <a:ext cx="6588125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A lenda de Sísifo</a:t>
            </a:r>
            <a:endParaRPr lang="pt-BR" dirty="0">
              <a:latin typeface="Century Gothic" charset="0"/>
            </a:endParaRPr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1"/>
          </p:nvPr>
        </p:nvSpPr>
        <p:spPr>
          <a:xfrm>
            <a:off x="1595500" y="1875631"/>
            <a:ext cx="9001000" cy="37782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Segundo a lenda grega, Sísifo, rei de Corinto, tendo escapado astuciosamente a Tânatos, o deus da morte, enviado por Zeus para castigá-lo, foi levado por Hermes ao Inferno, onde o condenaram ao suplício de rolar uma rocha até o cimo de um monte, donde ela se despencava, devendo o condenado recomeçar incessantemente o trabalho.</a:t>
            </a:r>
            <a:r>
              <a:rPr lang="pt-PT" sz="2400" dirty="0">
                <a:solidFill>
                  <a:schemeClr val="tx1"/>
                </a:solidFill>
                <a:latin typeface="Verdana" charset="0"/>
              </a:rPr>
              <a:t> </a:t>
            </a:r>
          </a:p>
          <a:p>
            <a:pPr eaLnBrk="1" hangingPunct="1"/>
            <a:endParaRPr lang="pt-BR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2"/>
          <p:cNvSpPr>
            <a:spLocks noGrp="1"/>
          </p:cNvSpPr>
          <p:nvPr>
            <p:ph type="title"/>
          </p:nvPr>
        </p:nvSpPr>
        <p:spPr>
          <a:xfrm>
            <a:off x="1847528" y="476251"/>
            <a:ext cx="7740973" cy="1281113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Interpretação de William Jaffé </a:t>
            </a:r>
            <a:r>
              <a:rPr lang="pt-BR" sz="32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(especialista em Walras)</a:t>
            </a:r>
            <a:endParaRPr lang="pt-BR" dirty="0">
              <a:latin typeface="Century Gothic" charset="0"/>
            </a:endParaRP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>
          <a:xfrm>
            <a:off x="1271464" y="1916114"/>
            <a:ext cx="10801200" cy="4752975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Enquanto a receita exceder ou estiver abaixo dos custos, haverá respectivamente lucros e perdas que afetarão a escala de produção de modo a eliminar-se os excessos. No equilíbrio, o lucro econômico é zero, apenas subsiste o lucro contábil, semelhante a um juro pago pelo uso do serviço do capital. No caso, remunera-se o proprietário do capital e não a função empresarial. Parece não existir uma identidade socioeconômica para o empresário Sísifo.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No entanto, para Jaffé haveria um papel para o empresário, neste modelo, na situação de  desequilíbrio. Ele age quando há diferença entre preços de venda e custo de produção.</a:t>
            </a:r>
            <a:b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</a:br>
            <a:endParaRPr lang="pt-BR" sz="2400" dirty="0">
              <a:solidFill>
                <a:schemeClr val="tx1"/>
              </a:solidFill>
              <a:latin typeface="Century Gothic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2"/>
          <p:cNvSpPr>
            <a:spLocks noGrp="1"/>
          </p:cNvSpPr>
          <p:nvPr>
            <p:ph type="title"/>
          </p:nvPr>
        </p:nvSpPr>
        <p:spPr>
          <a:xfrm>
            <a:off x="1631504" y="476251"/>
            <a:ext cx="10297144" cy="1281113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  <a:cs typeface="Times New Roman" charset="0"/>
              </a:rPr>
              <a:t>Explicação do processo equilibrador em Walras</a:t>
            </a:r>
            <a:endParaRPr lang="pt-BR" dirty="0">
              <a:latin typeface="Century Gothic" charset="0"/>
            </a:endParaRPr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>
          <a:xfrm>
            <a:off x="1343472" y="1989138"/>
            <a:ext cx="10297144" cy="37766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Hipótese da existência de um mecanismo intitulado </a:t>
            </a:r>
            <a:r>
              <a:rPr lang="pt-BR" sz="2400" i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tateamento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desenvolvido primeiro na troca pura, depois estendido à produção, à formação de capital e à moeda. 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Trata-se de uma lei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 err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ex</a:t>
            </a:r>
            <a:r>
              <a:rPr lang="pt-BR" sz="2400" i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</a:t>
            </a:r>
            <a:r>
              <a:rPr lang="pt-BR" sz="2400" i="1" dirty="0" err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machina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imposta artificialmente para o sistema econômico alcançar o equilíbrio geral.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Três atores no leilão de mercado: compradores,  vendedores (proprietários dos bens) e um controlador das transações (leiloeiro).</a:t>
            </a:r>
            <a:r>
              <a:rPr lang="pt-PT" sz="2400" dirty="0">
                <a:solidFill>
                  <a:schemeClr val="tx1"/>
                </a:solidFill>
                <a:latin typeface="Verdana" charset="0"/>
              </a:rPr>
              <a:t> </a:t>
            </a:r>
          </a:p>
          <a:p>
            <a:pPr eaLnBrk="1" hangingPunct="1"/>
            <a:endParaRPr lang="pt-BR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2"/>
          <p:cNvSpPr>
            <a:spLocks noGrp="1"/>
          </p:cNvSpPr>
          <p:nvPr>
            <p:ph type="title"/>
          </p:nvPr>
        </p:nvSpPr>
        <p:spPr>
          <a:xfrm>
            <a:off x="1775520" y="692696"/>
            <a:ext cx="6589713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 tateamento</a:t>
            </a:r>
            <a:endParaRPr lang="pt-BR" dirty="0">
              <a:latin typeface="Century Gothic" charset="0"/>
            </a:endParaRP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1559496" y="1844129"/>
            <a:ext cx="9937104" cy="4321175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No início da transação, o leiloeiro chuta um vetor de preços e deixa os agentes formularem suas propostas de compra e venda.</a:t>
            </a:r>
          </a:p>
          <a:p>
            <a:pPr eaLnBrk="1" hangingPunct="1">
              <a:lnSpc>
                <a:spcPct val="105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Se houver a esses preços igualdade entre oferta e demanda, a barganha é declarada fechada pelo leiloeiro e o vetor de preços é o de equilíbrio.</a:t>
            </a:r>
          </a:p>
          <a:p>
            <a:pPr eaLnBrk="1" hangingPunct="1">
              <a:lnSpc>
                <a:spcPct val="105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Se não, o leiloeiro ajusta os preços de acordo com a regra: os preços aumentam para eliminar excessos de demanda e reduzem para eliminar os excessos de oferta. </a:t>
            </a:r>
            <a:endParaRPr lang="pt-PT" sz="2400" dirty="0">
              <a:solidFill>
                <a:schemeClr val="tx1"/>
              </a:solidFill>
              <a:latin typeface="Verdana" charset="0"/>
            </a:endParaRPr>
          </a:p>
          <a:p>
            <a:pPr eaLnBrk="1" hangingPunct="1"/>
            <a:endParaRPr lang="pt-BR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tângulo 3"/>
          <p:cNvSpPr>
            <a:spLocks noChangeArrowheads="1"/>
          </p:cNvSpPr>
          <p:nvPr/>
        </p:nvSpPr>
        <p:spPr bwMode="auto">
          <a:xfrm>
            <a:off x="1343472" y="1124744"/>
            <a:ext cx="10081120" cy="533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110000"/>
              </a:lnSpc>
              <a:buClr>
                <a:schemeClr val="accent1"/>
              </a:buClr>
              <a:buFont typeface="Wingdings" charset="0"/>
              <a:buChar char="q"/>
            </a:pPr>
            <a:r>
              <a:rPr lang="pt-BR" sz="2400" dirty="0">
                <a:latin typeface="Verdana" charset="0"/>
                <a:cs typeface="Times New Roman" charset="0"/>
              </a:rPr>
              <a:t>O leiloeiro age por um processo de tentativa-e-erro (</a:t>
            </a:r>
            <a:r>
              <a:rPr lang="pt-BR" sz="2400" i="1" dirty="0">
                <a:latin typeface="Times New Roman" charset="0"/>
                <a:cs typeface="Times New Roman" charset="0"/>
              </a:rPr>
              <a:t>tateamento</a:t>
            </a:r>
            <a:r>
              <a:rPr lang="pt-BR" sz="2400" dirty="0">
                <a:latin typeface="Verdana" charset="0"/>
                <a:cs typeface="Times New Roman" charset="0"/>
              </a:rPr>
              <a:t>) continuamente até que ocorra a completa eliminação dos excessos.</a:t>
            </a:r>
          </a:p>
          <a:p>
            <a:pPr marL="285750" indent="-285750" eaLnBrk="1" hangingPunct="1">
              <a:lnSpc>
                <a:spcPct val="110000"/>
              </a:lnSpc>
              <a:buClr>
                <a:schemeClr val="accent1"/>
              </a:buClr>
              <a:buFont typeface="Wingdings" charset="0"/>
              <a:buChar char="q"/>
            </a:pPr>
            <a:r>
              <a:rPr lang="pt-BR" sz="2400" dirty="0">
                <a:latin typeface="Verdana" charset="0"/>
                <a:cs typeface="Times New Roman" charset="0"/>
              </a:rPr>
              <a:t>Até esse ponto, os preços são apenas virtuais e as trocas não são efetivamente realizadas. São as chamadas “trocas falsas”, pois só no equilíbrio as trocas ocorrem de fato.</a:t>
            </a:r>
          </a:p>
          <a:p>
            <a:pPr marL="285750" indent="-285750" eaLnBrk="1" hangingPunct="1">
              <a:lnSpc>
                <a:spcPct val="110000"/>
              </a:lnSpc>
              <a:buClr>
                <a:schemeClr val="accent1"/>
              </a:buClr>
              <a:buFont typeface="Wingdings" charset="0"/>
              <a:buChar char="q"/>
            </a:pPr>
            <a:r>
              <a:rPr lang="pt-BR" sz="2400" dirty="0">
                <a:latin typeface="Verdana" charset="0"/>
                <a:cs typeface="Times New Roman" charset="0"/>
              </a:rPr>
              <a:t>Se no curso do processo equilibrador os agentes trocarem seus bens aos preços de desequilíbrio, a dotação individual variará continuamente e não será possível se alcançar um equilíbrio walrasiano, já que este se refere a uma dada alocação de recursos.</a:t>
            </a:r>
          </a:p>
          <a:p>
            <a:pPr marL="285750" indent="-285750" eaLnBrk="1" hangingPunct="1">
              <a:lnSpc>
                <a:spcPct val="110000"/>
              </a:lnSpc>
              <a:buClr>
                <a:schemeClr val="accent1"/>
              </a:buClr>
              <a:buFont typeface="Wingdings" charset="0"/>
              <a:buChar char="q"/>
            </a:pPr>
            <a:r>
              <a:rPr lang="pt-BR" sz="2400" dirty="0">
                <a:latin typeface="Verdana" charset="0"/>
                <a:cs typeface="Times New Roman" charset="0"/>
              </a:rPr>
              <a:t>As transações não ocorrerão enquanto o sistema estiver procurando o ponto de equilíbrio.</a:t>
            </a:r>
            <a:endParaRPr lang="pt-PT" sz="24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3034679" y="620688"/>
            <a:ext cx="6589712" cy="1281112"/>
          </a:xfrm>
        </p:spPr>
        <p:txBody>
          <a:bodyPr/>
          <a:lstStyle/>
          <a:p>
            <a:pPr eaLnBrk="1" hangingPunct="1"/>
            <a:r>
              <a:rPr lang="pt-BR" sz="3200" dirty="0">
                <a:latin typeface="Verdana" charset="0"/>
              </a:rPr>
              <a:t>O modelo</a:t>
            </a:r>
            <a:endParaRPr lang="pt-BR" dirty="0">
              <a:latin typeface="Century Gothic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480" y="1700808"/>
            <a:ext cx="9361040" cy="4680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Oferta e demanda global dos fatores são a soma horizontal das ofertas e demandas individuais.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i="1" dirty="0" err="1"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’  </a:t>
            </a:r>
            <a:r>
              <a:rPr lang="pt-BR" sz="2400" i="1" dirty="0">
                <a:latin typeface="Verdana" charset="0"/>
                <a:cs typeface="Times New Roman" charset="0"/>
              </a:rPr>
              <a:t>, ... , </a:t>
            </a:r>
            <a:r>
              <a:rPr lang="pt-BR" sz="2400" i="1" dirty="0" err="1"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400" i="1" dirty="0">
                <a:latin typeface="Verdana" charset="0"/>
                <a:cs typeface="Times New Roman" charset="0"/>
              </a:rPr>
              <a:t>, ..., O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k </a:t>
            </a:r>
            <a:r>
              <a:rPr lang="pt-BR" sz="2400" i="1" dirty="0">
                <a:latin typeface="Verdana" charset="0"/>
                <a:cs typeface="Times New Roman" charset="0"/>
              </a:rPr>
              <a:t>, O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k’ </a:t>
            </a:r>
            <a:r>
              <a:rPr lang="pt-BR" sz="2400" i="1" dirty="0">
                <a:latin typeface="Verdana" charset="0"/>
                <a:cs typeface="Times New Roman" charset="0"/>
              </a:rPr>
              <a:t>... </a:t>
            </a:r>
            <a:r>
              <a:rPr lang="pt-BR" sz="2400" dirty="0">
                <a:latin typeface="Verdana" charset="0"/>
                <a:cs typeface="Times New Roman" charset="0"/>
              </a:rPr>
              <a:t>são respectivamente as somatórias de </a:t>
            </a:r>
            <a:r>
              <a:rPr lang="pt-BR" sz="2400" i="1" dirty="0" err="1"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’  </a:t>
            </a:r>
            <a:r>
              <a:rPr lang="pt-BR" sz="2400" i="1" dirty="0">
                <a:latin typeface="Verdana" charset="0"/>
                <a:cs typeface="Times New Roman" charset="0"/>
              </a:rPr>
              <a:t>, ... , </a:t>
            </a:r>
            <a:r>
              <a:rPr lang="pt-BR" sz="2400" i="1" dirty="0" err="1"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’ </a:t>
            </a:r>
            <a:r>
              <a:rPr lang="pt-BR" sz="2400" i="1" dirty="0">
                <a:latin typeface="Verdana" charset="0"/>
                <a:cs typeface="Times New Roman" charset="0"/>
              </a:rPr>
              <a:t>, ... , o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k </a:t>
            </a:r>
            <a:r>
              <a:rPr lang="pt-BR" sz="2400" i="1" dirty="0">
                <a:latin typeface="Verdana" charset="0"/>
                <a:cs typeface="Times New Roman" charset="0"/>
              </a:rPr>
              <a:t>, o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k”</a:t>
            </a:r>
            <a:r>
              <a:rPr lang="pt-BR" sz="2400" i="1" dirty="0">
                <a:latin typeface="Verdana" charset="0"/>
                <a:cs typeface="Times New Roman" charset="0"/>
              </a:rPr>
              <a:t> ,...</a:t>
            </a:r>
            <a:r>
              <a:rPr lang="pt-BR" sz="2400" dirty="0">
                <a:latin typeface="Verdana" charset="0"/>
                <a:cs typeface="Times New Roman" charset="0"/>
              </a:rPr>
              <a:t>, </a:t>
            </a:r>
          </a:p>
          <a:p>
            <a:pPr eaLnBrk="1" hangingPunct="1">
              <a:lnSpc>
                <a:spcPct val="110000"/>
              </a:lnSpc>
              <a:buFont typeface="Wingdings 3" charset="0"/>
              <a:buNone/>
            </a:pPr>
            <a:r>
              <a:rPr lang="pt-BR" sz="2400" dirty="0">
                <a:latin typeface="Verdana" charset="0"/>
                <a:cs typeface="Times New Roman" charset="0"/>
              </a:rPr>
              <a:t>   que são as ofertas e demandas individuais de fatores.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dirty="0">
                <a:latin typeface="Verdana" charset="0"/>
                <a:cs typeface="Times New Roman" charset="0"/>
              </a:rPr>
              <a:t>As demandas totais dos bens de consumo </a:t>
            </a:r>
            <a:r>
              <a:rPr lang="pt-BR" sz="2400" i="1" dirty="0"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a </a:t>
            </a:r>
            <a:r>
              <a:rPr lang="pt-BR" sz="2400" i="1" dirty="0">
                <a:latin typeface="Verdana" charset="0"/>
                <a:cs typeface="Times New Roman" charset="0"/>
              </a:rPr>
              <a:t>, D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b </a:t>
            </a:r>
            <a:r>
              <a:rPr lang="pt-BR" sz="2400" i="1" dirty="0">
                <a:latin typeface="Verdana" charset="0"/>
                <a:cs typeface="Times New Roman" charset="0"/>
              </a:rPr>
              <a:t>, ...</a:t>
            </a:r>
            <a:r>
              <a:rPr lang="pt-BR" sz="2400" dirty="0">
                <a:latin typeface="Verdana" charset="0"/>
                <a:cs typeface="Times New Roman" charset="0"/>
              </a:rPr>
              <a:t> são as somatórias de </a:t>
            </a:r>
            <a:r>
              <a:rPr lang="pt-BR" sz="2400" i="1" dirty="0"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a </a:t>
            </a:r>
            <a:r>
              <a:rPr lang="pt-BR" sz="2400" i="1" dirty="0">
                <a:latin typeface="Verdana" charset="0"/>
                <a:cs typeface="Times New Roman" charset="0"/>
              </a:rPr>
              <a:t>, d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b </a:t>
            </a:r>
            <a:r>
              <a:rPr lang="pt-BR" sz="2400" i="1" dirty="0">
                <a:latin typeface="Verdana" charset="0"/>
                <a:cs typeface="Times New Roman" charset="0"/>
              </a:rPr>
              <a:t>,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latin typeface="Verdana" charset="0"/>
                <a:cs typeface="Times New Roman" charset="0"/>
              </a:rPr>
              <a:t>...</a:t>
            </a:r>
            <a:r>
              <a:rPr lang="pt-BR" sz="2400" dirty="0">
                <a:latin typeface="Verdana" charset="0"/>
                <a:cs typeface="Times New Roman" charset="0"/>
              </a:rPr>
              <a:t>, as demandas individuais de cada bem final.</a:t>
            </a:r>
            <a:r>
              <a:rPr lang="pt-PT" sz="2400" dirty="0">
                <a:latin typeface="Verdana" charset="0"/>
              </a:rPr>
              <a:t> </a:t>
            </a:r>
          </a:p>
          <a:p>
            <a:pPr eaLnBrk="1" hangingPunct="1"/>
            <a:endParaRPr lang="pt-BR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9456" y="1412776"/>
            <a:ext cx="10153127" cy="45365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Em termos agregados, podemos expressar diretamente as ofertas/demandas de fatores e as demandas de bens finais como função dos preços: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=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F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(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ja-JP" alt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..., p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p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ja-JP" alt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...,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k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k</a:t>
            </a:r>
            <a:r>
              <a:rPr lang="ja-JP" alt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..., p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c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,...)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e assim por diante para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t</a:t>
            </a:r>
            <a:r>
              <a:rPr lang="ja-JP" alt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t</a:t>
            </a:r>
            <a:r>
              <a:rPr lang="ja-JP" alt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”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..., p, p</a:t>
            </a:r>
            <a:r>
              <a:rPr lang="ja-JP" alt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,..., k, k</a:t>
            </a:r>
            <a:r>
              <a:rPr lang="ja-JP" alt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...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E as demandas finais representadas por 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=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F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(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ja-JP" alt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..., p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p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ja-JP" alt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...,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k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k</a:t>
            </a:r>
            <a:r>
              <a:rPr lang="ja-JP" alt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... , p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c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...). 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e também por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c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, ...</a:t>
            </a:r>
          </a:p>
          <a:p>
            <a:pPr eaLnBrk="1" hangingPunct="1">
              <a:lnSpc>
                <a:spcPct val="150000"/>
              </a:lnSpc>
              <a:buFont typeface="Wingdings 3" charset="0"/>
              <a:buNone/>
            </a:pPr>
            <a:endParaRPr lang="pt-BR" sz="1700" i="1" dirty="0">
              <a:solidFill>
                <a:schemeClr val="tx1"/>
              </a:solidFill>
              <a:latin typeface="Verdan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endParaRPr lang="pt-BR" sz="1700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512" y="1844824"/>
            <a:ext cx="7688932" cy="3994274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O valor demandado, no agregado, corresponde à renda total ganha com o emprego dos fatores:</a:t>
            </a:r>
          </a:p>
          <a:p>
            <a:pPr eaLnBrk="1" hangingPunct="1">
              <a:lnSpc>
                <a:spcPct val="170000"/>
              </a:lnSpc>
              <a:buFont typeface="Wingdings 3" charset="0"/>
              <a:buNone/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 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=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... +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... + O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k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k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... - (D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+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c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c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...)</a:t>
            </a:r>
            <a:r>
              <a:rPr lang="pt-PT" sz="2400" dirty="0">
                <a:solidFill>
                  <a:schemeClr val="tx1"/>
                </a:solidFill>
                <a:latin typeface="Verdana" charset="0"/>
              </a:rPr>
              <a:t>.</a:t>
            </a:r>
          </a:p>
          <a:p>
            <a:pPr eaLnBrk="1" hangingPunct="1"/>
            <a:endParaRPr lang="pt-BR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6" y="765176"/>
            <a:ext cx="7920880" cy="583217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4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A quantidade de serviços oferecidos deve ser igual ao montante empregado desses serviços, de modo a não subsistirem recursos ociosos. Assim temos que:</a:t>
            </a:r>
          </a:p>
          <a:p>
            <a:pPr eaLnBrk="1" hangingPunct="1">
              <a:lnSpc>
                <a:spcPct val="140000"/>
              </a:lnSpc>
              <a:buFont typeface="Wingdings 3" charset="0"/>
              <a:buNone/>
            </a:pPr>
            <a:endParaRPr lang="pt-BR" sz="2400" dirty="0">
              <a:solidFill>
                <a:schemeClr val="tx1"/>
              </a:solidFill>
              <a:latin typeface="Verdana" charset="0"/>
              <a:cs typeface="Times New Roman" charset="0"/>
            </a:endParaRPr>
          </a:p>
          <a:p>
            <a:pPr algn="just" eaLnBrk="1" hangingPunct="1">
              <a:lnSpc>
                <a:spcPct val="140000"/>
              </a:lnSpc>
              <a:buFont typeface="Wingdings 3" charset="0"/>
              <a:buNone/>
            </a:pP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    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O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=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</a:t>
            </a:r>
            <a:r>
              <a:rPr lang="pt-BR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pt-BR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pt-BR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...,</a:t>
            </a:r>
            <a:endParaRPr lang="pt-BR" sz="2400" dirty="0">
              <a:solidFill>
                <a:schemeClr val="tx1"/>
              </a:solidFill>
              <a:latin typeface="Verdana" charset="0"/>
              <a:cs typeface="Times New Roman" charset="0"/>
            </a:endParaRPr>
          </a:p>
          <a:p>
            <a:pPr algn="just" eaLnBrk="1" hangingPunct="1">
              <a:lnSpc>
                <a:spcPct val="140000"/>
              </a:lnSpc>
              <a:buFont typeface="Wingdings 3" charset="0"/>
              <a:buNone/>
            </a:pP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     </a:t>
            </a:r>
            <a:r>
              <a:rPr lang="en-GB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O</a:t>
            </a:r>
            <a:r>
              <a:rPr lang="en-GB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= a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t’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</a:t>
            </a:r>
            <a:r>
              <a:rPr lang="en-GB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en-GB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t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..., ...;</a:t>
            </a:r>
            <a:endParaRPr lang="pt-BR" sz="2400" dirty="0">
              <a:solidFill>
                <a:schemeClr val="tx1"/>
              </a:solidFill>
              <a:latin typeface="Verdana" charset="0"/>
              <a:cs typeface="Times New Roman" charset="0"/>
            </a:endParaRPr>
          </a:p>
          <a:p>
            <a:pPr algn="just" eaLnBrk="1" hangingPunct="1">
              <a:lnSpc>
                <a:spcPct val="140000"/>
              </a:lnSpc>
              <a:buFont typeface="Wingdings 3" charset="0"/>
              <a:buNone/>
            </a:pP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     O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= a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b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+ ...,</a:t>
            </a:r>
            <a:endParaRPr lang="pt-BR" sz="2400" dirty="0">
              <a:solidFill>
                <a:schemeClr val="tx1"/>
              </a:solidFill>
              <a:latin typeface="Verdana" charset="0"/>
              <a:cs typeface="Times New Roman" charset="0"/>
            </a:endParaRPr>
          </a:p>
          <a:p>
            <a:pPr algn="just" eaLnBrk="1" hangingPunct="1">
              <a:lnSpc>
                <a:spcPct val="140000"/>
              </a:lnSpc>
              <a:buFont typeface="Wingdings 3" charset="0"/>
              <a:buNone/>
            </a:pP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     O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p´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= a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p’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b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p’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+ ..., ...;</a:t>
            </a:r>
            <a:endParaRPr lang="pt-BR" sz="2400" dirty="0">
              <a:solidFill>
                <a:schemeClr val="tx1"/>
              </a:solidFill>
              <a:latin typeface="Verdana" charset="0"/>
              <a:cs typeface="Times New Roman" charset="0"/>
            </a:endParaRPr>
          </a:p>
          <a:p>
            <a:pPr algn="just" eaLnBrk="1" hangingPunct="1">
              <a:lnSpc>
                <a:spcPct val="140000"/>
              </a:lnSpc>
              <a:buFont typeface="Wingdings 3" charset="0"/>
              <a:buNone/>
            </a:pP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     O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k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= </a:t>
            </a:r>
            <a:r>
              <a:rPr lang="en-GB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en-GB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k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b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k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...,</a:t>
            </a:r>
            <a:endParaRPr lang="pt-BR" sz="2400" dirty="0">
              <a:solidFill>
                <a:schemeClr val="tx1"/>
              </a:solidFill>
              <a:latin typeface="Verdana" charset="0"/>
              <a:cs typeface="Times New Roman" charset="0"/>
            </a:endParaRPr>
          </a:p>
          <a:p>
            <a:pPr eaLnBrk="1" hangingPunct="1">
              <a:lnSpc>
                <a:spcPct val="140000"/>
              </a:lnSpc>
              <a:buFont typeface="Wingdings 3" charset="0"/>
              <a:buNone/>
            </a:pP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       O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k’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= </a:t>
            </a:r>
            <a:r>
              <a:rPr lang="en-GB" sz="2400" i="1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en-GB" sz="2400" i="1" baseline="-30000" dirty="0" err="1">
                <a:solidFill>
                  <a:schemeClr val="tx1"/>
                </a:solidFill>
                <a:latin typeface="Verdana" charset="0"/>
                <a:cs typeface="Times New Roman" charset="0"/>
              </a:rPr>
              <a:t>k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’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a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 b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k’ 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D</a:t>
            </a:r>
            <a:r>
              <a:rPr lang="en-GB" sz="2400" i="1" baseline="-300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b</a:t>
            </a:r>
            <a:r>
              <a:rPr lang="en-GB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+...; ...</a:t>
            </a:r>
            <a:r>
              <a:rPr lang="en-GB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pt-BR" sz="700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1703512" y="620688"/>
            <a:ext cx="6589713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Century Gothic" charset="0"/>
              </a:rPr>
              <a:t>Empresário sem lucro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480" y="1412876"/>
            <a:ext cx="9649071" cy="5229225"/>
          </a:xfrm>
        </p:spPr>
        <p:txBody>
          <a:bodyPr>
            <a:normAutofit fontScale="85000" lnSpcReduction="10000"/>
          </a:bodyPr>
          <a:lstStyle/>
          <a:p>
            <a:pPr marL="273050" indent="-273050" eaLnBrk="1" hangingPunct="1">
              <a:lnSpc>
                <a:spcPct val="130000"/>
              </a:lnSpc>
              <a:buFont typeface="Wingdings" charset="0"/>
              <a:buChar char="q"/>
            </a:pPr>
            <a:r>
              <a:rPr lang="pt-BR" sz="2400" dirty="0">
                <a:latin typeface="Verdana" charset="0"/>
                <a:cs typeface="Times New Roman" charset="0"/>
              </a:rPr>
              <a:t>O empresário não aufere lucros ou perdas de tal modo que podemos equacionar:</a:t>
            </a:r>
          </a:p>
          <a:p>
            <a:pPr marL="273050" indent="-273050" eaLnBrk="1" hangingPunct="1">
              <a:lnSpc>
                <a:spcPct val="130000"/>
              </a:lnSpc>
              <a:buNone/>
            </a:pPr>
            <a:r>
              <a:rPr lang="pt-BR" sz="2400" dirty="0">
                <a:latin typeface="Verdana" charset="0"/>
                <a:cs typeface="Times New Roman" charset="0"/>
              </a:rPr>
              <a:t>    </a:t>
            </a:r>
            <a:r>
              <a:rPr lang="pt-BR" sz="2400" i="1" dirty="0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2400" i="1" dirty="0">
                <a:latin typeface="Verdana" charset="0"/>
                <a:cs typeface="Times New Roman" charset="0"/>
              </a:rPr>
              <a:t> = </a:t>
            </a:r>
            <a:r>
              <a:rPr lang="pt-BR" sz="2400" i="1" dirty="0" err="1">
                <a:latin typeface="Verdana" charset="0"/>
                <a:cs typeface="Times New Roman" charset="0"/>
              </a:rPr>
              <a:t>a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dirty="0">
                <a:latin typeface="Verdana" charset="0"/>
                <a:cs typeface="Times New Roman" charset="0"/>
              </a:rPr>
              <a:t> + </a:t>
            </a:r>
            <a:r>
              <a:rPr lang="pt-BR" sz="2400" i="1" dirty="0" err="1">
                <a:latin typeface="Verdana" charset="0"/>
                <a:cs typeface="Times New Roman" charset="0"/>
              </a:rPr>
              <a:t>a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ja-JP" altLang="pt-BR" sz="24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2400" i="1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ja-JP" altLang="pt-BR" sz="24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latin typeface="Verdana" charset="0"/>
                <a:cs typeface="Times New Roman" charset="0"/>
              </a:rPr>
              <a:t>+ ...; 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b</a:t>
            </a:r>
            <a:r>
              <a:rPr lang="pt-BR" sz="2400" i="1" dirty="0">
                <a:latin typeface="Verdana" charset="0"/>
                <a:cs typeface="Times New Roman" charset="0"/>
              </a:rPr>
              <a:t> = </a:t>
            </a:r>
            <a:r>
              <a:rPr lang="pt-BR" sz="2400" i="1" dirty="0" err="1">
                <a:latin typeface="Verdana" charset="0"/>
                <a:cs typeface="Times New Roman" charset="0"/>
              </a:rPr>
              <a:t>b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pt-BR" sz="2400" i="1" dirty="0">
                <a:latin typeface="Verdana" charset="0"/>
                <a:cs typeface="Times New Roman" charset="0"/>
              </a:rPr>
              <a:t> + </a:t>
            </a:r>
            <a:r>
              <a:rPr lang="pt-BR" sz="2400" i="1" dirty="0" err="1">
                <a:latin typeface="Verdana" charset="0"/>
                <a:cs typeface="Times New Roman" charset="0"/>
              </a:rPr>
              <a:t>b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ja-JP" altLang="pt-BR" sz="24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 err="1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t</a:t>
            </a:r>
            <a:r>
              <a:rPr lang="ja-JP" altLang="pt-BR" sz="2400" i="1" baseline="-30000" dirty="0">
                <a:latin typeface="Verdana" charset="0"/>
                <a:cs typeface="Times New Roman" charset="0"/>
              </a:rPr>
              <a:t>’</a:t>
            </a:r>
            <a:r>
              <a:rPr lang="pt-BR" sz="2400" i="1" dirty="0">
                <a:latin typeface="Verdana" charset="0"/>
                <a:cs typeface="Times New Roman" charset="0"/>
              </a:rPr>
              <a:t> + ...</a:t>
            </a:r>
            <a:r>
              <a:rPr lang="pt-BR" sz="2400" dirty="0">
                <a:latin typeface="Verdana" charset="0"/>
                <a:cs typeface="Times New Roman" charset="0"/>
              </a:rPr>
              <a:t>; ...</a:t>
            </a:r>
            <a:endParaRPr lang="pt-BR" sz="2400" i="1" dirty="0">
              <a:latin typeface="Verdana" charset="0"/>
              <a:cs typeface="Times New Roman" charset="0"/>
            </a:endParaRPr>
          </a:p>
          <a:p>
            <a:pPr marL="273050" indent="-273050" eaLnBrk="1" hangingPunct="1">
              <a:lnSpc>
                <a:spcPct val="130000"/>
              </a:lnSpc>
              <a:buNone/>
            </a:pPr>
            <a:r>
              <a:rPr lang="pt-BR" sz="2400" dirty="0">
                <a:latin typeface="Verdana" charset="0"/>
                <a:cs typeface="Times New Roman" charset="0"/>
              </a:rPr>
              <a:t>    </a:t>
            </a:r>
            <a:r>
              <a:rPr lang="pt-BR" sz="2400" i="1" dirty="0">
                <a:latin typeface="Verdana" charset="0"/>
                <a:cs typeface="Times New Roman" charset="0"/>
              </a:rPr>
              <a:t>a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i </a:t>
            </a:r>
            <a:r>
              <a:rPr lang="pt-BR" sz="2400" i="1" dirty="0">
                <a:latin typeface="Verdana" charset="0"/>
                <a:cs typeface="Times New Roman" charset="0"/>
              </a:rPr>
              <a:t>, b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i </a:t>
            </a:r>
            <a:r>
              <a:rPr lang="pt-BR" sz="2400" i="1" dirty="0">
                <a:latin typeface="Verdana" charset="0"/>
                <a:cs typeface="Times New Roman" charset="0"/>
              </a:rPr>
              <a:t>, </a:t>
            </a:r>
            <a:r>
              <a:rPr lang="pt-BR" sz="2400" i="1" dirty="0" err="1">
                <a:latin typeface="Verdana" charset="0"/>
                <a:cs typeface="Times New Roman" charset="0"/>
              </a:rPr>
              <a:t>c</a:t>
            </a:r>
            <a:r>
              <a:rPr lang="pt-BR" sz="2400" i="1" baseline="-30000" dirty="0" err="1">
                <a:latin typeface="Verdana" charset="0"/>
                <a:cs typeface="Times New Roman" charset="0"/>
              </a:rPr>
              <a:t>i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</a:t>
            </a:r>
            <a:r>
              <a:rPr lang="pt-BR" sz="2400" i="1" dirty="0">
                <a:latin typeface="Verdana" charset="0"/>
                <a:cs typeface="Times New Roman" charset="0"/>
              </a:rPr>
              <a:t>,...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  </a:t>
            </a:r>
            <a:r>
              <a:rPr lang="pt-BR" sz="2400" i="1" dirty="0">
                <a:latin typeface="Verdana" charset="0"/>
                <a:cs typeface="Times New Roman" charset="0"/>
              </a:rPr>
              <a:t> </a:t>
            </a:r>
            <a:r>
              <a:rPr lang="pt-BR" sz="2400" dirty="0">
                <a:latin typeface="Verdana" charset="0"/>
                <a:cs typeface="Times New Roman" charset="0"/>
              </a:rPr>
              <a:t>são os coeficientes técnicos, que representam a quantidade de cada serviço produtivo requerida para a produção de uma unidade do produto</a:t>
            </a:r>
            <a:r>
              <a:rPr lang="pt-BR" sz="2400" i="1" dirty="0">
                <a:latin typeface="Verdana" charset="0"/>
                <a:cs typeface="Times New Roman" charset="0"/>
              </a:rPr>
              <a:t> A, B,...</a:t>
            </a:r>
            <a:r>
              <a:rPr lang="pt-BR" sz="2400" dirty="0">
                <a:latin typeface="Verdana" charset="0"/>
                <a:cs typeface="Times New Roman" charset="0"/>
              </a:rPr>
              <a:t> e a somatória fornece o valor total dos insumos necessários para produzir uma unidade do produto.</a:t>
            </a:r>
          </a:p>
          <a:p>
            <a:pPr marL="273050" indent="-273050" eaLnBrk="1" hangingPunct="1">
              <a:lnSpc>
                <a:spcPct val="130000"/>
              </a:lnSpc>
              <a:buNone/>
            </a:pPr>
            <a:r>
              <a:rPr lang="pt-BR" sz="2400" dirty="0">
                <a:latin typeface="Verdana" charset="0"/>
                <a:cs typeface="Times New Roman" charset="0"/>
              </a:rPr>
              <a:t>    </a:t>
            </a:r>
            <a:r>
              <a:rPr lang="pt-BR" sz="2400" dirty="0">
                <a:solidFill>
                  <a:schemeClr val="accent1"/>
                </a:solidFill>
                <a:latin typeface="Verdana" charset="0"/>
                <a:cs typeface="Times New Roman" charset="0"/>
              </a:rPr>
              <a:t>A equação nos diz que o preço do bem é igual ao custo unitário ou médio. Se a firma não tem lucros, a renda do empresário deve-se apenas à propriedade dos recursos. Mas enquanto proprietários eles são consumidores e não propriamente empresários.</a:t>
            </a:r>
            <a:r>
              <a:rPr lang="pt-PT" sz="2400" dirty="0">
                <a:solidFill>
                  <a:schemeClr val="accent1"/>
                </a:solidFill>
                <a:latin typeface="Verdana" charset="0"/>
              </a:rPr>
              <a:t> </a:t>
            </a:r>
          </a:p>
          <a:p>
            <a:pPr marL="273050" indent="-273050" eaLnBrk="1" hangingPunct="1">
              <a:lnSpc>
                <a:spcPct val="130000"/>
              </a:lnSpc>
              <a:buFont typeface="Wingdings" charset="0"/>
              <a:buChar char="q"/>
            </a:pPr>
            <a:r>
              <a:rPr lang="pt-BR" sz="2400" i="1" dirty="0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2400" dirty="0">
                <a:latin typeface="Verdana" charset="0"/>
                <a:cs typeface="Times New Roman" charset="0"/>
              </a:rPr>
              <a:t> é o numerário, </a:t>
            </a:r>
            <a:r>
              <a:rPr lang="pt-BR" sz="2400" i="1" dirty="0">
                <a:latin typeface="Verdana" charset="0"/>
                <a:cs typeface="Times New Roman" charset="0"/>
              </a:rPr>
              <a:t>p</a:t>
            </a:r>
            <a:r>
              <a:rPr lang="pt-BR" sz="2400" i="1" baseline="-30000" dirty="0">
                <a:latin typeface="Verdana" charset="0"/>
                <a:cs typeface="Times New Roman" charset="0"/>
              </a:rPr>
              <a:t>a</a:t>
            </a:r>
            <a:r>
              <a:rPr lang="pt-BR" sz="2400" i="1" dirty="0">
                <a:latin typeface="Verdana" charset="0"/>
                <a:cs typeface="Times New Roman" charset="0"/>
              </a:rPr>
              <a:t> = 1.</a:t>
            </a:r>
            <a:r>
              <a:rPr lang="pt-PT" sz="2400" dirty="0">
                <a:latin typeface="Verdana" charset="0"/>
              </a:rPr>
              <a:t> </a:t>
            </a:r>
          </a:p>
          <a:p>
            <a:pPr marL="273050" indent="-273050" eaLnBrk="1" hangingPunct="1">
              <a:lnSpc>
                <a:spcPct val="130000"/>
              </a:lnSpc>
              <a:buNone/>
            </a:pPr>
            <a:endParaRPr lang="pt-BR" sz="1100" dirty="0">
              <a:solidFill>
                <a:srgbClr val="000099"/>
              </a:solidFill>
              <a:latin typeface="Verdana" charset="0"/>
            </a:endParaRPr>
          </a:p>
          <a:p>
            <a:pPr marL="273050" indent="-273050" eaLnBrk="1" hangingPunct="1">
              <a:lnSpc>
                <a:spcPct val="80000"/>
              </a:lnSpc>
            </a:pPr>
            <a:endParaRPr lang="pt-BR" sz="1100" dirty="0">
              <a:latin typeface="Century Gothic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1775520" y="526865"/>
            <a:ext cx="6589712" cy="1281112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Existência do equilíbrio</a:t>
            </a:r>
            <a:endParaRPr lang="pt-BR" dirty="0">
              <a:latin typeface="Century Gothic" charset="0"/>
            </a:endParaRPr>
          </a:p>
        </p:txBody>
      </p:sp>
      <p:sp>
        <p:nvSpPr>
          <p:cNvPr id="4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919536" y="1167421"/>
            <a:ext cx="8352928" cy="5486400"/>
          </a:xfrm>
          <a:blipFill rotWithShape="0">
            <a:blip r:embed="rId2"/>
            <a:stretch>
              <a:fillRect l="-292" r="-1168"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t-BR" dirty="0">
                <a:noFill/>
                <a:ea typeface="+mn-ea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459</TotalTime>
  <Words>2283</Words>
  <Application>Microsoft Office PowerPoint</Application>
  <PresentationFormat>Widescreen</PresentationFormat>
  <Paragraphs>116</Paragraphs>
  <Slides>34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Century Gothic</vt:lpstr>
      <vt:lpstr>Corbel</vt:lpstr>
      <vt:lpstr>Times New Roman</vt:lpstr>
      <vt:lpstr>Verdana</vt:lpstr>
      <vt:lpstr>Wingdings</vt:lpstr>
      <vt:lpstr>Wingdings 3</vt:lpstr>
      <vt:lpstr>Cacho</vt:lpstr>
      <vt:lpstr>19ª aula de  História do Pensamento Econômico</vt:lpstr>
      <vt:lpstr>Léon Walras - final</vt:lpstr>
      <vt:lpstr>Equilíbrio objetivo</vt:lpstr>
      <vt:lpstr>O modelo</vt:lpstr>
      <vt:lpstr>Apresentação do PowerPoint</vt:lpstr>
      <vt:lpstr>Apresentação do PowerPoint</vt:lpstr>
      <vt:lpstr>Apresentação do PowerPoint</vt:lpstr>
      <vt:lpstr>Empresário sem lucro</vt:lpstr>
      <vt:lpstr>Existência do equilíbrio</vt:lpstr>
      <vt:lpstr>Apresentação do PowerPoint</vt:lpstr>
      <vt:lpstr>Walras e a reação ao subjetivismo</vt:lpstr>
      <vt:lpstr>O subjetivismo de Walras</vt:lpstr>
      <vt:lpstr>Conclusão sobre o subjetivismo de Walras</vt:lpstr>
      <vt:lpstr>Apresentação do PowerPoint</vt:lpstr>
      <vt:lpstr>A fama de Cassel</vt:lpstr>
      <vt:lpstr>Afirmamos anteriormente:</vt:lpstr>
      <vt:lpstr>Mas Walras foi além disso... </vt:lpstr>
      <vt:lpstr>O que Walras buscou fazer?</vt:lpstr>
      <vt:lpstr>Walras também sabia:</vt:lpstr>
      <vt:lpstr>Como Walras enfrentou essas dificuldades?</vt:lpstr>
      <vt:lpstr>Apresentação do PowerPoint</vt:lpstr>
      <vt:lpstr>Segunda iteração:</vt:lpstr>
      <vt:lpstr>A prova continua com novas iterações... </vt:lpstr>
      <vt:lpstr>A importância da demonstração de Walras...</vt:lpstr>
      <vt:lpstr>Apresentação do PowerPoint</vt:lpstr>
      <vt:lpstr>Walras: conclusão</vt:lpstr>
      <vt:lpstr>Falta rigor na demonstração do EG em Walras: </vt:lpstr>
      <vt:lpstr>Outros problemas:</vt:lpstr>
      <vt:lpstr>Apresentação do PowerPoint</vt:lpstr>
      <vt:lpstr>A lenda de Sísifo</vt:lpstr>
      <vt:lpstr>Interpretação de William Jaffé (especialista em Walras)</vt:lpstr>
      <vt:lpstr>Explicação do processo equilibrador em Walras</vt:lpstr>
      <vt:lpstr>O tateamento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Afirmamos anteriormente:</dc:title>
  <dc:creator>Ricardo</dc:creator>
  <cp:lastModifiedBy>Ricardo Feijó</cp:lastModifiedBy>
  <cp:revision>45</cp:revision>
  <dcterms:created xsi:type="dcterms:W3CDTF">2012-11-12T23:36:28Z</dcterms:created>
  <dcterms:modified xsi:type="dcterms:W3CDTF">2023-05-29T15:10:35Z</dcterms:modified>
</cp:coreProperties>
</file>