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4" r:id="rId4"/>
    <p:sldId id="327" r:id="rId5"/>
    <p:sldId id="328" r:id="rId6"/>
    <p:sldId id="335" r:id="rId7"/>
    <p:sldId id="336" r:id="rId8"/>
    <p:sldId id="331" r:id="rId9"/>
    <p:sldId id="326" r:id="rId10"/>
    <p:sldId id="329" r:id="rId11"/>
    <p:sldId id="347" r:id="rId12"/>
    <p:sldId id="348" r:id="rId13"/>
    <p:sldId id="349" r:id="rId14"/>
    <p:sldId id="350" r:id="rId15"/>
    <p:sldId id="351" r:id="rId16"/>
    <p:sldId id="330" r:id="rId17"/>
    <p:sldId id="352" r:id="rId18"/>
    <p:sldId id="353" r:id="rId19"/>
    <p:sldId id="332" r:id="rId20"/>
    <p:sldId id="333" r:id="rId21"/>
    <p:sldId id="354" r:id="rId22"/>
    <p:sldId id="355" r:id="rId23"/>
    <p:sldId id="356" r:id="rId24"/>
    <p:sldId id="334" r:id="rId25"/>
    <p:sldId id="337" r:id="rId26"/>
    <p:sldId id="338" r:id="rId27"/>
    <p:sldId id="339" r:id="rId28"/>
    <p:sldId id="340" r:id="rId29"/>
    <p:sldId id="341" r:id="rId30"/>
    <p:sldId id="342" r:id="rId31"/>
    <p:sldId id="357" r:id="rId32"/>
    <p:sldId id="358" r:id="rId33"/>
    <p:sldId id="343" r:id="rId34"/>
    <p:sldId id="344" r:id="rId35"/>
    <p:sldId id="359" r:id="rId36"/>
    <p:sldId id="345" r:id="rId37"/>
    <p:sldId id="346" r:id="rId38"/>
    <p:sldId id="360" r:id="rId39"/>
    <p:sldId id="28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B83-F236-4595-A1EA-E30868A0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5EC4A-577F-496F-8A91-C1726C7E1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59128-A48E-4039-A552-C05CBC4B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08740-DA03-4F6A-8AA3-AADC4F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0145-6E3C-49EE-9E71-059BE25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1029C-4453-4CF9-9479-8A376AE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7E6744-DE36-4331-AD87-6DC78F03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EFBCF-BA1A-45FF-ABF4-A7C06611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DAF8-6D77-4002-9D91-BB1BDE7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F93CB-038A-4BFD-AC37-78632AD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D9B2-1FEC-4B11-8131-A61E519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28BA4C-1116-485D-98EB-BC0E6B2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45D76-9495-4ECD-8D80-238CB2F2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031AC-7FE6-4CA9-B4A3-61E294B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ACE02-E61D-41D9-A392-21AB929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0-9100-4485-9A01-DEF01271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6BDF8-0FA3-4934-A6B0-74B75DD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F49A7-0728-4AB9-A842-A29606F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A0B68-FDB6-4C2A-B1B0-2366C40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6D7B9-DDC2-4526-B4CE-BB838F2B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7D907-7AE7-4FD6-9AD3-8A81FFF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9D44C-166E-4DBB-97AA-C3F22ED9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E4EE0-DFCE-4332-9F29-61F1A14A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F5-892E-4FE7-B27D-64A6D966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BC5AD-CB41-4363-966A-37349FB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AB21-8DC4-4D11-A5F1-4B725BE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FF77D-A9C1-41A0-A028-5BBD0193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53180-2DAF-4C21-918D-045C9E3D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86A17-3DA7-45EB-9D6B-5F1132D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841C17-E745-4752-8B2F-00171E4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3E168-DED5-4FE3-9FCF-DAA36DB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64A79-B46F-4C22-9AED-890534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4542C-D530-4BD7-A254-8E71B59E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6B44C-11C5-4247-985D-214C022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795AAC-1AC8-423D-A385-F6F8505E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4B79D9-1060-4B0B-8CE6-10C11074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3689A-F42E-403A-89EA-D6A0743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84260A-F7BA-4337-AA40-21A24B6C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366085-3D18-4B60-AA09-6AB71652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77CCC-366D-4BEE-A62D-C092AE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34E0-BE18-42A3-B89D-AF5ADCD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9BF1F6-D6F9-4ED6-AFFD-8F00995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66A6CA-AF76-4908-BFB3-F5F8284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008EC3-6CAF-4626-A053-78D018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58018-CDBB-4AB9-97E5-C7C6902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315DD-CD36-48A3-9E65-5A2CE0E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C001-0DE1-44E2-AA07-47683C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DACFA-1C70-43F5-B553-A2D5C56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9EBA9-EF94-4B37-B16C-9BBAEE42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B35B0-0C79-4B9A-893C-AD17EA6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D6545-13DA-4418-AD84-63B8131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7046-55CC-47D1-A9FE-01BAA056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347A-558D-419B-97A7-588349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78824-8287-41FF-AA76-E9CF479DA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94B37-4EFA-4FC2-903D-090279F3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A9E7-30D2-403F-8B82-4451929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CA85C-8B82-4D40-900E-97BA53FC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D34F5-70E0-45E5-8353-CC92FB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8CDB3C-7A5A-4179-A382-245E9E41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D4CFC-BBA4-4073-AB4E-B4599B09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9971C-AF7F-4EE6-9A6D-5FE1A325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E3BD-E4DC-43BE-814A-73673F274275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D7CC7-916F-4602-9854-67F67785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AC101-864E-490E-BC1B-6AECC36F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46.png"/><Relationship Id="rId4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.png"/><Relationship Id="rId7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.png"/><Relationship Id="rId7" Type="http://schemas.openxmlformats.org/officeDocument/2006/relationships/image" Target="../media/image9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6.png"/><Relationship Id="rId7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0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png"/><Relationship Id="rId7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84.png"/><Relationship Id="rId9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9CE1-2D95-455B-9E1E-7689DD86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5" y="5063478"/>
            <a:ext cx="7496461" cy="1092435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/>
              <a:t>LOM3101 – Mecânica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1B165-B084-4C2C-87E1-43862EC5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95" y="3839734"/>
            <a:ext cx="6541467" cy="1010767"/>
          </a:xfrm>
        </p:spPr>
        <p:txBody>
          <a:bodyPr anchor="b">
            <a:no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20CB0AEA-B839-46AC-B480-2175561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318E7-A970-4403-9682-E7D42997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A3EE8DE2-904A-4CB6-81F7-EB71AE8B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" y="312385"/>
            <a:ext cx="1735111" cy="2216694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3B50BB8F-1CF3-4420-A246-F2AE47F1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7F871D6D-54EF-4FAA-A4E3-1F4D4F8D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1E486B-3E92-41F5-AD63-4764F1E11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6E6E2C1E-E9BB-473F-9B15-9231E36D8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64C5F7-9C3C-44B2-B562-3C9187F97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33F89-CD86-4B32-ACC7-76B3DFF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otor de veículo&#10;&#10;Descrição gerada automaticamente com confiança média">
            <a:extLst>
              <a:ext uri="{FF2B5EF4-FFF2-40B4-BE49-F238E27FC236}">
                <a16:creationId xmlns:a16="http://schemas.microsoft.com/office/drawing/2014/main" id="{A5060A6A-4237-48A9-B918-EB59B8C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42" y="202945"/>
            <a:ext cx="2234564" cy="14803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84BB5A-9B2C-40C0-A8F4-C812CDB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Cerca de metal&#10;&#10;Descrição gerada automaticamente com confiança média">
            <a:extLst>
              <a:ext uri="{FF2B5EF4-FFF2-40B4-BE49-F238E27FC236}">
                <a16:creationId xmlns:a16="http://schemas.microsoft.com/office/drawing/2014/main" id="{A8DE0637-C6F3-47C6-9EB8-7C9E22B3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04" y="3623161"/>
            <a:ext cx="2222176" cy="2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biapoiada com carga concentrada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A101BFE-B8FF-4F03-A5BE-C103121C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166567"/>
            <a:ext cx="2763671" cy="18424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A665D3-FCAA-45EC-B8FF-C76562156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445484"/>
            <a:ext cx="3091815" cy="1841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A99ACE4-9D89-4139-BE9E-E95AFD27C006}"/>
                  </a:ext>
                </a:extLst>
              </p:cNvPr>
              <p:cNvSpPr txBox="1"/>
              <p:nvPr/>
            </p:nvSpPr>
            <p:spPr>
              <a:xfrm>
                <a:off x="5498145" y="3627468"/>
                <a:ext cx="4287521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𝑃𝑏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A99ACE4-9D89-4139-BE9E-E95AFD27C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45" y="3627468"/>
                <a:ext cx="4287521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852726-AB51-4743-8D21-AD1AA418894F}"/>
                  </a:ext>
                </a:extLst>
              </p:cNvPr>
              <p:cNvSpPr txBox="1"/>
              <p:nvPr/>
            </p:nvSpPr>
            <p:spPr>
              <a:xfrm>
                <a:off x="4787813" y="4728979"/>
                <a:ext cx="5708184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𝑃𝑎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852726-AB51-4743-8D21-AD1AA4188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813" y="4728979"/>
                <a:ext cx="5708184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6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biapoiada com carga concentrada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30FB72E-5864-444F-AF5C-7511CA6CF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39645"/>
            <a:ext cx="2921001" cy="18652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33C6306-C81C-47D6-9406-DEFBC8DFE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2239644"/>
            <a:ext cx="2921001" cy="186521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394E394-6FBC-4893-A334-CA0D5F048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538" y="2302476"/>
            <a:ext cx="1809644" cy="1739552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35E46A4-FEC4-42F7-B3F2-3E4AC4E32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8538" y="2298045"/>
            <a:ext cx="1809644" cy="1739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0E20F7D2-6182-4D4A-9E4D-C53CCB568D3D}"/>
                  </a:ext>
                </a:extLst>
              </p:cNvPr>
              <p:cNvSpPr txBox="1"/>
              <p:nvPr/>
            </p:nvSpPr>
            <p:spPr>
              <a:xfrm>
                <a:off x="4468538" y="4546350"/>
                <a:ext cx="496754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𝑐𝑜𝑟𝑡𝑒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0E20F7D2-6182-4D4A-9E4D-C53CCB56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38" y="4546350"/>
                <a:ext cx="4967542" cy="763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agem 28">
            <a:extLst>
              <a:ext uri="{FF2B5EF4-FFF2-40B4-BE49-F238E27FC236}">
                <a16:creationId xmlns:a16="http://schemas.microsoft.com/office/drawing/2014/main" id="{551A5FE0-5A79-4CAB-954F-70CC80C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785" y="2295946"/>
            <a:ext cx="3313268" cy="18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biapoiada com carga concentrada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933C6306-C81C-47D6-9406-DEFBC8DFE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39644"/>
            <a:ext cx="2921001" cy="186521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DDA2BB-7A03-49DD-95E7-C49730BA2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774" y="2239644"/>
            <a:ext cx="2862344" cy="18652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FDBE4D4-9427-48B2-B369-0BF0D1706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3043" y="2239644"/>
            <a:ext cx="2223010" cy="186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48A56A0-FC7D-47D9-B31B-423FE0E6FB72}"/>
                  </a:ext>
                </a:extLst>
              </p:cNvPr>
              <p:cNvSpPr txBox="1"/>
              <p:nvPr/>
            </p:nvSpPr>
            <p:spPr>
              <a:xfrm>
                <a:off x="1089239" y="4637369"/>
                <a:ext cx="4133002" cy="688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𝑐𝑜𝑟𝑡𝑒</m:t>
                              </m:r>
                            </m:sub>
                          </m:sSub>
                        </m:e>
                      </m:nary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48A56A0-FC7D-47D9-B31B-423FE0E6F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9" y="4637369"/>
                <a:ext cx="4133002" cy="688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61B8AE2-F875-4EFC-B3A5-E4ECC0A4C28A}"/>
                  </a:ext>
                </a:extLst>
              </p:cNvPr>
              <p:cNvSpPr txBox="1"/>
              <p:nvPr/>
            </p:nvSpPr>
            <p:spPr>
              <a:xfrm>
                <a:off x="5222241" y="4671474"/>
                <a:ext cx="2920153" cy="558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C61B8AE2-F875-4EFC-B3A5-E4ECC0A4C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241" y="4671474"/>
                <a:ext cx="2920153" cy="558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3B38EF-916B-4AE4-9B51-25B9C7F4AD15}"/>
                  </a:ext>
                </a:extLst>
              </p:cNvPr>
              <p:cNvSpPr txBox="1"/>
              <p:nvPr/>
            </p:nvSpPr>
            <p:spPr>
              <a:xfrm>
                <a:off x="7933043" y="4695625"/>
                <a:ext cx="2405484" cy="551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3B38EF-916B-4AE4-9B51-25B9C7F4A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043" y="4695625"/>
                <a:ext cx="2405484" cy="5517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51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biapoiada com carga concentrada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933C6306-C81C-47D6-9406-DEFBC8DFE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39644"/>
            <a:ext cx="2921001" cy="186521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DDA2BB-7A03-49DD-95E7-C49730BA2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774" y="2239644"/>
            <a:ext cx="2862344" cy="18652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FDBE4D4-9427-48B2-B369-0BF0D1706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3043" y="2239644"/>
            <a:ext cx="2223010" cy="186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48A56A0-FC7D-47D9-B31B-423FE0E6FB72}"/>
                  </a:ext>
                </a:extLst>
              </p:cNvPr>
              <p:cNvSpPr txBox="1"/>
              <p:nvPr/>
            </p:nvSpPr>
            <p:spPr>
              <a:xfrm>
                <a:off x="3789882" y="4623358"/>
                <a:ext cx="4143161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𝑐𝑜𝑟𝑡𝑒</m:t>
                              </m:r>
                            </m:sub>
                          </m:sSub>
                        </m:e>
                      </m:nary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=0⇒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48A56A0-FC7D-47D9-B31B-423FE0E6F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82" y="4623358"/>
                <a:ext cx="4143161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3B38EF-916B-4AE4-9B51-25B9C7F4AD15}"/>
                  </a:ext>
                </a:extLst>
              </p:cNvPr>
              <p:cNvSpPr txBox="1"/>
              <p:nvPr/>
            </p:nvSpPr>
            <p:spPr>
              <a:xfrm>
                <a:off x="7933043" y="4623358"/>
                <a:ext cx="2223010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num>
                        <m:den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6F3B38EF-916B-4AE4-9B51-25B9C7F4A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043" y="4623358"/>
                <a:ext cx="2223010" cy="609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2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biapoiada com carga concentrada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A101BFE-B8FF-4F03-A5BE-C103121C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166567"/>
            <a:ext cx="2763671" cy="1842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A289ABF-96D8-4D58-879F-26C2F9E339E1}"/>
                  </a:ext>
                </a:extLst>
              </p:cNvPr>
              <p:cNvSpPr txBox="1"/>
              <p:nvPr/>
            </p:nvSpPr>
            <p:spPr>
              <a:xfrm>
                <a:off x="4245018" y="2259361"/>
                <a:ext cx="1424262" cy="61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A289ABF-96D8-4D58-879F-26C2F9E33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018" y="2259361"/>
                <a:ext cx="1424262" cy="6164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F40EACD-B5C0-4D89-AB37-01F1607B4D5D}"/>
                  </a:ext>
                </a:extLst>
              </p:cNvPr>
              <p:cNvSpPr txBox="1"/>
              <p:nvPr/>
            </p:nvSpPr>
            <p:spPr>
              <a:xfrm>
                <a:off x="4245018" y="4108312"/>
                <a:ext cx="1977253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  <m:r>
                        <a:rPr kumimoji="0" lang="pt-BR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num>
                        <m:den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pt-BR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F40EACD-B5C0-4D89-AB37-01F1607B4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018" y="4108312"/>
                <a:ext cx="1977253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0786B7F-BB5C-4645-9808-C8CCEC51E102}"/>
                  </a:ext>
                </a:extLst>
              </p:cNvPr>
              <p:cNvSpPr txBox="1"/>
              <p:nvPr/>
            </p:nvSpPr>
            <p:spPr>
              <a:xfrm>
                <a:off x="6491144" y="1873464"/>
                <a:ext cx="13469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D0786B7F-BB5C-4645-9808-C8CCEC51E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44" y="1873464"/>
                <a:ext cx="134693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2D132F1-509C-4EBA-B2C3-95BA07A9E187}"/>
                  </a:ext>
                </a:extLst>
              </p:cNvPr>
              <p:cNvSpPr txBox="1"/>
              <p:nvPr/>
            </p:nvSpPr>
            <p:spPr>
              <a:xfrm>
                <a:off x="6491144" y="2523157"/>
                <a:ext cx="1616536" cy="616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52D132F1-509C-4EBA-B2C3-95BA07A9E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44" y="2523157"/>
                <a:ext cx="1616536" cy="6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AA60CFD-DB29-4E24-A44F-F16818DB611E}"/>
                  </a:ext>
                </a:extLst>
              </p:cNvPr>
              <p:cNvSpPr txBox="1"/>
              <p:nvPr/>
            </p:nvSpPr>
            <p:spPr>
              <a:xfrm>
                <a:off x="6491144" y="3905208"/>
                <a:ext cx="3137946" cy="624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CAA60CFD-DB29-4E24-A44F-F16818DB6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44" y="3905208"/>
                <a:ext cx="3137946" cy="6241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F8CEE8D-46BE-434E-9FEB-E1232BC5E399}"/>
                  </a:ext>
                </a:extLst>
              </p:cNvPr>
              <p:cNvSpPr txBox="1"/>
              <p:nvPr/>
            </p:nvSpPr>
            <p:spPr>
              <a:xfrm>
                <a:off x="6491144" y="4743653"/>
                <a:ext cx="2551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F8CEE8D-46BE-434E-9FEB-E1232BC5E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44" y="4743653"/>
                <a:ext cx="255125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Esquerda 3">
            <a:extLst>
              <a:ext uri="{FF2B5EF4-FFF2-40B4-BE49-F238E27FC236}">
                <a16:creationId xmlns:a16="http://schemas.microsoft.com/office/drawing/2014/main" id="{B8C4BA73-FBC0-4322-ADD4-2655D57ED701}"/>
              </a:ext>
            </a:extLst>
          </p:cNvPr>
          <p:cNvSpPr/>
          <p:nvPr/>
        </p:nvSpPr>
        <p:spPr>
          <a:xfrm>
            <a:off x="6222271" y="1657461"/>
            <a:ext cx="351249" cy="1636974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have Esquerda 22">
            <a:extLst>
              <a:ext uri="{FF2B5EF4-FFF2-40B4-BE49-F238E27FC236}">
                <a16:creationId xmlns:a16="http://schemas.microsoft.com/office/drawing/2014/main" id="{531B35C5-1A52-4EA7-A454-A9A665E0C511}"/>
              </a:ext>
            </a:extLst>
          </p:cNvPr>
          <p:cNvSpPr/>
          <p:nvPr/>
        </p:nvSpPr>
        <p:spPr>
          <a:xfrm>
            <a:off x="6211563" y="3804948"/>
            <a:ext cx="351249" cy="1636974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4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biapoiada com carga concentrada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A101BFE-B8FF-4F03-A5BE-C103121C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166567"/>
            <a:ext cx="2763671" cy="18424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DE313E-C580-4741-A397-9951E6E20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938" y="2166500"/>
            <a:ext cx="3520123" cy="18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em balanço com carga uniformemente distribuída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CB075A8-8656-4728-BD1D-0B2C7363A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64222"/>
            <a:ext cx="3316551" cy="14798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2969E88-40C2-46C1-8894-E08CE89A1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609" y="2258851"/>
            <a:ext cx="2684780" cy="1485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24604D6-F20A-4E1B-B57D-CE6957CF05D2}"/>
                  </a:ext>
                </a:extLst>
              </p:cNvPr>
              <p:cNvSpPr txBox="1"/>
              <p:nvPr/>
            </p:nvSpPr>
            <p:spPr>
              <a:xfrm>
                <a:off x="5496560" y="4383553"/>
                <a:ext cx="5363612" cy="86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𝑐𝑜𝑟𝑡𝑒</m:t>
                              </m:r>
                            </m:sub>
                          </m:sSub>
                        </m:e>
                      </m:nary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𝑤𝑥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24604D6-F20A-4E1B-B57D-CE6957CF0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60" y="4383553"/>
                <a:ext cx="5363612" cy="860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3A9E2DEF-5993-426C-A49B-937010D95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7249" y="2258852"/>
            <a:ext cx="2822924" cy="17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em balanço com carga uniformemente distribuída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CB075A8-8656-4728-BD1D-0B2C7363A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64222"/>
            <a:ext cx="3316551" cy="14798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24604D6-F20A-4E1B-B57D-CE6957CF05D2}"/>
                  </a:ext>
                </a:extLst>
              </p:cNvPr>
              <p:cNvSpPr txBox="1"/>
              <p:nvPr/>
            </p:nvSpPr>
            <p:spPr>
              <a:xfrm>
                <a:off x="4580878" y="3038470"/>
                <a:ext cx="1413521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24604D6-F20A-4E1B-B57D-CE6957CF0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878" y="3038470"/>
                <a:ext cx="1413521" cy="705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B2A965-53F8-49CC-B2E4-336F4026C50D}"/>
                  </a:ext>
                </a:extLst>
              </p:cNvPr>
              <p:cNvSpPr txBox="1"/>
              <p:nvPr/>
            </p:nvSpPr>
            <p:spPr>
              <a:xfrm>
                <a:off x="6686147" y="2235287"/>
                <a:ext cx="1351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(0)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B2A965-53F8-49CC-B2E4-336F4026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147" y="2235287"/>
                <a:ext cx="1351105" cy="400110"/>
              </a:xfrm>
              <a:prstGeom prst="rect">
                <a:avLst/>
              </a:prstGeom>
              <a:blipFill>
                <a:blip r:embed="rId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46ACD86-010A-4CC6-90BA-2BBEFC8A4B30}"/>
                  </a:ext>
                </a:extLst>
              </p:cNvPr>
              <p:cNvSpPr txBox="1"/>
              <p:nvPr/>
            </p:nvSpPr>
            <p:spPr>
              <a:xfrm>
                <a:off x="6686146" y="2973814"/>
                <a:ext cx="3469907" cy="84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46ACD86-010A-4CC6-90BA-2BBEFC8A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146" y="2973814"/>
                <a:ext cx="3469907" cy="8446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3CEF53D-264A-4F83-B810-208CAA276B5F}"/>
                  </a:ext>
                </a:extLst>
              </p:cNvPr>
              <p:cNvSpPr txBox="1"/>
              <p:nvPr/>
            </p:nvSpPr>
            <p:spPr>
              <a:xfrm>
                <a:off x="6686147" y="4156886"/>
                <a:ext cx="19193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3CEF53D-264A-4F83-B810-208CAA276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147" y="4156886"/>
                <a:ext cx="191937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have Esquerda 5">
            <a:extLst>
              <a:ext uri="{FF2B5EF4-FFF2-40B4-BE49-F238E27FC236}">
                <a16:creationId xmlns:a16="http://schemas.microsoft.com/office/drawing/2014/main" id="{8AAE767A-0C3C-4AAB-909A-42693370E882}"/>
              </a:ext>
            </a:extLst>
          </p:cNvPr>
          <p:cNvSpPr/>
          <p:nvPr/>
        </p:nvSpPr>
        <p:spPr>
          <a:xfrm>
            <a:off x="6360160" y="2011680"/>
            <a:ext cx="325987" cy="303784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Viga em balanço com carga uniformemente distribuída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CB075A8-8656-4728-BD1D-0B2C7363A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264222"/>
            <a:ext cx="3316551" cy="147982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FC7878-75C8-4D76-A08F-5F6A45EC8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60" y="2264222"/>
            <a:ext cx="5523093" cy="33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Momento de inércia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Versão cartesiana (retangular)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8495BA8-68E0-4EB8-A820-8314D1E888D9}"/>
                  </a:ext>
                </a:extLst>
              </p:cNvPr>
              <p:cNvSpPr txBox="1"/>
              <p:nvPr/>
            </p:nvSpPr>
            <p:spPr>
              <a:xfrm>
                <a:off x="1669001" y="2367279"/>
                <a:ext cx="1442720" cy="72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8495BA8-68E0-4EB8-A820-8314D1E88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67279"/>
                <a:ext cx="1442720" cy="721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 descr="Uma imagem contendo relógio, neve, placa, pare&#10;&#10;Descrição gerada automaticamente">
            <a:extLst>
              <a:ext uri="{FF2B5EF4-FFF2-40B4-BE49-F238E27FC236}">
                <a16:creationId xmlns:a16="http://schemas.microsoft.com/office/drawing/2014/main" id="{65E7F7B8-E4CC-465C-AD43-2CAE9CA64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50" y="2367279"/>
            <a:ext cx="3363553" cy="300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F4FE14D-2ABE-44C2-AE42-DE65ECE8DD1C}"/>
                  </a:ext>
                </a:extLst>
              </p:cNvPr>
              <p:cNvSpPr txBox="1"/>
              <p:nvPr/>
            </p:nvSpPr>
            <p:spPr>
              <a:xfrm>
                <a:off x="8212536" y="2367279"/>
                <a:ext cx="1605280" cy="72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F4FE14D-2ABE-44C2-AE42-DE65ECE8D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536" y="2367279"/>
                <a:ext cx="1605280" cy="7216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86DCEE-1C93-4DBE-ADB5-7A45A7354B31}"/>
                  </a:ext>
                </a:extLst>
              </p:cNvPr>
              <p:cNvSpPr txBox="1"/>
              <p:nvPr/>
            </p:nvSpPr>
            <p:spPr>
              <a:xfrm>
                <a:off x="8212536" y="3337434"/>
                <a:ext cx="1605280" cy="72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86DCEE-1C93-4DBE-ADB5-7A45A7354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536" y="3337434"/>
                <a:ext cx="1605280" cy="721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C84C60E-3DF7-4C4D-9705-EF6E331BED49}"/>
              </a:ext>
            </a:extLst>
          </p:cNvPr>
          <p:cNvSpPr/>
          <p:nvPr/>
        </p:nvSpPr>
        <p:spPr>
          <a:xfrm>
            <a:off x="8077200" y="3190240"/>
            <a:ext cx="1859280" cy="9550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7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Torção em barras de seção circular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Momento de inércia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Seções simétricas: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Retangular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Circular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Composta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5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Momento de inércia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Seção retangular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E4C605C-951A-44DE-8B45-CF26D573B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39652"/>
            <a:ext cx="1987321" cy="24199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E9AFE8D-EAB7-4C97-BC8B-09C15E229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168" y="2339652"/>
            <a:ext cx="1864943" cy="2419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DDC14DC-1623-4703-AE0C-03FEF55A6E23}"/>
                  </a:ext>
                </a:extLst>
              </p:cNvPr>
              <p:cNvSpPr txBox="1"/>
              <p:nvPr/>
            </p:nvSpPr>
            <p:spPr>
              <a:xfrm>
                <a:off x="5866266" y="2339652"/>
                <a:ext cx="3342640" cy="838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DDC14DC-1623-4703-AE0C-03FEF55A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66" y="2339652"/>
                <a:ext cx="3342640" cy="838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0DFCE5-34C1-4E84-A7E8-6D1A4BC80AC6}"/>
                  </a:ext>
                </a:extLst>
              </p:cNvPr>
              <p:cNvSpPr txBox="1"/>
              <p:nvPr/>
            </p:nvSpPr>
            <p:spPr>
              <a:xfrm>
                <a:off x="6451600" y="3429000"/>
                <a:ext cx="4277360" cy="817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70DFCE5-34C1-4E84-A7E8-6D1A4BC80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3429000"/>
                <a:ext cx="4277360" cy="8174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Momento de inércia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Seção circular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B3194FC-DDBC-4106-BDAF-EC7961F77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082565"/>
            <a:ext cx="1875867" cy="1923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C5535FD-2BC1-4076-AFE9-DACD5BB3359B}"/>
                  </a:ext>
                </a:extLst>
              </p:cNvPr>
              <p:cNvSpPr txBox="1"/>
              <p:nvPr/>
            </p:nvSpPr>
            <p:spPr>
              <a:xfrm>
                <a:off x="1224531" y="4316728"/>
                <a:ext cx="1605280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C5535FD-2BC1-4076-AFE9-DACD5BB3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31" y="4316728"/>
                <a:ext cx="1605280" cy="658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899795-128D-48E4-8832-C332CEAFE8AB}"/>
                  </a:ext>
                </a:extLst>
              </p:cNvPr>
              <p:cNvSpPr txBox="1"/>
              <p:nvPr/>
            </p:nvSpPr>
            <p:spPr>
              <a:xfrm>
                <a:off x="1224531" y="5113565"/>
                <a:ext cx="1605280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899795-128D-48E4-8832-C332CEAFE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31" y="5113565"/>
                <a:ext cx="1605280" cy="658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C60254F5-7398-43C5-B148-2409F2304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9817" y="2079604"/>
            <a:ext cx="2070847" cy="1926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38BF0D4-FDE7-477E-BDA5-9E17702F5D4D}"/>
                  </a:ext>
                </a:extLst>
              </p:cNvPr>
              <p:cNvSpPr txBox="1"/>
              <p:nvPr/>
            </p:nvSpPr>
            <p:spPr>
              <a:xfrm>
                <a:off x="3892600" y="4316728"/>
                <a:ext cx="1605280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38BF0D4-FDE7-477E-BDA5-9E17702F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600" y="4316728"/>
                <a:ext cx="1605280" cy="6587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2CFEF32-2184-4CAE-A0EF-9781B7E22853}"/>
                  </a:ext>
                </a:extLst>
              </p:cNvPr>
              <p:cNvSpPr txBox="1"/>
              <p:nvPr/>
            </p:nvSpPr>
            <p:spPr>
              <a:xfrm>
                <a:off x="6343756" y="2079604"/>
                <a:ext cx="4396952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2CFEF32-2184-4CAE-A0EF-9781B7E22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56" y="2079604"/>
                <a:ext cx="4396952" cy="6587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6415029-14D3-440A-9BD6-EE1134B4B330}"/>
                  </a:ext>
                </a:extLst>
              </p:cNvPr>
              <p:cNvSpPr txBox="1"/>
              <p:nvPr/>
            </p:nvSpPr>
            <p:spPr>
              <a:xfrm>
                <a:off x="7530148" y="3387900"/>
                <a:ext cx="3210560" cy="618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𝑐𝑖𝑟𝑐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𝐜𝐢𝐫𝐜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𝛑</m:t>
                          </m:r>
                        </m:num>
                        <m:den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06415029-14D3-440A-9BD6-EE1134B4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148" y="3387900"/>
                <a:ext cx="3210560" cy="6186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2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2.2. Momento de inércia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Seção composta: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1. Determinação do centro geométrico (CG)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2. Aplicação do teorema dos eixos paralelos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46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Fórmula da flexão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Modelo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Análise cinemática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Lei de Hooke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15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Modelo de tensão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1367485D-7BE0-4F96-A6B0-9BFFA4B44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414098"/>
            <a:ext cx="3670864" cy="21769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CF1648A-B39F-46D3-9E30-E89A61812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288" y="2833688"/>
            <a:ext cx="550488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Análise cinemática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Seção transversal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Deformações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DDAC362-9B7E-459D-A062-5D274B4D9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487" y="1535837"/>
            <a:ext cx="3683566" cy="39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Análise cinemática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Ângulo de rotação (flexão)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Linha neutra (LN): linha </a:t>
            </a:r>
            <a:r>
              <a:rPr lang="pt-BR" sz="2000" i="1" dirty="0"/>
              <a:t>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Distância do centro à LN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Curvatura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12CF476-47B5-42BA-B71F-C9B48959C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77" y="1535836"/>
            <a:ext cx="5486023" cy="2823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761FC49-C8DC-4135-8DB6-62E4A8E0F821}"/>
                  </a:ext>
                </a:extLst>
              </p:cNvPr>
              <p:cNvSpPr txBox="1"/>
              <p:nvPr/>
            </p:nvSpPr>
            <p:spPr>
              <a:xfrm>
                <a:off x="1669001" y="5028299"/>
                <a:ext cx="1460280" cy="722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761FC49-C8DC-4135-8DB6-62E4A8E0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028299"/>
                <a:ext cx="1460280" cy="722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D905DBF-FDEF-4549-8427-75CC4142DE5D}"/>
                  </a:ext>
                </a:extLst>
              </p:cNvPr>
              <p:cNvSpPr txBox="1"/>
              <p:nvPr/>
            </p:nvSpPr>
            <p:spPr>
              <a:xfrm>
                <a:off x="1669001" y="4362061"/>
                <a:ext cx="2936240" cy="418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𝐷𝐸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D905DBF-FDEF-4549-8427-75CC4142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62061"/>
                <a:ext cx="2936240" cy="418833"/>
              </a:xfrm>
              <a:prstGeom prst="rect">
                <a:avLst/>
              </a:prstGeom>
              <a:blipFill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7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Análise cinemática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Deformação normal da linha </a:t>
            </a:r>
            <a:r>
              <a:rPr lang="pt-BR" sz="2000" i="1" dirty="0"/>
              <a:t>JK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12CF476-47B5-42BA-B71F-C9B48959C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77" y="1535836"/>
            <a:ext cx="5486023" cy="2823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DCF6806-2EE5-499D-A4F9-E74F4ECCF99A}"/>
                  </a:ext>
                </a:extLst>
              </p:cNvPr>
              <p:cNvSpPr txBox="1"/>
              <p:nvPr/>
            </p:nvSpPr>
            <p:spPr>
              <a:xfrm>
                <a:off x="1669001" y="2920751"/>
                <a:ext cx="1460280" cy="729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DCF6806-2EE5-499D-A4F9-E74F4ECCF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920751"/>
                <a:ext cx="1460280" cy="729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44AF247-7549-45D3-87F0-609EE9027A0C}"/>
                  </a:ext>
                </a:extLst>
              </p:cNvPr>
              <p:cNvSpPr txBox="1"/>
              <p:nvPr/>
            </p:nvSpPr>
            <p:spPr>
              <a:xfrm>
                <a:off x="1669001" y="3971030"/>
                <a:ext cx="3238280" cy="729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𝐽𝐾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𝜌𝜃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𝜌𝜃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44AF247-7549-45D3-87F0-609EE9027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71030"/>
                <a:ext cx="3238280" cy="7296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E2517A-8766-4716-AA0A-BAADC86782FB}"/>
                  </a:ext>
                </a:extLst>
              </p:cNvPr>
              <p:cNvSpPr txBox="1"/>
              <p:nvPr/>
            </p:nvSpPr>
            <p:spPr>
              <a:xfrm>
                <a:off x="3515360" y="4913039"/>
                <a:ext cx="1391921" cy="671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AE2517A-8766-4716-AA0A-BAADC8678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360" y="4913039"/>
                <a:ext cx="1391921" cy="6714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6EAC86-57D4-4A94-A454-462081A5CE0B}"/>
                  </a:ext>
                </a:extLst>
              </p:cNvPr>
              <p:cNvSpPr txBox="1"/>
              <p:nvPr/>
            </p:nvSpPr>
            <p:spPr>
              <a:xfrm>
                <a:off x="5570220" y="4913039"/>
                <a:ext cx="2560320" cy="671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6EAC86-57D4-4A94-A454-462081A5C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20" y="4913039"/>
                <a:ext cx="2560320" cy="671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5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Lei de Hooke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Material elástico-linear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2CECB66-BD4C-47CC-86B2-0317D6B00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597" y="1688231"/>
            <a:ext cx="4219575" cy="2695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D2DF5C0-27EE-4D59-A67E-36AFD8A1A662}"/>
                  </a:ext>
                </a:extLst>
              </p:cNvPr>
              <p:cNvSpPr txBox="1"/>
              <p:nvPr/>
            </p:nvSpPr>
            <p:spPr>
              <a:xfrm>
                <a:off x="1669001" y="3028890"/>
                <a:ext cx="10234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D2DF5C0-27EE-4D59-A67E-36AFD8A1A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28890"/>
                <a:ext cx="10234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32D048B-32B3-4A25-BFEB-2DAEB7547FAD}"/>
                  </a:ext>
                </a:extLst>
              </p:cNvPr>
              <p:cNvSpPr txBox="1"/>
              <p:nvPr/>
            </p:nvSpPr>
            <p:spPr>
              <a:xfrm>
                <a:off x="3080379" y="2868686"/>
                <a:ext cx="1318039" cy="720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pt-BR" sz="2000" b="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32D048B-32B3-4A25-BFEB-2DAEB7547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379" y="2868686"/>
                <a:ext cx="1318039" cy="720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AA16AA4-F721-4651-A4F3-481F923A7365}"/>
                  </a:ext>
                </a:extLst>
              </p:cNvPr>
              <p:cNvSpPr txBox="1"/>
              <p:nvPr/>
            </p:nvSpPr>
            <p:spPr>
              <a:xfrm>
                <a:off x="1669001" y="3926555"/>
                <a:ext cx="1734600" cy="617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AA16AA4-F721-4651-A4F3-481F923A7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26555"/>
                <a:ext cx="1734600" cy="6174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4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2. Flexão em vigas de seção simétrica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2.1. Diagrama de momento fletor interno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2.2. Momento de inércia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2.3. Tensões normais em vigas sob flexão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2.4. Deflexões em vigas: linha elástica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2.5. Vigas hiperestáticas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** 2.6. Deformações plásticas e tensões residuais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32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Fórmula da Flexão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Relação entre tensão normal e esforços internos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495215-8320-45C7-B250-36D5F3A502CA}"/>
                  </a:ext>
                </a:extLst>
              </p:cNvPr>
              <p:cNvSpPr txBox="1"/>
              <p:nvPr/>
            </p:nvSpPr>
            <p:spPr>
              <a:xfrm>
                <a:off x="4503641" y="3099647"/>
                <a:ext cx="2241979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495215-8320-45C7-B250-36D5F3A50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41" y="3099647"/>
                <a:ext cx="2241979" cy="658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48981B-8D45-419E-8E1C-B51306CEB4CD}"/>
                  </a:ext>
                </a:extLst>
              </p:cNvPr>
              <p:cNvSpPr txBox="1"/>
              <p:nvPr/>
            </p:nvSpPr>
            <p:spPr>
              <a:xfrm>
                <a:off x="4503641" y="4121950"/>
                <a:ext cx="2577879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48981B-8D45-419E-8E1C-B51306CE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41" y="4121950"/>
                <a:ext cx="2577879" cy="658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A87C6E53-9565-4984-8CBA-0A94FFC8D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3160472"/>
            <a:ext cx="2241979" cy="15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Fórmula da Flexão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DA1B9AD-4388-472C-B54B-422540C13DC5}"/>
                  </a:ext>
                </a:extLst>
              </p:cNvPr>
              <p:cNvSpPr txBox="1"/>
              <p:nvPr/>
            </p:nvSpPr>
            <p:spPr>
              <a:xfrm>
                <a:off x="3732862" y="2439769"/>
                <a:ext cx="12875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𝛼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DA1B9AD-4388-472C-B54B-422540C1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62" y="2439769"/>
                <a:ext cx="1287559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E735814-9AB0-4DE7-808F-BD39126B1FC5}"/>
                  </a:ext>
                </a:extLst>
              </p:cNvPr>
              <p:cNvSpPr txBox="1"/>
              <p:nvPr/>
            </p:nvSpPr>
            <p:spPr>
              <a:xfrm>
                <a:off x="1669001" y="2331086"/>
                <a:ext cx="1734600" cy="617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0E735814-9AB0-4DE7-808F-BD39126B1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31086"/>
                <a:ext cx="1734600" cy="617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BB108B9-564F-43DE-A83F-891288E4F61E}"/>
              </a:ext>
            </a:extLst>
          </p:cNvPr>
          <p:cNvSpPr/>
          <p:nvPr/>
        </p:nvSpPr>
        <p:spPr>
          <a:xfrm>
            <a:off x="3732862" y="2439769"/>
            <a:ext cx="1287559" cy="40011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86DD330-51E1-45AB-B864-6B18B6245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936" y="3787438"/>
            <a:ext cx="2949236" cy="174896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A0B103D-5E8E-40EC-80F8-183483232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0937" y="1595084"/>
            <a:ext cx="2949235" cy="1884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495215-8320-45C7-B250-36D5F3A502CA}"/>
                  </a:ext>
                </a:extLst>
              </p:cNvPr>
              <p:cNvSpPr txBox="1"/>
              <p:nvPr/>
            </p:nvSpPr>
            <p:spPr>
              <a:xfrm>
                <a:off x="1669001" y="3366130"/>
                <a:ext cx="4599719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</m:nary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𝑑𝐴</m:t>
                      </m:r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495215-8320-45C7-B250-36D5F3A50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366130"/>
                <a:ext cx="4599719" cy="6587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48981B-8D45-419E-8E1C-B51306CEB4CD}"/>
                  </a:ext>
                </a:extLst>
              </p:cNvPr>
              <p:cNvSpPr txBox="1"/>
              <p:nvPr/>
            </p:nvSpPr>
            <p:spPr>
              <a:xfrm>
                <a:off x="1669001" y="4388433"/>
                <a:ext cx="4518439" cy="658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</m:nary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𝑑𝐴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48981B-8D45-419E-8E1C-B51306CE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88433"/>
                <a:ext cx="4518439" cy="6587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4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2.3. Tensões normais em vigas sob 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Fórmula da Flexão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495215-8320-45C7-B250-36D5F3A502CA}"/>
                  </a:ext>
                </a:extLst>
              </p:cNvPr>
              <p:cNvSpPr txBox="1"/>
              <p:nvPr/>
            </p:nvSpPr>
            <p:spPr>
              <a:xfrm>
                <a:off x="1669001" y="2469567"/>
                <a:ext cx="3977640" cy="72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l-G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=0⇒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495215-8320-45C7-B250-36D5F3A50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69567"/>
                <a:ext cx="3977640" cy="721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48981B-8D45-419E-8E1C-B51306CEB4CD}"/>
                  </a:ext>
                </a:extLst>
              </p:cNvPr>
              <p:cNvSpPr txBox="1"/>
              <p:nvPr/>
            </p:nvSpPr>
            <p:spPr>
              <a:xfrm>
                <a:off x="1669001" y="4286923"/>
                <a:ext cx="3573560" cy="737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l-G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948981B-8D45-419E-8E1C-B51306CE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286923"/>
                <a:ext cx="3573560" cy="7375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C213B146-9C44-4DB0-9164-85AC8A061FBF}"/>
              </a:ext>
            </a:extLst>
          </p:cNvPr>
          <p:cNvSpPr txBox="1">
            <a:spLocks/>
          </p:cNvSpPr>
          <p:nvPr/>
        </p:nvSpPr>
        <p:spPr>
          <a:xfrm>
            <a:off x="5830594" y="2125676"/>
            <a:ext cx="3977640" cy="58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Origem do eixo y coincide com o CG</a:t>
            </a:r>
            <a:endParaRPr lang="pt-BR" sz="2000" i="1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BFFCC13-D038-4863-B840-31E909F7A32C}"/>
              </a:ext>
            </a:extLst>
          </p:cNvPr>
          <p:cNvSpPr/>
          <p:nvPr/>
        </p:nvSpPr>
        <p:spPr>
          <a:xfrm>
            <a:off x="4145280" y="2326640"/>
            <a:ext cx="1491010" cy="11023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D010D7F1-C013-4408-BDF6-BCD153303F0D}"/>
              </a:ext>
            </a:extLst>
          </p:cNvPr>
          <p:cNvSpPr txBox="1">
            <a:spLocks/>
          </p:cNvSpPr>
          <p:nvPr/>
        </p:nvSpPr>
        <p:spPr>
          <a:xfrm>
            <a:off x="7250157" y="2755223"/>
            <a:ext cx="1138513" cy="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2200" b="1" dirty="0"/>
              <a:t>LN ≈ CG</a:t>
            </a:r>
            <a:endParaRPr lang="pt-BR" sz="2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05788B6-E4B3-4A92-9B31-FA5D35F19A51}"/>
                  </a:ext>
                </a:extLst>
              </p:cNvPr>
              <p:cNvSpPr txBox="1"/>
              <p:nvPr/>
            </p:nvSpPr>
            <p:spPr>
              <a:xfrm>
                <a:off x="5384413" y="4286923"/>
                <a:ext cx="1635759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l-G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𝝈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𝑴</m:t>
                          </m:r>
                        </m:num>
                        <m:den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𝑰</m:t>
                          </m:r>
                        </m:den>
                      </m:f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805788B6-E4B3-4A92-9B31-FA5D35F19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413" y="4286923"/>
                <a:ext cx="1635759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1188030-FB28-4631-8389-70E5397B114E}"/>
                  </a:ext>
                </a:extLst>
              </p:cNvPr>
              <p:cNvSpPr txBox="1"/>
              <p:nvPr/>
            </p:nvSpPr>
            <p:spPr>
              <a:xfrm>
                <a:off x="7162024" y="4286923"/>
                <a:ext cx="1747518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𝑴𝒄</m:t>
                          </m:r>
                        </m:num>
                        <m:den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1188030-FB28-4631-8389-70E5397B1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24" y="4286923"/>
                <a:ext cx="1747518" cy="666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8DEB1E1-5D5B-442B-B1E3-B74896E1D7EB}"/>
                  </a:ext>
                </a:extLst>
              </p:cNvPr>
              <p:cNvSpPr txBox="1"/>
              <p:nvPr/>
            </p:nvSpPr>
            <p:spPr>
              <a:xfrm>
                <a:off x="9403170" y="4790374"/>
                <a:ext cx="1457002" cy="747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kumimoji="0" lang="el-GR" sz="200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0" lang="en-US" sz="200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8DEB1E1-5D5B-442B-B1E3-B74896E1D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170" y="4790374"/>
                <a:ext cx="1457002" cy="747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D0920E8-D9E4-4669-A6DC-1E58413CC213}"/>
                  </a:ext>
                </a:extLst>
              </p:cNvPr>
              <p:cNvSpPr txBox="1"/>
              <p:nvPr/>
            </p:nvSpPr>
            <p:spPr>
              <a:xfrm>
                <a:off x="9403170" y="3787770"/>
                <a:ext cx="1457002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2000" b="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𝑇𝑐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D0920E8-D9E4-4669-A6DC-1E58413CC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170" y="3787770"/>
                <a:ext cx="1457002" cy="7203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1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5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2.2.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6873241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O processo de moldagem da peça de ferro fundido abaixo (E = 165 GPa) envolve a aplicação de um momento fletor de 3 kN m. Neste caso, determinar: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/>
              <a:t>(a) as propriedades geométricas de seção transversal (CG e momento de inércia)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/>
              <a:t>(b) a distribuição de tensão normal ao longo da altura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/>
              <a:t>(c) o raio de curvatura da peça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9622AF9-1F94-4F37-9E5C-73A028AE7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893" y="1441134"/>
            <a:ext cx="2952279" cy="16672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F7D117-FE63-4B06-B4F5-438C133AD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894" y="3323953"/>
            <a:ext cx="2952280" cy="23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7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2.2.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198"/>
            <a:ext cx="10515600" cy="45057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(a) as propriedades geométricas de seção transversal (CG e momento de inércia)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EF7D117-FE63-4B06-B4F5-438C133AD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1935697"/>
            <a:ext cx="2717083" cy="21606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5A22757-F13D-41BE-BAA2-85880DE99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522" y="1935697"/>
            <a:ext cx="2440302" cy="2160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E1830C5-BA36-4F80-9A38-DF64BC4395A8}"/>
                  </a:ext>
                </a:extLst>
              </p:cNvPr>
              <p:cNvSpPr txBox="1"/>
              <p:nvPr/>
            </p:nvSpPr>
            <p:spPr>
              <a:xfrm>
                <a:off x="6550065" y="3186700"/>
                <a:ext cx="4310107" cy="634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𝐶𝐺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90.20</m:t>
                              </m:r>
                            </m:e>
                          </m:d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30.40</m:t>
                              </m:r>
                            </m:e>
                          </m:d>
                          <m:r>
                            <a:rPr lang="en-US" i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90.20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30.40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E1830C5-BA36-4F80-9A38-DF64BC439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065" y="3186700"/>
                <a:ext cx="4310107" cy="6344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46F0E2A-4009-42D5-80E4-76E7364DD951}"/>
                  </a:ext>
                </a:extLst>
              </p:cNvPr>
              <p:cNvSpPr txBox="1"/>
              <p:nvPr/>
            </p:nvSpPr>
            <p:spPr>
              <a:xfrm>
                <a:off x="7862568" y="2146293"/>
                <a:ext cx="1685100" cy="675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𝐶𝐺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46F0E2A-4009-42D5-80E4-76E7364DD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568" y="2146293"/>
                <a:ext cx="1685100" cy="6752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2.2.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5198"/>
            <a:ext cx="10515600" cy="450573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(a) as propriedades geométricas de seção transversal (CG e momento de inércia)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122B39C-7D99-421C-95BA-7B738CA7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2067776"/>
            <a:ext cx="3076197" cy="23416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999726-47EF-4059-A247-0A45CBB67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2067775"/>
            <a:ext cx="3589817" cy="23416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4A07243-22D5-4048-8F3C-AB3D86413DE9}"/>
                  </a:ext>
                </a:extLst>
              </p:cNvPr>
              <p:cNvSpPr txBox="1"/>
              <p:nvPr/>
            </p:nvSpPr>
            <p:spPr>
              <a:xfrm>
                <a:off x="1175146" y="4737747"/>
                <a:ext cx="2915920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𝑏h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𝐶𝐺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4A07243-22D5-4048-8F3C-AB3D86413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46" y="4737747"/>
                <a:ext cx="2915920" cy="988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m 21">
            <a:extLst>
              <a:ext uri="{FF2B5EF4-FFF2-40B4-BE49-F238E27FC236}">
                <a16:creationId xmlns:a16="http://schemas.microsoft.com/office/drawing/2014/main" id="{EA4109EE-AD5B-498F-BAED-EDF7B4F1A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732" y="2316587"/>
            <a:ext cx="5425440" cy="1844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457DFDF-80E7-49E1-A1CB-8F5949201BFE}"/>
                  </a:ext>
                </a:extLst>
              </p:cNvPr>
              <p:cNvSpPr txBox="1"/>
              <p:nvPr/>
            </p:nvSpPr>
            <p:spPr>
              <a:xfrm>
                <a:off x="8646160" y="4534614"/>
                <a:ext cx="2214012" cy="4062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𝟔𝟖</m:t>
                          </m:r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pt-B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457DFDF-80E7-49E1-A1CB-8F5949201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160" y="4534614"/>
                <a:ext cx="2214012" cy="4062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8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2.2.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(b) a distribuição de tensão normal ao longo da altura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CA0296BC-3294-42AE-A69A-9709DF1B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12099"/>
            <a:ext cx="2687321" cy="15176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5B83FA6-ACD6-4D9B-A830-E141F5AF8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3869138"/>
            <a:ext cx="2687321" cy="1752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1D500DF-9C56-4545-99DF-DE4045120DB9}"/>
                  </a:ext>
                </a:extLst>
              </p:cNvPr>
              <p:cNvSpPr txBox="1"/>
              <p:nvPr/>
            </p:nvSpPr>
            <p:spPr>
              <a:xfrm>
                <a:off x="4257040" y="2537663"/>
                <a:ext cx="1452492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1D500DF-9C56-4545-99DF-DE404512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40" y="2537663"/>
                <a:ext cx="1452492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5122BC-15D4-46BC-ADB2-2C661465A618}"/>
                  </a:ext>
                </a:extLst>
              </p:cNvPr>
              <p:cNvSpPr txBox="1"/>
              <p:nvPr/>
            </p:nvSpPr>
            <p:spPr>
              <a:xfrm>
                <a:off x="4983286" y="3496889"/>
                <a:ext cx="5288474" cy="703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𝑘𝑁𝑚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8,68 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pt-BR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(0,022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)=76037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A5122BC-15D4-46BC-ADB2-2C661465A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286" y="3496889"/>
                <a:ext cx="5288474" cy="7030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A04303-6DCF-44AC-9E13-CF51BB885DAE}"/>
                  </a:ext>
                </a:extLst>
              </p:cNvPr>
              <p:cNvSpPr txBox="1"/>
              <p:nvPr/>
            </p:nvSpPr>
            <p:spPr>
              <a:xfrm>
                <a:off x="4983286" y="4492664"/>
                <a:ext cx="5776155" cy="709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𝑘𝑁𝑚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8,68 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sz="2000" b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pt-BR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−0,038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=−131336 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A04303-6DCF-44AC-9E13-CF51BB885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286" y="4492664"/>
                <a:ext cx="5776155" cy="7092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7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2.2.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(b) a distribuição de tensão normal ao longo da altura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CA0296BC-3294-42AE-A69A-9709DF1B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06449"/>
            <a:ext cx="2952279" cy="166729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7395876-5790-48F6-884F-5BC3E645E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212145"/>
            <a:ext cx="8487052" cy="30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2.2. Tensões normais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(c) o raio de curvatura da peça (E = 165 GPa; </a:t>
            </a:r>
            <a:r>
              <a:rPr lang="el-GR" sz="2000" i="1" dirty="0"/>
              <a:t>σ</a:t>
            </a:r>
            <a:r>
              <a:rPr lang="pt-BR" sz="2000" baseline="-25000" dirty="0" err="1"/>
              <a:t>sup</a:t>
            </a:r>
            <a:r>
              <a:rPr lang="pt-BR" sz="2000" dirty="0"/>
              <a:t> = 76,04 MPa; </a:t>
            </a:r>
            <a:r>
              <a:rPr lang="el-GR" sz="2000" i="1" dirty="0"/>
              <a:t>σ</a:t>
            </a:r>
            <a:r>
              <a:rPr lang="pt-BR" sz="2000" baseline="-25000" dirty="0" err="1"/>
              <a:t>inf</a:t>
            </a:r>
            <a:r>
              <a:rPr lang="pt-BR" sz="2000" dirty="0"/>
              <a:t> = -131,34 MPa)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CA0296BC-3294-42AE-A69A-9709DF1BC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113228"/>
            <a:ext cx="2629455" cy="1484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F5C0A83-994B-4B29-BCBB-B941AC77D144}"/>
                  </a:ext>
                </a:extLst>
              </p:cNvPr>
              <p:cNvSpPr txBox="1"/>
              <p:nvPr/>
            </p:nvSpPr>
            <p:spPr>
              <a:xfrm>
                <a:off x="3969732" y="2440129"/>
                <a:ext cx="1491998" cy="6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F5C0A83-994B-4B29-BCBB-B941AC77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32" y="2440129"/>
                <a:ext cx="1491998" cy="613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03D2B7-CBEF-4A96-B461-1921CD27C6CF}"/>
                  </a:ext>
                </a:extLst>
              </p:cNvPr>
              <p:cNvSpPr txBox="1"/>
              <p:nvPr/>
            </p:nvSpPr>
            <p:spPr>
              <a:xfrm>
                <a:off x="4344369" y="3443537"/>
                <a:ext cx="3803951" cy="65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76,04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165000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=47740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C03D2B7-CBEF-4A96-B461-1921CD27C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69" y="3443537"/>
                <a:ext cx="3803951" cy="659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ECED2090-1C56-4F66-948C-292747008D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3798494"/>
            <a:ext cx="2629455" cy="1715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A836A09-1D5C-4152-BCD9-E325D57A3D1A}"/>
                  </a:ext>
                </a:extLst>
              </p:cNvPr>
              <p:cNvSpPr txBox="1"/>
              <p:nvPr/>
            </p:nvSpPr>
            <p:spPr>
              <a:xfrm>
                <a:off x="5337194" y="2469797"/>
                <a:ext cx="1017503" cy="563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A836A09-1D5C-4152-BCD9-E325D57A3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194" y="2469797"/>
                <a:ext cx="1017503" cy="5632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CEF8AE4-B1C6-4072-A2BF-9EEE578990EA}"/>
                  </a:ext>
                </a:extLst>
              </p:cNvPr>
              <p:cNvSpPr txBox="1"/>
              <p:nvPr/>
            </p:nvSpPr>
            <p:spPr>
              <a:xfrm>
                <a:off x="4344369" y="4419546"/>
                <a:ext cx="4017311" cy="65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−131,34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165000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=47740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CEF8AE4-B1C6-4072-A2BF-9EEE57899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69" y="4419546"/>
                <a:ext cx="4017311" cy="659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0F47A4F-52FF-4257-8537-27F03ADDF400}"/>
                  </a:ext>
                </a:extLst>
              </p:cNvPr>
              <p:cNvSpPr txBox="1"/>
              <p:nvPr/>
            </p:nvSpPr>
            <p:spPr>
              <a:xfrm>
                <a:off x="8935720" y="3598208"/>
                <a:ext cx="1803398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0,0461%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F0F47A4F-52FF-4257-8537-27F03ADDF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20" y="3598208"/>
                <a:ext cx="1803398" cy="390748"/>
              </a:xfrm>
              <a:prstGeom prst="rect">
                <a:avLst/>
              </a:prstGeom>
              <a:blipFill>
                <a:blip r:embed="rId10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030575B-0F66-4C82-90C4-4E39BBE8B80D}"/>
                  </a:ext>
                </a:extLst>
              </p:cNvPr>
              <p:cNvSpPr txBox="1"/>
              <p:nvPr/>
            </p:nvSpPr>
            <p:spPr>
              <a:xfrm>
                <a:off x="8869680" y="4550368"/>
                <a:ext cx="1976118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en-US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−0,0796%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030575B-0F66-4C82-90C4-4E39BBE8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680" y="4550368"/>
                <a:ext cx="1976118" cy="391582"/>
              </a:xfrm>
              <a:prstGeom prst="rect">
                <a:avLst/>
              </a:prstGeom>
              <a:blipFill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2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2.3. Tensões normais em vigas sob flexão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2.4. Deflexões em vigas: linha elástica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6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05 - Flexão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Revisar o método para determinação do diagrama de momento fletor interno em vigas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Definir o conceito de momento de inércia (ou de segunda ordem)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Apresentar a teoria elementar de flexão de barras de seção simétrica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6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Flexão de vigas de seção simétrica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A464896-9E2C-40FA-9A8C-26E0DC1F6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443" y="2626095"/>
            <a:ext cx="3907113" cy="2317009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267C6EA2-70D1-4BA9-98D9-E82BE041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Flexão simétrica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Flexão pura</a:t>
            </a:r>
          </a:p>
        </p:txBody>
      </p:sp>
    </p:spTree>
    <p:extLst>
      <p:ext uri="{BB962C8B-B14F-4D97-AF65-F5344CB8AC3E}">
        <p14:creationId xmlns:p14="http://schemas.microsoft.com/office/powerpoint/2010/main" val="9935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Flexão de vigas de seção simétrica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ending - Wikipedia">
            <a:extLst>
              <a:ext uri="{FF2B5EF4-FFF2-40B4-BE49-F238E27FC236}">
                <a16:creationId xmlns:a16="http://schemas.microsoft.com/office/drawing/2014/main" id="{D008B31A-7E80-4C6C-BED4-D167FD31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" y="2373099"/>
            <a:ext cx="3877135" cy="21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DFF492BA-C5CA-4DA5-BF19-372AD52B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Aplicações em engenharia</a:t>
            </a:r>
            <a:endParaRPr lang="pt-BR" sz="2000" dirty="0"/>
          </a:p>
        </p:txBody>
      </p:sp>
      <p:pic>
        <p:nvPicPr>
          <p:cNvPr id="2050" name="Picture 2" descr="O maior pórtico do Brasil e do mundo! | tr.movic">
            <a:extLst>
              <a:ext uri="{FF2B5EF4-FFF2-40B4-BE49-F238E27FC236}">
                <a16:creationId xmlns:a16="http://schemas.microsoft.com/office/drawing/2014/main" id="{A8BA0734-A067-4051-AB1C-41CD2C9F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75" y="1535836"/>
            <a:ext cx="6032525" cy="40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viço de Corte e Dobra de Aço: Dobramento de Aço">
            <a:extLst>
              <a:ext uri="{FF2B5EF4-FFF2-40B4-BE49-F238E27FC236}">
                <a16:creationId xmlns:a16="http://schemas.microsoft.com/office/drawing/2014/main" id="{81DA4564-E075-4649-B3BB-ADE563BE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26" y="1954467"/>
            <a:ext cx="3821304" cy="31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Flexão de vigas de seção simétrica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DFF492BA-C5CA-4DA5-BF19-372AD52B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Ensaio de flexão (3 e 4 pontos)</a:t>
            </a:r>
            <a:endParaRPr lang="pt-BR" sz="2000" dirty="0"/>
          </a:p>
        </p:txBody>
      </p:sp>
      <p:pic>
        <p:nvPicPr>
          <p:cNvPr id="4098" name="Picture 2" descr="Solving Beamy – Three-Point Bending Test with SIMULIA Structural Simulation  Engineer">
            <a:extLst>
              <a:ext uri="{FF2B5EF4-FFF2-40B4-BE49-F238E27FC236}">
                <a16:creationId xmlns:a16="http://schemas.microsoft.com/office/drawing/2014/main" id="{028A194F-85E8-46F0-9ED0-A3D6AB711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0" y="2306319"/>
            <a:ext cx="4183159" cy="32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-point, 4-point Bend Testing Fixtures - ASTM C393, C1161, D790 - Mark-10">
            <a:extLst>
              <a:ext uri="{FF2B5EF4-FFF2-40B4-BE49-F238E27FC236}">
                <a16:creationId xmlns:a16="http://schemas.microsoft.com/office/drawing/2014/main" id="{6F5001F6-22AB-413C-8CDE-B50CF792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0" y="1748039"/>
            <a:ext cx="3826373" cy="382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2.1. Diagrama de momento fletor interno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Método das seções (equilíbrio parcial)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Convenção de sinal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05597B6-A481-4C64-A5EB-2084E2F98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443" y="2900415"/>
            <a:ext cx="3907113" cy="23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2.1. Diagrama de momento fletor interno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5484"/>
            <a:ext cx="10515600" cy="430544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Determinar o diagrama de momento fletor interno para as vigas abaixo.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A101BFE-B8FF-4F03-A5BE-C103121CD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17487"/>
            <a:ext cx="3187084" cy="21247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B075A8-8656-4728-BD1D-0B2C7363A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740" y="2317487"/>
            <a:ext cx="4754313" cy="212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76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1708</Words>
  <Application>Microsoft Office PowerPoint</Application>
  <PresentationFormat>Widescreen</PresentationFormat>
  <Paragraphs>215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Wingdings</vt:lpstr>
      <vt:lpstr>Tema do Office</vt:lpstr>
      <vt:lpstr>LOM3101 – Mecânica dos Materiais</vt:lpstr>
      <vt:lpstr>Aula passada</vt:lpstr>
      <vt:lpstr>Aula de hoje</vt:lpstr>
      <vt:lpstr>Aula 05 - Flexão</vt:lpstr>
      <vt:lpstr>Flexão de vigas de seção simétrica</vt:lpstr>
      <vt:lpstr>Flexão de vigas de seção simétrica</vt:lpstr>
      <vt:lpstr>Flexão de vigas de seção simétrica</vt:lpstr>
      <vt:lpstr>2.1. Diagrama de momento fletor interno</vt:lpstr>
      <vt:lpstr>Exemplo 2.1. Diagrama de momento fletor interno</vt:lpstr>
      <vt:lpstr>Exemplo 2.1. Diagrama de momento fletor interno</vt:lpstr>
      <vt:lpstr>Exemplo 2.1. Diagrama de momento fletor interno</vt:lpstr>
      <vt:lpstr>Exemplo 2.1. Diagrama de momento fletor interno</vt:lpstr>
      <vt:lpstr>Exemplo 2.1. Diagrama de momento fletor interno</vt:lpstr>
      <vt:lpstr>Exemplo 2.1. Diagrama de momento fletor interno</vt:lpstr>
      <vt:lpstr>Exemplo 2.1. Diagrama de momento fletor interno</vt:lpstr>
      <vt:lpstr>Exemplo 2.1. Diagrama de momento fletor interno</vt:lpstr>
      <vt:lpstr>Exemplo 2.1. Diagrama de momento fletor interno</vt:lpstr>
      <vt:lpstr>Exemplo 2.1. Diagrama de momento fletor interno</vt:lpstr>
      <vt:lpstr>2.2. Momento de inércia</vt:lpstr>
      <vt:lpstr>2.2. Momento de inércia</vt:lpstr>
      <vt:lpstr>2.2. Momento de inércia</vt:lpstr>
      <vt:lpstr>2.2. Momento de inércia</vt:lpstr>
      <vt:lpstr>2.2. Momento de inércia</vt:lpstr>
      <vt:lpstr>2.3. Tensões normais em vigas sob flexão</vt:lpstr>
      <vt:lpstr>2.3. Tensões normais em vigas sob flexão</vt:lpstr>
      <vt:lpstr>2.3. Tensões normais em vigas sob flexão</vt:lpstr>
      <vt:lpstr>2.3. Tensões normais em vigas sob flexão</vt:lpstr>
      <vt:lpstr>2.3. Tensões normais em vigas sob flexão</vt:lpstr>
      <vt:lpstr>2.3. Tensões normais em vigas sob flexão</vt:lpstr>
      <vt:lpstr>2.3. Tensões normais em vigas sob flexão</vt:lpstr>
      <vt:lpstr>2.3. Tensões normais em vigas sob flexão</vt:lpstr>
      <vt:lpstr>2.3. Tensões normais em vigas sob flexão</vt:lpstr>
      <vt:lpstr>Exemplo 2.2. Tensões normais na flexão</vt:lpstr>
      <vt:lpstr>Exemplo 2.2. Tensões normais na flexão</vt:lpstr>
      <vt:lpstr>Exemplo 2.2. Tensões normais na flexão</vt:lpstr>
      <vt:lpstr>Exemplo 2.2. Tensões normais na flexão</vt:lpstr>
      <vt:lpstr>Exemplo 2.2. Tensões normais na flexão</vt:lpstr>
      <vt:lpstr>Exemplo 2.2. Tensões normais na flexão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LOM3101 – Mecânica dos Materiais</dc:title>
  <dc:creator>João Pascon</dc:creator>
  <cp:lastModifiedBy>João Pascon</cp:lastModifiedBy>
  <cp:revision>473</cp:revision>
  <dcterms:created xsi:type="dcterms:W3CDTF">2021-08-16T17:16:02Z</dcterms:created>
  <dcterms:modified xsi:type="dcterms:W3CDTF">2021-09-15T22:57:58Z</dcterms:modified>
</cp:coreProperties>
</file>