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3" r:id="rId5"/>
    <p:sldId id="264" r:id="rId6"/>
    <p:sldId id="265" r:id="rId7"/>
    <p:sldId id="266" r:id="rId8"/>
    <p:sldId id="259" r:id="rId9"/>
    <p:sldId id="260" r:id="rId10"/>
    <p:sldId id="267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8DEA4-1FA5-4F5D-9273-B9F360DA639E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DA1F3BC-4B0E-4360-A075-4C6BE522F2A3}">
      <dgm:prSet phldrT="[Texto]"/>
      <dgm:spPr/>
      <dgm:t>
        <a:bodyPr/>
        <a:lstStyle/>
        <a:p>
          <a:r>
            <a:rPr lang="pt-BR" dirty="0" smtClean="0"/>
            <a:t>Métodos</a:t>
          </a:r>
          <a:endParaRPr lang="pt-BR" dirty="0"/>
        </a:p>
      </dgm:t>
    </dgm:pt>
    <dgm:pt modelId="{A70340CB-62B3-46D7-A4C8-9978057EF8FE}" type="parTrans" cxnId="{4CD93358-3D47-498F-935F-6885EF08B965}">
      <dgm:prSet/>
      <dgm:spPr/>
      <dgm:t>
        <a:bodyPr/>
        <a:lstStyle/>
        <a:p>
          <a:endParaRPr lang="pt-BR"/>
        </a:p>
      </dgm:t>
    </dgm:pt>
    <dgm:pt modelId="{965ACC74-4053-4A2F-B385-9CF691505D6A}" type="sibTrans" cxnId="{4CD93358-3D47-498F-935F-6885EF08B965}">
      <dgm:prSet/>
      <dgm:spPr/>
      <dgm:t>
        <a:bodyPr/>
        <a:lstStyle/>
        <a:p>
          <a:endParaRPr lang="pt-BR"/>
        </a:p>
      </dgm:t>
    </dgm:pt>
    <dgm:pt modelId="{1296F0D6-C3D1-43C7-BB4E-3E254AE2FFE7}">
      <dgm:prSet phldrT="[Texto]"/>
      <dgm:spPr/>
      <dgm:t>
        <a:bodyPr/>
        <a:lstStyle/>
        <a:p>
          <a:r>
            <a:rPr lang="pt-BR" dirty="0" smtClean="0"/>
            <a:t>Análise de RNA</a:t>
          </a:r>
          <a:endParaRPr lang="pt-BR" dirty="0"/>
        </a:p>
      </dgm:t>
    </dgm:pt>
    <dgm:pt modelId="{AF460855-2004-42A5-A260-6973E571F6A0}" type="parTrans" cxnId="{E58C1DC0-050E-4A89-A224-DFE3ECDD00AA}">
      <dgm:prSet/>
      <dgm:spPr/>
      <dgm:t>
        <a:bodyPr/>
        <a:lstStyle/>
        <a:p>
          <a:endParaRPr lang="pt-BR"/>
        </a:p>
      </dgm:t>
    </dgm:pt>
    <dgm:pt modelId="{3C7C51F2-57A7-48BD-A7B9-6F64C9CF3CC5}" type="sibTrans" cxnId="{E58C1DC0-050E-4A89-A224-DFE3ECDD00AA}">
      <dgm:prSet/>
      <dgm:spPr/>
      <dgm:t>
        <a:bodyPr/>
        <a:lstStyle/>
        <a:p>
          <a:endParaRPr lang="pt-BR"/>
        </a:p>
      </dgm:t>
    </dgm:pt>
    <dgm:pt modelId="{42BECB27-1055-4BC7-A07F-FD898A106337}">
      <dgm:prSet phldrT="[Texto]"/>
      <dgm:spPr/>
      <dgm:t>
        <a:bodyPr/>
        <a:lstStyle/>
        <a:p>
          <a:r>
            <a:rPr lang="pt-BR" dirty="0" err="1" smtClean="0"/>
            <a:t>Imuno</a:t>
          </a:r>
          <a:endParaRPr lang="pt-BR" dirty="0"/>
        </a:p>
      </dgm:t>
    </dgm:pt>
    <dgm:pt modelId="{C5B7F8D6-8D9C-412B-93C4-C4F8847D39F1}" type="parTrans" cxnId="{5AB9F1E2-FBB8-4505-A135-E0CE2972CC3A}">
      <dgm:prSet/>
      <dgm:spPr/>
      <dgm:t>
        <a:bodyPr/>
        <a:lstStyle/>
        <a:p>
          <a:endParaRPr lang="pt-BR"/>
        </a:p>
      </dgm:t>
    </dgm:pt>
    <dgm:pt modelId="{1F29225C-17AB-46E2-B6E0-B81D57134F0D}" type="sibTrans" cxnId="{5AB9F1E2-FBB8-4505-A135-E0CE2972CC3A}">
      <dgm:prSet/>
      <dgm:spPr/>
      <dgm:t>
        <a:bodyPr/>
        <a:lstStyle/>
        <a:p>
          <a:endParaRPr lang="pt-BR"/>
        </a:p>
      </dgm:t>
    </dgm:pt>
    <dgm:pt modelId="{8EDB321C-E8F0-49EE-9ECD-FBAD2AB4BDA6}">
      <dgm:prSet phldrT="[Texto]"/>
      <dgm:spPr/>
      <dgm:t>
        <a:bodyPr/>
        <a:lstStyle/>
        <a:p>
          <a:r>
            <a:rPr lang="pt-BR" dirty="0" smtClean="0"/>
            <a:t>Western </a:t>
          </a:r>
          <a:r>
            <a:rPr lang="pt-BR" dirty="0" err="1" smtClean="0"/>
            <a:t>Blot</a:t>
          </a:r>
          <a:endParaRPr lang="pt-BR" dirty="0"/>
        </a:p>
      </dgm:t>
    </dgm:pt>
    <dgm:pt modelId="{6E1003E2-148F-4344-AA8C-B8BD18787F96}" type="parTrans" cxnId="{59AF9E67-DE25-4E12-B452-02D21D494D89}">
      <dgm:prSet/>
      <dgm:spPr/>
      <dgm:t>
        <a:bodyPr/>
        <a:lstStyle/>
        <a:p>
          <a:endParaRPr lang="pt-BR"/>
        </a:p>
      </dgm:t>
    </dgm:pt>
    <dgm:pt modelId="{D3F2E795-D586-4048-B53A-7B7C7F6908BB}" type="sibTrans" cxnId="{59AF9E67-DE25-4E12-B452-02D21D494D89}">
      <dgm:prSet/>
      <dgm:spPr/>
      <dgm:t>
        <a:bodyPr/>
        <a:lstStyle/>
        <a:p>
          <a:endParaRPr lang="pt-BR"/>
        </a:p>
      </dgm:t>
    </dgm:pt>
    <dgm:pt modelId="{4C70E9ED-2FA0-4E93-B8C4-48004592D19A}">
      <dgm:prSet phldrT="[Texto]"/>
      <dgm:spPr/>
      <dgm:t>
        <a:bodyPr/>
        <a:lstStyle/>
        <a:p>
          <a:r>
            <a:rPr lang="pt-BR" dirty="0" smtClean="0"/>
            <a:t>Cultura de Células</a:t>
          </a:r>
          <a:endParaRPr lang="pt-BR" dirty="0"/>
        </a:p>
      </dgm:t>
    </dgm:pt>
    <dgm:pt modelId="{FCFBAF9E-5579-4241-B7AD-3A4EE75F600D}" type="parTrans" cxnId="{57807E67-2777-4A85-951C-F0A3FC5E340B}">
      <dgm:prSet/>
      <dgm:spPr/>
      <dgm:t>
        <a:bodyPr/>
        <a:lstStyle/>
        <a:p>
          <a:endParaRPr lang="pt-BR"/>
        </a:p>
      </dgm:t>
    </dgm:pt>
    <dgm:pt modelId="{94DD4904-2AFF-4550-904B-8175718C6445}" type="sibTrans" cxnId="{57807E67-2777-4A85-951C-F0A3FC5E340B}">
      <dgm:prSet/>
      <dgm:spPr/>
      <dgm:t>
        <a:bodyPr/>
        <a:lstStyle/>
        <a:p>
          <a:endParaRPr lang="pt-BR"/>
        </a:p>
      </dgm:t>
    </dgm:pt>
    <dgm:pt modelId="{CBBA8391-548D-49DB-918E-444C13A00CE4}" type="pres">
      <dgm:prSet presAssocID="{EFD8DEA4-1FA5-4F5D-9273-B9F360DA63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2D005B-7D46-410A-B99F-F5E737265B43}" type="pres">
      <dgm:prSet presAssocID="{BDA1F3BC-4B0E-4360-A075-4C6BE522F2A3}" presName="centerShape" presStyleLbl="node0" presStyleIdx="0" presStyleCnt="1"/>
      <dgm:spPr/>
    </dgm:pt>
    <dgm:pt modelId="{D97748C0-6851-4600-A2CF-57331806A70C}" type="pres">
      <dgm:prSet presAssocID="{1296F0D6-C3D1-43C7-BB4E-3E254AE2FFE7}" presName="node" presStyleLbl="node1" presStyleIdx="0" presStyleCnt="4">
        <dgm:presLayoutVars>
          <dgm:bulletEnabled val="1"/>
        </dgm:presLayoutVars>
      </dgm:prSet>
      <dgm:spPr/>
    </dgm:pt>
    <dgm:pt modelId="{FE3591BC-23C4-432B-90C5-50858C4C44B0}" type="pres">
      <dgm:prSet presAssocID="{1296F0D6-C3D1-43C7-BB4E-3E254AE2FFE7}" presName="dummy" presStyleCnt="0"/>
      <dgm:spPr/>
    </dgm:pt>
    <dgm:pt modelId="{90AB94D7-01A1-47CA-AC9B-FC1F53727EBC}" type="pres">
      <dgm:prSet presAssocID="{3C7C51F2-57A7-48BD-A7B9-6F64C9CF3CC5}" presName="sibTrans" presStyleLbl="sibTrans2D1" presStyleIdx="0" presStyleCnt="4"/>
      <dgm:spPr/>
    </dgm:pt>
    <dgm:pt modelId="{A4F8F522-38C3-421D-8339-74F5375599BD}" type="pres">
      <dgm:prSet presAssocID="{42BECB27-1055-4BC7-A07F-FD898A10633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1BEB1E-D520-463D-A2AB-91767082C540}" type="pres">
      <dgm:prSet presAssocID="{42BECB27-1055-4BC7-A07F-FD898A106337}" presName="dummy" presStyleCnt="0"/>
      <dgm:spPr/>
    </dgm:pt>
    <dgm:pt modelId="{C0CD5D7E-9A0F-41AF-8AD9-F1B0E9A25911}" type="pres">
      <dgm:prSet presAssocID="{1F29225C-17AB-46E2-B6E0-B81D57134F0D}" presName="sibTrans" presStyleLbl="sibTrans2D1" presStyleIdx="1" presStyleCnt="4"/>
      <dgm:spPr/>
    </dgm:pt>
    <dgm:pt modelId="{4A47A6FF-F57C-4DE5-A16B-E2E7B183F73D}" type="pres">
      <dgm:prSet presAssocID="{8EDB321C-E8F0-49EE-9ECD-FBAD2AB4BDA6}" presName="node" presStyleLbl="node1" presStyleIdx="2" presStyleCnt="4">
        <dgm:presLayoutVars>
          <dgm:bulletEnabled val="1"/>
        </dgm:presLayoutVars>
      </dgm:prSet>
      <dgm:spPr/>
    </dgm:pt>
    <dgm:pt modelId="{F541AA57-C873-4D64-A6DC-3A1AF05EE440}" type="pres">
      <dgm:prSet presAssocID="{8EDB321C-E8F0-49EE-9ECD-FBAD2AB4BDA6}" presName="dummy" presStyleCnt="0"/>
      <dgm:spPr/>
    </dgm:pt>
    <dgm:pt modelId="{4A700BAB-656E-49CF-8FED-3A5BF4D8B814}" type="pres">
      <dgm:prSet presAssocID="{D3F2E795-D586-4048-B53A-7B7C7F6908BB}" presName="sibTrans" presStyleLbl="sibTrans2D1" presStyleIdx="2" presStyleCnt="4"/>
      <dgm:spPr/>
    </dgm:pt>
    <dgm:pt modelId="{452C6E03-5436-44C9-AB11-FAA30679BC53}" type="pres">
      <dgm:prSet presAssocID="{4C70E9ED-2FA0-4E93-B8C4-48004592D19A}" presName="node" presStyleLbl="node1" presStyleIdx="3" presStyleCnt="4">
        <dgm:presLayoutVars>
          <dgm:bulletEnabled val="1"/>
        </dgm:presLayoutVars>
      </dgm:prSet>
      <dgm:spPr/>
    </dgm:pt>
    <dgm:pt modelId="{5FF3C807-1E6B-4370-84EC-4B6EA14F61F5}" type="pres">
      <dgm:prSet presAssocID="{4C70E9ED-2FA0-4E93-B8C4-48004592D19A}" presName="dummy" presStyleCnt="0"/>
      <dgm:spPr/>
    </dgm:pt>
    <dgm:pt modelId="{CD20A2CE-0C20-49C8-878C-B20548B66F57}" type="pres">
      <dgm:prSet presAssocID="{94DD4904-2AFF-4550-904B-8175718C6445}" presName="sibTrans" presStyleLbl="sibTrans2D1" presStyleIdx="3" presStyleCnt="4"/>
      <dgm:spPr/>
    </dgm:pt>
  </dgm:ptLst>
  <dgm:cxnLst>
    <dgm:cxn modelId="{6079DA4B-4FC6-4983-A299-1B200E93D2B9}" type="presOf" srcId="{3C7C51F2-57A7-48BD-A7B9-6F64C9CF3CC5}" destId="{90AB94D7-01A1-47CA-AC9B-FC1F53727EBC}" srcOrd="0" destOrd="0" presId="urn:microsoft.com/office/officeart/2005/8/layout/radial6"/>
    <dgm:cxn modelId="{BF44637B-3F54-441B-AFC2-A010AB719729}" type="presOf" srcId="{94DD4904-2AFF-4550-904B-8175718C6445}" destId="{CD20A2CE-0C20-49C8-878C-B20548B66F57}" srcOrd="0" destOrd="0" presId="urn:microsoft.com/office/officeart/2005/8/layout/radial6"/>
    <dgm:cxn modelId="{2E8A4DE8-2E1C-47E3-968F-D94C10D50B7C}" type="presOf" srcId="{EFD8DEA4-1FA5-4F5D-9273-B9F360DA639E}" destId="{CBBA8391-548D-49DB-918E-444C13A00CE4}" srcOrd="0" destOrd="0" presId="urn:microsoft.com/office/officeart/2005/8/layout/radial6"/>
    <dgm:cxn modelId="{57807E67-2777-4A85-951C-F0A3FC5E340B}" srcId="{BDA1F3BC-4B0E-4360-A075-4C6BE522F2A3}" destId="{4C70E9ED-2FA0-4E93-B8C4-48004592D19A}" srcOrd="3" destOrd="0" parTransId="{FCFBAF9E-5579-4241-B7AD-3A4EE75F600D}" sibTransId="{94DD4904-2AFF-4550-904B-8175718C6445}"/>
    <dgm:cxn modelId="{E7BDD7A0-BE7C-4E50-89A2-1D5D53760DED}" type="presOf" srcId="{D3F2E795-D586-4048-B53A-7B7C7F6908BB}" destId="{4A700BAB-656E-49CF-8FED-3A5BF4D8B814}" srcOrd="0" destOrd="0" presId="urn:microsoft.com/office/officeart/2005/8/layout/radial6"/>
    <dgm:cxn modelId="{5AB9F1E2-FBB8-4505-A135-E0CE2972CC3A}" srcId="{BDA1F3BC-4B0E-4360-A075-4C6BE522F2A3}" destId="{42BECB27-1055-4BC7-A07F-FD898A106337}" srcOrd="1" destOrd="0" parTransId="{C5B7F8D6-8D9C-412B-93C4-C4F8847D39F1}" sibTransId="{1F29225C-17AB-46E2-B6E0-B81D57134F0D}"/>
    <dgm:cxn modelId="{E58C1DC0-050E-4A89-A224-DFE3ECDD00AA}" srcId="{BDA1F3BC-4B0E-4360-A075-4C6BE522F2A3}" destId="{1296F0D6-C3D1-43C7-BB4E-3E254AE2FFE7}" srcOrd="0" destOrd="0" parTransId="{AF460855-2004-42A5-A260-6973E571F6A0}" sibTransId="{3C7C51F2-57A7-48BD-A7B9-6F64C9CF3CC5}"/>
    <dgm:cxn modelId="{82D2476F-6AAF-47BF-85B5-A42AC14AF650}" type="presOf" srcId="{42BECB27-1055-4BC7-A07F-FD898A106337}" destId="{A4F8F522-38C3-421D-8339-74F5375599BD}" srcOrd="0" destOrd="0" presId="urn:microsoft.com/office/officeart/2005/8/layout/radial6"/>
    <dgm:cxn modelId="{4CD93358-3D47-498F-935F-6885EF08B965}" srcId="{EFD8DEA4-1FA5-4F5D-9273-B9F360DA639E}" destId="{BDA1F3BC-4B0E-4360-A075-4C6BE522F2A3}" srcOrd="0" destOrd="0" parTransId="{A70340CB-62B3-46D7-A4C8-9978057EF8FE}" sibTransId="{965ACC74-4053-4A2F-B385-9CF691505D6A}"/>
    <dgm:cxn modelId="{59AF9E67-DE25-4E12-B452-02D21D494D89}" srcId="{BDA1F3BC-4B0E-4360-A075-4C6BE522F2A3}" destId="{8EDB321C-E8F0-49EE-9ECD-FBAD2AB4BDA6}" srcOrd="2" destOrd="0" parTransId="{6E1003E2-148F-4344-AA8C-B8BD18787F96}" sibTransId="{D3F2E795-D586-4048-B53A-7B7C7F6908BB}"/>
    <dgm:cxn modelId="{DAF5CE31-DB34-4A95-9C54-749762CF2AAD}" type="presOf" srcId="{1296F0D6-C3D1-43C7-BB4E-3E254AE2FFE7}" destId="{D97748C0-6851-4600-A2CF-57331806A70C}" srcOrd="0" destOrd="0" presId="urn:microsoft.com/office/officeart/2005/8/layout/radial6"/>
    <dgm:cxn modelId="{1159809D-EE99-40AE-8ECF-269FBC9F4D3E}" type="presOf" srcId="{BDA1F3BC-4B0E-4360-A075-4C6BE522F2A3}" destId="{4B2D005B-7D46-410A-B99F-F5E737265B43}" srcOrd="0" destOrd="0" presId="urn:microsoft.com/office/officeart/2005/8/layout/radial6"/>
    <dgm:cxn modelId="{D077E300-71DE-4CA0-A5F4-5C3A2CCB2505}" type="presOf" srcId="{4C70E9ED-2FA0-4E93-B8C4-48004592D19A}" destId="{452C6E03-5436-44C9-AB11-FAA30679BC53}" srcOrd="0" destOrd="0" presId="urn:microsoft.com/office/officeart/2005/8/layout/radial6"/>
    <dgm:cxn modelId="{DC3B09CA-4A2A-4634-81A3-31B18C71FB61}" type="presOf" srcId="{1F29225C-17AB-46E2-B6E0-B81D57134F0D}" destId="{C0CD5D7E-9A0F-41AF-8AD9-F1B0E9A25911}" srcOrd="0" destOrd="0" presId="urn:microsoft.com/office/officeart/2005/8/layout/radial6"/>
    <dgm:cxn modelId="{69A52A55-2463-47BA-AF56-EB9D66FDD20E}" type="presOf" srcId="{8EDB321C-E8F0-49EE-9ECD-FBAD2AB4BDA6}" destId="{4A47A6FF-F57C-4DE5-A16B-E2E7B183F73D}" srcOrd="0" destOrd="0" presId="urn:microsoft.com/office/officeart/2005/8/layout/radial6"/>
    <dgm:cxn modelId="{60BEE406-2E31-4737-A28D-4E9F8717776A}" type="presParOf" srcId="{CBBA8391-548D-49DB-918E-444C13A00CE4}" destId="{4B2D005B-7D46-410A-B99F-F5E737265B43}" srcOrd="0" destOrd="0" presId="urn:microsoft.com/office/officeart/2005/8/layout/radial6"/>
    <dgm:cxn modelId="{3036940F-2A58-417C-A503-CA302967ED1D}" type="presParOf" srcId="{CBBA8391-548D-49DB-918E-444C13A00CE4}" destId="{D97748C0-6851-4600-A2CF-57331806A70C}" srcOrd="1" destOrd="0" presId="urn:microsoft.com/office/officeart/2005/8/layout/radial6"/>
    <dgm:cxn modelId="{4AC7B890-6BC6-4D86-8A68-8ED06D910F10}" type="presParOf" srcId="{CBBA8391-548D-49DB-918E-444C13A00CE4}" destId="{FE3591BC-23C4-432B-90C5-50858C4C44B0}" srcOrd="2" destOrd="0" presId="urn:microsoft.com/office/officeart/2005/8/layout/radial6"/>
    <dgm:cxn modelId="{4D8DE237-FB49-4CB6-A1ED-1CDD02F81275}" type="presParOf" srcId="{CBBA8391-548D-49DB-918E-444C13A00CE4}" destId="{90AB94D7-01A1-47CA-AC9B-FC1F53727EBC}" srcOrd="3" destOrd="0" presId="urn:microsoft.com/office/officeart/2005/8/layout/radial6"/>
    <dgm:cxn modelId="{50A7ABFC-22AA-419C-B769-1D2B21C98924}" type="presParOf" srcId="{CBBA8391-548D-49DB-918E-444C13A00CE4}" destId="{A4F8F522-38C3-421D-8339-74F5375599BD}" srcOrd="4" destOrd="0" presId="urn:microsoft.com/office/officeart/2005/8/layout/radial6"/>
    <dgm:cxn modelId="{D330358B-5D72-4B71-B304-C5F31A1A3579}" type="presParOf" srcId="{CBBA8391-548D-49DB-918E-444C13A00CE4}" destId="{E61BEB1E-D520-463D-A2AB-91767082C540}" srcOrd="5" destOrd="0" presId="urn:microsoft.com/office/officeart/2005/8/layout/radial6"/>
    <dgm:cxn modelId="{68CBF8C7-011B-4D4C-97E9-B102497A5D30}" type="presParOf" srcId="{CBBA8391-548D-49DB-918E-444C13A00CE4}" destId="{C0CD5D7E-9A0F-41AF-8AD9-F1B0E9A25911}" srcOrd="6" destOrd="0" presId="urn:microsoft.com/office/officeart/2005/8/layout/radial6"/>
    <dgm:cxn modelId="{99DE6B98-EE8E-4404-8017-D2641D8954A3}" type="presParOf" srcId="{CBBA8391-548D-49DB-918E-444C13A00CE4}" destId="{4A47A6FF-F57C-4DE5-A16B-E2E7B183F73D}" srcOrd="7" destOrd="0" presId="urn:microsoft.com/office/officeart/2005/8/layout/radial6"/>
    <dgm:cxn modelId="{596F424C-1D88-406B-9434-D9AB1A272DA7}" type="presParOf" srcId="{CBBA8391-548D-49DB-918E-444C13A00CE4}" destId="{F541AA57-C873-4D64-A6DC-3A1AF05EE440}" srcOrd="8" destOrd="0" presId="urn:microsoft.com/office/officeart/2005/8/layout/radial6"/>
    <dgm:cxn modelId="{69215409-0EAD-4174-AABE-EEA4FEA3BE0C}" type="presParOf" srcId="{CBBA8391-548D-49DB-918E-444C13A00CE4}" destId="{4A700BAB-656E-49CF-8FED-3A5BF4D8B814}" srcOrd="9" destOrd="0" presId="urn:microsoft.com/office/officeart/2005/8/layout/radial6"/>
    <dgm:cxn modelId="{3372C6BF-95AB-40DA-AED3-DCB1006DCFC5}" type="presParOf" srcId="{CBBA8391-548D-49DB-918E-444C13A00CE4}" destId="{452C6E03-5436-44C9-AB11-FAA30679BC53}" srcOrd="10" destOrd="0" presId="urn:microsoft.com/office/officeart/2005/8/layout/radial6"/>
    <dgm:cxn modelId="{64C76E07-5386-4356-8E6D-57BEC2825BEA}" type="presParOf" srcId="{CBBA8391-548D-49DB-918E-444C13A00CE4}" destId="{5FF3C807-1E6B-4370-84EC-4B6EA14F61F5}" srcOrd="11" destOrd="0" presId="urn:microsoft.com/office/officeart/2005/8/layout/radial6"/>
    <dgm:cxn modelId="{1F161D82-D1CF-45D8-80B4-59515AD7C35F}" type="presParOf" srcId="{CBBA8391-548D-49DB-918E-444C13A00CE4}" destId="{CD20A2CE-0C20-49C8-878C-B20548B66F5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0A2CE-0C20-49C8-878C-B20548B66F57}">
      <dsp:nvSpPr>
        <dsp:cNvPr id="0" name=""/>
        <dsp:cNvSpPr/>
      </dsp:nvSpPr>
      <dsp:spPr>
        <a:xfrm>
          <a:off x="2857478" y="661608"/>
          <a:ext cx="4416467" cy="4416467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00BAB-656E-49CF-8FED-3A5BF4D8B814}">
      <dsp:nvSpPr>
        <dsp:cNvPr id="0" name=""/>
        <dsp:cNvSpPr/>
      </dsp:nvSpPr>
      <dsp:spPr>
        <a:xfrm>
          <a:off x="2857478" y="661608"/>
          <a:ext cx="4416467" cy="4416467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2">
            <a:hueOff val="-2073432"/>
            <a:satOff val="-10969"/>
            <a:lumOff val="-4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D5D7E-9A0F-41AF-8AD9-F1B0E9A25911}">
      <dsp:nvSpPr>
        <dsp:cNvPr id="0" name=""/>
        <dsp:cNvSpPr/>
      </dsp:nvSpPr>
      <dsp:spPr>
        <a:xfrm>
          <a:off x="2857478" y="661608"/>
          <a:ext cx="4416467" cy="4416467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2">
            <a:hueOff val="-1036716"/>
            <a:satOff val="-5484"/>
            <a:lumOff val="-20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B94D7-01A1-47CA-AC9B-FC1F53727EBC}">
      <dsp:nvSpPr>
        <dsp:cNvPr id="0" name=""/>
        <dsp:cNvSpPr/>
      </dsp:nvSpPr>
      <dsp:spPr>
        <a:xfrm>
          <a:off x="2857478" y="661608"/>
          <a:ext cx="4416467" cy="4416467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D005B-7D46-410A-B99F-F5E737265B43}">
      <dsp:nvSpPr>
        <dsp:cNvPr id="0" name=""/>
        <dsp:cNvSpPr/>
      </dsp:nvSpPr>
      <dsp:spPr>
        <a:xfrm>
          <a:off x="4049107" y="1853236"/>
          <a:ext cx="2033210" cy="2033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Métodos</a:t>
          </a:r>
          <a:endParaRPr lang="pt-BR" sz="2900" kern="1200" dirty="0"/>
        </a:p>
      </dsp:txBody>
      <dsp:txXfrm>
        <a:off x="4346864" y="2150993"/>
        <a:ext cx="1437696" cy="1437696"/>
      </dsp:txXfrm>
    </dsp:sp>
    <dsp:sp modelId="{D97748C0-6851-4600-A2CF-57331806A70C}">
      <dsp:nvSpPr>
        <dsp:cNvPr id="0" name=""/>
        <dsp:cNvSpPr/>
      </dsp:nvSpPr>
      <dsp:spPr>
        <a:xfrm>
          <a:off x="4354088" y="1221"/>
          <a:ext cx="1423247" cy="14232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Análise de RNA</a:t>
          </a:r>
          <a:endParaRPr lang="pt-BR" sz="2100" kern="1200" dirty="0"/>
        </a:p>
      </dsp:txBody>
      <dsp:txXfrm>
        <a:off x="4562518" y="209651"/>
        <a:ext cx="1006387" cy="1006387"/>
      </dsp:txXfrm>
    </dsp:sp>
    <dsp:sp modelId="{A4F8F522-38C3-421D-8339-74F5375599BD}">
      <dsp:nvSpPr>
        <dsp:cNvPr id="0" name=""/>
        <dsp:cNvSpPr/>
      </dsp:nvSpPr>
      <dsp:spPr>
        <a:xfrm>
          <a:off x="6511085" y="2158218"/>
          <a:ext cx="1423247" cy="1423247"/>
        </a:xfrm>
        <a:prstGeom prst="ellipse">
          <a:avLst/>
        </a:prstGeom>
        <a:solidFill>
          <a:schemeClr val="accent2">
            <a:hueOff val="-1036716"/>
            <a:satOff val="-5484"/>
            <a:lumOff val="-20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err="1" smtClean="0"/>
            <a:t>Imuno</a:t>
          </a:r>
          <a:endParaRPr lang="pt-BR" sz="2100" kern="1200" dirty="0"/>
        </a:p>
      </dsp:txBody>
      <dsp:txXfrm>
        <a:off x="6719515" y="2366648"/>
        <a:ext cx="1006387" cy="1006387"/>
      </dsp:txXfrm>
    </dsp:sp>
    <dsp:sp modelId="{4A47A6FF-F57C-4DE5-A16B-E2E7B183F73D}">
      <dsp:nvSpPr>
        <dsp:cNvPr id="0" name=""/>
        <dsp:cNvSpPr/>
      </dsp:nvSpPr>
      <dsp:spPr>
        <a:xfrm>
          <a:off x="4354088" y="4315215"/>
          <a:ext cx="1423247" cy="1423247"/>
        </a:xfrm>
        <a:prstGeom prst="ellipse">
          <a:avLst/>
        </a:prstGeom>
        <a:solidFill>
          <a:schemeClr val="accent2">
            <a:hueOff val="-2073432"/>
            <a:satOff val="-10969"/>
            <a:lumOff val="-4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Western </a:t>
          </a:r>
          <a:r>
            <a:rPr lang="pt-BR" sz="2100" kern="1200" dirty="0" err="1" smtClean="0"/>
            <a:t>Blot</a:t>
          </a:r>
          <a:endParaRPr lang="pt-BR" sz="2100" kern="1200" dirty="0"/>
        </a:p>
      </dsp:txBody>
      <dsp:txXfrm>
        <a:off x="4562518" y="4523645"/>
        <a:ext cx="1006387" cy="1006387"/>
      </dsp:txXfrm>
    </dsp:sp>
    <dsp:sp modelId="{452C6E03-5436-44C9-AB11-FAA30679BC53}">
      <dsp:nvSpPr>
        <dsp:cNvPr id="0" name=""/>
        <dsp:cNvSpPr/>
      </dsp:nvSpPr>
      <dsp:spPr>
        <a:xfrm>
          <a:off x="2197091" y="2158218"/>
          <a:ext cx="1423247" cy="1423247"/>
        </a:xfrm>
        <a:prstGeom prst="ellipse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Cultura de Células</a:t>
          </a:r>
          <a:endParaRPr lang="pt-BR" sz="2100" kern="1200" dirty="0"/>
        </a:p>
      </dsp:txBody>
      <dsp:txXfrm>
        <a:off x="2405521" y="2366648"/>
        <a:ext cx="1006387" cy="1006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0468" y="1964267"/>
            <a:ext cx="9189657" cy="2421464"/>
          </a:xfrm>
        </p:spPr>
        <p:txBody>
          <a:bodyPr/>
          <a:lstStyle/>
          <a:p>
            <a:r>
              <a:rPr lang="pt-BR" b="1" dirty="0" smtClean="0"/>
              <a:t>Seminário: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4400" dirty="0" smtClean="0"/>
              <a:t>modelos experimentais em oncologia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Everton </a:t>
            </a:r>
            <a:r>
              <a:rPr lang="pt-BR" dirty="0" err="1" smtClean="0"/>
              <a:t>felix</a:t>
            </a:r>
            <a:r>
              <a:rPr lang="pt-BR" dirty="0" smtClean="0"/>
              <a:t> </a:t>
            </a:r>
            <a:r>
              <a:rPr lang="pt-BR" dirty="0" err="1" smtClean="0"/>
              <a:t>cesar</a:t>
            </a:r>
            <a:endParaRPr lang="pt-BR" dirty="0" smtClean="0"/>
          </a:p>
          <a:p>
            <a:r>
              <a:rPr lang="pt-BR" dirty="0" smtClean="0"/>
              <a:t>N° USP: 5380709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79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7" y="0"/>
            <a:ext cx="10131425" cy="1293135"/>
          </a:xfrm>
        </p:spPr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08009" y="1035556"/>
            <a:ext cx="1028699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Resveratrol</a:t>
            </a:r>
            <a:r>
              <a:rPr lang="en-US" dirty="0"/>
              <a:t> is a naturally occurring </a:t>
            </a:r>
            <a:r>
              <a:rPr lang="en-US" dirty="0" err="1" smtClean="0"/>
              <a:t>phytoalexins</a:t>
            </a:r>
            <a:r>
              <a:rPr lang="en-US" dirty="0" smtClean="0"/>
              <a:t> and </a:t>
            </a:r>
            <a:r>
              <a:rPr lang="en-US" dirty="0"/>
              <a:t>exists in </a:t>
            </a:r>
            <a:r>
              <a:rPr lang="en-US" i="1" dirty="0"/>
              <a:t>cis- </a:t>
            </a:r>
            <a:r>
              <a:rPr lang="en-US" dirty="0"/>
              <a:t>and </a:t>
            </a:r>
            <a:r>
              <a:rPr lang="en-US" i="1" dirty="0"/>
              <a:t>trans- </a:t>
            </a:r>
            <a:r>
              <a:rPr lang="en-US" dirty="0"/>
              <a:t>forms, with </a:t>
            </a:r>
            <a:r>
              <a:rPr lang="en-US" sz="2400" b="1" i="1" dirty="0"/>
              <a:t>trans</a:t>
            </a:r>
            <a:r>
              <a:rPr lang="en-US" sz="2400" b="1" dirty="0"/>
              <a:t>- form </a:t>
            </a:r>
            <a:r>
              <a:rPr lang="en-US" sz="2400" b="1" dirty="0" smtClean="0"/>
              <a:t>being more </a:t>
            </a:r>
            <a:r>
              <a:rPr lang="en-US" sz="2400" b="1" dirty="0"/>
              <a:t>biologically active</a:t>
            </a:r>
            <a:r>
              <a:rPr lang="en-US" sz="2000" dirty="0"/>
              <a:t>. </a:t>
            </a:r>
            <a:r>
              <a:rPr lang="en-US" dirty="0" smtClean="0"/>
              <a:t>It regulates </a:t>
            </a:r>
            <a:r>
              <a:rPr lang="en-US" dirty="0"/>
              <a:t>proliferation, </a:t>
            </a:r>
            <a:r>
              <a:rPr lang="en-US" dirty="0" smtClean="0"/>
              <a:t>cell cycle</a:t>
            </a:r>
            <a:r>
              <a:rPr lang="en-US" dirty="0"/>
              <a:t>, apoptosis, angiogenesis and metastasis </a:t>
            </a:r>
            <a:r>
              <a:rPr lang="en-US" dirty="0" smtClean="0"/>
              <a:t>through regulation </a:t>
            </a:r>
            <a:r>
              <a:rPr lang="en-US" dirty="0"/>
              <a:t>of multiple signaling </a:t>
            </a:r>
            <a:r>
              <a:rPr lang="en-US" dirty="0" smtClean="0"/>
              <a:t>pathway.</a:t>
            </a:r>
            <a:endParaRPr lang="en-US" dirty="0"/>
          </a:p>
          <a:p>
            <a:pPr algn="just"/>
            <a:r>
              <a:rPr lang="en-US" sz="2400" b="1" dirty="0"/>
              <a:t>Resveratrol inhibits growth of several cancer cell lines </a:t>
            </a:r>
            <a:r>
              <a:rPr lang="en-US" sz="2400" b="1" dirty="0" smtClean="0"/>
              <a:t>and tumors</a:t>
            </a:r>
            <a:r>
              <a:rPr lang="en-US" sz="2400" b="1" dirty="0"/>
              <a:t>, indicating its </a:t>
            </a:r>
            <a:r>
              <a:rPr lang="en-US" sz="2400" b="1" dirty="0" err="1"/>
              <a:t>anticancerous</a:t>
            </a:r>
            <a:r>
              <a:rPr lang="en-US" sz="2400" b="1" dirty="0"/>
              <a:t> property.</a:t>
            </a:r>
            <a:r>
              <a:rPr lang="en-US" dirty="0"/>
              <a:t> Moreover </a:t>
            </a:r>
            <a:r>
              <a:rPr lang="en-US" dirty="0" smtClean="0"/>
              <a:t>its role </a:t>
            </a:r>
            <a:r>
              <a:rPr lang="en-US" dirty="0"/>
              <a:t>in induction of phase II metabolizing enzymes </a:t>
            </a:r>
            <a:r>
              <a:rPr lang="en-US" dirty="0" smtClean="0"/>
              <a:t>suggest its </a:t>
            </a:r>
            <a:r>
              <a:rPr lang="en-US" dirty="0"/>
              <a:t>detoxifying activity along with upregulation of </a:t>
            </a:r>
            <a:r>
              <a:rPr lang="en-US" dirty="0" smtClean="0"/>
              <a:t>several apoptotic </a:t>
            </a:r>
            <a:r>
              <a:rPr lang="en-US" dirty="0"/>
              <a:t>factors by </a:t>
            </a:r>
            <a:r>
              <a:rPr lang="en-US" sz="2400" b="1" dirty="0"/>
              <a:t>downregulating transcription </a:t>
            </a:r>
            <a:r>
              <a:rPr lang="en-US" sz="2400" b="1" dirty="0" smtClean="0"/>
              <a:t>factor </a:t>
            </a:r>
            <a:r>
              <a:rPr lang="en-US" sz="2400" b="1" dirty="0" err="1" smtClean="0"/>
              <a:t>NFκB</a:t>
            </a:r>
            <a:r>
              <a:rPr lang="en-US" sz="2400" b="1" dirty="0" smtClean="0"/>
              <a:t> </a:t>
            </a:r>
            <a:r>
              <a:rPr lang="en-US" sz="2400" b="1" dirty="0"/>
              <a:t>activity </a:t>
            </a:r>
            <a:r>
              <a:rPr lang="en-US" dirty="0"/>
              <a:t>thereby affecting the proliferation of </a:t>
            </a:r>
            <a:r>
              <a:rPr lang="en-US" dirty="0" smtClean="0"/>
              <a:t>cancer cells</a:t>
            </a:r>
            <a:r>
              <a:rPr lang="en-US" dirty="0"/>
              <a:t>. </a:t>
            </a:r>
            <a:r>
              <a:rPr lang="en-US" dirty="0" smtClean="0"/>
              <a:t>As </a:t>
            </a:r>
            <a:r>
              <a:rPr lang="en-US" dirty="0"/>
              <a:t>by its structure it can be seen </a:t>
            </a:r>
            <a:r>
              <a:rPr lang="en-US" dirty="0" smtClean="0"/>
              <a:t>that it </a:t>
            </a:r>
            <a:r>
              <a:rPr lang="en-US" dirty="0"/>
              <a:t>mimics the molecules that stimulate the </a:t>
            </a:r>
            <a:r>
              <a:rPr lang="en-US" dirty="0" smtClean="0"/>
              <a:t>estrogen receptors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Based </a:t>
            </a:r>
            <a:r>
              <a:rPr lang="en-US" dirty="0"/>
              <a:t>on present </a:t>
            </a:r>
            <a:r>
              <a:rPr lang="en-US" dirty="0" smtClean="0"/>
              <a:t>knowledge, resveratrol </a:t>
            </a:r>
            <a:r>
              <a:rPr lang="en-US" dirty="0"/>
              <a:t>appears to be a promising bioactive </a:t>
            </a:r>
            <a:r>
              <a:rPr lang="en-US" dirty="0" smtClean="0"/>
              <a:t>natural molecule </a:t>
            </a:r>
            <a:r>
              <a:rPr lang="en-US" dirty="0"/>
              <a:t>with potential applications in </a:t>
            </a:r>
            <a:r>
              <a:rPr lang="en-US" dirty="0" err="1" smtClean="0"/>
              <a:t>phytotherapy</a:t>
            </a:r>
            <a:r>
              <a:rPr lang="en-US" dirty="0" smtClean="0"/>
              <a:t>, pharmacology </a:t>
            </a:r>
            <a:r>
              <a:rPr lang="en-US" dirty="0"/>
              <a:t>or in </a:t>
            </a:r>
            <a:r>
              <a:rPr lang="en-US" dirty="0" err="1"/>
              <a:t>nutriprotection</a:t>
            </a:r>
            <a:r>
              <a:rPr lang="en-US" dirty="0"/>
              <a:t> area, and </a:t>
            </a:r>
            <a:r>
              <a:rPr lang="en-US" sz="2400" b="1" dirty="0"/>
              <a:t>could </a:t>
            </a:r>
            <a:r>
              <a:rPr lang="en-US" sz="2400" b="1" dirty="0" smtClean="0"/>
              <a:t>be given </a:t>
            </a:r>
            <a:r>
              <a:rPr lang="en-US" sz="2400" b="1" dirty="0"/>
              <a:t>as a preventive agent in cancer patients </a:t>
            </a:r>
            <a:r>
              <a:rPr lang="en-US" sz="2400" b="1" dirty="0" smtClean="0"/>
              <a:t>undergoing radiotherapy </a:t>
            </a:r>
            <a:r>
              <a:rPr lang="en-US" sz="2400" b="1" dirty="0"/>
              <a:t>or chemotherapy.</a:t>
            </a:r>
            <a:r>
              <a:rPr lang="en-US" dirty="0"/>
              <a:t> It has been found to </a:t>
            </a:r>
            <a:r>
              <a:rPr lang="en-US" dirty="0" smtClean="0"/>
              <a:t>be protective </a:t>
            </a:r>
            <a:r>
              <a:rPr lang="en-US" dirty="0"/>
              <a:t>from therapy-associated toxicities and there is </a:t>
            </a:r>
            <a:r>
              <a:rPr lang="en-US" dirty="0" smtClean="0"/>
              <a:t>no doubt </a:t>
            </a:r>
            <a:r>
              <a:rPr lang="en-US" dirty="0"/>
              <a:t>that in future it will prove as a most valuable drug </a:t>
            </a:r>
            <a:r>
              <a:rPr lang="en-US" dirty="0" smtClean="0"/>
              <a:t>of next </a:t>
            </a:r>
            <a:r>
              <a:rPr lang="en-US" dirty="0"/>
              <a:t>decade. Furthermore, the ability of resveratrol </a:t>
            </a:r>
            <a:r>
              <a:rPr lang="en-US" dirty="0" smtClean="0"/>
              <a:t>to protect </a:t>
            </a:r>
            <a:r>
              <a:rPr lang="en-US" dirty="0"/>
              <a:t>normal cells and sensitize tumor cells </a:t>
            </a:r>
            <a:r>
              <a:rPr lang="en-US" dirty="0" smtClean="0"/>
              <a:t>offer additional </a:t>
            </a:r>
            <a:r>
              <a:rPr lang="en-US" dirty="0"/>
              <a:t>advantage for the </a:t>
            </a:r>
            <a:r>
              <a:rPr lang="en-US" sz="2400" b="1" dirty="0"/>
              <a:t>treatment and prevention </a:t>
            </a:r>
            <a:r>
              <a:rPr lang="en-US" sz="2400" b="1" dirty="0" smtClean="0"/>
              <a:t>of </a:t>
            </a:r>
            <a:r>
              <a:rPr lang="pt-BR" sz="2400" b="1" dirty="0" err="1" smtClean="0"/>
              <a:t>human</a:t>
            </a:r>
            <a:r>
              <a:rPr lang="pt-BR" sz="2400" b="1" dirty="0" smtClean="0"/>
              <a:t> </a:t>
            </a:r>
            <a:r>
              <a:rPr lang="pt-BR" sz="2400" b="1" dirty="0" err="1"/>
              <a:t>cancer</a:t>
            </a:r>
            <a:r>
              <a:rPr lang="pt-BR" sz="2400" b="1" dirty="0"/>
              <a:t>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872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738" y="1066800"/>
            <a:ext cx="10131425" cy="1456267"/>
          </a:xfrm>
        </p:spPr>
        <p:txBody>
          <a:bodyPr>
            <a:normAutofit/>
          </a:bodyPr>
          <a:lstStyle/>
          <a:p>
            <a:r>
              <a:rPr lang="pt-BR" sz="5400" dirty="0" smtClean="0"/>
              <a:t>Obrigado!!!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4724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385354"/>
            <a:ext cx="10131425" cy="1456267"/>
          </a:xfrm>
        </p:spPr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798" y="1567301"/>
            <a:ext cx="10234751" cy="4742059"/>
          </a:xfrm>
        </p:spPr>
        <p:txBody>
          <a:bodyPr>
            <a:normAutofit lnSpcReduction="10000"/>
          </a:bodyPr>
          <a:lstStyle/>
          <a:p>
            <a:pPr marL="342900" indent="-342900" algn="just">
              <a:buAutoNum type="arabicPeriod"/>
            </a:pPr>
            <a:r>
              <a:rPr lang="en-US" dirty="0" smtClean="0"/>
              <a:t>Vidal</a:t>
            </a:r>
            <a:r>
              <a:rPr lang="en-US" dirty="0"/>
              <a:t>, Parra, et al.: Mechanism of activation of the PAI-1 gene by </a:t>
            </a:r>
            <a:r>
              <a:rPr lang="en-US" dirty="0" smtClean="0"/>
              <a:t>MNNG. </a:t>
            </a:r>
            <a:r>
              <a:rPr lang="en-US" dirty="0" err="1" smtClean="0"/>
              <a:t>Schattauer</a:t>
            </a:r>
            <a:r>
              <a:rPr lang="en-US" dirty="0" smtClean="0"/>
              <a:t>: </a:t>
            </a:r>
            <a:r>
              <a:rPr lang="pt-BR" dirty="0" err="1"/>
              <a:t>Cellular</a:t>
            </a:r>
            <a:r>
              <a:rPr lang="pt-BR" dirty="0"/>
              <a:t> </a:t>
            </a:r>
            <a:r>
              <a:rPr lang="pt-BR" dirty="0" err="1" smtClean="0"/>
              <a:t>Proteolysis</a:t>
            </a:r>
            <a:r>
              <a:rPr lang="pt-BR" dirty="0" smtClean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 smtClean="0"/>
              <a:t>Oncology</a:t>
            </a:r>
            <a:r>
              <a:rPr lang="pt-BR" dirty="0" smtClean="0"/>
              <a:t>. </a:t>
            </a:r>
            <a:r>
              <a:rPr lang="pt-BR" dirty="0"/>
              <a:t>2005. DOI: </a:t>
            </a:r>
            <a:r>
              <a:rPr lang="pt-BR" dirty="0" smtClean="0"/>
              <a:t>10.1160/TH04–10–0644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2</a:t>
            </a:r>
            <a:r>
              <a:rPr lang="pt-BR" dirty="0"/>
              <a:t>. Allen G. </a:t>
            </a:r>
            <a:r>
              <a:rPr lang="pt-BR" dirty="0" err="1"/>
              <a:t>Schroering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Kandace</a:t>
            </a:r>
            <a:r>
              <a:rPr lang="pt-BR" dirty="0"/>
              <a:t> J. Williams. </a:t>
            </a:r>
            <a:r>
              <a:rPr lang="en-US" dirty="0"/>
              <a:t>Rapid induction of chromatin-associated DNA mismatch repair </a:t>
            </a:r>
            <a:r>
              <a:rPr lang="pt-BR" dirty="0" err="1"/>
              <a:t>proteins</a:t>
            </a:r>
            <a:r>
              <a:rPr lang="pt-BR" dirty="0"/>
              <a:t> </a:t>
            </a:r>
            <a:r>
              <a:rPr lang="pt-BR" dirty="0" err="1"/>
              <a:t>after</a:t>
            </a:r>
            <a:r>
              <a:rPr lang="pt-BR" dirty="0"/>
              <a:t> MNNG </a:t>
            </a:r>
            <a:r>
              <a:rPr lang="pt-BR" dirty="0" err="1"/>
              <a:t>treatment</a:t>
            </a:r>
            <a:r>
              <a:rPr lang="pt-BR" dirty="0"/>
              <a:t>. </a:t>
            </a:r>
            <a:r>
              <a:rPr lang="en-US" dirty="0"/>
              <a:t>DNA Repair (</a:t>
            </a:r>
            <a:r>
              <a:rPr lang="en-US" dirty="0" err="1"/>
              <a:t>Amst</a:t>
            </a:r>
            <a:r>
              <a:rPr lang="en-US" dirty="0"/>
              <a:t>). Author manuscript; available in PMC </a:t>
            </a:r>
            <a:r>
              <a:rPr lang="en-US" dirty="0" smtClean="0"/>
              <a:t>2009.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3. </a:t>
            </a:r>
            <a:r>
              <a:rPr lang="pt-BR" dirty="0" err="1"/>
              <a:t>Sharmila</a:t>
            </a:r>
            <a:r>
              <a:rPr lang="pt-BR" dirty="0"/>
              <a:t> </a:t>
            </a:r>
            <a:r>
              <a:rPr lang="pt-BR" dirty="0" err="1"/>
              <a:t>Shankar</a:t>
            </a:r>
            <a:r>
              <a:rPr lang="pt-BR" dirty="0"/>
              <a:t>, </a:t>
            </a:r>
            <a:r>
              <a:rPr lang="pt-BR" dirty="0" err="1"/>
              <a:t>Gyanendra</a:t>
            </a:r>
            <a:r>
              <a:rPr lang="pt-BR" dirty="0"/>
              <a:t> Singh, </a:t>
            </a:r>
            <a:r>
              <a:rPr lang="pt-BR" dirty="0" err="1"/>
              <a:t>Rakesh</a:t>
            </a:r>
            <a:r>
              <a:rPr lang="pt-BR" dirty="0"/>
              <a:t> K. </a:t>
            </a:r>
            <a:r>
              <a:rPr lang="pt-BR" dirty="0" err="1"/>
              <a:t>Srivastava</a:t>
            </a:r>
            <a:r>
              <a:rPr lang="pt-BR" dirty="0"/>
              <a:t>. </a:t>
            </a:r>
            <a:r>
              <a:rPr lang="en-US" dirty="0"/>
              <a:t>Chemoprevention by resveratrol: molecular mechanisms and therapeutic potential. </a:t>
            </a:r>
            <a:r>
              <a:rPr lang="pt-BR" dirty="0" err="1"/>
              <a:t>Frontiers</a:t>
            </a:r>
            <a:r>
              <a:rPr lang="pt-BR" dirty="0"/>
              <a:t> in </a:t>
            </a:r>
            <a:r>
              <a:rPr lang="pt-BR" dirty="0" err="1"/>
              <a:t>Bioscience</a:t>
            </a:r>
            <a:r>
              <a:rPr lang="pt-BR" dirty="0"/>
              <a:t> 12, 4839-4854, </a:t>
            </a:r>
            <a:r>
              <a:rPr lang="pt-BR" dirty="0" err="1"/>
              <a:t>September</a:t>
            </a:r>
            <a:r>
              <a:rPr lang="pt-BR" dirty="0"/>
              <a:t> 1, </a:t>
            </a:r>
            <a:r>
              <a:rPr lang="pt-BR" dirty="0" smtClean="0"/>
              <a:t>2007.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4. </a:t>
            </a:r>
            <a:r>
              <a:rPr lang="pt-BR" dirty="0"/>
              <a:t>Douglas </a:t>
            </a:r>
            <a:r>
              <a:rPr lang="pt-BR" dirty="0" err="1" smtClean="0"/>
              <a:t>Hanahan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/>
              <a:t>Robert A. </a:t>
            </a:r>
            <a:r>
              <a:rPr lang="pt-BR" dirty="0" err="1" smtClean="0"/>
              <a:t>Weinber</a:t>
            </a:r>
            <a:r>
              <a:rPr lang="pt-BR" dirty="0" smtClean="0"/>
              <a:t>. </a:t>
            </a:r>
            <a:r>
              <a:rPr lang="en-US" dirty="0"/>
              <a:t>Hallmarks of Cancer: The Next </a:t>
            </a:r>
            <a:r>
              <a:rPr lang="en-US" dirty="0" smtClean="0"/>
              <a:t>Generation. </a:t>
            </a:r>
            <a:r>
              <a:rPr lang="en-US" dirty="0"/>
              <a:t>Cell 144, March 4, </a:t>
            </a:r>
            <a:r>
              <a:rPr lang="en-US" dirty="0" smtClean="0"/>
              <a:t>2011. </a:t>
            </a:r>
            <a:r>
              <a:rPr lang="pt-BR" dirty="0"/>
              <a:t>DOI </a:t>
            </a:r>
            <a:r>
              <a:rPr lang="pt-BR" dirty="0" smtClean="0"/>
              <a:t>10.1016/j.cell.2011.02.013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5. Douglas </a:t>
            </a:r>
            <a:r>
              <a:rPr lang="pt-BR" dirty="0" err="1"/>
              <a:t>Hanahan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Robert A. Weinberg. The </a:t>
            </a:r>
            <a:r>
              <a:rPr lang="pt-BR" dirty="0" err="1"/>
              <a:t>Hallmarks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Cancer</a:t>
            </a:r>
            <a:r>
              <a:rPr lang="pt-BR" dirty="0"/>
              <a:t>. </a:t>
            </a:r>
            <a:r>
              <a:rPr lang="pt-BR" dirty="0" err="1"/>
              <a:t>Cell</a:t>
            </a:r>
            <a:r>
              <a:rPr lang="pt-BR" dirty="0"/>
              <a:t>, Vol. 100, 57–70, </a:t>
            </a:r>
            <a:r>
              <a:rPr lang="pt-BR" dirty="0" err="1"/>
              <a:t>January</a:t>
            </a:r>
            <a:r>
              <a:rPr lang="pt-BR" dirty="0"/>
              <a:t> 7, </a:t>
            </a:r>
            <a:r>
              <a:rPr lang="pt-BR" dirty="0" smtClean="0"/>
              <a:t>2000.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91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376" y="300507"/>
            <a:ext cx="10131425" cy="1456267"/>
          </a:xfrm>
        </p:spPr>
        <p:txBody>
          <a:bodyPr/>
          <a:lstStyle/>
          <a:p>
            <a:r>
              <a:rPr lang="pt-BR" dirty="0" err="1" smtClean="0"/>
              <a:t>Hallmarks</a:t>
            </a:r>
            <a:r>
              <a:rPr lang="pt-BR" dirty="0" smtClean="0"/>
              <a:t>: da </a:t>
            </a:r>
            <a:r>
              <a:rPr lang="pt-BR" dirty="0" err="1" smtClean="0"/>
              <a:t>carcinogenese</a:t>
            </a:r>
            <a:r>
              <a:rPr lang="pt-BR" dirty="0" smtClean="0"/>
              <a:t> à terapia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1" y="1493949"/>
            <a:ext cx="10131425" cy="5074276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Como </a:t>
            </a:r>
            <a:r>
              <a:rPr lang="pt-BR" sz="2000" b="1" dirty="0"/>
              <a:t>o N-</a:t>
            </a:r>
            <a:r>
              <a:rPr lang="pt-BR" sz="2000" b="1" dirty="0" err="1"/>
              <a:t>methyl</a:t>
            </a:r>
            <a:r>
              <a:rPr lang="pt-BR" sz="2000" b="1" dirty="0"/>
              <a:t>-N’-</a:t>
            </a:r>
            <a:r>
              <a:rPr lang="pt-BR" sz="2000" b="1" dirty="0" smtClean="0"/>
              <a:t>nitro-N-</a:t>
            </a:r>
            <a:r>
              <a:rPr lang="pt-BR" sz="2000" b="1" dirty="0" err="1" smtClean="0"/>
              <a:t>nitrosoguanidine</a:t>
            </a:r>
            <a:r>
              <a:rPr lang="pt-BR" sz="2000" b="1" dirty="0" smtClean="0"/>
              <a:t> (MNNG) se relaciona com o </a:t>
            </a:r>
            <a:r>
              <a:rPr lang="pt-BR" sz="2000" b="1" dirty="0" err="1" smtClean="0"/>
              <a:t>Hallmarks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of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Cancer</a:t>
            </a:r>
            <a:r>
              <a:rPr lang="pt-BR" sz="2000" b="1" dirty="0" smtClean="0"/>
              <a:t>?</a:t>
            </a:r>
          </a:p>
          <a:p>
            <a:endParaRPr lang="pt-BR" sz="2000" b="1" dirty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/>
          </a:p>
          <a:p>
            <a:endParaRPr lang="pt-BR" sz="2000" b="1" dirty="0" smtClean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r>
              <a:rPr lang="pt-BR" sz="2000" b="1" dirty="0" smtClean="0"/>
              <a:t>Quais os alvos da terapia com </a:t>
            </a:r>
            <a:r>
              <a:rPr lang="pt-BR" sz="2000" b="1" dirty="0" err="1" smtClean="0"/>
              <a:t>Resveratrol</a:t>
            </a:r>
            <a:r>
              <a:rPr lang="pt-BR" sz="2000" b="1" dirty="0" smtClean="0"/>
              <a:t>  e quais </a:t>
            </a:r>
            <a:r>
              <a:rPr lang="pt-BR" sz="2000" b="1" dirty="0" err="1" smtClean="0"/>
              <a:t>Hallmarks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of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Cancer</a:t>
            </a:r>
            <a:r>
              <a:rPr lang="pt-BR" sz="2000" b="1" dirty="0" smtClean="0"/>
              <a:t> estão envolvidos?</a:t>
            </a:r>
            <a:endParaRPr lang="pt-BR" sz="2000" b="1" dirty="0"/>
          </a:p>
        </p:txBody>
      </p:sp>
      <p:pic>
        <p:nvPicPr>
          <p:cNvPr id="1030" name="Picture 6" descr="Resultado de imagem para hallmarks of 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61" y="2101933"/>
            <a:ext cx="4752304" cy="38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127665" y="2101933"/>
            <a:ext cx="476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4,5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113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Hallmarks</a:t>
            </a:r>
            <a:r>
              <a:rPr lang="pt-BR" dirty="0" smtClean="0"/>
              <a:t>: </a:t>
            </a:r>
            <a:r>
              <a:rPr lang="pt-BR" dirty="0" err="1" smtClean="0"/>
              <a:t>carcinogênese</a:t>
            </a:r>
            <a:r>
              <a:rPr lang="pt-BR" dirty="0" smtClean="0"/>
              <a:t> por </a:t>
            </a:r>
            <a:r>
              <a:rPr lang="pt-BR" dirty="0" err="1" smtClean="0"/>
              <a:t>mnng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5800" y="1911320"/>
            <a:ext cx="1013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The </a:t>
            </a:r>
            <a:r>
              <a:rPr lang="en-US" b="1" dirty="0" smtClean="0"/>
              <a:t>MNNG </a:t>
            </a:r>
            <a:r>
              <a:rPr lang="en-US" b="1" dirty="0"/>
              <a:t>is </a:t>
            </a:r>
            <a:r>
              <a:rPr lang="en-US" b="1" dirty="0" smtClean="0"/>
              <a:t>an</a:t>
            </a:r>
            <a:r>
              <a:rPr lang="en-US" b="1" dirty="0"/>
              <a:t> alkylating </a:t>
            </a:r>
            <a:r>
              <a:rPr lang="en-US" b="1" dirty="0" smtClean="0"/>
              <a:t>agent, an </a:t>
            </a:r>
            <a:r>
              <a:rPr lang="en-US" b="1" dirty="0"/>
              <a:t>environmental carcinogen that causes DNA lesions leading to cell </a:t>
            </a:r>
            <a:r>
              <a:rPr lang="en-US" b="1" dirty="0" smtClean="0"/>
              <a:t>death.</a:t>
            </a:r>
            <a:r>
              <a:rPr lang="en-US" b="1" baseline="30000" dirty="0" smtClean="0"/>
              <a:t>1,2</a:t>
            </a:r>
            <a:endParaRPr lang="pt-BR" b="1" dirty="0"/>
          </a:p>
        </p:txBody>
      </p:sp>
      <p:pic>
        <p:nvPicPr>
          <p:cNvPr id="7" name="Picture 6" descr="Resultado de imagem para hallmarks of 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60" y="2557651"/>
            <a:ext cx="4752304" cy="38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2125015" y="5203065"/>
            <a:ext cx="1068946" cy="54091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018985" y="2996858"/>
            <a:ext cx="423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Alquilação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do DNA gerando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adutos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de DNA (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O6-alkyl guanine)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levando eventualmente a aberrações cromossômicas, mutações de ponto e morte celular.</a:t>
            </a:r>
            <a:r>
              <a:rPr lang="pt-BR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1,2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18985" y="4636394"/>
            <a:ext cx="423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00B050"/>
                </a:solidFill>
              </a:rPr>
              <a:t>Recentes estudos demonstraram que o MNNG promove a fosforilação da </a:t>
            </a:r>
            <a:r>
              <a:rPr lang="pt-BR" dirty="0" err="1" smtClean="0">
                <a:solidFill>
                  <a:srgbClr val="00B050"/>
                </a:solidFill>
              </a:rPr>
              <a:t>serina</a:t>
            </a:r>
            <a:r>
              <a:rPr lang="pt-BR" dirty="0" smtClean="0">
                <a:solidFill>
                  <a:srgbClr val="00B050"/>
                </a:solidFill>
              </a:rPr>
              <a:t> 15 do p53 através de ATM e ATR kinases.</a:t>
            </a:r>
            <a:r>
              <a:rPr lang="pt-BR" baseline="30000" dirty="0" smtClean="0">
                <a:solidFill>
                  <a:srgbClr val="00B050"/>
                </a:solidFill>
              </a:rPr>
              <a:t>1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250028" y="2557651"/>
            <a:ext cx="824248" cy="59767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543050" y="2473967"/>
            <a:ext cx="476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4,5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3060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35" y="626408"/>
            <a:ext cx="10507525" cy="29304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474" y="3984121"/>
            <a:ext cx="6918748" cy="26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5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1255" y="1317938"/>
            <a:ext cx="10131425" cy="1456267"/>
          </a:xfrm>
        </p:spPr>
        <p:txBody>
          <a:bodyPr/>
          <a:lstStyle/>
          <a:p>
            <a:r>
              <a:rPr lang="pt-BR" dirty="0" smtClean="0"/>
              <a:t>Métodos utilizados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977210"/>
              </p:ext>
            </p:extLst>
          </p:nvPr>
        </p:nvGraphicFramePr>
        <p:xfrm>
          <a:off x="2527479" y="609600"/>
          <a:ext cx="10131425" cy="573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06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93724" y="339144"/>
            <a:ext cx="10131425" cy="1456267"/>
          </a:xfrm>
        </p:spPr>
        <p:txBody>
          <a:bodyPr/>
          <a:lstStyle/>
          <a:p>
            <a:r>
              <a:rPr lang="pt-BR" dirty="0" smtClean="0"/>
              <a:t>Influência do MNNG sobre o tp53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684" y="2643437"/>
            <a:ext cx="4747356" cy="66276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4" y="1795411"/>
            <a:ext cx="5884350" cy="47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694" y="687823"/>
            <a:ext cx="10131425" cy="1456267"/>
          </a:xfrm>
        </p:spPr>
        <p:txBody>
          <a:bodyPr>
            <a:normAutofit/>
          </a:bodyPr>
          <a:lstStyle/>
          <a:p>
            <a:r>
              <a:rPr lang="pt-BR" dirty="0" err="1"/>
              <a:t>Resveratrol</a:t>
            </a:r>
            <a:r>
              <a:rPr lang="pt-BR" dirty="0"/>
              <a:t>: Potencial terapêutico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2253801"/>
            <a:ext cx="10354613" cy="27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361" y="343131"/>
            <a:ext cx="11109959" cy="1456267"/>
          </a:xfrm>
        </p:spPr>
        <p:txBody>
          <a:bodyPr/>
          <a:lstStyle/>
          <a:p>
            <a:r>
              <a:rPr lang="pt-BR" dirty="0" err="1" smtClean="0"/>
              <a:t>Hallmarks</a:t>
            </a:r>
            <a:r>
              <a:rPr lang="pt-BR" dirty="0" smtClean="0"/>
              <a:t>: alvos para terapia com </a:t>
            </a:r>
            <a:r>
              <a:rPr lang="pt-BR" dirty="0" err="1" smtClean="0"/>
              <a:t>resveratrol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578" y="2364320"/>
            <a:ext cx="3009405" cy="34524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76054" y="2017969"/>
            <a:ext cx="6166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 err="1"/>
              <a:t>Resveratrol</a:t>
            </a:r>
            <a:r>
              <a:rPr lang="pt-BR" dirty="0"/>
              <a:t> (C14H12O3) </a:t>
            </a:r>
            <a:r>
              <a:rPr lang="pt-BR" dirty="0" err="1"/>
              <a:t>is</a:t>
            </a:r>
            <a:r>
              <a:rPr lang="pt-BR" dirty="0"/>
              <a:t> a </a:t>
            </a:r>
            <a:r>
              <a:rPr lang="pt-BR" dirty="0" err="1"/>
              <a:t>naturally</a:t>
            </a:r>
            <a:r>
              <a:rPr lang="pt-BR" dirty="0"/>
              <a:t> </a:t>
            </a:r>
            <a:r>
              <a:rPr lang="pt-BR" dirty="0" err="1" smtClean="0"/>
              <a:t>occurring</a:t>
            </a:r>
            <a:r>
              <a:rPr lang="pt-BR" dirty="0" smtClean="0"/>
              <a:t> </a:t>
            </a:r>
            <a:r>
              <a:rPr lang="en-US" dirty="0" err="1" smtClean="0"/>
              <a:t>phytoalexin</a:t>
            </a:r>
            <a:r>
              <a:rPr lang="en-US" dirty="0" smtClean="0"/>
              <a:t> </a:t>
            </a:r>
            <a:r>
              <a:rPr lang="en-US" dirty="0"/>
              <a:t>produced by some higher plants in response </a:t>
            </a:r>
            <a:r>
              <a:rPr lang="en-US" dirty="0" smtClean="0"/>
              <a:t>to stress/injury </a:t>
            </a:r>
            <a:r>
              <a:rPr lang="en-US" dirty="0"/>
              <a:t>due to environmental </a:t>
            </a:r>
            <a:r>
              <a:rPr lang="en-US" dirty="0" smtClean="0"/>
              <a:t>hazards.</a:t>
            </a:r>
            <a:r>
              <a:rPr lang="en-US" baseline="30000" dirty="0"/>
              <a:t>3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76053" y="2945845"/>
            <a:ext cx="6166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It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smtClean="0"/>
              <a:t>a </a:t>
            </a:r>
            <a:r>
              <a:rPr lang="en-US" dirty="0" smtClean="0"/>
              <a:t>naturally </a:t>
            </a:r>
            <a:r>
              <a:rPr lang="en-US" dirty="0"/>
              <a:t>occurring </a:t>
            </a:r>
            <a:r>
              <a:rPr lang="en-US" dirty="0" smtClean="0"/>
              <a:t>phytochemical (polyphenolic) found </a:t>
            </a:r>
            <a:r>
              <a:rPr lang="en-US" dirty="0"/>
              <a:t>in many </a:t>
            </a:r>
            <a:r>
              <a:rPr lang="en-US" dirty="0" smtClean="0"/>
              <a:t>plant species</a:t>
            </a:r>
            <a:r>
              <a:rPr lang="en-US" dirty="0"/>
              <a:t>, including grapes, peanuts and various </a:t>
            </a:r>
            <a:r>
              <a:rPr lang="en-US" dirty="0" smtClean="0"/>
              <a:t>herbs.</a:t>
            </a:r>
            <a:r>
              <a:rPr lang="en-US" baseline="30000" dirty="0" smtClean="0"/>
              <a:t>3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35577" y="1620193"/>
            <a:ext cx="300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que é o </a:t>
            </a:r>
            <a:r>
              <a:rPr lang="pt-BR" sz="2400" dirty="0" err="1" smtClean="0"/>
              <a:t>Resveratrol</a:t>
            </a:r>
            <a:r>
              <a:rPr lang="pt-BR" sz="2400" dirty="0" smtClean="0"/>
              <a:t>?</a:t>
            </a: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855" y="3851381"/>
            <a:ext cx="3928057" cy="270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94361" y="578262"/>
            <a:ext cx="1110995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err="1" smtClean="0"/>
              <a:t>Hallmarks</a:t>
            </a:r>
            <a:r>
              <a:rPr lang="pt-BR" dirty="0" smtClean="0"/>
              <a:t>: alvos para terapia com </a:t>
            </a:r>
            <a:r>
              <a:rPr lang="pt-BR" dirty="0" err="1" smtClean="0"/>
              <a:t>resveratrol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8" name="Picture 6" descr="Resultado de imagem para hallmarks of 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442513"/>
            <a:ext cx="4752304" cy="38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914208" y="1991843"/>
            <a:ext cx="5633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</a:rPr>
              <a:t>Regulation of Bcl-2 family </a:t>
            </a:r>
            <a:r>
              <a:rPr lang="en-US" b="1" dirty="0" smtClean="0">
                <a:solidFill>
                  <a:srgbClr val="FF0000"/>
                </a:solidFill>
              </a:rPr>
              <a:t>members</a:t>
            </a:r>
          </a:p>
          <a:p>
            <a:pPr algn="just"/>
            <a:r>
              <a:rPr lang="pt-BR" dirty="0" err="1" smtClean="0"/>
              <a:t>Resveratrol</a:t>
            </a:r>
            <a:r>
              <a:rPr lang="pt-BR" dirty="0" smtClean="0"/>
              <a:t> </a:t>
            </a:r>
            <a:r>
              <a:rPr lang="pt-BR" dirty="0" err="1" smtClean="0"/>
              <a:t>inhibits</a:t>
            </a:r>
            <a:r>
              <a:rPr lang="pt-B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expression of </a:t>
            </a:r>
            <a:r>
              <a:rPr lang="en-US" dirty="0" err="1"/>
              <a:t>antiapoptotic</a:t>
            </a:r>
            <a:r>
              <a:rPr lang="en-US" dirty="0"/>
              <a:t> proteins such as Bcl-2 </a:t>
            </a:r>
            <a:r>
              <a:rPr lang="en-US" dirty="0" smtClean="0"/>
              <a:t>and </a:t>
            </a:r>
            <a:r>
              <a:rPr lang="en-US" dirty="0" err="1" smtClean="0"/>
              <a:t>Bcl</a:t>
            </a:r>
            <a:r>
              <a:rPr lang="en-US" dirty="0" smtClean="0"/>
              <a:t>-XL</a:t>
            </a:r>
            <a:r>
              <a:rPr lang="en-US" dirty="0"/>
              <a:t>, and induces the expression of </a:t>
            </a:r>
            <a:r>
              <a:rPr lang="en-US" dirty="0" err="1"/>
              <a:t>Bax</a:t>
            </a:r>
            <a:r>
              <a:rPr lang="en-US" dirty="0"/>
              <a:t>, </a:t>
            </a:r>
            <a:r>
              <a:rPr lang="en-US" dirty="0" err="1"/>
              <a:t>Bak</a:t>
            </a:r>
            <a:r>
              <a:rPr lang="en-US" dirty="0"/>
              <a:t>, </a:t>
            </a:r>
            <a:r>
              <a:rPr lang="en-US" dirty="0" smtClean="0"/>
              <a:t>Bad, PUMA</a:t>
            </a:r>
            <a:r>
              <a:rPr lang="en-US" dirty="0"/>
              <a:t>, </a:t>
            </a:r>
            <a:r>
              <a:rPr lang="en-US" dirty="0" err="1"/>
              <a:t>Noxa</a:t>
            </a:r>
            <a:r>
              <a:rPr lang="en-US" dirty="0"/>
              <a:t> and </a:t>
            </a:r>
            <a:r>
              <a:rPr lang="en-US" dirty="0" smtClean="0"/>
              <a:t>Bim.</a:t>
            </a:r>
            <a:r>
              <a:rPr lang="en-US" baseline="30000" dirty="0" smtClean="0"/>
              <a:t>3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822960" y="3973248"/>
            <a:ext cx="888275" cy="9274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914208" y="3374338"/>
            <a:ext cx="5633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FF00"/>
                </a:solidFill>
              </a:rPr>
              <a:t>Effects of Resveratrol on </a:t>
            </a:r>
            <a:r>
              <a:rPr lang="en-US" b="1" dirty="0" smtClean="0">
                <a:solidFill>
                  <a:srgbClr val="FFFF00"/>
                </a:solidFill>
              </a:rPr>
              <a:t>Inflammation</a:t>
            </a:r>
          </a:p>
          <a:p>
            <a:pPr algn="just"/>
            <a:r>
              <a:rPr lang="pt-BR" dirty="0" err="1" smtClean="0"/>
              <a:t>Resveratrol</a:t>
            </a:r>
            <a:r>
              <a:rPr lang="pt-BR" dirty="0" smtClean="0"/>
              <a:t> </a:t>
            </a:r>
            <a:r>
              <a:rPr lang="en-US" dirty="0" smtClean="0"/>
              <a:t>decreased </a:t>
            </a:r>
            <a:r>
              <a:rPr lang="en-US" dirty="0"/>
              <a:t>the expression of cyclooxygenase-2 (</a:t>
            </a:r>
            <a:r>
              <a:rPr lang="en-US" dirty="0" smtClean="0"/>
              <a:t>COX-2) and NF-</a:t>
            </a:r>
            <a:r>
              <a:rPr lang="en-US" dirty="0" err="1" smtClean="0"/>
              <a:t>κB</a:t>
            </a:r>
            <a:r>
              <a:rPr lang="en-US" dirty="0" smtClean="0"/>
              <a:t>. Inhibition </a:t>
            </a:r>
            <a:r>
              <a:rPr lang="en-US" dirty="0"/>
              <a:t>of </a:t>
            </a:r>
            <a:r>
              <a:rPr lang="en-US" dirty="0" err="1"/>
              <a:t>NFκB</a:t>
            </a:r>
            <a:r>
              <a:rPr lang="en-US" dirty="0"/>
              <a:t> activity is a </a:t>
            </a:r>
            <a:r>
              <a:rPr lang="en-US" dirty="0" smtClean="0"/>
              <a:t>possible mechanism </a:t>
            </a:r>
            <a:r>
              <a:rPr lang="en-US" dirty="0"/>
              <a:t>by which resveratrol exerts </a:t>
            </a:r>
            <a:r>
              <a:rPr lang="en-US" dirty="0" smtClean="0"/>
              <a:t>its anti-inflammatory </a:t>
            </a:r>
            <a:r>
              <a:rPr lang="pt-BR" dirty="0" smtClean="0"/>
              <a:t>activity.</a:t>
            </a:r>
            <a:r>
              <a:rPr lang="pt-BR" baseline="30000" dirty="0" smtClean="0"/>
              <a:t>3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3997234" y="4955141"/>
            <a:ext cx="888275" cy="92746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914208" y="5005441"/>
            <a:ext cx="5633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b="1" dirty="0" err="1">
                <a:solidFill>
                  <a:srgbClr val="00B050"/>
                </a:solidFill>
              </a:rPr>
              <a:t>Regulation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>
                <a:solidFill>
                  <a:srgbClr val="00B050"/>
                </a:solidFill>
              </a:rPr>
              <a:t>of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>
                <a:solidFill>
                  <a:srgbClr val="00B050"/>
                </a:solidFill>
              </a:rPr>
              <a:t>Cell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 smtClean="0">
                <a:solidFill>
                  <a:srgbClr val="00B050"/>
                </a:solidFill>
              </a:rPr>
              <a:t>Cycle</a:t>
            </a:r>
            <a:endParaRPr lang="pt-BR" b="1" dirty="0" smtClean="0">
              <a:solidFill>
                <a:srgbClr val="00B050"/>
              </a:solidFill>
            </a:endParaRPr>
          </a:p>
          <a:p>
            <a:pPr algn="just"/>
            <a:r>
              <a:rPr lang="pt-BR" dirty="0" smtClean="0"/>
              <a:t>In melanoma, </a:t>
            </a:r>
            <a:r>
              <a:rPr lang="en-US" dirty="0" smtClean="0"/>
              <a:t>endothelial </a:t>
            </a:r>
            <a:r>
              <a:rPr lang="en-US" dirty="0"/>
              <a:t>and fibroblastic cell </a:t>
            </a:r>
            <a:r>
              <a:rPr lang="en-US" dirty="0" smtClean="0"/>
              <a:t>lines, resveratrol treatment </a:t>
            </a:r>
            <a:r>
              <a:rPr lang="en-US" dirty="0"/>
              <a:t>led to an activation of p53 activity, </a:t>
            </a:r>
            <a:r>
              <a:rPr lang="en-US" dirty="0" smtClean="0"/>
              <a:t>which correlated </a:t>
            </a:r>
            <a:r>
              <a:rPr lang="en-US" dirty="0"/>
              <a:t>with suppression of cell progression through </a:t>
            </a:r>
            <a:r>
              <a:rPr lang="en-US" dirty="0" smtClean="0"/>
              <a:t>the S </a:t>
            </a:r>
            <a:r>
              <a:rPr lang="en-US" dirty="0"/>
              <a:t>and G2 phases of the cell-cycle and </a:t>
            </a:r>
            <a:r>
              <a:rPr lang="en-US" dirty="0" smtClean="0"/>
              <a:t>apoptosis.</a:t>
            </a:r>
            <a:r>
              <a:rPr lang="en-US" baseline="30000" dirty="0" smtClean="0"/>
              <a:t>3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3061953" y="2292289"/>
            <a:ext cx="935281" cy="89988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428653" y="2396640"/>
            <a:ext cx="476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4,5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22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2" grpId="0" animBg="1"/>
      <p:bldP spid="11" grpId="0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TM03457452[[fn=Celeste]]</Template>
  <TotalTime>169</TotalTime>
  <Words>681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Celestial</vt:lpstr>
      <vt:lpstr>Seminário: modelos experimentais em oncologia</vt:lpstr>
      <vt:lpstr>Hallmarks: da carcinogenese à terapia </vt:lpstr>
      <vt:lpstr>Hallmarks: carcinogênese por mnng</vt:lpstr>
      <vt:lpstr>Apresentação do PowerPoint</vt:lpstr>
      <vt:lpstr>Métodos utilizados</vt:lpstr>
      <vt:lpstr>Influência do MNNG sobre o tp53</vt:lpstr>
      <vt:lpstr>Resveratrol: Potencial terapêutico</vt:lpstr>
      <vt:lpstr>Hallmarks: alvos para terapia com resveratrol </vt:lpstr>
      <vt:lpstr>Apresentação do PowerPoint</vt:lpstr>
      <vt:lpstr>conclusões</vt:lpstr>
      <vt:lpstr>Obrigado!!!</vt:lpstr>
      <vt:lpstr>Referências bibliográficas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Seminário: modelos experimentais em oncologia</dc:title>
  <dc:creator>Everton Felix Cesar</dc:creator>
  <cp:lastModifiedBy>Everton Felix Cesar</cp:lastModifiedBy>
  <cp:revision>19</cp:revision>
  <dcterms:created xsi:type="dcterms:W3CDTF">2016-09-06T12:49:33Z</dcterms:created>
  <dcterms:modified xsi:type="dcterms:W3CDTF">2016-09-09T01:26:41Z</dcterms:modified>
</cp:coreProperties>
</file>