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3" r:id="rId2"/>
    <p:sldId id="407" r:id="rId3"/>
    <p:sldId id="288" r:id="rId4"/>
    <p:sldId id="289" r:id="rId5"/>
    <p:sldId id="296" r:id="rId6"/>
    <p:sldId id="297" r:id="rId7"/>
    <p:sldId id="298" r:id="rId8"/>
    <p:sldId id="299" r:id="rId9"/>
    <p:sldId id="300" r:id="rId10"/>
    <p:sldId id="301" r:id="rId11"/>
    <p:sldId id="382" r:id="rId12"/>
    <p:sldId id="307" r:id="rId13"/>
    <p:sldId id="303" r:id="rId14"/>
    <p:sldId id="304" r:id="rId15"/>
    <p:sldId id="306" r:id="rId16"/>
    <p:sldId id="308" r:id="rId17"/>
    <p:sldId id="384" r:id="rId18"/>
    <p:sldId id="310" r:id="rId19"/>
    <p:sldId id="410" r:id="rId20"/>
    <p:sldId id="408" r:id="rId21"/>
    <p:sldId id="327" r:id="rId22"/>
    <p:sldId id="328" r:id="rId23"/>
    <p:sldId id="412" r:id="rId24"/>
    <p:sldId id="335" r:id="rId25"/>
    <p:sldId id="331" r:id="rId26"/>
    <p:sldId id="305" r:id="rId27"/>
    <p:sldId id="313" r:id="rId28"/>
    <p:sldId id="315" r:id="rId29"/>
    <p:sldId id="317" r:id="rId30"/>
    <p:sldId id="322" r:id="rId31"/>
    <p:sldId id="324" r:id="rId32"/>
    <p:sldId id="411" r:id="rId33"/>
    <p:sldId id="385" r:id="rId34"/>
    <p:sldId id="329" r:id="rId35"/>
    <p:sldId id="347" r:id="rId36"/>
    <p:sldId id="351" r:id="rId37"/>
    <p:sldId id="352" r:id="rId38"/>
    <p:sldId id="354" r:id="rId39"/>
    <p:sldId id="355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EFED"/>
    <a:srgbClr val="4BE5E1"/>
    <a:srgbClr val="1203DB"/>
    <a:srgbClr val="FFFF00"/>
    <a:srgbClr val="FFF2CC"/>
    <a:srgbClr val="FF66CC"/>
    <a:srgbClr val="FF0000"/>
    <a:srgbClr val="7030A0"/>
    <a:srgbClr val="FFE699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5E93D-8424-4346-AFD3-F3DDE55F54A0}" type="datetimeFigureOut">
              <a:rPr lang="en-US" smtClean="0">
                <a:latin typeface="Calibri Light" panose="020F0302020204030204" pitchFamily="34" charset="0"/>
              </a:rPr>
              <a:t>03-Apr-23</a:t>
            </a:fld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9C5C2-3287-46CC-B0EE-20E57B3A42B7}" type="slidenum">
              <a:rPr lang="en-US" smtClean="0">
                <a:latin typeface="Calibri Light" panose="020F0302020204030204" pitchFamily="34" charset="0"/>
              </a:rPr>
              <a:t>‹#›</a:t>
            </a:fld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555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B3CED026-15A7-443E-B5AF-7C0AF12C27BB}" type="datetimeFigureOut">
              <a:rPr lang="en-US" smtClean="0"/>
              <a:pPr/>
              <a:t>03-Apr-23</a:t>
            </a:fld>
            <a:endParaRPr lang="en-US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D0218CEF-804D-48C1-940A-17FD23532F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72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4761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842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0571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844BB0B-ED50-4131-9A30-1E311BE153F7}" type="datetimeFigureOut">
              <a:rPr lang="pt-BR" smtClean="0"/>
              <a:pPr/>
              <a:t>03/04/2023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827EC8-A29E-4541-99B2-9518ABF64433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650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54927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68382" y="184150"/>
            <a:ext cx="742407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991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7938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8280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67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3792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2765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 Light" panose="020F0302020204030204" pitchFamily="34" charset="0"/>
              </a:defRPr>
            </a:lvl1pPr>
            <a:lvl2pPr>
              <a:defRPr sz="2800">
                <a:latin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</a:defRPr>
            </a:lvl3pPr>
            <a:lvl4pPr>
              <a:defRPr sz="2000">
                <a:latin typeface="Calibri Light" panose="020F0302020204030204" pitchFamily="34" charset="0"/>
              </a:defRPr>
            </a:lvl4pPr>
            <a:lvl5pPr>
              <a:defRPr sz="2000">
                <a:latin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054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19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6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30.w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4" Type="http://schemas.openxmlformats.org/officeDocument/2006/relationships/image" Target="../media/image3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47.wmf"/><Relationship Id="rId4" Type="http://schemas.openxmlformats.org/officeDocument/2006/relationships/image" Target="../media/image44.wmf"/><Relationship Id="rId9" Type="http://schemas.openxmlformats.org/officeDocument/2006/relationships/oleObject" Target="../embeddings/oleObject1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1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66.wmf"/><Relationship Id="rId5" Type="http://schemas.openxmlformats.org/officeDocument/2006/relationships/image" Target="../media/image65.png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64.png"/><Relationship Id="rId9" Type="http://schemas.openxmlformats.org/officeDocument/2006/relationships/image" Target="../media/image4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1.w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70.wmf"/><Relationship Id="rId4" Type="http://schemas.openxmlformats.org/officeDocument/2006/relationships/oleObject" Target="../embeddings/oleObject1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73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7" Type="http://schemas.openxmlformats.org/officeDocument/2006/relationships/image" Target="../media/image81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80.wmf"/><Relationship Id="rId4" Type="http://schemas.openxmlformats.org/officeDocument/2006/relationships/oleObject" Target="../embeddings/oleObject18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AD823D73-7BD5-EE6F-1141-CDDD56CC7403}"/>
              </a:ext>
            </a:extLst>
          </p:cNvPr>
          <p:cNvSpPr/>
          <p:nvPr/>
        </p:nvSpPr>
        <p:spPr>
          <a:xfrm>
            <a:off x="841595" y="3333649"/>
            <a:ext cx="398359" cy="180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F706185-59E5-3273-BCC4-E7159C17FD5C}"/>
              </a:ext>
            </a:extLst>
          </p:cNvPr>
          <p:cNvSpPr/>
          <p:nvPr/>
        </p:nvSpPr>
        <p:spPr>
          <a:xfrm>
            <a:off x="2995420" y="3333649"/>
            <a:ext cx="398359" cy="180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3" name="Retângulo 162">
            <a:extLst>
              <a:ext uri="{FF2B5EF4-FFF2-40B4-BE49-F238E27FC236}">
                <a16:creationId xmlns:a16="http://schemas.microsoft.com/office/drawing/2014/main" id="{B0EDEE6C-3A1D-E8D4-278C-72EA588789A5}"/>
              </a:ext>
            </a:extLst>
          </p:cNvPr>
          <p:cNvSpPr/>
          <p:nvPr/>
        </p:nvSpPr>
        <p:spPr>
          <a:xfrm>
            <a:off x="5816573" y="3333908"/>
            <a:ext cx="509103" cy="180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C3134795-1674-9D70-F4B8-C0316BD174AE}"/>
              </a:ext>
            </a:extLst>
          </p:cNvPr>
          <p:cNvSpPr/>
          <p:nvPr/>
        </p:nvSpPr>
        <p:spPr>
          <a:xfrm>
            <a:off x="6963952" y="3891613"/>
            <a:ext cx="256675" cy="12573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0000">
                <a:srgbClr val="0000FF"/>
              </a:gs>
              <a:gs pos="64000">
                <a:srgbClr val="00CCFF"/>
              </a:gs>
              <a:gs pos="48000">
                <a:srgbClr val="00FF00"/>
              </a:gs>
              <a:gs pos="32000">
                <a:srgbClr val="FFFF00"/>
              </a:gs>
              <a:gs pos="16000">
                <a:srgbClr val="FF7F00"/>
              </a:gs>
              <a:gs pos="100000">
                <a:srgbClr val="7030A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2" name="Retângulo 161">
            <a:extLst>
              <a:ext uri="{FF2B5EF4-FFF2-40B4-BE49-F238E27FC236}">
                <a16:creationId xmlns:a16="http://schemas.microsoft.com/office/drawing/2014/main" id="{49E8E116-BF9C-A05E-885E-04078F0FA7E5}"/>
              </a:ext>
            </a:extLst>
          </p:cNvPr>
          <p:cNvSpPr/>
          <p:nvPr/>
        </p:nvSpPr>
        <p:spPr>
          <a:xfrm>
            <a:off x="7205880" y="3333908"/>
            <a:ext cx="272832" cy="180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1" name="Retângulo 160">
            <a:extLst>
              <a:ext uri="{FF2B5EF4-FFF2-40B4-BE49-F238E27FC236}">
                <a16:creationId xmlns:a16="http://schemas.microsoft.com/office/drawing/2014/main" id="{9439FBCC-A2C9-329F-CEDD-ED09A1A1FCF9}"/>
              </a:ext>
            </a:extLst>
          </p:cNvPr>
          <p:cNvSpPr/>
          <p:nvPr/>
        </p:nvSpPr>
        <p:spPr>
          <a:xfrm>
            <a:off x="9681182" y="3333908"/>
            <a:ext cx="71032" cy="180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6F118719-3A31-B554-0E0A-99A860D13D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435" r="721" b="38389"/>
          <a:stretch/>
        </p:blipFill>
        <p:spPr>
          <a:xfrm>
            <a:off x="0" y="3581989"/>
            <a:ext cx="12192000" cy="1545996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8B7B25E5-7E82-FACD-AAFA-61840FA598B7}"/>
              </a:ext>
            </a:extLst>
          </p:cNvPr>
          <p:cNvSpPr txBox="1"/>
          <p:nvPr/>
        </p:nvSpPr>
        <p:spPr>
          <a:xfrm>
            <a:off x="800540" y="5288362"/>
            <a:ext cx="53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2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C72806CE-B0C9-CF10-C8C3-549BF7B2E026}"/>
              </a:ext>
            </a:extLst>
          </p:cNvPr>
          <p:cNvSpPr txBox="1"/>
          <p:nvPr/>
        </p:nvSpPr>
        <p:spPr>
          <a:xfrm>
            <a:off x="1514603" y="5288362"/>
            <a:ext cx="53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1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56DB973D-DF58-FFDB-BAF3-0000FF323286}"/>
              </a:ext>
            </a:extLst>
          </p:cNvPr>
          <p:cNvSpPr txBox="1"/>
          <p:nvPr/>
        </p:nvSpPr>
        <p:spPr>
          <a:xfrm>
            <a:off x="2232003" y="5288362"/>
            <a:ext cx="53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0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93917875-46C4-425F-E743-0D2DA5D15491}"/>
              </a:ext>
            </a:extLst>
          </p:cNvPr>
          <p:cNvSpPr txBox="1"/>
          <p:nvPr/>
        </p:nvSpPr>
        <p:spPr>
          <a:xfrm>
            <a:off x="2923811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-1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4166ED72-3EE1-7595-AFD4-1B09FED75A30}"/>
              </a:ext>
            </a:extLst>
          </p:cNvPr>
          <p:cNvSpPr txBox="1"/>
          <p:nvPr/>
        </p:nvSpPr>
        <p:spPr>
          <a:xfrm>
            <a:off x="3647229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-2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7100DEA-E800-47F6-3E9F-A58A18888017}"/>
              </a:ext>
            </a:extLst>
          </p:cNvPr>
          <p:cNvSpPr txBox="1"/>
          <p:nvPr/>
        </p:nvSpPr>
        <p:spPr>
          <a:xfrm>
            <a:off x="4361292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-3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C6897DA5-0B60-CCEA-580D-8FF2AAE21E7A}"/>
              </a:ext>
            </a:extLst>
          </p:cNvPr>
          <p:cNvSpPr txBox="1"/>
          <p:nvPr/>
        </p:nvSpPr>
        <p:spPr>
          <a:xfrm>
            <a:off x="5088217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-4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359E102-25DD-A4D9-6CC6-4120593C4467}"/>
              </a:ext>
            </a:extLst>
          </p:cNvPr>
          <p:cNvSpPr txBox="1"/>
          <p:nvPr/>
        </p:nvSpPr>
        <p:spPr>
          <a:xfrm>
            <a:off x="5811805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-5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743BDA6C-8A1F-A451-057A-099907E9BF7B}"/>
              </a:ext>
            </a:extLst>
          </p:cNvPr>
          <p:cNvSpPr txBox="1"/>
          <p:nvPr/>
        </p:nvSpPr>
        <p:spPr>
          <a:xfrm>
            <a:off x="6533081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-6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E6CB073-185B-90FC-9A6A-358CD0AACC06}"/>
              </a:ext>
            </a:extLst>
          </p:cNvPr>
          <p:cNvSpPr txBox="1"/>
          <p:nvPr/>
        </p:nvSpPr>
        <p:spPr>
          <a:xfrm>
            <a:off x="7256669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-7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B3DA3F8F-AFB3-A0F7-8C48-7BAEE72ADBF6}"/>
              </a:ext>
            </a:extLst>
          </p:cNvPr>
          <p:cNvSpPr txBox="1"/>
          <p:nvPr/>
        </p:nvSpPr>
        <p:spPr>
          <a:xfrm>
            <a:off x="7974069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-8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1FF7EFB4-A039-958F-01E2-CE5C713C7E13}"/>
              </a:ext>
            </a:extLst>
          </p:cNvPr>
          <p:cNvSpPr txBox="1"/>
          <p:nvPr/>
        </p:nvSpPr>
        <p:spPr>
          <a:xfrm>
            <a:off x="8697657" y="528836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-9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197B486C-C2D9-CD34-E411-BD1B04B3ACBE}"/>
              </a:ext>
            </a:extLst>
          </p:cNvPr>
          <p:cNvSpPr txBox="1"/>
          <p:nvPr/>
        </p:nvSpPr>
        <p:spPr>
          <a:xfrm>
            <a:off x="9369442" y="528836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-10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C0CB76A0-F544-2B4E-BC15-9A1C382B96AB}"/>
              </a:ext>
            </a:extLst>
          </p:cNvPr>
          <p:cNvSpPr txBox="1"/>
          <p:nvPr/>
        </p:nvSpPr>
        <p:spPr>
          <a:xfrm>
            <a:off x="10093030" y="528836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-11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EDD9A39-9803-691E-C419-5E2DB62B83A4}"/>
              </a:ext>
            </a:extLst>
          </p:cNvPr>
          <p:cNvSpPr txBox="1"/>
          <p:nvPr/>
        </p:nvSpPr>
        <p:spPr>
          <a:xfrm>
            <a:off x="10800905" y="528836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-12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997A21AC-0929-F474-31E5-EBADCD8827ED}"/>
              </a:ext>
            </a:extLst>
          </p:cNvPr>
          <p:cNvSpPr txBox="1"/>
          <p:nvPr/>
        </p:nvSpPr>
        <p:spPr>
          <a:xfrm>
            <a:off x="11524493" y="528836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-13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C2B30CD8-DDA9-30FA-BBAC-75FB637929EB}"/>
              </a:ext>
            </a:extLst>
          </p:cNvPr>
          <p:cNvSpPr txBox="1"/>
          <p:nvPr/>
        </p:nvSpPr>
        <p:spPr>
          <a:xfrm>
            <a:off x="76980" y="5288362"/>
            <a:ext cx="53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10</a:t>
            </a:r>
            <a:r>
              <a:rPr lang="pt-BR" sz="2000" baseline="30000" dirty="0"/>
              <a:t>3</a:t>
            </a:r>
          </a:p>
        </p:txBody>
      </p: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A5ABEC44-8CA3-E16E-8A49-797B68CBC65D}"/>
              </a:ext>
            </a:extLst>
          </p:cNvPr>
          <p:cNvGrpSpPr/>
          <p:nvPr/>
        </p:nvGrpSpPr>
        <p:grpSpPr>
          <a:xfrm>
            <a:off x="-9427" y="5139313"/>
            <a:ext cx="12204000" cy="180000"/>
            <a:chOff x="-9427" y="3763000"/>
            <a:chExt cx="12204000" cy="180000"/>
          </a:xfrm>
        </p:grpSpPr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1F576E64-6FCC-3CF9-A93E-245EFAE196B9}"/>
                </a:ext>
              </a:extLst>
            </p:cNvPr>
            <p:cNvCxnSpPr/>
            <p:nvPr/>
          </p:nvCxnSpPr>
          <p:spPr>
            <a:xfrm>
              <a:off x="-9427" y="3776024"/>
              <a:ext cx="12204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581A4D07-6B1A-10B6-B516-2BDB52EAE1D9}"/>
                </a:ext>
              </a:extLst>
            </p:cNvPr>
            <p:cNvCxnSpPr/>
            <p:nvPr/>
          </p:nvCxnSpPr>
          <p:spPr>
            <a:xfrm>
              <a:off x="332573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DBB7F028-F158-BFB3-237F-7E8FE49FCA49}"/>
                </a:ext>
              </a:extLst>
            </p:cNvPr>
            <p:cNvCxnSpPr/>
            <p:nvPr/>
          </p:nvCxnSpPr>
          <p:spPr>
            <a:xfrm>
              <a:off x="1065998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91ACD1B3-1E71-3FFB-1F66-D21E2B4FD20A}"/>
                </a:ext>
              </a:extLst>
            </p:cNvPr>
            <p:cNvCxnSpPr/>
            <p:nvPr/>
          </p:nvCxnSpPr>
          <p:spPr>
            <a:xfrm>
              <a:off x="1759148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ector reto 61">
              <a:extLst>
                <a:ext uri="{FF2B5EF4-FFF2-40B4-BE49-F238E27FC236}">
                  <a16:creationId xmlns:a16="http://schemas.microsoft.com/office/drawing/2014/main" id="{5EAC33FE-124A-D09F-3667-778510A259DE}"/>
                </a:ext>
              </a:extLst>
            </p:cNvPr>
            <p:cNvCxnSpPr/>
            <p:nvPr/>
          </p:nvCxnSpPr>
          <p:spPr>
            <a:xfrm>
              <a:off x="2492573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8459838A-3103-77EE-570E-E5012C98C7B0}"/>
                </a:ext>
              </a:extLst>
            </p:cNvPr>
            <p:cNvCxnSpPr/>
            <p:nvPr/>
          </p:nvCxnSpPr>
          <p:spPr>
            <a:xfrm>
              <a:off x="3209596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Conector reto 63">
              <a:extLst>
                <a:ext uri="{FF2B5EF4-FFF2-40B4-BE49-F238E27FC236}">
                  <a16:creationId xmlns:a16="http://schemas.microsoft.com/office/drawing/2014/main" id="{CA55C15C-1FEC-11F1-E9F4-D2D836305C67}"/>
                </a:ext>
              </a:extLst>
            </p:cNvPr>
            <p:cNvCxnSpPr/>
            <p:nvPr/>
          </p:nvCxnSpPr>
          <p:spPr>
            <a:xfrm>
              <a:off x="3943021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onector reto 64">
              <a:extLst>
                <a:ext uri="{FF2B5EF4-FFF2-40B4-BE49-F238E27FC236}">
                  <a16:creationId xmlns:a16="http://schemas.microsoft.com/office/drawing/2014/main" id="{B79B9AC2-302A-013A-B2E3-CBAF0B1AF73E}"/>
                </a:ext>
              </a:extLst>
            </p:cNvPr>
            <p:cNvCxnSpPr/>
            <p:nvPr/>
          </p:nvCxnSpPr>
          <p:spPr>
            <a:xfrm>
              <a:off x="4636171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Conector reto 65">
              <a:extLst>
                <a:ext uri="{FF2B5EF4-FFF2-40B4-BE49-F238E27FC236}">
                  <a16:creationId xmlns:a16="http://schemas.microsoft.com/office/drawing/2014/main" id="{95E0F7A0-4033-BA2B-6DAB-775D6975D2D9}"/>
                </a:ext>
              </a:extLst>
            </p:cNvPr>
            <p:cNvCxnSpPr/>
            <p:nvPr/>
          </p:nvCxnSpPr>
          <p:spPr>
            <a:xfrm>
              <a:off x="5369596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Conector reto 66">
              <a:extLst>
                <a:ext uri="{FF2B5EF4-FFF2-40B4-BE49-F238E27FC236}">
                  <a16:creationId xmlns:a16="http://schemas.microsoft.com/office/drawing/2014/main" id="{D7ECA5D1-B37C-CFB2-89FE-6822E7D45E43}"/>
                </a:ext>
              </a:extLst>
            </p:cNvPr>
            <p:cNvCxnSpPr/>
            <p:nvPr/>
          </p:nvCxnSpPr>
          <p:spPr>
            <a:xfrm>
              <a:off x="6099429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onector reto 67">
              <a:extLst>
                <a:ext uri="{FF2B5EF4-FFF2-40B4-BE49-F238E27FC236}">
                  <a16:creationId xmlns:a16="http://schemas.microsoft.com/office/drawing/2014/main" id="{FD35EA7E-5226-E9E0-96D7-E55D77D4C90C}"/>
                </a:ext>
              </a:extLst>
            </p:cNvPr>
            <p:cNvCxnSpPr>
              <a:cxnSpLocks/>
            </p:cNvCxnSpPr>
            <p:nvPr/>
          </p:nvCxnSpPr>
          <p:spPr>
            <a:xfrm>
              <a:off x="6832854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ector reto 68">
              <a:extLst>
                <a:ext uri="{FF2B5EF4-FFF2-40B4-BE49-F238E27FC236}">
                  <a16:creationId xmlns:a16="http://schemas.microsoft.com/office/drawing/2014/main" id="{892A034D-EE8C-03C1-A386-4AC5FD91E494}"/>
                </a:ext>
              </a:extLst>
            </p:cNvPr>
            <p:cNvCxnSpPr/>
            <p:nvPr/>
          </p:nvCxnSpPr>
          <p:spPr>
            <a:xfrm>
              <a:off x="7526004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66EE87DF-B8CA-74EF-A95F-C03685205287}"/>
                </a:ext>
              </a:extLst>
            </p:cNvPr>
            <p:cNvCxnSpPr/>
            <p:nvPr/>
          </p:nvCxnSpPr>
          <p:spPr>
            <a:xfrm>
              <a:off x="8259429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2AE974CC-2FFA-39EA-55AB-3781277B0567}"/>
                </a:ext>
              </a:extLst>
            </p:cNvPr>
            <p:cNvCxnSpPr/>
            <p:nvPr/>
          </p:nvCxnSpPr>
          <p:spPr>
            <a:xfrm>
              <a:off x="8976093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79EFB2E7-0F92-97A2-135B-FA8D6DE607E3}"/>
                </a:ext>
              </a:extLst>
            </p:cNvPr>
            <p:cNvCxnSpPr/>
            <p:nvPr/>
          </p:nvCxnSpPr>
          <p:spPr>
            <a:xfrm>
              <a:off x="9709518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ctor reto 72">
              <a:extLst>
                <a:ext uri="{FF2B5EF4-FFF2-40B4-BE49-F238E27FC236}">
                  <a16:creationId xmlns:a16="http://schemas.microsoft.com/office/drawing/2014/main" id="{1E58D36A-EA85-D657-B592-1E1008AAB4C2}"/>
                </a:ext>
              </a:extLst>
            </p:cNvPr>
            <p:cNvCxnSpPr/>
            <p:nvPr/>
          </p:nvCxnSpPr>
          <p:spPr>
            <a:xfrm>
              <a:off x="10412193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Conector reto 73">
              <a:extLst>
                <a:ext uri="{FF2B5EF4-FFF2-40B4-BE49-F238E27FC236}">
                  <a16:creationId xmlns:a16="http://schemas.microsoft.com/office/drawing/2014/main" id="{9754245A-4E07-CC6C-B3FC-3B31CD05DD4D}"/>
                </a:ext>
              </a:extLst>
            </p:cNvPr>
            <p:cNvCxnSpPr/>
            <p:nvPr/>
          </p:nvCxnSpPr>
          <p:spPr>
            <a:xfrm>
              <a:off x="11136093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Conector reto 74">
              <a:extLst>
                <a:ext uri="{FF2B5EF4-FFF2-40B4-BE49-F238E27FC236}">
                  <a16:creationId xmlns:a16="http://schemas.microsoft.com/office/drawing/2014/main" id="{0844E270-BA12-38F3-0E82-4D43C41092BE}"/>
                </a:ext>
              </a:extLst>
            </p:cNvPr>
            <p:cNvCxnSpPr/>
            <p:nvPr/>
          </p:nvCxnSpPr>
          <p:spPr>
            <a:xfrm>
              <a:off x="11859429" y="3763000"/>
              <a:ext cx="0" cy="18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E59788C1-A30C-5EBD-984A-3F353AB9F88A}"/>
              </a:ext>
            </a:extLst>
          </p:cNvPr>
          <p:cNvSpPr txBox="1"/>
          <p:nvPr/>
        </p:nvSpPr>
        <p:spPr>
          <a:xfrm>
            <a:off x="5294886" y="5573155"/>
            <a:ext cx="159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Wavelength</a:t>
            </a:r>
            <a:r>
              <a:rPr lang="pt-BR" dirty="0"/>
              <a:t>, m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711E68CE-B85C-B7F1-5837-A42ADD58D593}"/>
              </a:ext>
            </a:extLst>
          </p:cNvPr>
          <p:cNvSpPr txBox="1"/>
          <p:nvPr/>
        </p:nvSpPr>
        <p:spPr>
          <a:xfrm>
            <a:off x="7675872" y="3398340"/>
            <a:ext cx="1167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Ultraviolet</a:t>
            </a:r>
            <a:endParaRPr lang="pt-BR" dirty="0"/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597CDA4D-E60C-B5D8-D2C3-D3F0F0E21DC5}"/>
              </a:ext>
            </a:extLst>
          </p:cNvPr>
          <p:cNvSpPr txBox="1"/>
          <p:nvPr/>
        </p:nvSpPr>
        <p:spPr>
          <a:xfrm>
            <a:off x="6676889" y="3396313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Visible</a:t>
            </a:r>
            <a:endParaRPr lang="pt-BR" dirty="0"/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252F01E4-646A-9C51-5D09-C6F0D513EC39}"/>
              </a:ext>
            </a:extLst>
          </p:cNvPr>
          <p:cNvSpPr txBox="1"/>
          <p:nvPr/>
        </p:nvSpPr>
        <p:spPr>
          <a:xfrm>
            <a:off x="9330136" y="3398340"/>
            <a:ext cx="74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X-</a:t>
            </a:r>
            <a:r>
              <a:rPr lang="pt-BR" dirty="0" err="1"/>
              <a:t>rays</a:t>
            </a:r>
            <a:endParaRPr lang="pt-BR" dirty="0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566D1397-7E40-0970-798A-88CAB0276B81}"/>
              </a:ext>
            </a:extLst>
          </p:cNvPr>
          <p:cNvSpPr txBox="1"/>
          <p:nvPr/>
        </p:nvSpPr>
        <p:spPr>
          <a:xfrm>
            <a:off x="10680255" y="3398340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Gamma</a:t>
            </a:r>
            <a:endParaRPr lang="pt-BR" dirty="0"/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84A19F27-E6AB-2AAE-1ED1-E6E6B4A5FE75}"/>
              </a:ext>
            </a:extLst>
          </p:cNvPr>
          <p:cNvSpPr txBox="1"/>
          <p:nvPr/>
        </p:nvSpPr>
        <p:spPr>
          <a:xfrm>
            <a:off x="5637399" y="3392622"/>
            <a:ext cx="93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Infrared</a:t>
            </a:r>
            <a:endParaRPr lang="pt-BR" dirty="0"/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9C00719E-102C-E24C-0D09-91A560362E7E}"/>
              </a:ext>
            </a:extLst>
          </p:cNvPr>
          <p:cNvSpPr txBox="1"/>
          <p:nvPr/>
        </p:nvSpPr>
        <p:spPr>
          <a:xfrm>
            <a:off x="3330860" y="3392622"/>
            <a:ext cx="121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Microwave</a:t>
            </a:r>
            <a:endParaRPr lang="pt-BR" dirty="0"/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1A8B9818-6B1B-1F38-42FA-F131A7816C1D}"/>
              </a:ext>
            </a:extLst>
          </p:cNvPr>
          <p:cNvSpPr txBox="1"/>
          <p:nvPr/>
        </p:nvSpPr>
        <p:spPr>
          <a:xfrm>
            <a:off x="707566" y="3392622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Radio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24B1D480-C8EF-8252-5E1F-AB8ED12BC79F}"/>
              </a:ext>
            </a:extLst>
          </p:cNvPr>
          <p:cNvSpPr txBox="1"/>
          <p:nvPr/>
        </p:nvSpPr>
        <p:spPr>
          <a:xfrm>
            <a:off x="800540" y="6246330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FC19F28B-9B79-7C67-2040-9E19D1C2E1FE}"/>
              </a:ext>
            </a:extLst>
          </p:cNvPr>
          <p:cNvSpPr txBox="1"/>
          <p:nvPr/>
        </p:nvSpPr>
        <p:spPr>
          <a:xfrm>
            <a:off x="1514604" y="6246330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5EB50ABF-49D0-38C1-0BE5-3B112D6AF38D}"/>
              </a:ext>
            </a:extLst>
          </p:cNvPr>
          <p:cNvSpPr txBox="1"/>
          <p:nvPr/>
        </p:nvSpPr>
        <p:spPr>
          <a:xfrm>
            <a:off x="2232003" y="6246330"/>
            <a:ext cx="53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8</a:t>
            </a: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B54CD97D-2DCE-7493-F6D1-72D6457DC4F3}"/>
              </a:ext>
            </a:extLst>
          </p:cNvPr>
          <p:cNvSpPr txBox="1"/>
          <p:nvPr/>
        </p:nvSpPr>
        <p:spPr>
          <a:xfrm>
            <a:off x="2950261" y="6246330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9</a:t>
            </a: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B05F8796-7FAB-7A58-7083-FDA04B1D3D12}"/>
              </a:ext>
            </a:extLst>
          </p:cNvPr>
          <p:cNvSpPr txBox="1"/>
          <p:nvPr/>
        </p:nvSpPr>
        <p:spPr>
          <a:xfrm>
            <a:off x="3630398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10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EAE1C708-C136-CC0D-773D-2678AEC391DD}"/>
              </a:ext>
            </a:extLst>
          </p:cNvPr>
          <p:cNvSpPr txBox="1"/>
          <p:nvPr/>
        </p:nvSpPr>
        <p:spPr>
          <a:xfrm>
            <a:off x="4344461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11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84CC3B2B-D299-B807-3F0D-EB0F55AA4340}"/>
              </a:ext>
            </a:extLst>
          </p:cNvPr>
          <p:cNvSpPr txBox="1"/>
          <p:nvPr/>
        </p:nvSpPr>
        <p:spPr>
          <a:xfrm>
            <a:off x="5071386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12</a:t>
            </a: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1E752B2F-FC5B-6B64-13C1-BFA6472C6C32}"/>
              </a:ext>
            </a:extLst>
          </p:cNvPr>
          <p:cNvSpPr txBox="1"/>
          <p:nvPr/>
        </p:nvSpPr>
        <p:spPr>
          <a:xfrm>
            <a:off x="5794974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13</a:t>
            </a:r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BC2DF11A-0F9A-1473-AF63-89821D543087}"/>
              </a:ext>
            </a:extLst>
          </p:cNvPr>
          <p:cNvSpPr txBox="1"/>
          <p:nvPr/>
        </p:nvSpPr>
        <p:spPr>
          <a:xfrm>
            <a:off x="6516250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14</a:t>
            </a:r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1DB7DED2-7ECE-A907-A101-545A71E8F7A0}"/>
              </a:ext>
            </a:extLst>
          </p:cNvPr>
          <p:cNvSpPr txBox="1"/>
          <p:nvPr/>
        </p:nvSpPr>
        <p:spPr>
          <a:xfrm>
            <a:off x="7239838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15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1AA7343C-6017-8B2B-52E6-607F77788E2B}"/>
              </a:ext>
            </a:extLst>
          </p:cNvPr>
          <p:cNvSpPr txBox="1"/>
          <p:nvPr/>
        </p:nvSpPr>
        <p:spPr>
          <a:xfrm>
            <a:off x="7957238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16</a:t>
            </a:r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7D5985B6-0836-008D-3FF4-DB43D291A5E3}"/>
              </a:ext>
            </a:extLst>
          </p:cNvPr>
          <p:cNvSpPr txBox="1"/>
          <p:nvPr/>
        </p:nvSpPr>
        <p:spPr>
          <a:xfrm>
            <a:off x="8680826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17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C9FB076B-160C-792E-AEC8-B602DF8E876E}"/>
              </a:ext>
            </a:extLst>
          </p:cNvPr>
          <p:cNvSpPr txBox="1"/>
          <p:nvPr/>
        </p:nvSpPr>
        <p:spPr>
          <a:xfrm>
            <a:off x="9395891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18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8F708160-D0C5-7E6B-D920-9993C69E7358}"/>
              </a:ext>
            </a:extLst>
          </p:cNvPr>
          <p:cNvSpPr txBox="1"/>
          <p:nvPr/>
        </p:nvSpPr>
        <p:spPr>
          <a:xfrm>
            <a:off x="10119479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19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C6711BBF-FCB1-35B4-9ECC-6C5D51070E8C}"/>
              </a:ext>
            </a:extLst>
          </p:cNvPr>
          <p:cNvSpPr txBox="1"/>
          <p:nvPr/>
        </p:nvSpPr>
        <p:spPr>
          <a:xfrm>
            <a:off x="10827354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20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8BB4D139-2911-5E09-BDAA-EAD290699924}"/>
              </a:ext>
            </a:extLst>
          </p:cNvPr>
          <p:cNvSpPr txBox="1"/>
          <p:nvPr/>
        </p:nvSpPr>
        <p:spPr>
          <a:xfrm>
            <a:off x="11550942" y="6246330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21</a:t>
            </a: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121E5F25-B0B1-65E9-0775-206AAAFB8CDD}"/>
              </a:ext>
            </a:extLst>
          </p:cNvPr>
          <p:cNvSpPr txBox="1"/>
          <p:nvPr/>
        </p:nvSpPr>
        <p:spPr>
          <a:xfrm>
            <a:off x="76981" y="6246330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/>
                </a:solidFill>
              </a:rPr>
              <a:t>10</a:t>
            </a:r>
            <a:r>
              <a:rPr lang="pt-BR" sz="2000" baseline="30000" dirty="0">
                <a:solidFill>
                  <a:schemeClr val="accent1"/>
                </a:solidFill>
              </a:rPr>
              <a:t>5</a:t>
            </a:r>
          </a:p>
        </p:txBody>
      </p:sp>
      <p:grpSp>
        <p:nvGrpSpPr>
          <p:cNvPr id="122" name="Agrupar 121">
            <a:extLst>
              <a:ext uri="{FF2B5EF4-FFF2-40B4-BE49-F238E27FC236}">
                <a16:creationId xmlns:a16="http://schemas.microsoft.com/office/drawing/2014/main" id="{5069B046-79D7-61A1-5737-990D5EDC937D}"/>
              </a:ext>
            </a:extLst>
          </p:cNvPr>
          <p:cNvGrpSpPr/>
          <p:nvPr/>
        </p:nvGrpSpPr>
        <p:grpSpPr>
          <a:xfrm>
            <a:off x="-9427" y="6097281"/>
            <a:ext cx="12204000" cy="180000"/>
            <a:chOff x="-9427" y="4720968"/>
            <a:chExt cx="12204000" cy="180000"/>
          </a:xfrm>
        </p:grpSpPr>
        <p:cxnSp>
          <p:nvCxnSpPr>
            <p:cNvPr id="86" name="Conector reto 85">
              <a:extLst>
                <a:ext uri="{FF2B5EF4-FFF2-40B4-BE49-F238E27FC236}">
                  <a16:creationId xmlns:a16="http://schemas.microsoft.com/office/drawing/2014/main" id="{DC334B2B-22C9-C594-98A6-CEE27BD58459}"/>
                </a:ext>
              </a:extLst>
            </p:cNvPr>
            <p:cNvCxnSpPr/>
            <p:nvPr/>
          </p:nvCxnSpPr>
          <p:spPr>
            <a:xfrm>
              <a:off x="-9427" y="4733992"/>
              <a:ext cx="122040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Conector reto 103">
              <a:extLst>
                <a:ext uri="{FF2B5EF4-FFF2-40B4-BE49-F238E27FC236}">
                  <a16:creationId xmlns:a16="http://schemas.microsoft.com/office/drawing/2014/main" id="{8A3322F7-5D33-7A5E-6AB6-04CD46830FCC}"/>
                </a:ext>
              </a:extLst>
            </p:cNvPr>
            <p:cNvCxnSpPr/>
            <p:nvPr/>
          </p:nvCxnSpPr>
          <p:spPr>
            <a:xfrm>
              <a:off x="332573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Conector reto 104">
              <a:extLst>
                <a:ext uri="{FF2B5EF4-FFF2-40B4-BE49-F238E27FC236}">
                  <a16:creationId xmlns:a16="http://schemas.microsoft.com/office/drawing/2014/main" id="{D4733187-4D76-BF5E-023B-D698C8F60640}"/>
                </a:ext>
              </a:extLst>
            </p:cNvPr>
            <p:cNvCxnSpPr/>
            <p:nvPr/>
          </p:nvCxnSpPr>
          <p:spPr>
            <a:xfrm>
              <a:off x="1065998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Conector reto 105">
              <a:extLst>
                <a:ext uri="{FF2B5EF4-FFF2-40B4-BE49-F238E27FC236}">
                  <a16:creationId xmlns:a16="http://schemas.microsoft.com/office/drawing/2014/main" id="{889B1AD4-883E-6003-B027-AE68B21EBE4A}"/>
                </a:ext>
              </a:extLst>
            </p:cNvPr>
            <p:cNvCxnSpPr/>
            <p:nvPr/>
          </p:nvCxnSpPr>
          <p:spPr>
            <a:xfrm>
              <a:off x="1759148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Conector reto 106">
              <a:extLst>
                <a:ext uri="{FF2B5EF4-FFF2-40B4-BE49-F238E27FC236}">
                  <a16:creationId xmlns:a16="http://schemas.microsoft.com/office/drawing/2014/main" id="{F7E242CE-9E8F-A908-B0DB-67EF867CBDD3}"/>
                </a:ext>
              </a:extLst>
            </p:cNvPr>
            <p:cNvCxnSpPr/>
            <p:nvPr/>
          </p:nvCxnSpPr>
          <p:spPr>
            <a:xfrm>
              <a:off x="2492573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Conector reto 107">
              <a:extLst>
                <a:ext uri="{FF2B5EF4-FFF2-40B4-BE49-F238E27FC236}">
                  <a16:creationId xmlns:a16="http://schemas.microsoft.com/office/drawing/2014/main" id="{7733479F-4AA6-B764-EA96-2C0D9052F907}"/>
                </a:ext>
              </a:extLst>
            </p:cNvPr>
            <p:cNvCxnSpPr/>
            <p:nvPr/>
          </p:nvCxnSpPr>
          <p:spPr>
            <a:xfrm>
              <a:off x="3209596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Conector reto 108">
              <a:extLst>
                <a:ext uri="{FF2B5EF4-FFF2-40B4-BE49-F238E27FC236}">
                  <a16:creationId xmlns:a16="http://schemas.microsoft.com/office/drawing/2014/main" id="{8CA24B28-14E3-D526-FF14-54839229DE13}"/>
                </a:ext>
              </a:extLst>
            </p:cNvPr>
            <p:cNvCxnSpPr/>
            <p:nvPr/>
          </p:nvCxnSpPr>
          <p:spPr>
            <a:xfrm>
              <a:off x="3943021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Conector reto 109">
              <a:extLst>
                <a:ext uri="{FF2B5EF4-FFF2-40B4-BE49-F238E27FC236}">
                  <a16:creationId xmlns:a16="http://schemas.microsoft.com/office/drawing/2014/main" id="{BF38CE30-46B4-C09A-891F-2089F2F688D4}"/>
                </a:ext>
              </a:extLst>
            </p:cNvPr>
            <p:cNvCxnSpPr/>
            <p:nvPr/>
          </p:nvCxnSpPr>
          <p:spPr>
            <a:xfrm>
              <a:off x="4636171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Conector reto 110">
              <a:extLst>
                <a:ext uri="{FF2B5EF4-FFF2-40B4-BE49-F238E27FC236}">
                  <a16:creationId xmlns:a16="http://schemas.microsoft.com/office/drawing/2014/main" id="{B5335D5C-5449-E6E9-631F-E5976CB6D3F6}"/>
                </a:ext>
              </a:extLst>
            </p:cNvPr>
            <p:cNvCxnSpPr/>
            <p:nvPr/>
          </p:nvCxnSpPr>
          <p:spPr>
            <a:xfrm>
              <a:off x="5369596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Conector reto 111">
              <a:extLst>
                <a:ext uri="{FF2B5EF4-FFF2-40B4-BE49-F238E27FC236}">
                  <a16:creationId xmlns:a16="http://schemas.microsoft.com/office/drawing/2014/main" id="{D16AD81E-77DA-042A-62D9-A1AF91AAA7A3}"/>
                </a:ext>
              </a:extLst>
            </p:cNvPr>
            <p:cNvCxnSpPr/>
            <p:nvPr/>
          </p:nvCxnSpPr>
          <p:spPr>
            <a:xfrm>
              <a:off x="6099429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Conector reto 112">
              <a:extLst>
                <a:ext uri="{FF2B5EF4-FFF2-40B4-BE49-F238E27FC236}">
                  <a16:creationId xmlns:a16="http://schemas.microsoft.com/office/drawing/2014/main" id="{F69EA5F0-4857-5E78-8FD9-61912FE84841}"/>
                </a:ext>
              </a:extLst>
            </p:cNvPr>
            <p:cNvCxnSpPr>
              <a:cxnSpLocks/>
            </p:cNvCxnSpPr>
            <p:nvPr/>
          </p:nvCxnSpPr>
          <p:spPr>
            <a:xfrm>
              <a:off x="6832854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Conector reto 113">
              <a:extLst>
                <a:ext uri="{FF2B5EF4-FFF2-40B4-BE49-F238E27FC236}">
                  <a16:creationId xmlns:a16="http://schemas.microsoft.com/office/drawing/2014/main" id="{F3F77259-F312-507F-3D79-770A32DFA108}"/>
                </a:ext>
              </a:extLst>
            </p:cNvPr>
            <p:cNvCxnSpPr/>
            <p:nvPr/>
          </p:nvCxnSpPr>
          <p:spPr>
            <a:xfrm>
              <a:off x="7526004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Conector reto 114">
              <a:extLst>
                <a:ext uri="{FF2B5EF4-FFF2-40B4-BE49-F238E27FC236}">
                  <a16:creationId xmlns:a16="http://schemas.microsoft.com/office/drawing/2014/main" id="{22D03EE4-7B20-B79A-F9A7-0EC6129BD7AA}"/>
                </a:ext>
              </a:extLst>
            </p:cNvPr>
            <p:cNvCxnSpPr/>
            <p:nvPr/>
          </p:nvCxnSpPr>
          <p:spPr>
            <a:xfrm>
              <a:off x="8259429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Conector reto 115">
              <a:extLst>
                <a:ext uri="{FF2B5EF4-FFF2-40B4-BE49-F238E27FC236}">
                  <a16:creationId xmlns:a16="http://schemas.microsoft.com/office/drawing/2014/main" id="{0C779E7C-1AA5-31D7-9AB9-35230116C14B}"/>
                </a:ext>
              </a:extLst>
            </p:cNvPr>
            <p:cNvCxnSpPr/>
            <p:nvPr/>
          </p:nvCxnSpPr>
          <p:spPr>
            <a:xfrm>
              <a:off x="8976093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F611BFDA-1A3F-3B20-00AB-788FEDBBF861}"/>
                </a:ext>
              </a:extLst>
            </p:cNvPr>
            <p:cNvCxnSpPr/>
            <p:nvPr/>
          </p:nvCxnSpPr>
          <p:spPr>
            <a:xfrm>
              <a:off x="9709518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Conector reto 117">
              <a:extLst>
                <a:ext uri="{FF2B5EF4-FFF2-40B4-BE49-F238E27FC236}">
                  <a16:creationId xmlns:a16="http://schemas.microsoft.com/office/drawing/2014/main" id="{669A1E78-8A9C-EFD2-5B80-449BBB482842}"/>
                </a:ext>
              </a:extLst>
            </p:cNvPr>
            <p:cNvCxnSpPr/>
            <p:nvPr/>
          </p:nvCxnSpPr>
          <p:spPr>
            <a:xfrm>
              <a:off x="10412193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Conector reto 118">
              <a:extLst>
                <a:ext uri="{FF2B5EF4-FFF2-40B4-BE49-F238E27FC236}">
                  <a16:creationId xmlns:a16="http://schemas.microsoft.com/office/drawing/2014/main" id="{8CFBB9DB-6A02-2E71-DBA7-BC549D844F78}"/>
                </a:ext>
              </a:extLst>
            </p:cNvPr>
            <p:cNvCxnSpPr/>
            <p:nvPr/>
          </p:nvCxnSpPr>
          <p:spPr>
            <a:xfrm>
              <a:off x="11136093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Conector reto 119">
              <a:extLst>
                <a:ext uri="{FF2B5EF4-FFF2-40B4-BE49-F238E27FC236}">
                  <a16:creationId xmlns:a16="http://schemas.microsoft.com/office/drawing/2014/main" id="{EA715FDE-581A-F7BB-5D6B-29F78DE239D3}"/>
                </a:ext>
              </a:extLst>
            </p:cNvPr>
            <p:cNvCxnSpPr/>
            <p:nvPr/>
          </p:nvCxnSpPr>
          <p:spPr>
            <a:xfrm>
              <a:off x="11859429" y="4720968"/>
              <a:ext cx="0" cy="180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BF09F39B-782E-C33E-CD07-5E5CC218A6F3}"/>
              </a:ext>
            </a:extLst>
          </p:cNvPr>
          <p:cNvSpPr txBox="1"/>
          <p:nvPr/>
        </p:nvSpPr>
        <p:spPr>
          <a:xfrm>
            <a:off x="5344741" y="6531123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>
                <a:solidFill>
                  <a:schemeClr val="accent1"/>
                </a:solidFill>
              </a:rPr>
              <a:t>Frequency</a:t>
            </a:r>
            <a:r>
              <a:rPr lang="pt-BR" dirty="0">
                <a:solidFill>
                  <a:schemeClr val="accent1"/>
                </a:solidFill>
              </a:rPr>
              <a:t>, Hz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35DDF71-3983-A0B6-E82B-92BCFA6615B8}"/>
              </a:ext>
            </a:extLst>
          </p:cNvPr>
          <p:cNvSpPr txBox="1"/>
          <p:nvPr/>
        </p:nvSpPr>
        <p:spPr>
          <a:xfrm>
            <a:off x="2477880" y="74323"/>
            <a:ext cx="7255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Electromagnetic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radiation</a:t>
            </a:r>
            <a:r>
              <a:rPr lang="pt-BR" sz="2400" dirty="0">
                <a:solidFill>
                  <a:schemeClr val="accent1"/>
                </a:solidFill>
              </a:rPr>
              <a:t> versus </a:t>
            </a:r>
            <a:r>
              <a:rPr lang="pt-BR" sz="2400" dirty="0" err="1">
                <a:solidFill>
                  <a:schemeClr val="accent1"/>
                </a:solidFill>
              </a:rPr>
              <a:t>biological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energy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levels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Arrow: Up-Down 4">
            <a:extLst>
              <a:ext uri="{FF2B5EF4-FFF2-40B4-BE49-F238E27FC236}">
                <a16:creationId xmlns:a16="http://schemas.microsoft.com/office/drawing/2014/main" id="{0032B8BD-C1FF-3C98-119C-EBD0DB39C540}"/>
              </a:ext>
            </a:extLst>
          </p:cNvPr>
          <p:cNvSpPr/>
          <p:nvPr/>
        </p:nvSpPr>
        <p:spPr>
          <a:xfrm rot="5400000">
            <a:off x="9499533" y="2447888"/>
            <a:ext cx="350982" cy="121299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4" name="Arrow: Up-Down 5">
            <a:extLst>
              <a:ext uri="{FF2B5EF4-FFF2-40B4-BE49-F238E27FC236}">
                <a16:creationId xmlns:a16="http://schemas.microsoft.com/office/drawing/2014/main" id="{BB0ADA04-28E2-47FF-AC25-079FA0426108}"/>
              </a:ext>
            </a:extLst>
          </p:cNvPr>
          <p:cNvSpPr/>
          <p:nvPr/>
        </p:nvSpPr>
        <p:spPr>
          <a:xfrm rot="5400000">
            <a:off x="7350513" y="2409657"/>
            <a:ext cx="350982" cy="1336838"/>
          </a:xfrm>
          <a:prstGeom prst="up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85D38E45-0E4B-DF8A-53F3-A09B97B10F9F}"/>
              </a:ext>
            </a:extLst>
          </p:cNvPr>
          <p:cNvSpPr txBox="1"/>
          <p:nvPr/>
        </p:nvSpPr>
        <p:spPr>
          <a:xfrm>
            <a:off x="9139558" y="2310692"/>
            <a:ext cx="117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Electronic</a:t>
            </a:r>
            <a:endParaRPr lang="pt-BR" dirty="0"/>
          </a:p>
          <a:p>
            <a:pPr algn="ctr"/>
            <a:r>
              <a:rPr lang="pt-BR" dirty="0" err="1"/>
              <a:t>transitions</a:t>
            </a:r>
            <a:endParaRPr lang="en-US" dirty="0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97C9FA23-23CF-57CE-CFD4-5759DAC645CC}"/>
              </a:ext>
            </a:extLst>
          </p:cNvPr>
          <p:cNvSpPr txBox="1"/>
          <p:nvPr/>
        </p:nvSpPr>
        <p:spPr>
          <a:xfrm>
            <a:off x="6937560" y="2345754"/>
            <a:ext cx="1175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Vibronic</a:t>
            </a:r>
            <a:endParaRPr lang="pt-BR" dirty="0"/>
          </a:p>
          <a:p>
            <a:pPr algn="ctr"/>
            <a:r>
              <a:rPr lang="pt-BR" dirty="0" err="1"/>
              <a:t>transitions</a:t>
            </a:r>
            <a:endParaRPr lang="en-US" dirty="0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C51DB02C-FD2F-2702-F4C9-B85E8BDE86DA}"/>
              </a:ext>
            </a:extLst>
          </p:cNvPr>
          <p:cNvSpPr txBox="1"/>
          <p:nvPr/>
        </p:nvSpPr>
        <p:spPr>
          <a:xfrm>
            <a:off x="5508622" y="2540887"/>
            <a:ext cx="12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Vibrational</a:t>
            </a:r>
            <a:endParaRPr lang="en-US" dirty="0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0DBBD5B1-C5E7-F002-1261-5991F00427C8}"/>
              </a:ext>
            </a:extLst>
          </p:cNvPr>
          <p:cNvSpPr txBox="1"/>
          <p:nvPr/>
        </p:nvSpPr>
        <p:spPr>
          <a:xfrm>
            <a:off x="369058" y="2228031"/>
            <a:ext cx="3686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Magnetic</a:t>
            </a:r>
            <a:r>
              <a:rPr lang="pt-BR" dirty="0"/>
              <a:t> </a:t>
            </a:r>
            <a:r>
              <a:rPr lang="pt-BR" dirty="0" err="1"/>
              <a:t>coupling</a:t>
            </a:r>
            <a:endParaRPr lang="pt-BR" dirty="0"/>
          </a:p>
          <a:p>
            <a:pPr algn="ctr"/>
            <a:r>
              <a:rPr lang="pt-BR" dirty="0"/>
              <a:t>Nuclear                         </a:t>
            </a:r>
            <a:r>
              <a:rPr lang="pt-BR" dirty="0" err="1"/>
              <a:t>Electronic</a:t>
            </a:r>
            <a:endParaRPr lang="en-US" dirty="0"/>
          </a:p>
        </p:txBody>
      </p:sp>
      <p:sp>
        <p:nvSpPr>
          <p:cNvPr id="20" name="Arrow: Up-Down 13">
            <a:extLst>
              <a:ext uri="{FF2B5EF4-FFF2-40B4-BE49-F238E27FC236}">
                <a16:creationId xmlns:a16="http://schemas.microsoft.com/office/drawing/2014/main" id="{C68B8A3D-44B4-5145-3A07-D3ECFBC20DC1}"/>
              </a:ext>
            </a:extLst>
          </p:cNvPr>
          <p:cNvSpPr/>
          <p:nvPr/>
        </p:nvSpPr>
        <p:spPr>
          <a:xfrm rot="5400000">
            <a:off x="5920509" y="2490383"/>
            <a:ext cx="350982" cy="1175387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24" name="Arrow: Up-Down 15">
            <a:extLst>
              <a:ext uri="{FF2B5EF4-FFF2-40B4-BE49-F238E27FC236}">
                <a16:creationId xmlns:a16="http://schemas.microsoft.com/office/drawing/2014/main" id="{8B36CC0C-F404-62F7-5091-B71F63026957}"/>
              </a:ext>
            </a:extLst>
          </p:cNvPr>
          <p:cNvSpPr/>
          <p:nvPr/>
        </p:nvSpPr>
        <p:spPr>
          <a:xfrm rot="5400000">
            <a:off x="890506" y="2580352"/>
            <a:ext cx="350982" cy="1010196"/>
          </a:xfrm>
          <a:prstGeom prst="up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25" name="Arrow: Up-Down 16">
            <a:extLst>
              <a:ext uri="{FF2B5EF4-FFF2-40B4-BE49-F238E27FC236}">
                <a16:creationId xmlns:a16="http://schemas.microsoft.com/office/drawing/2014/main" id="{46762919-2A94-C6A6-E5C6-E180DCFA2767}"/>
              </a:ext>
            </a:extLst>
          </p:cNvPr>
          <p:cNvSpPr/>
          <p:nvPr/>
        </p:nvSpPr>
        <p:spPr>
          <a:xfrm rot="5400000">
            <a:off x="3028653" y="2550678"/>
            <a:ext cx="350982" cy="1010196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ject 2">
                <a:extLst>
                  <a:ext uri="{FF2B5EF4-FFF2-40B4-BE49-F238E27FC236}">
                    <a16:creationId xmlns:a16="http://schemas.microsoft.com/office/drawing/2014/main" id="{81F6662D-A06A-C957-E317-7C7FD506E495}"/>
                  </a:ext>
                </a:extLst>
              </p:cNvPr>
              <p:cNvSpPr txBox="1"/>
              <p:nvPr/>
            </p:nvSpPr>
            <p:spPr bwMode="auto">
              <a:xfrm>
                <a:off x="1795744" y="1303803"/>
                <a:ext cx="8608117" cy="43180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eletronic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nuclear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rota</m:t>
                          </m:r>
                          <m:r>
                            <m:rPr>
                              <m:nor/>
                            </m:rPr>
                            <a:rPr lang="pt-B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ional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vibra</m:t>
                          </m:r>
                          <m:r>
                            <m:rPr>
                              <m:nor/>
                            </m:rPr>
                            <a:rPr lang="pt-B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ional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transla</m:t>
                          </m:r>
                          <m:r>
                            <m:rPr>
                              <m:nor/>
                            </m:rPr>
                            <a:rPr lang="pt-B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ional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Object 2">
                <a:extLst>
                  <a:ext uri="{FF2B5EF4-FFF2-40B4-BE49-F238E27FC236}">
                    <a16:creationId xmlns:a16="http://schemas.microsoft.com/office/drawing/2014/main" id="{81F6662D-A06A-C957-E317-7C7FD506E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744" y="1303803"/>
                <a:ext cx="8608117" cy="431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3492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/>
          <p:cNvSpPr/>
          <p:nvPr/>
        </p:nvSpPr>
        <p:spPr>
          <a:xfrm>
            <a:off x="3732028" y="3071237"/>
            <a:ext cx="1105786" cy="915972"/>
          </a:xfrm>
          <a:prstGeom prst="ellipse">
            <a:avLst/>
          </a:prstGeom>
          <a:solidFill>
            <a:srgbClr val="FFFF00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Interaction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radiation</a:t>
            </a:r>
            <a:r>
              <a:rPr lang="pt-BR" dirty="0"/>
              <a:t> (X-</a:t>
            </a:r>
            <a:r>
              <a:rPr lang="pt-BR" dirty="0" err="1"/>
              <a:t>rays</a:t>
            </a:r>
            <a:r>
              <a:rPr lang="pt-BR" dirty="0"/>
              <a:t>)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matter</a:t>
            </a:r>
            <a:endParaRPr lang="en-US" dirty="0"/>
          </a:p>
        </p:txBody>
      </p:sp>
      <p:grpSp>
        <p:nvGrpSpPr>
          <p:cNvPr id="6" name="Group 12"/>
          <p:cNvGrpSpPr/>
          <p:nvPr/>
        </p:nvGrpSpPr>
        <p:grpSpPr>
          <a:xfrm>
            <a:off x="474709" y="465120"/>
            <a:ext cx="4062746" cy="3996771"/>
            <a:chOff x="438926" y="851823"/>
            <a:chExt cx="2692914" cy="2649183"/>
          </a:xfrm>
        </p:grpSpPr>
        <p:sp>
          <p:nvSpPr>
            <p:cNvPr id="7" name="TextBox 8"/>
            <p:cNvSpPr txBox="1"/>
            <p:nvPr/>
          </p:nvSpPr>
          <p:spPr>
            <a:xfrm>
              <a:off x="633744" y="851823"/>
              <a:ext cx="2304256" cy="224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 Light" panose="020F0302020204030204" pitchFamily="34" charset="0"/>
                </a:rPr>
                <a:t>Electromagnetic wave</a:t>
              </a:r>
            </a:p>
          </p:txBody>
        </p:sp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741"/>
            <a:stretch>
              <a:fillRect/>
            </a:stretch>
          </p:blipFill>
          <p:spPr bwMode="auto">
            <a:xfrm>
              <a:off x="438926" y="1124744"/>
              <a:ext cx="2692914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10"/>
          <p:cNvSpPr txBox="1"/>
          <p:nvPr/>
        </p:nvSpPr>
        <p:spPr>
          <a:xfrm>
            <a:off x="3067709" y="5103674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latin typeface="Calibri Light" panose="020F0302020204030204" pitchFamily="34" charset="0"/>
              </a:rPr>
              <a:t>When</a:t>
            </a:r>
            <a:r>
              <a:rPr lang="pt-BR" dirty="0">
                <a:latin typeface="Calibri Light" panose="020F0302020204030204" pitchFamily="34" charset="0"/>
              </a:rPr>
              <a:t> X-</a:t>
            </a:r>
            <a:r>
              <a:rPr lang="pt-BR" dirty="0" err="1">
                <a:latin typeface="Calibri Light" panose="020F0302020204030204" pitchFamily="34" charset="0"/>
              </a:rPr>
              <a:t>rays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pt-BR" dirty="0" err="1">
                <a:latin typeface="Calibri Light" panose="020F0302020204030204" pitchFamily="34" charset="0"/>
              </a:rPr>
              <a:t>interact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pt-BR" dirty="0" err="1">
                <a:latin typeface="Calibri Light" panose="020F0302020204030204" pitchFamily="34" charset="0"/>
              </a:rPr>
              <a:t>with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pt-BR" dirty="0" err="1">
                <a:latin typeface="Calibri Light" panose="020F0302020204030204" pitchFamily="34" charset="0"/>
              </a:rPr>
              <a:t>atoms</a:t>
            </a:r>
            <a:r>
              <a:rPr lang="pt-BR" dirty="0">
                <a:latin typeface="Calibri Light" panose="020F0302020204030204" pitchFamily="34" charset="0"/>
              </a:rPr>
              <a:t>, </a:t>
            </a:r>
            <a:r>
              <a:rPr lang="pt-BR" dirty="0" err="1">
                <a:latin typeface="Calibri Light" panose="020F0302020204030204" pitchFamily="34" charset="0"/>
              </a:rPr>
              <a:t>what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pt-BR" dirty="0" err="1">
                <a:latin typeface="Calibri Light" panose="020F0302020204030204" pitchFamily="34" charset="0"/>
              </a:rPr>
              <a:t>happen</a:t>
            </a:r>
            <a:r>
              <a:rPr lang="pt-BR" dirty="0">
                <a:latin typeface="Calibri Light" panose="020F0302020204030204" pitchFamily="34" charset="0"/>
              </a:rPr>
              <a:t>?</a:t>
            </a:r>
          </a:p>
          <a:p>
            <a:pPr algn="ctr"/>
            <a:endParaRPr lang="pt-BR" dirty="0">
              <a:latin typeface="Calibri Light" panose="020F0302020204030204" pitchFamily="34" charset="0"/>
            </a:endParaRPr>
          </a:p>
          <a:p>
            <a:pPr algn="ctr"/>
            <a:r>
              <a:rPr lang="pt-BR" dirty="0" err="1">
                <a:solidFill>
                  <a:srgbClr val="FF0000"/>
                </a:solidFill>
                <a:latin typeface="Calibri Light" panose="020F0302020204030204" pitchFamily="34" charset="0"/>
              </a:rPr>
              <a:t>Nothing</a:t>
            </a:r>
            <a:r>
              <a:rPr lang="pt-BR" dirty="0">
                <a:solidFill>
                  <a:srgbClr val="FF0000"/>
                </a:solidFill>
                <a:latin typeface="Calibri Light" panose="020F0302020204030204" pitchFamily="34" charset="0"/>
              </a:rPr>
              <a:t> (99% </a:t>
            </a:r>
            <a:r>
              <a:rPr lang="pt-BR" dirty="0" err="1">
                <a:solidFill>
                  <a:srgbClr val="FF0000"/>
                </a:solidFill>
                <a:latin typeface="Calibri Light" panose="020F0302020204030204" pitchFamily="34" charset="0"/>
              </a:rPr>
              <a:t>of</a:t>
            </a:r>
            <a:r>
              <a:rPr lang="pt-BR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pt-BR" dirty="0" err="1">
                <a:solidFill>
                  <a:srgbClr val="FF0000"/>
                </a:solidFill>
                <a:latin typeface="Calibri Light" panose="020F0302020204030204" pitchFamily="34" charset="0"/>
              </a:rPr>
              <a:t>the</a:t>
            </a:r>
            <a:r>
              <a:rPr lang="pt-BR" dirty="0">
                <a:solidFill>
                  <a:srgbClr val="FF0000"/>
                </a:solidFill>
                <a:latin typeface="Calibri Light" panose="020F0302020204030204" pitchFamily="34" charset="0"/>
              </a:rPr>
              <a:t> time)</a:t>
            </a:r>
          </a:p>
          <a:p>
            <a:pPr algn="ctr"/>
            <a:r>
              <a:rPr lang="pt-BR" b="1" dirty="0">
                <a:latin typeface="Calibri Light" panose="020F0302020204030204" pitchFamily="34" charset="0"/>
              </a:rPr>
              <a:t>Photoelectric effect</a:t>
            </a:r>
            <a:endParaRPr lang="pt-BR" dirty="0">
              <a:solidFill>
                <a:schemeClr val="tx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pt-BR" dirty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</a:rPr>
              <a:t>Compton Scattering (inelastic)</a:t>
            </a:r>
          </a:p>
          <a:p>
            <a:pPr algn="ctr"/>
            <a:r>
              <a:rPr lang="pt-BR" dirty="0">
                <a:latin typeface="Calibri Light" panose="020F0302020204030204" pitchFamily="34" charset="0"/>
              </a:rPr>
              <a:t>Thompson Scattering (elastic)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958173" y="78319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electric field vector </a:t>
            </a:r>
            <a:r>
              <a:rPr lang="en-US" sz="1600" b="1" u="sng" dirty="0">
                <a:solidFill>
                  <a:srgbClr val="FF0000"/>
                </a:solidFill>
                <a:latin typeface="Calibri Light" panose="020F0302020204030204" pitchFamily="34" charset="0"/>
              </a:rPr>
              <a:t>E</a:t>
            </a:r>
            <a:r>
              <a:rPr lang="en-US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sz="1600" dirty="0">
                <a:latin typeface="Calibri Light" panose="020F0302020204030204" pitchFamily="34" charset="0"/>
              </a:rPr>
              <a:t>is perpendicular to the </a:t>
            </a:r>
            <a:r>
              <a:rPr lang="en-US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magnetic field vector </a:t>
            </a:r>
            <a:r>
              <a:rPr lang="en-US" sz="1600" b="1" u="sng" dirty="0">
                <a:solidFill>
                  <a:srgbClr val="0070C0"/>
                </a:solidFill>
                <a:latin typeface="Calibri Light" panose="020F0302020204030204" pitchFamily="34" charset="0"/>
              </a:rPr>
              <a:t>H</a:t>
            </a:r>
            <a:r>
              <a:rPr lang="en-US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n-US" sz="1600" dirty="0">
                <a:latin typeface="Calibri Light" panose="020F0302020204030204" pitchFamily="34" charset="0"/>
              </a:rPr>
              <a:t>and both oscillate perpendicularly to the propagation vector </a:t>
            </a:r>
            <a:r>
              <a:rPr lang="en-US" sz="1600" b="1" u="sng" dirty="0">
                <a:latin typeface="Calibri Light" panose="020F0302020204030204" pitchFamily="34" charset="0"/>
              </a:rPr>
              <a:t>s</a:t>
            </a:r>
            <a:r>
              <a:rPr lang="en-US" sz="1600" b="1" baseline="-25000" dirty="0">
                <a:latin typeface="Calibri Light" panose="020F0302020204030204" pitchFamily="34" charset="0"/>
              </a:rPr>
              <a:t>o</a:t>
            </a:r>
            <a:r>
              <a:rPr lang="en-US" sz="1600" b="1" dirty="0">
                <a:latin typeface="Calibri Light" panose="020F0302020204030204" pitchFamily="34" charset="0"/>
              </a:rPr>
              <a:t>, </a:t>
            </a:r>
            <a:r>
              <a:rPr lang="en-US" sz="1600" dirty="0">
                <a:latin typeface="Calibri Light" panose="020F0302020204030204" pitchFamily="34" charset="0"/>
              </a:rPr>
              <a:t>with a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</a:rPr>
              <a:t>wavelength </a:t>
            </a:r>
            <a:r>
              <a:rPr lang="en-US" sz="1600" b="1" u="sng" dirty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</a:rPr>
              <a:t>λ</a:t>
            </a:r>
            <a:r>
              <a:rPr lang="en-US" sz="1600" dirty="0">
                <a:latin typeface="Calibri Light" panose="020F0302020204030204" pitchFamily="34" charset="0"/>
              </a:rPr>
              <a:t>, and </a:t>
            </a:r>
            <a:r>
              <a:rPr lang="en-US" sz="1600" dirty="0">
                <a:solidFill>
                  <a:srgbClr val="7030A0"/>
                </a:solidFill>
                <a:latin typeface="Calibri Light" panose="020F0302020204030204" pitchFamily="34" charset="0"/>
              </a:rPr>
              <a:t>phase </a:t>
            </a:r>
            <a:r>
              <a:rPr lang="el-GR" sz="1600" u="sng" dirty="0">
                <a:solidFill>
                  <a:srgbClr val="7030A0"/>
                </a:solidFill>
                <a:latin typeface="Calibri Light" panose="020F0302020204030204" pitchFamily="34" charset="0"/>
              </a:rPr>
              <a:t>φ</a:t>
            </a:r>
            <a:r>
              <a:rPr lang="en-US" sz="1600" dirty="0">
                <a:latin typeface="Calibri Light" panose="020F0302020204030204" pitchFamily="34" charset="0"/>
              </a:rPr>
              <a:t>.</a:t>
            </a:r>
            <a:endParaRPr lang="en-US" sz="1600" dirty="0">
              <a:effectLst/>
              <a:latin typeface="Calibri Light" panose="020F03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958172" y="2370271"/>
            <a:ext cx="51125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The interaction between </a:t>
            </a:r>
            <a:r>
              <a:rPr lang="en-US" sz="1600" b="1" u="sng" dirty="0">
                <a:solidFill>
                  <a:srgbClr val="FF0000"/>
                </a:solidFill>
                <a:latin typeface="Calibri Light" panose="020F0302020204030204" pitchFamily="34" charset="0"/>
              </a:rPr>
              <a:t>E</a:t>
            </a:r>
            <a:r>
              <a:rPr lang="en-US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sz="1600" dirty="0">
                <a:latin typeface="Calibri Light" panose="020F0302020204030204" pitchFamily="34" charset="0"/>
              </a:rPr>
              <a:t>and matter (atoms) is approximately SIX orders of magnitude more significant than that for </a:t>
            </a:r>
            <a:r>
              <a:rPr lang="en-US" sz="1600" b="1" u="sng" dirty="0">
                <a:solidFill>
                  <a:srgbClr val="0070C0"/>
                </a:solidFill>
                <a:latin typeface="Calibri Light" panose="020F0302020204030204" pitchFamily="34" charset="0"/>
              </a:rPr>
              <a:t>H</a:t>
            </a:r>
            <a:r>
              <a:rPr lang="en-US" sz="1600" dirty="0">
                <a:latin typeface="Calibri Light" panose="020F0302020204030204" pitchFamily="34" charset="0"/>
              </a:rPr>
              <a:t> (Electrodynamics). Therefore, we will only consider </a:t>
            </a:r>
            <a:r>
              <a:rPr lang="en-US" sz="1600" b="1" u="sng" dirty="0">
                <a:solidFill>
                  <a:srgbClr val="FF0000"/>
                </a:solidFill>
                <a:latin typeface="Calibri Light" panose="020F0302020204030204" pitchFamily="34" charset="0"/>
              </a:rPr>
              <a:t>E</a:t>
            </a:r>
            <a:r>
              <a:rPr lang="en-US" sz="1600" dirty="0">
                <a:latin typeface="Calibri Light" panose="020F0302020204030204" pitchFamily="34" charset="0"/>
              </a:rPr>
              <a:t>.</a:t>
            </a:r>
            <a:endParaRPr lang="pt-BR" sz="1600" dirty="0">
              <a:latin typeface="Calibri Light" panose="020F03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47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6E636-F48B-4A24-82A0-BD5B383B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5332" y="2810567"/>
            <a:ext cx="742407" cy="365125"/>
          </a:xfrm>
        </p:spPr>
        <p:txBody>
          <a:bodyPr/>
          <a:lstStyle/>
          <a:p>
            <a:fld id="{EE85D5B3-CB1D-49B7-B1E6-B7A0264CFBDD}" type="slidenum">
              <a:rPr lang="pt-BR" smtClean="0"/>
              <a:pPr/>
              <a:t>11</a:t>
            </a:fld>
            <a:endParaRPr lang="pt-BR" dirty="0"/>
          </a:p>
        </p:txBody>
      </p:sp>
      <p:sp>
        <p:nvSpPr>
          <p:cNvPr id="4" name="TextBox 50">
            <a:extLst>
              <a:ext uri="{FF2B5EF4-FFF2-40B4-BE49-F238E27FC236}">
                <a16:creationId xmlns:a16="http://schemas.microsoft.com/office/drawing/2014/main" id="{5C280123-0746-462D-B15B-665242DACB09}"/>
              </a:ext>
            </a:extLst>
          </p:cNvPr>
          <p:cNvSpPr txBox="1"/>
          <p:nvPr/>
        </p:nvSpPr>
        <p:spPr>
          <a:xfrm>
            <a:off x="3281997" y="6399087"/>
            <a:ext cx="8702448" cy="369332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A significant interaction occurs only with the electron cloud of atoms, i.e., depends on Z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34">
                <a:extLst>
                  <a:ext uri="{FF2B5EF4-FFF2-40B4-BE49-F238E27FC236}">
                    <a16:creationId xmlns:a16="http://schemas.microsoft.com/office/drawing/2014/main" id="{01EA4FEF-8196-4B78-98DC-8B827ED532E3}"/>
                  </a:ext>
                </a:extLst>
              </p:cNvPr>
              <p:cNvSpPr txBox="1"/>
              <p:nvPr/>
            </p:nvSpPr>
            <p:spPr>
              <a:xfrm>
                <a:off x="5105828" y="3816214"/>
                <a:ext cx="6453369" cy="246323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 Light" panose="020F0302020204030204" pitchFamily="34" charset="0"/>
                  </a:rPr>
                  <a:t>Force exerted on the atom in the presence of the electric field of the X-ray:</a:t>
                </a:r>
              </a:p>
              <a:p>
                <a:pPr algn="ctr"/>
                <a:endParaRPr lang="en-US" sz="1600" dirty="0">
                  <a:latin typeface="Calibri Light" panose="020F0302020204030204" pitchFamily="34" charset="0"/>
                </a:endParaRPr>
              </a:p>
              <a:p>
                <a:pPr algn="ctr"/>
                <a:r>
                  <a:rPr lang="pt-BR" sz="1600" dirty="0" err="1">
                    <a:latin typeface="Calibri Light" panose="020F0302020204030204" pitchFamily="34" charset="0"/>
                  </a:rPr>
                  <a:t>Newton's</a:t>
                </a:r>
                <a:r>
                  <a:rPr lang="pt-BR" sz="1600" dirty="0">
                    <a:latin typeface="Calibri Light" panose="020F0302020204030204" pitchFamily="34" charset="0"/>
                  </a:rPr>
                  <a:t> </a:t>
                </a:r>
                <a:r>
                  <a:rPr lang="pt-BR" sz="1600" dirty="0" err="1">
                    <a:latin typeface="Calibri Light" panose="020F0302020204030204" pitchFamily="34" charset="0"/>
                  </a:rPr>
                  <a:t>Second</a:t>
                </a:r>
                <a:r>
                  <a:rPr lang="pt-BR" sz="1600" dirty="0">
                    <a:latin typeface="Calibri Light" panose="020F0302020204030204" pitchFamily="34" charset="0"/>
                  </a:rPr>
                  <a:t> Law</a:t>
                </a:r>
                <a:r>
                  <a:rPr lang="en-US" sz="1600" dirty="0">
                    <a:latin typeface="Calibri Light" panose="020F030202020403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r>
                      <a:rPr lang="en-US" sz="1600" b="0" i="1" smtClean="0">
                        <a:latin typeface="Cambria Math"/>
                      </a:rPr>
                      <m:t>𝑚</m:t>
                    </m:r>
                    <m:r>
                      <a:rPr lang="en-US" sz="1600" b="0" i="1" smtClean="0">
                        <a:latin typeface="Cambria Math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1600" dirty="0">
                    <a:latin typeface="Calibri Light" panose="020F0302020204030204" pitchFamily="34" charset="0"/>
                  </a:rPr>
                  <a:t>, </a:t>
                </a:r>
                <a:r>
                  <a:rPr lang="en-US" sz="1600" dirty="0" err="1">
                    <a:latin typeface="Calibri Light" panose="020F0302020204030204" pitchFamily="34" charset="0"/>
                  </a:rPr>
                  <a:t>onde</a:t>
                </a:r>
                <a:r>
                  <a:rPr lang="en-US" sz="1600" dirty="0">
                    <a:latin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r>
                      <a:rPr lang="en-US" sz="1600" b="0" i="1" smtClean="0">
                        <a:latin typeface="Cambria Math"/>
                      </a:rPr>
                      <m:t>𝑞</m:t>
                    </m:r>
                    <m:r>
                      <a:rPr lang="en-US" sz="1600" b="0" i="1" smtClean="0">
                        <a:latin typeface="Cambria Math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1600" dirty="0">
                    <a:latin typeface="Calibri Light" panose="020F0302020204030204" pitchFamily="34" charset="0"/>
                  </a:rPr>
                  <a:t> </a:t>
                </a:r>
                <a:endParaRPr lang="en-US" sz="1600" i="1" dirty="0">
                  <a:latin typeface="Calibri Light" panose="020F0302020204030204" pitchFamily="34" charset="0"/>
                  <a:ea typeface="Cambria Math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  <a:ea typeface="Cambria Math"/>
                      </a:rPr>
                      <m:t>∴</m:t>
                    </m:r>
                    <m:r>
                      <a:rPr lang="en-US" sz="1600" b="0" i="1" smtClean="0">
                        <a:latin typeface="Cambria Math"/>
                      </a:rPr>
                      <m:t>𝑞</m:t>
                    </m:r>
                    <m:r>
                      <a:rPr lang="en-US" sz="1600" b="0" i="1" smtClean="0">
                        <a:latin typeface="Cambria Math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r>
                      <a:rPr lang="en-US" sz="1600" b="0" i="1" smtClean="0">
                        <a:latin typeface="Cambria Math"/>
                      </a:rPr>
                      <m:t>𝑚</m:t>
                    </m:r>
                    <m:r>
                      <a:rPr lang="en-US" sz="1600" b="0" i="1" smtClean="0">
                        <a:latin typeface="Cambria Math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𝑎</m:t>
                        </m:r>
                      </m:e>
                    </m:acc>
                  </m:oMath>
                </a14:m>
                <a:r>
                  <a:rPr lang="pt-BR" sz="1600" dirty="0">
                    <a:latin typeface="Calibri Light" panose="020F0302020204030204" pitchFamily="34" charset="0"/>
                  </a:rPr>
                  <a:t>, ou</a:t>
                </a: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e>
                    </m:acc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pt-BR" sz="200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𝑞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</m:t>
                        </m:r>
                      </m:den>
                    </m:f>
                  </m:oMath>
                </a14:m>
                <a:endParaRPr lang="pt-BR" sz="2000" dirty="0">
                  <a:latin typeface="Calibri Light" panose="020F0302020204030204" pitchFamily="34" charset="0"/>
                </a:endParaRPr>
              </a:p>
              <a:p>
                <a:pPr algn="ctr"/>
                <a:endParaRPr lang="en-US" sz="2000" dirty="0">
                  <a:latin typeface="Calibri Light" panose="020F0302020204030204" pitchFamily="34" charset="0"/>
                </a:endParaRPr>
              </a:p>
              <a:p>
                <a:pPr algn="ctr"/>
                <a:endParaRPr lang="en-US" sz="2000" dirty="0">
                  <a:latin typeface="Calibri Light" panose="020F0302020204030204" pitchFamily="34" charset="0"/>
                </a:endParaRPr>
              </a:p>
              <a:p>
                <a:pPr algn="ctr"/>
                <a:endParaRPr lang="en-US" sz="14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5" name="CaixaDeTexto 34">
                <a:extLst>
                  <a:ext uri="{FF2B5EF4-FFF2-40B4-BE49-F238E27FC236}">
                    <a16:creationId xmlns:a16="http://schemas.microsoft.com/office/drawing/2014/main" id="{01EA4FEF-8196-4B78-98DC-8B827ED53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828" y="3816214"/>
                <a:ext cx="6453369" cy="2463238"/>
              </a:xfrm>
              <a:prstGeom prst="rect">
                <a:avLst/>
              </a:prstGeom>
              <a:blipFill>
                <a:blip r:embed="rId2"/>
                <a:stretch>
                  <a:fillRect t="-741"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35">
                <a:extLst>
                  <a:ext uri="{FF2B5EF4-FFF2-40B4-BE49-F238E27FC236}">
                    <a16:creationId xmlns:a16="http://schemas.microsoft.com/office/drawing/2014/main" id="{0B80B4EA-6BD2-4800-8E0B-17EEDB469D8E}"/>
                  </a:ext>
                </a:extLst>
              </p:cNvPr>
              <p:cNvSpPr txBox="1"/>
              <p:nvPr/>
            </p:nvSpPr>
            <p:spPr>
              <a:xfrm>
                <a:off x="5214704" y="5726005"/>
                <a:ext cx="1292598" cy="538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libri Light" panose="020F0302020204030204" pitchFamily="34" charset="0"/>
                  </a:rPr>
                  <a:t>Electron:</a:t>
                </a:r>
                <a:r>
                  <a:rPr lang="en-US" sz="1600" b="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𝑞</m:t>
                        </m:r>
                        <m:r>
                          <a:rPr lang="en-US" b="0" i="1" baseline="-2500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US" b="0" i="1" baseline="-2500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</m:den>
                    </m:f>
                  </m:oMath>
                </a14:m>
                <a:endParaRPr lang="pt-BR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6" name="CaixaDeTexto 35">
                <a:extLst>
                  <a:ext uri="{FF2B5EF4-FFF2-40B4-BE49-F238E27FC236}">
                    <a16:creationId xmlns:a16="http://schemas.microsoft.com/office/drawing/2014/main" id="{0B80B4EA-6BD2-4800-8E0B-17EEDB469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704" y="5726005"/>
                <a:ext cx="1292598" cy="538224"/>
              </a:xfrm>
              <a:prstGeom prst="rect">
                <a:avLst/>
              </a:prstGeom>
              <a:blipFill>
                <a:blip r:embed="rId3"/>
                <a:stretch>
                  <a:fillRect l="-2358" b="-1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36">
                <a:extLst>
                  <a:ext uri="{FF2B5EF4-FFF2-40B4-BE49-F238E27FC236}">
                    <a16:creationId xmlns:a16="http://schemas.microsoft.com/office/drawing/2014/main" id="{FA892CEF-167E-4203-9F64-FDFE72EB6C1D}"/>
                  </a:ext>
                </a:extLst>
              </p:cNvPr>
              <p:cNvSpPr txBox="1"/>
              <p:nvPr/>
            </p:nvSpPr>
            <p:spPr>
              <a:xfrm>
                <a:off x="6630063" y="5726005"/>
                <a:ext cx="2600905" cy="53848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libri Light" panose="020F0302020204030204" pitchFamily="34" charset="0"/>
                  </a:rPr>
                  <a:t>Proton:</a:t>
                </a:r>
                <a:r>
                  <a:rPr lang="en-US" b="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(−)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𝑞𝑒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2000.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𝑚𝑒</m:t>
                        </m:r>
                      </m:den>
                    </m:f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/>
                      </a:rPr>
                      <m:t>≪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/>
                      </a:rPr>
                      <m:t>el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/>
                      </a:rPr>
                      <m:t>é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/>
                      </a:rPr>
                      <m:t>tron</m:t>
                    </m:r>
                  </m:oMath>
                </a14:m>
                <a:endParaRPr lang="pt-BR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7" name="CaixaDeTexto 36">
                <a:extLst>
                  <a:ext uri="{FF2B5EF4-FFF2-40B4-BE49-F238E27FC236}">
                    <a16:creationId xmlns:a16="http://schemas.microsoft.com/office/drawing/2014/main" id="{FA892CEF-167E-4203-9F64-FDFE72EB6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063" y="5726005"/>
                <a:ext cx="2600905" cy="538481"/>
              </a:xfrm>
              <a:prstGeom prst="rect">
                <a:avLst/>
              </a:prstGeom>
              <a:blipFill>
                <a:blip r:embed="rId4"/>
                <a:stretch>
                  <a:fillRect l="-1408" b="-1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37">
                <a:extLst>
                  <a:ext uri="{FF2B5EF4-FFF2-40B4-BE49-F238E27FC236}">
                    <a16:creationId xmlns:a16="http://schemas.microsoft.com/office/drawing/2014/main" id="{09B589A8-E067-429D-B684-0056F8E24DC5}"/>
                  </a:ext>
                </a:extLst>
              </p:cNvPr>
              <p:cNvSpPr txBox="1"/>
              <p:nvPr/>
            </p:nvSpPr>
            <p:spPr>
              <a:xfrm>
                <a:off x="9358433" y="5725748"/>
                <a:ext cx="1976951" cy="538481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libri Light" panose="020F0302020204030204" pitchFamily="34" charset="0"/>
                  </a:rPr>
                  <a:t>Neutron:</a:t>
                </a:r>
                <a:r>
                  <a:rPr lang="en-US" b="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0.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2000.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𝑚𝑒</m:t>
                        </m:r>
                      </m:den>
                    </m:f>
                  </m:oMath>
                </a14:m>
                <a:r>
                  <a:rPr lang="pt-BR" dirty="0">
                    <a:latin typeface="Calibri Light" panose="020F0302020204030204" pitchFamily="34" charset="0"/>
                  </a:rPr>
                  <a:t> </a:t>
                </a:r>
                <a:r>
                  <a:rPr lang="pt-BR" sz="1600" dirty="0">
                    <a:latin typeface="Calibri Light" panose="020F0302020204030204" pitchFamily="34" charset="0"/>
                  </a:rPr>
                  <a:t>= 0</a:t>
                </a:r>
              </a:p>
            </p:txBody>
          </p:sp>
        </mc:Choice>
        <mc:Fallback xmlns="">
          <p:sp>
            <p:nvSpPr>
              <p:cNvPr id="8" name="CaixaDeTexto 37">
                <a:extLst>
                  <a:ext uri="{FF2B5EF4-FFF2-40B4-BE49-F238E27FC236}">
                    <a16:creationId xmlns:a16="http://schemas.microsoft.com/office/drawing/2014/main" id="{09B589A8-E067-429D-B684-0056F8E24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8433" y="5725748"/>
                <a:ext cx="1976951" cy="538481"/>
              </a:xfrm>
              <a:prstGeom prst="rect">
                <a:avLst/>
              </a:prstGeom>
              <a:blipFill>
                <a:blip r:embed="rId5"/>
                <a:stretch>
                  <a:fillRect l="-1543" r="-309" b="-1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ultiplicar 38">
            <a:extLst>
              <a:ext uri="{FF2B5EF4-FFF2-40B4-BE49-F238E27FC236}">
                <a16:creationId xmlns:a16="http://schemas.microsoft.com/office/drawing/2014/main" id="{AD16DD2E-744D-4574-B6E7-A723AAD373BA}"/>
              </a:ext>
            </a:extLst>
          </p:cNvPr>
          <p:cNvSpPr/>
          <p:nvPr/>
        </p:nvSpPr>
        <p:spPr>
          <a:xfrm>
            <a:off x="6738008" y="5704795"/>
            <a:ext cx="576064" cy="720080"/>
          </a:xfrm>
          <a:prstGeom prst="mathMultiply">
            <a:avLst>
              <a:gd name="adj1" fmla="val 1283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10" name="Multiplicar 39">
            <a:extLst>
              <a:ext uri="{FF2B5EF4-FFF2-40B4-BE49-F238E27FC236}">
                <a16:creationId xmlns:a16="http://schemas.microsoft.com/office/drawing/2014/main" id="{D6CD7B29-4D60-4218-BE19-CB7C2A95B4E4}"/>
              </a:ext>
            </a:extLst>
          </p:cNvPr>
          <p:cNvSpPr/>
          <p:nvPr/>
        </p:nvSpPr>
        <p:spPr>
          <a:xfrm>
            <a:off x="9443924" y="5651705"/>
            <a:ext cx="576064" cy="720080"/>
          </a:xfrm>
          <a:prstGeom prst="mathMultiply">
            <a:avLst>
              <a:gd name="adj1" fmla="val 1283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11" name="Elipse 40">
            <a:extLst>
              <a:ext uri="{FF2B5EF4-FFF2-40B4-BE49-F238E27FC236}">
                <a16:creationId xmlns:a16="http://schemas.microsoft.com/office/drawing/2014/main" id="{BD02CE6D-7587-465E-81DC-89FC292B03BB}"/>
              </a:ext>
            </a:extLst>
          </p:cNvPr>
          <p:cNvSpPr/>
          <p:nvPr/>
        </p:nvSpPr>
        <p:spPr>
          <a:xfrm>
            <a:off x="5214704" y="5651705"/>
            <a:ext cx="1008112" cy="8004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12" name="Elipse 13">
            <a:extLst>
              <a:ext uri="{FF2B5EF4-FFF2-40B4-BE49-F238E27FC236}">
                <a16:creationId xmlns:a16="http://schemas.microsoft.com/office/drawing/2014/main" id="{B76D9D75-A12D-4928-9D9A-A01350C839C1}"/>
              </a:ext>
            </a:extLst>
          </p:cNvPr>
          <p:cNvSpPr/>
          <p:nvPr/>
        </p:nvSpPr>
        <p:spPr>
          <a:xfrm>
            <a:off x="3191095" y="5319699"/>
            <a:ext cx="1105786" cy="915972"/>
          </a:xfrm>
          <a:prstGeom prst="ellipse">
            <a:avLst/>
          </a:prstGeom>
          <a:solidFill>
            <a:srgbClr val="FFFF00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17F0C9-C8BF-4358-875B-53D86DEF2A4D}"/>
              </a:ext>
            </a:extLst>
          </p:cNvPr>
          <p:cNvGrpSpPr/>
          <p:nvPr/>
        </p:nvGrpSpPr>
        <p:grpSpPr>
          <a:xfrm>
            <a:off x="75178" y="2669584"/>
            <a:ext cx="4062746" cy="3782593"/>
            <a:chOff x="438926" y="993789"/>
            <a:chExt cx="2692914" cy="2507219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257AE9D1-8A0C-4A89-9F36-374501426269}"/>
                </a:ext>
              </a:extLst>
            </p:cNvPr>
            <p:cNvSpPr txBox="1"/>
            <p:nvPr/>
          </p:nvSpPr>
          <p:spPr>
            <a:xfrm>
              <a:off x="777208" y="993789"/>
              <a:ext cx="2304256" cy="224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 Light" panose="020F0302020204030204" pitchFamily="34" charset="0"/>
                </a:rPr>
                <a:t>Electromagnetic wave</a:t>
              </a:r>
            </a:p>
          </p:txBody>
        </p:sp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9A616872-1BF9-4580-9857-13E61B32A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741"/>
            <a:stretch>
              <a:fillRect/>
            </a:stretch>
          </p:blipFill>
          <p:spPr bwMode="auto">
            <a:xfrm>
              <a:off x="438926" y="1124744"/>
              <a:ext cx="2692914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70290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allAtOnce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The </a:t>
            </a:r>
            <a:r>
              <a:rPr lang="pt-BR" dirty="0" err="1"/>
              <a:t>atomic</a:t>
            </a:r>
            <a:r>
              <a:rPr lang="pt-BR" dirty="0"/>
              <a:t> </a:t>
            </a:r>
            <a:r>
              <a:rPr lang="pt-BR" dirty="0" err="1"/>
              <a:t>scattering</a:t>
            </a:r>
            <a:r>
              <a:rPr lang="pt-BR" dirty="0"/>
              <a:t> </a:t>
            </a:r>
            <a:r>
              <a:rPr lang="pt-BR" dirty="0" err="1"/>
              <a:t>factor</a:t>
            </a:r>
            <a:r>
              <a:rPr lang="pt-BR" dirty="0"/>
              <a:t> </a:t>
            </a:r>
            <a:r>
              <a:rPr lang="pt-BR" i="1" dirty="0"/>
              <a:t>f</a:t>
            </a:r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1699258" y="2226803"/>
            <a:ext cx="8906134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i="1" dirty="0">
                <a:latin typeface="Calibri Light" panose="020F0302020204030204" pitchFamily="34" charset="0"/>
              </a:rPr>
              <a:t>- f</a:t>
            </a:r>
            <a:r>
              <a:rPr lang="en-US" sz="1600" dirty="0">
                <a:latin typeface="Calibri Light" panose="020F0302020204030204" pitchFamily="34" charset="0"/>
              </a:rPr>
              <a:t> depends strictly on the electron shell properties of the atom (number and energy of shells and number of electrons per shell);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latin typeface="Calibri Light" panose="020F0302020204030204" pitchFamily="34" charset="0"/>
              </a:rPr>
              <a:t>- this dependence is given by the </a:t>
            </a:r>
            <a:r>
              <a:rPr lang="en-US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Cromer-Mann coefficients </a:t>
            </a:r>
            <a:r>
              <a:rPr lang="en-US" sz="1600" dirty="0">
                <a:latin typeface="Calibri Light" panose="020F0302020204030204" pitchFamily="34" charset="0"/>
              </a:rPr>
              <a:t>, which are known and are tabulated for every naturally-</a:t>
            </a:r>
            <a:r>
              <a:rPr lang="en-US" sz="1600" dirty="0" err="1">
                <a:latin typeface="Calibri Light" panose="020F0302020204030204" pitchFamily="34" charset="0"/>
              </a:rPr>
              <a:t>occuring</a:t>
            </a:r>
            <a:r>
              <a:rPr lang="en-US" sz="1600" dirty="0">
                <a:latin typeface="Calibri Light" panose="020F0302020204030204" pitchFamily="34" charset="0"/>
              </a:rPr>
              <a:t> atom in the periodic table;</a:t>
            </a:r>
            <a:r>
              <a:rPr lang="pt-BR" altLang="pt-BR" sz="1600" dirty="0">
                <a:latin typeface="Arial Unicode MS" pitchFamily="34" charset="-128"/>
                <a:cs typeface="Arial" pitchFamily="34" charset="0"/>
              </a:rPr>
              <a:t> 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X-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ray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scattering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factors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computed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from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numerical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Hartree-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Fock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wave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functions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,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by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Don T.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Cromer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and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Joseph B. Mann, Acta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Cryst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. (1968) A24,321 </a:t>
            </a: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en-US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en-US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en-US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en-US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en-US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en-US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en-US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en-US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pt-BR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Calibri Light" panose="020F0302020204030204" pitchFamily="34" charset="0"/>
              </a:rPr>
              <a:t>- </a:t>
            </a:r>
            <a:r>
              <a:rPr lang="en-US" sz="1600" i="1" dirty="0">
                <a:latin typeface="Calibri Light" panose="020F0302020204030204" pitchFamily="34" charset="0"/>
              </a:rPr>
              <a:t>f</a:t>
            </a:r>
            <a:r>
              <a:rPr lang="en-US" sz="1600" dirty="0">
                <a:latin typeface="Calibri Light" panose="020F0302020204030204" pitchFamily="34" charset="0"/>
              </a:rPr>
              <a:t> also depends on the X-ray wavelength and falls exponentially as the angle of detection increases;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Calibri Light" panose="020F0302020204030204" pitchFamily="34" charset="0"/>
              </a:rPr>
              <a:t>- At the incidence angle (</a:t>
            </a:r>
            <a:r>
              <a:rPr lang="el-GR" sz="1600" dirty="0">
                <a:latin typeface="Calibri Light" panose="020F0302020204030204" pitchFamily="34" charset="0"/>
              </a:rPr>
              <a:t>θ</a:t>
            </a:r>
            <a:r>
              <a:rPr lang="en-US" sz="1600" dirty="0">
                <a:latin typeface="Calibri Light" panose="020F0302020204030204" pitchFamily="34" charset="0"/>
              </a:rPr>
              <a:t> = 0</a:t>
            </a:r>
            <a:r>
              <a:rPr lang="en-US" sz="1600" baseline="30000" dirty="0">
                <a:latin typeface="Calibri Light" panose="020F0302020204030204" pitchFamily="34" charset="0"/>
              </a:rPr>
              <a:t>o</a:t>
            </a:r>
            <a:r>
              <a:rPr lang="en-US" sz="1600" dirty="0">
                <a:latin typeface="Calibri Light" panose="020F0302020204030204" pitchFamily="34" charset="0"/>
              </a:rPr>
              <a:t>), </a:t>
            </a:r>
            <a:r>
              <a:rPr lang="en-US" sz="1600" i="1" dirty="0">
                <a:latin typeface="Calibri Light" panose="020F0302020204030204" pitchFamily="34" charset="0"/>
              </a:rPr>
              <a:t>f</a:t>
            </a:r>
            <a:r>
              <a:rPr lang="en-US" sz="1600" dirty="0">
                <a:latin typeface="Calibri Light" panose="020F0302020204030204" pitchFamily="34" charset="0"/>
              </a:rPr>
              <a:t> is equal to the number of electrons in the atom;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Calibri Light" panose="020F0302020204030204" pitchFamily="34" charset="0"/>
              </a:rPr>
              <a:t>- </a:t>
            </a:r>
            <a:r>
              <a:rPr lang="en-US" sz="1600" i="1" dirty="0">
                <a:latin typeface="Calibri Light" panose="020F0302020204030204" pitchFamily="34" charset="0"/>
              </a:rPr>
              <a:t>f</a:t>
            </a:r>
            <a:r>
              <a:rPr lang="en-US" sz="1600" dirty="0">
                <a:latin typeface="Calibri Light" panose="020F0302020204030204" pitchFamily="34" charset="0"/>
              </a:rPr>
              <a:t> unit is given in electrons;</a:t>
            </a:r>
            <a:endParaRPr lang="pt-BR" sz="1600" dirty="0">
              <a:latin typeface="Calibri Light" panose="020F0302020204030204" pitchFamily="34" charset="0"/>
            </a:endParaRPr>
          </a:p>
        </p:txBody>
      </p:sp>
      <p:graphicFrame>
        <p:nvGraphicFramePr>
          <p:cNvPr id="5" name="Objeto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72798921"/>
              </p:ext>
            </p:extLst>
          </p:nvPr>
        </p:nvGraphicFramePr>
        <p:xfrm>
          <a:off x="4700736" y="1191171"/>
          <a:ext cx="241300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2" imgW="1333500" imgH="444500" progId="Equation.3">
                  <p:embed/>
                </p:oleObj>
              </mc:Choice>
              <mc:Fallback>
                <p:oleObj name="Equação" r:id="rId2" imgW="1333500" imgH="4445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0736" y="1191171"/>
                        <a:ext cx="2413000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461863"/>
              </p:ext>
            </p:extLst>
          </p:nvPr>
        </p:nvGraphicFramePr>
        <p:xfrm>
          <a:off x="4052664" y="3718522"/>
          <a:ext cx="3696075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9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9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92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363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+mj-lt"/>
                        </a:rPr>
                        <a:t>Crommer</a:t>
                      </a:r>
                      <a:r>
                        <a:rPr lang="en-US" sz="1200" dirty="0">
                          <a:latin typeface="+mj-lt"/>
                        </a:rPr>
                        <a:t>-Mann coefficients for carbon, Z=6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3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+mj-lt"/>
                        </a:rPr>
                        <a:t>i</a:t>
                      </a:r>
                      <a:endParaRPr lang="en-US"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3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+mj-lt"/>
                        </a:rPr>
                        <a:t>a</a:t>
                      </a:r>
                      <a:r>
                        <a:rPr lang="en-US" sz="1200" b="1" baseline="-25000" dirty="0" err="1">
                          <a:latin typeface="+mj-lt"/>
                        </a:rPr>
                        <a:t>i</a:t>
                      </a:r>
                      <a:r>
                        <a:rPr lang="en-US" sz="1200" b="1" dirty="0">
                          <a:latin typeface="+mj-lt"/>
                        </a:rPr>
                        <a:t> (e</a:t>
                      </a:r>
                      <a:r>
                        <a:rPr lang="en-US" sz="1200" b="1" baseline="30000" dirty="0">
                          <a:latin typeface="+mj-lt"/>
                        </a:rPr>
                        <a:t>-</a:t>
                      </a:r>
                      <a:r>
                        <a:rPr lang="en-US" sz="1200" b="1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2.310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1.020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1.589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0.865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6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j-lt"/>
                        </a:rPr>
                        <a:t>b</a:t>
                      </a:r>
                      <a:r>
                        <a:rPr lang="en-US" sz="1200" b="1" baseline="-25000" dirty="0">
                          <a:latin typeface="+mj-lt"/>
                        </a:rPr>
                        <a:t>i</a:t>
                      </a:r>
                      <a:r>
                        <a:rPr lang="en-US" sz="1200" b="1" dirty="0">
                          <a:latin typeface="+mj-lt"/>
                        </a:rPr>
                        <a:t> (Å</a:t>
                      </a:r>
                      <a:r>
                        <a:rPr lang="en-US" sz="1200" b="1" baseline="30000" dirty="0">
                          <a:latin typeface="+mj-lt"/>
                        </a:rPr>
                        <a:t>2</a:t>
                      </a:r>
                      <a:r>
                        <a:rPr lang="en-US" sz="1200" b="1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20.844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10.208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0.569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51.651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6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>
                          <a:latin typeface="+mj-lt"/>
                        </a:rPr>
                        <a:t>c</a:t>
                      </a:r>
                      <a:r>
                        <a:rPr lang="en-US" sz="1200" b="1" baseline="-25000" dirty="0" err="1">
                          <a:latin typeface="+mj-lt"/>
                        </a:rPr>
                        <a:t>i</a:t>
                      </a:r>
                      <a:r>
                        <a:rPr lang="en-US" sz="1200" b="1" dirty="0">
                          <a:latin typeface="+mj-lt"/>
                        </a:rPr>
                        <a:t> (e</a:t>
                      </a:r>
                      <a:r>
                        <a:rPr lang="en-US" sz="1200" b="1" baseline="30000" dirty="0">
                          <a:latin typeface="+mj-lt"/>
                        </a:rPr>
                        <a:t>-</a:t>
                      </a:r>
                      <a:r>
                        <a:rPr lang="en-US" sz="1200" b="1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0.216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Elipse 8"/>
          <p:cNvSpPr/>
          <p:nvPr/>
        </p:nvSpPr>
        <p:spPr>
          <a:xfrm>
            <a:off x="5436361" y="1424425"/>
            <a:ext cx="36422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5850180" y="1234941"/>
            <a:ext cx="36422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6811726" y="1416187"/>
            <a:ext cx="36422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12" name="Oval 10"/>
          <p:cNvSpPr/>
          <p:nvPr/>
        </p:nvSpPr>
        <p:spPr>
          <a:xfrm>
            <a:off x="5636840" y="1020143"/>
            <a:ext cx="1008112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639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The </a:t>
            </a:r>
            <a:r>
              <a:rPr lang="pt-BR" dirty="0" err="1"/>
              <a:t>atomic</a:t>
            </a:r>
            <a:r>
              <a:rPr lang="pt-BR" dirty="0"/>
              <a:t> </a:t>
            </a:r>
            <a:r>
              <a:rPr lang="pt-BR" dirty="0" err="1"/>
              <a:t>scattering</a:t>
            </a:r>
            <a:r>
              <a:rPr lang="pt-BR" dirty="0"/>
              <a:t> </a:t>
            </a:r>
            <a:r>
              <a:rPr lang="pt-BR" dirty="0" err="1"/>
              <a:t>factor</a:t>
            </a:r>
            <a:r>
              <a:rPr lang="pt-BR" dirty="0"/>
              <a:t> </a:t>
            </a:r>
            <a:r>
              <a:rPr lang="pt-BR" i="1" dirty="0"/>
              <a:t>f</a:t>
            </a:r>
            <a:br>
              <a:rPr lang="pt-BR" i="1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114" y="1081695"/>
            <a:ext cx="1443519" cy="1443519"/>
          </a:xfrm>
          <a:prstGeom prst="rect">
            <a:avLst/>
          </a:prstGeom>
          <a:noFill/>
          <a:ln>
            <a:noFill/>
          </a:ln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 descr="Imagem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8182" y="809600"/>
            <a:ext cx="6687201" cy="5911874"/>
          </a:xfrm>
          <a:prstGeom prst="rect">
            <a:avLst/>
          </a:prstGeom>
        </p:spPr>
      </p:pic>
      <p:sp>
        <p:nvSpPr>
          <p:cNvPr id="6" name="Oval 12"/>
          <p:cNvSpPr>
            <a:spLocks noChangeArrowheads="1"/>
          </p:cNvSpPr>
          <p:nvPr/>
        </p:nvSpPr>
        <p:spPr bwMode="auto">
          <a:xfrm flipV="1">
            <a:off x="9526140" y="172451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rot="1800000" flipH="1" flipV="1">
            <a:off x="9399140" y="1841994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rot="3600000" flipH="1" flipV="1">
            <a:off x="9362628" y="1948357"/>
            <a:ext cx="9652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rot="5400000" flipH="1" flipV="1">
            <a:off x="9191178" y="1956294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rot="18000000" flipV="1">
            <a:off x="9157840" y="1916607"/>
            <a:ext cx="7747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rot="19800000" flipV="1">
            <a:off x="9159428" y="1822944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9530903" y="168641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 flipV="1">
            <a:off x="9195940" y="1797544"/>
            <a:ext cx="16002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rot="19800000" flipH="1">
            <a:off x="9403903" y="1721344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rot="18000000" flipH="1">
            <a:off x="9367390" y="1611807"/>
            <a:ext cx="9652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rot="16200000" flipH="1">
            <a:off x="9195940" y="1607044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rot="3600000">
            <a:off x="9162603" y="1643557"/>
            <a:ext cx="7747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rot="1800000">
            <a:off x="9164190" y="1740394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9387844" y="1484808"/>
            <a:ext cx="544254" cy="550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20" name="Conector reto 19"/>
          <p:cNvCxnSpPr/>
          <p:nvPr/>
        </p:nvCxnSpPr>
        <p:spPr>
          <a:xfrm rot="5400000">
            <a:off x="7386741" y="1809804"/>
            <a:ext cx="79208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rot="5400000">
            <a:off x="7386741" y="1801594"/>
            <a:ext cx="79208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rot="5400000">
            <a:off x="7386741" y="1801594"/>
            <a:ext cx="79208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jeto 2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38162621"/>
              </p:ext>
            </p:extLst>
          </p:nvPr>
        </p:nvGraphicFramePr>
        <p:xfrm>
          <a:off x="3373497" y="1753144"/>
          <a:ext cx="241300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5" imgW="1333500" imgH="444500" progId="Equation.3">
                  <p:embed/>
                </p:oleObj>
              </mc:Choice>
              <mc:Fallback>
                <p:oleObj name="Equação" r:id="rId5" imgW="1333500" imgH="4445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3497" y="1753144"/>
                        <a:ext cx="2413000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13</a:t>
            </a:fld>
            <a:endParaRPr lang="pt-BR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A31D43-B353-4A00-930E-A119671FCB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9000" contrast="-30000"/>
                    </a14:imgEffect>
                  </a14:imgLayer>
                </a14:imgProps>
              </a:ext>
            </a:extLst>
          </a:blip>
          <a:srcRect l="22474" t="8090" r="20713" b="15620"/>
          <a:stretch/>
        </p:blipFill>
        <p:spPr>
          <a:xfrm>
            <a:off x="9128552" y="2780093"/>
            <a:ext cx="2674043" cy="35907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57180D-58AC-4EC9-930B-45805103E4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5120" y="3550000"/>
            <a:ext cx="2438400" cy="2438400"/>
          </a:xfrm>
          <a:prstGeom prst="rect">
            <a:avLst/>
          </a:prstGeom>
        </p:spPr>
      </p:pic>
      <p:sp>
        <p:nvSpPr>
          <p:cNvPr id="31" name="CaixaDeTexto 14">
            <a:extLst>
              <a:ext uri="{FF2B5EF4-FFF2-40B4-BE49-F238E27FC236}">
                <a16:creationId xmlns:a16="http://schemas.microsoft.com/office/drawing/2014/main" id="{27809B03-B842-4E6A-A6C0-D62CAA6663BA}"/>
              </a:ext>
            </a:extLst>
          </p:cNvPr>
          <p:cNvSpPr txBox="1"/>
          <p:nvPr/>
        </p:nvSpPr>
        <p:spPr>
          <a:xfrm>
            <a:off x="7685199" y="3536347"/>
            <a:ext cx="3648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One atom                             X-ray scattering</a:t>
            </a:r>
            <a:endParaRPr lang="pt-BR" sz="1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1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116 L 0.15117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25E-6 -1.48148E-6 L 0.15117 -1.4814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1.25E-6 -1.48148E-6 L 0.15117 -1.4814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6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66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66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66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6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66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66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66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66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66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66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6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66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66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6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66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66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66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66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66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66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66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66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66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66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The </a:t>
            </a:r>
            <a:r>
              <a:rPr lang="pt-BR" dirty="0" err="1"/>
              <a:t>atomic</a:t>
            </a:r>
            <a:r>
              <a:rPr lang="pt-BR" dirty="0"/>
              <a:t> </a:t>
            </a:r>
            <a:r>
              <a:rPr lang="pt-BR" dirty="0" err="1"/>
              <a:t>scattering</a:t>
            </a:r>
            <a:r>
              <a:rPr lang="pt-BR" dirty="0"/>
              <a:t> </a:t>
            </a:r>
            <a:r>
              <a:rPr lang="pt-BR" dirty="0" err="1"/>
              <a:t>factor</a:t>
            </a:r>
            <a:r>
              <a:rPr lang="pt-BR" dirty="0"/>
              <a:t> </a:t>
            </a:r>
            <a:r>
              <a:rPr lang="pt-BR" i="1" dirty="0"/>
              <a:t>f</a:t>
            </a:r>
            <a:br>
              <a:rPr lang="pt-BR" i="1" dirty="0"/>
            </a:br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5830960" y="5449637"/>
            <a:ext cx="1800200" cy="4725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935316" y="5449636"/>
            <a:ext cx="670242" cy="4725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graphicFrame>
        <p:nvGraphicFramePr>
          <p:cNvPr id="6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098304"/>
              </p:ext>
            </p:extLst>
          </p:nvPr>
        </p:nvGraphicFramePr>
        <p:xfrm>
          <a:off x="4376571" y="5449636"/>
          <a:ext cx="3290838" cy="46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88367" imgH="241195" progId="Equation.3">
                  <p:embed/>
                </p:oleObj>
              </mc:Choice>
              <mc:Fallback>
                <p:oleObj name="Equation" r:id="rId2" imgW="168836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6571" y="5449636"/>
                        <a:ext cx="3290838" cy="469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ângulo 6"/>
          <p:cNvSpPr/>
          <p:nvPr/>
        </p:nvSpPr>
        <p:spPr>
          <a:xfrm>
            <a:off x="2835890" y="2307134"/>
            <a:ext cx="2052228" cy="12537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032134" y="2307135"/>
            <a:ext cx="4392488" cy="12537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graphicFrame>
        <p:nvGraphicFramePr>
          <p:cNvPr id="11" name="Objeto 10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29570069"/>
              </p:ext>
            </p:extLst>
          </p:nvPr>
        </p:nvGraphicFramePr>
        <p:xfrm>
          <a:off x="2350035" y="2298651"/>
          <a:ext cx="7002579" cy="854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4" imgW="3949700" imgH="482600" progId="Equation.3">
                  <p:embed/>
                </p:oleObj>
              </mc:Choice>
              <mc:Fallback>
                <p:oleObj name="Equação" r:id="rId4" imgW="3949700" imgH="4826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0035" y="2298651"/>
                        <a:ext cx="7002579" cy="8549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2081579" y="3895666"/>
            <a:ext cx="7781044" cy="584775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A special (and very useful) case must be considered when the X-ray energy matches the energy of an electron shell (resonance happens), but we will come back to that latter. </a:t>
            </a:r>
            <a:endParaRPr lang="pt-BR" sz="1600" dirty="0">
              <a:latin typeface="Calibri Light" panose="020F030202020403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943902" y="3099223"/>
            <a:ext cx="1870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Calibri Light" panose="020F0302020204030204" pitchFamily="34" charset="0"/>
              </a:rPr>
              <a:t>Non-</a:t>
            </a:r>
            <a:r>
              <a:rPr lang="pt-BR" sz="1200" dirty="0" err="1">
                <a:latin typeface="Calibri Light" panose="020F0302020204030204" pitchFamily="34" charset="0"/>
              </a:rPr>
              <a:t>dispersive</a:t>
            </a:r>
            <a:r>
              <a:rPr lang="pt-BR" sz="1200" dirty="0">
                <a:latin typeface="Calibri Light" panose="020F0302020204030204" pitchFamily="34" charset="0"/>
              </a:rPr>
              <a:t> </a:t>
            </a:r>
            <a:r>
              <a:rPr lang="pt-BR" sz="1200" dirty="0" err="1">
                <a:latin typeface="Calibri Light" panose="020F0302020204030204" pitchFamily="34" charset="0"/>
              </a:rPr>
              <a:t>component</a:t>
            </a:r>
            <a:endParaRPr lang="pt-BR" sz="1200" dirty="0">
              <a:latin typeface="Calibri Light" panose="020F0302020204030204" pitchFamily="34" charset="0"/>
            </a:endParaRPr>
          </a:p>
          <a:p>
            <a:pPr algn="ctr"/>
            <a:r>
              <a:rPr lang="pt-BR" sz="1200" dirty="0">
                <a:latin typeface="Calibri Light" panose="020F0302020204030204" pitchFamily="34" charset="0"/>
              </a:rPr>
              <a:t>(</a:t>
            </a:r>
            <a:r>
              <a:rPr lang="pt-BR" sz="1200" dirty="0" err="1">
                <a:latin typeface="Calibri Light" panose="020F0302020204030204" pitchFamily="34" charset="0"/>
              </a:rPr>
              <a:t>free</a:t>
            </a:r>
            <a:r>
              <a:rPr lang="pt-BR" sz="1200" dirty="0">
                <a:latin typeface="Calibri Light" panose="020F0302020204030204" pitchFamily="34" charset="0"/>
              </a:rPr>
              <a:t> </a:t>
            </a:r>
            <a:r>
              <a:rPr lang="pt-BR" sz="1200" dirty="0" err="1">
                <a:latin typeface="Calibri Light" panose="020F0302020204030204" pitchFamily="34" charset="0"/>
              </a:rPr>
              <a:t>electron</a:t>
            </a:r>
            <a:r>
              <a:rPr lang="pt-BR" sz="1200" dirty="0">
                <a:latin typeface="Calibri Light" panose="020F0302020204030204" pitchFamily="34" charset="0"/>
              </a:rPr>
              <a:t>)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587929" y="3099223"/>
            <a:ext cx="1612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>
                <a:latin typeface="Calibri Light" panose="020F0302020204030204" pitchFamily="34" charset="0"/>
              </a:rPr>
              <a:t>Dispersive</a:t>
            </a:r>
            <a:r>
              <a:rPr lang="pt-BR" sz="1200" dirty="0">
                <a:latin typeface="Calibri Light" panose="020F0302020204030204" pitchFamily="34" charset="0"/>
              </a:rPr>
              <a:t> </a:t>
            </a:r>
            <a:r>
              <a:rPr lang="pt-BR" sz="1200" dirty="0" err="1">
                <a:latin typeface="Calibri Light" panose="020F0302020204030204" pitchFamily="34" charset="0"/>
              </a:rPr>
              <a:t>component</a:t>
            </a:r>
            <a:r>
              <a:rPr lang="pt-BR" sz="1200" dirty="0">
                <a:latin typeface="Calibri Light" panose="020F0302020204030204" pitchFamily="34" charset="0"/>
              </a:rPr>
              <a:t> </a:t>
            </a:r>
          </a:p>
          <a:p>
            <a:pPr algn="ctr"/>
            <a:r>
              <a:rPr lang="pt-BR" sz="1200" dirty="0">
                <a:latin typeface="Calibri Light" panose="020F0302020204030204" pitchFamily="34" charset="0"/>
              </a:rPr>
              <a:t>(</a:t>
            </a:r>
            <a:r>
              <a:rPr lang="pt-BR" sz="1200" dirty="0" err="1">
                <a:latin typeface="Calibri Light" panose="020F0302020204030204" pitchFamily="34" charset="0"/>
              </a:rPr>
              <a:t>damped</a:t>
            </a:r>
            <a:r>
              <a:rPr lang="pt-BR" sz="1200" dirty="0">
                <a:latin typeface="Calibri Light" panose="020F0302020204030204" pitchFamily="34" charset="0"/>
              </a:rPr>
              <a:t> </a:t>
            </a:r>
            <a:r>
              <a:rPr lang="pt-BR" sz="1200" dirty="0" err="1">
                <a:latin typeface="Calibri Light" panose="020F0302020204030204" pitchFamily="34" charset="0"/>
              </a:rPr>
              <a:t>oscillator</a:t>
            </a:r>
            <a:r>
              <a:rPr lang="pt-BR" sz="1200" dirty="0">
                <a:latin typeface="Calibri Light" panose="020F0302020204030204" pitchFamily="34" charset="0"/>
              </a:rPr>
              <a:t>)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15" name="CaixaDeTexto 4"/>
          <p:cNvSpPr txBox="1"/>
          <p:nvPr/>
        </p:nvSpPr>
        <p:spPr>
          <a:xfrm>
            <a:off x="3489149" y="4971431"/>
            <a:ext cx="4728230" cy="33855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342900" indent="-342900" algn="r"/>
            <a:r>
              <a:rPr lang="pt-BR" sz="1600" dirty="0">
                <a:latin typeface="Calibri Light" panose="020F0302020204030204" pitchFamily="34" charset="0"/>
              </a:rPr>
              <a:t>The </a:t>
            </a:r>
            <a:r>
              <a:rPr lang="pt-BR" sz="1600" dirty="0" err="1">
                <a:latin typeface="Calibri Light" panose="020F0302020204030204" pitchFamily="34" charset="0"/>
              </a:rPr>
              <a:t>atomic</a:t>
            </a:r>
            <a:r>
              <a:rPr lang="pt-BR" sz="1600" dirty="0">
                <a:latin typeface="Calibri Light" panose="020F0302020204030204" pitchFamily="34" charset="0"/>
              </a:rPr>
              <a:t> </a:t>
            </a:r>
            <a:r>
              <a:rPr lang="pt-BR" sz="1600" dirty="0" err="1">
                <a:latin typeface="Calibri Light" panose="020F0302020204030204" pitchFamily="34" charset="0"/>
              </a:rPr>
              <a:t>scattering</a:t>
            </a:r>
            <a:r>
              <a:rPr lang="pt-BR" sz="1600" dirty="0">
                <a:latin typeface="Calibri Light" panose="020F0302020204030204" pitchFamily="34" charset="0"/>
              </a:rPr>
              <a:t> </a:t>
            </a:r>
            <a:r>
              <a:rPr lang="pt-BR" sz="1600" dirty="0" err="1">
                <a:latin typeface="Calibri Light" panose="020F0302020204030204" pitchFamily="34" charset="0"/>
              </a:rPr>
              <a:t>factor</a:t>
            </a:r>
            <a:r>
              <a:rPr lang="pt-BR" sz="1600" dirty="0">
                <a:latin typeface="Calibri Light" panose="020F0302020204030204" pitchFamily="34" charset="0"/>
              </a:rPr>
              <a:t> </a:t>
            </a:r>
            <a:r>
              <a:rPr lang="pt-BR" sz="1600" i="1" dirty="0">
                <a:latin typeface="Calibri Light" panose="020F0302020204030204" pitchFamily="34" charset="0"/>
              </a:rPr>
              <a:t>f</a:t>
            </a:r>
            <a:r>
              <a:rPr lang="pt-BR" sz="1600" dirty="0">
                <a:latin typeface="Calibri Light" panose="020F0302020204030204" pitchFamily="34" charset="0"/>
              </a:rPr>
              <a:t> </a:t>
            </a:r>
            <a:r>
              <a:rPr lang="pt-BR" sz="1600" dirty="0" err="1">
                <a:latin typeface="Calibri Light" panose="020F0302020204030204" pitchFamily="34" charset="0"/>
              </a:rPr>
              <a:t>is</a:t>
            </a:r>
            <a:r>
              <a:rPr lang="pt-BR" sz="1600" dirty="0">
                <a:latin typeface="Calibri Light" panose="020F0302020204030204" pitchFamily="34" charset="0"/>
              </a:rPr>
              <a:t> </a:t>
            </a:r>
            <a:r>
              <a:rPr lang="pt-BR" sz="1600" dirty="0" err="1">
                <a:latin typeface="Calibri Light" panose="020F0302020204030204" pitchFamily="34" charset="0"/>
              </a:rPr>
              <a:t>often</a:t>
            </a:r>
            <a:r>
              <a:rPr lang="pt-BR" sz="1600" dirty="0">
                <a:latin typeface="Calibri Light" panose="020F0302020204030204" pitchFamily="34" charset="0"/>
              </a:rPr>
              <a:t> </a:t>
            </a:r>
            <a:r>
              <a:rPr lang="pt-BR" sz="1600" dirty="0" err="1">
                <a:latin typeface="Calibri Light" panose="020F0302020204030204" pitchFamily="34" charset="0"/>
              </a:rPr>
              <a:t>simply</a:t>
            </a:r>
            <a:r>
              <a:rPr lang="pt-BR" sz="1600" dirty="0">
                <a:latin typeface="Calibri Light" panose="020F0302020204030204" pitchFamily="34" charset="0"/>
              </a:rPr>
              <a:t> </a:t>
            </a:r>
            <a:r>
              <a:rPr lang="pt-BR" sz="1600" dirty="0" err="1">
                <a:latin typeface="Calibri Light" panose="020F0302020204030204" pitchFamily="34" charset="0"/>
              </a:rPr>
              <a:t>written</a:t>
            </a:r>
            <a:r>
              <a:rPr lang="pt-BR" sz="1600" dirty="0">
                <a:latin typeface="Calibri Light" panose="020F0302020204030204" pitchFamily="34" charset="0"/>
              </a:rPr>
              <a:t> as</a:t>
            </a:r>
            <a:endParaRPr lang="pt-BR" sz="1600" i="1" dirty="0">
              <a:latin typeface="Calibri Light" panose="020F0302020204030204" pitchFamily="34" charset="0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166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ISSUE #1 ...</a:t>
            </a:r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15" y="1496414"/>
            <a:ext cx="4980517" cy="5199660"/>
          </a:xfrm>
          <a:prstGeom prst="rect">
            <a:avLst/>
          </a:prstGeom>
        </p:spPr>
      </p:pic>
      <p:sp>
        <p:nvSpPr>
          <p:cNvPr id="8" name="TextBox 12"/>
          <p:cNvSpPr txBox="1"/>
          <p:nvPr/>
        </p:nvSpPr>
        <p:spPr>
          <a:xfrm>
            <a:off x="1524000" y="70123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Proteins, however, are formed by hundreds or even thousands of amino acids;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</a:rPr>
              <a:t>1 amino acid has on average 8 non-hydrogen atoms!</a:t>
            </a:r>
            <a:br>
              <a:rPr lang="en-US" sz="1600" dirty="0">
                <a:latin typeface="Calibri Light" panose="020F0302020204030204" pitchFamily="34" charset="0"/>
              </a:rPr>
            </a:br>
            <a:endParaRPr lang="en-US" sz="1600" dirty="0">
              <a:latin typeface="Calibri Light" panose="020F030202020403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808031" y="1147614"/>
            <a:ext cx="35285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br>
              <a:rPr lang="en-US" dirty="0">
                <a:solidFill>
                  <a:prstClr val="black"/>
                </a:solidFill>
                <a:latin typeface="Calibri Light" panose="020F030202020403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Calibri Light" panose="020F0302020204030204" pitchFamily="34" charset="0"/>
              </a:rPr>
              <a:t>What happens then?</a:t>
            </a:r>
            <a:br>
              <a:rPr lang="en-US" dirty="0">
                <a:solidFill>
                  <a:prstClr val="black"/>
                </a:solidFill>
                <a:latin typeface="Calibri Light" panose="020F030202020403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Calibri Light" panose="020F0302020204030204" pitchFamily="34" charset="0"/>
              </a:rPr>
              <a:t>Answer: 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Wave Interference</a:t>
            </a:r>
          </a:p>
        </p:txBody>
      </p:sp>
      <p:pic>
        <p:nvPicPr>
          <p:cNvPr id="11" name="Picture 13" descr="super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9867" y="2611162"/>
            <a:ext cx="2666256" cy="2666256"/>
          </a:xfrm>
          <a:prstGeom prst="rect">
            <a:avLst/>
          </a:prstGeom>
        </p:spPr>
      </p:pic>
      <p:sp>
        <p:nvSpPr>
          <p:cNvPr id="12" name="TextBox 14"/>
          <p:cNvSpPr txBox="1"/>
          <p:nvPr/>
        </p:nvSpPr>
        <p:spPr>
          <a:xfrm>
            <a:off x="1307249" y="2442500"/>
            <a:ext cx="2171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Wave interference</a:t>
            </a:r>
          </a:p>
          <a:p>
            <a:pPr algn="ctr"/>
            <a:r>
              <a:rPr lang="en-US" sz="1400" dirty="0">
                <a:latin typeface="Calibri Light" panose="020F0302020204030204" pitchFamily="34" charset="0"/>
              </a:rPr>
              <a:t>(</a:t>
            </a:r>
            <a:r>
              <a:rPr lang="en-US" sz="1400" dirty="0" err="1">
                <a:latin typeface="Calibri Light" panose="020F0302020204030204" pitchFamily="34" charset="0"/>
              </a:rPr>
              <a:t>construtive</a:t>
            </a:r>
            <a:r>
              <a:rPr lang="en-US" sz="1400" dirty="0">
                <a:latin typeface="Calibri Light" panose="020F0302020204030204" pitchFamily="34" charset="0"/>
              </a:rPr>
              <a:t> or destructive)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15</a:t>
            </a:fld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0C54D69-F496-4C02-ABB3-7D4B5091ECFB}"/>
              </a:ext>
            </a:extLst>
          </p:cNvPr>
          <p:cNvSpPr/>
          <p:nvPr/>
        </p:nvSpPr>
        <p:spPr>
          <a:xfrm>
            <a:off x="8513685" y="1429305"/>
            <a:ext cx="2501447" cy="2654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9369211-5E4F-4883-BB89-5D93638D7B2C}"/>
              </a:ext>
            </a:extLst>
          </p:cNvPr>
          <p:cNvSpPr/>
          <p:nvPr/>
        </p:nvSpPr>
        <p:spPr>
          <a:xfrm>
            <a:off x="6012238" y="4108760"/>
            <a:ext cx="2501447" cy="2654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94B5366-A4B8-443B-8CF6-0838093A8C33}"/>
              </a:ext>
            </a:extLst>
          </p:cNvPr>
          <p:cNvSpPr/>
          <p:nvPr/>
        </p:nvSpPr>
        <p:spPr>
          <a:xfrm>
            <a:off x="8568112" y="4127656"/>
            <a:ext cx="2501447" cy="2654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36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5FAF57FC-3300-4CE7-9147-086B79116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1814" y="396122"/>
            <a:ext cx="3240000" cy="3240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3FBB21C-8122-4C13-BBCE-58DF5D644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656" y="786104"/>
            <a:ext cx="2438400" cy="2438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CD2C6C4-63C9-48F9-8609-D98A539BB9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 contrast="-30000"/>
                    </a14:imgEffect>
                  </a14:imgLayer>
                </a14:imgProps>
              </a:ext>
            </a:extLst>
          </a:blip>
          <a:srcRect l="22474" t="8090" r="20713" b="15620"/>
          <a:stretch/>
        </p:blipFill>
        <p:spPr>
          <a:xfrm>
            <a:off x="3082045" y="38841"/>
            <a:ext cx="2674043" cy="35907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E66275-F8AE-406D-8EE0-01324B0C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613" y="779470"/>
            <a:ext cx="2438400" cy="24384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X-</a:t>
            </a:r>
            <a:r>
              <a:rPr lang="pt-BR" dirty="0" err="1"/>
              <a:t>ray</a:t>
            </a:r>
            <a:r>
              <a:rPr lang="pt-BR" dirty="0"/>
              <a:t> </a:t>
            </a:r>
            <a:r>
              <a:rPr lang="pt-BR" dirty="0" err="1"/>
              <a:t>scattering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molecules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structure</a:t>
            </a:r>
            <a:r>
              <a:rPr lang="pt-BR" dirty="0"/>
              <a:t> </a:t>
            </a:r>
            <a:r>
              <a:rPr lang="pt-BR" dirty="0" err="1"/>
              <a:t>factor</a:t>
            </a:r>
            <a:endParaRPr lang="en-US" dirty="0"/>
          </a:p>
        </p:txBody>
      </p:sp>
      <p:pic>
        <p:nvPicPr>
          <p:cNvPr id="4" name="Picture 13" descr="super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51510" y="3273889"/>
            <a:ext cx="2666256" cy="2666256"/>
          </a:xfrm>
          <a:prstGeom prst="rect">
            <a:avLst/>
          </a:prstGeom>
        </p:spPr>
      </p:pic>
      <p:sp>
        <p:nvSpPr>
          <p:cNvPr id="5" name="TextBox 14"/>
          <p:cNvSpPr txBox="1"/>
          <p:nvPr/>
        </p:nvSpPr>
        <p:spPr>
          <a:xfrm>
            <a:off x="2198891" y="3199066"/>
            <a:ext cx="2171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Wave interference</a:t>
            </a:r>
          </a:p>
          <a:p>
            <a:pPr algn="ctr"/>
            <a:r>
              <a:rPr lang="en-US" sz="1400" dirty="0">
                <a:latin typeface="Calibri Light" panose="020F0302020204030204" pitchFamily="34" charset="0"/>
              </a:rPr>
              <a:t>(</a:t>
            </a:r>
            <a:r>
              <a:rPr lang="en-US" sz="1400" dirty="0" err="1">
                <a:latin typeface="Calibri Light" panose="020F0302020204030204" pitchFamily="34" charset="0"/>
              </a:rPr>
              <a:t>construtive</a:t>
            </a:r>
            <a:r>
              <a:rPr lang="en-US" sz="1400" dirty="0">
                <a:latin typeface="Calibri Light" panose="020F0302020204030204" pitchFamily="34" charset="0"/>
              </a:rPr>
              <a:t> or destructive)</a:t>
            </a:r>
          </a:p>
        </p:txBody>
      </p:sp>
      <p:graphicFrame>
        <p:nvGraphicFramePr>
          <p:cNvPr id="6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358694"/>
              </p:ext>
            </p:extLst>
          </p:nvPr>
        </p:nvGraphicFramePr>
        <p:xfrm>
          <a:off x="7364600" y="4381298"/>
          <a:ext cx="2395721" cy="1010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9" imgW="1054100" imgH="444500" progId="Equation.3">
                  <p:embed/>
                </p:oleObj>
              </mc:Choice>
              <mc:Fallback>
                <p:oleObj name="Equação" r:id="rId9" imgW="1054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4600" y="4381298"/>
                        <a:ext cx="2395721" cy="10106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17"/>
          <p:cNvSpPr txBox="1"/>
          <p:nvPr/>
        </p:nvSpPr>
        <p:spPr>
          <a:xfrm>
            <a:off x="7419460" y="5428565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 Light" panose="020F0302020204030204" pitchFamily="34" charset="0"/>
              </a:rPr>
              <a:t>Structure factor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404972" y="772603"/>
            <a:ext cx="1342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One molecule</a:t>
            </a:r>
            <a:endParaRPr lang="pt-BR" sz="1600" dirty="0">
              <a:latin typeface="Calibri Light" panose="020F030202020403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9440219" y="769434"/>
            <a:ext cx="1472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X-ray scattering</a:t>
            </a:r>
            <a:endParaRPr lang="pt-BR" sz="1600" dirty="0">
              <a:latin typeface="Calibri Light" panose="020F030202020403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638692" y="765817"/>
            <a:ext cx="3648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One atom                             X-ray scattering</a:t>
            </a:r>
            <a:endParaRPr lang="pt-BR" sz="1600" dirty="0">
              <a:latin typeface="Calibri Light" panose="020F030202020403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563653" y="6081467"/>
            <a:ext cx="7060638" cy="584775"/>
          </a:xfrm>
          <a:prstGeom prst="rect">
            <a:avLst/>
          </a:prstGeom>
          <a:solidFill>
            <a:srgbClr val="FFFF00">
              <a:alpha val="3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Each detected wave is the sum of the contribution from each atom in the molecule, and that is the </a:t>
            </a:r>
            <a:r>
              <a:rPr lang="en-US" sz="1600" u="sng" dirty="0">
                <a:latin typeface="Calibri Light" panose="020F0302020204030204" pitchFamily="34" charset="0"/>
              </a:rPr>
              <a:t>Structure Factor</a:t>
            </a:r>
            <a:r>
              <a:rPr lang="en-US" sz="1600" dirty="0">
                <a:latin typeface="Calibri Light" panose="020F0302020204030204" pitchFamily="34" charset="0"/>
              </a:rPr>
              <a:t>.</a:t>
            </a:r>
            <a:endParaRPr lang="pt-BR" sz="1600" dirty="0">
              <a:latin typeface="Calibri Light" panose="020F0302020204030204" pitchFamily="34" charset="0"/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16</a:t>
            </a:fld>
            <a:endParaRPr lang="pt-BR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2F0793-8E26-43EC-81E2-3019E9D4A446}"/>
              </a:ext>
            </a:extLst>
          </p:cNvPr>
          <p:cNvGrpSpPr/>
          <p:nvPr/>
        </p:nvGrpSpPr>
        <p:grpSpPr>
          <a:xfrm>
            <a:off x="6061120" y="3867712"/>
            <a:ext cx="1097652" cy="1060566"/>
            <a:chOff x="3367580" y="2527825"/>
            <a:chExt cx="1097652" cy="1060566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A60AC9F-ADFA-4688-A5C5-59B948F39EE8}"/>
                </a:ext>
              </a:extLst>
            </p:cNvPr>
            <p:cNvCxnSpPr>
              <a:cxnSpLocks/>
            </p:cNvCxnSpPr>
            <p:nvPr/>
          </p:nvCxnSpPr>
          <p:spPr>
            <a:xfrm>
              <a:off x="3675723" y="3428998"/>
              <a:ext cx="4813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DF4AF02-6485-4BFE-9829-C072FB2622B1}"/>
                </a:ext>
              </a:extLst>
            </p:cNvPr>
            <p:cNvCxnSpPr>
              <a:cxnSpLocks/>
            </p:cNvCxnSpPr>
            <p:nvPr/>
          </p:nvCxnSpPr>
          <p:spPr>
            <a:xfrm>
              <a:off x="3526972" y="2970552"/>
              <a:ext cx="148751" cy="4584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1F2A1D0-2476-48DB-A389-8D5D11894A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7092" y="2970552"/>
              <a:ext cx="148751" cy="4584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EC70A06-F81B-4309-8277-CE4CA12C97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16408" y="2687216"/>
              <a:ext cx="389435" cy="2833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BF548E0-F491-46D4-A21A-8605711870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6972" y="2687216"/>
              <a:ext cx="389436" cy="2833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CD57B4C-46D1-4CDC-87D4-614F6632C53F}"/>
                </a:ext>
              </a:extLst>
            </p:cNvPr>
            <p:cNvSpPr/>
            <p:nvPr/>
          </p:nvSpPr>
          <p:spPr>
            <a:xfrm>
              <a:off x="3367580" y="2801924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E516888-6F70-423B-9D70-5402E6383302}"/>
                </a:ext>
              </a:extLst>
            </p:cNvPr>
            <p:cNvSpPr/>
            <p:nvPr/>
          </p:nvSpPr>
          <p:spPr>
            <a:xfrm>
              <a:off x="3757016" y="2527825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658E35D-ACB0-4590-8B13-D438C69DD5D2}"/>
                </a:ext>
              </a:extLst>
            </p:cNvPr>
            <p:cNvSpPr/>
            <p:nvPr/>
          </p:nvSpPr>
          <p:spPr>
            <a:xfrm>
              <a:off x="4146451" y="2801924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B43159F-6B07-46E1-A3DC-AFC260E5D20A}"/>
                </a:ext>
              </a:extLst>
            </p:cNvPr>
            <p:cNvSpPr/>
            <p:nvPr/>
          </p:nvSpPr>
          <p:spPr>
            <a:xfrm>
              <a:off x="3987060" y="3269610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CC17476-4E4E-408D-8C92-4B344870B68D}"/>
                </a:ext>
              </a:extLst>
            </p:cNvPr>
            <p:cNvSpPr/>
            <p:nvPr/>
          </p:nvSpPr>
          <p:spPr>
            <a:xfrm>
              <a:off x="3508891" y="3269610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0502CD8-F098-4667-AE7D-99BA6BFEFD53}"/>
              </a:ext>
            </a:extLst>
          </p:cNvPr>
          <p:cNvGrpSpPr/>
          <p:nvPr/>
        </p:nvGrpSpPr>
        <p:grpSpPr>
          <a:xfrm>
            <a:off x="7783590" y="3271769"/>
            <a:ext cx="1097652" cy="1060566"/>
            <a:chOff x="3367580" y="2527825"/>
            <a:chExt cx="1097652" cy="1060566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1048BD2-095D-44C3-A2A1-DA6CF29D0CC1}"/>
                </a:ext>
              </a:extLst>
            </p:cNvPr>
            <p:cNvCxnSpPr>
              <a:cxnSpLocks/>
            </p:cNvCxnSpPr>
            <p:nvPr/>
          </p:nvCxnSpPr>
          <p:spPr>
            <a:xfrm>
              <a:off x="3675723" y="3428998"/>
              <a:ext cx="4813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9EBBE89-E585-473E-BE7D-5B3EA61A39EA}"/>
                </a:ext>
              </a:extLst>
            </p:cNvPr>
            <p:cNvCxnSpPr>
              <a:cxnSpLocks/>
            </p:cNvCxnSpPr>
            <p:nvPr/>
          </p:nvCxnSpPr>
          <p:spPr>
            <a:xfrm>
              <a:off x="3526972" y="2970552"/>
              <a:ext cx="148751" cy="4584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79B0493-A33A-4311-95E6-3A90B3D26E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7092" y="2970552"/>
              <a:ext cx="148751" cy="4584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4AEAD0B-2E2F-4168-9107-7C687F94F4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16408" y="2687216"/>
              <a:ext cx="389435" cy="2833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4172773-B63F-406D-B9D4-20688F7F01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6972" y="2687216"/>
              <a:ext cx="389436" cy="2833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2BBD264-BD22-4628-BA31-66F764AA9654}"/>
                </a:ext>
              </a:extLst>
            </p:cNvPr>
            <p:cNvSpPr/>
            <p:nvPr/>
          </p:nvSpPr>
          <p:spPr>
            <a:xfrm>
              <a:off x="3367580" y="2801924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FF443F3-9A05-4DF8-BA2B-117F8811787C}"/>
                </a:ext>
              </a:extLst>
            </p:cNvPr>
            <p:cNvSpPr/>
            <p:nvPr/>
          </p:nvSpPr>
          <p:spPr>
            <a:xfrm>
              <a:off x="3757016" y="2527825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CC9438A-7498-4816-A1B5-F55BE4D399CE}"/>
                </a:ext>
              </a:extLst>
            </p:cNvPr>
            <p:cNvSpPr/>
            <p:nvPr/>
          </p:nvSpPr>
          <p:spPr>
            <a:xfrm>
              <a:off x="4146451" y="2801924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5C67B35-E521-4E0B-8546-46394DF31DAB}"/>
                </a:ext>
              </a:extLst>
            </p:cNvPr>
            <p:cNvSpPr/>
            <p:nvPr/>
          </p:nvSpPr>
          <p:spPr>
            <a:xfrm>
              <a:off x="3987060" y="3269610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5BB7402-33E9-435A-9B0D-BCA8F5AE16A8}"/>
                </a:ext>
              </a:extLst>
            </p:cNvPr>
            <p:cNvSpPr/>
            <p:nvPr/>
          </p:nvSpPr>
          <p:spPr>
            <a:xfrm>
              <a:off x="3508891" y="3269610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1A3A74C-603A-4BA7-9695-3CD278B90418}"/>
              </a:ext>
            </a:extLst>
          </p:cNvPr>
          <p:cNvCxnSpPr/>
          <p:nvPr/>
        </p:nvCxnSpPr>
        <p:spPr>
          <a:xfrm flipV="1">
            <a:off x="6386538" y="4286169"/>
            <a:ext cx="608588" cy="5042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3" name="CaixaDeTexto 27">
            <a:extLst>
              <a:ext uri="{FF2B5EF4-FFF2-40B4-BE49-F238E27FC236}">
                <a16:creationId xmlns:a16="http://schemas.microsoft.com/office/drawing/2014/main" id="{7B386792-3BE6-4E4D-B3B0-5520C76D74FF}"/>
              </a:ext>
            </a:extLst>
          </p:cNvPr>
          <p:cNvSpPr txBox="1"/>
          <p:nvPr/>
        </p:nvSpPr>
        <p:spPr>
          <a:xfrm>
            <a:off x="6361821" y="413168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r</a:t>
            </a:r>
            <a:r>
              <a:rPr lang="en-US" sz="2000" baseline="-25000" dirty="0">
                <a:solidFill>
                  <a:schemeClr val="accent2"/>
                </a:solidFill>
                <a:latin typeface="Calibri Light" panose="020F0302020204030204" pitchFamily="34" charset="0"/>
              </a:rPr>
              <a:t>35</a:t>
            </a:r>
            <a:endParaRPr lang="pt-BR" sz="2000" baseline="-25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636CC48-9149-40F6-B1EF-2C86625F833D}"/>
              </a:ext>
            </a:extLst>
          </p:cNvPr>
          <p:cNvCxnSpPr>
            <a:cxnSpLocks/>
          </p:cNvCxnSpPr>
          <p:nvPr/>
        </p:nvCxnSpPr>
        <p:spPr>
          <a:xfrm>
            <a:off x="7922909" y="3734031"/>
            <a:ext cx="639552" cy="4389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5" name="CaixaDeTexto 27">
            <a:extLst>
              <a:ext uri="{FF2B5EF4-FFF2-40B4-BE49-F238E27FC236}">
                <a16:creationId xmlns:a16="http://schemas.microsoft.com/office/drawing/2014/main" id="{184DDFFF-F4C0-49EA-91AA-432882EFEAC8}"/>
              </a:ext>
            </a:extLst>
          </p:cNvPr>
          <p:cNvSpPr txBox="1"/>
          <p:nvPr/>
        </p:nvSpPr>
        <p:spPr>
          <a:xfrm>
            <a:off x="8112590" y="3603600"/>
            <a:ext cx="44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r</a:t>
            </a:r>
            <a:r>
              <a:rPr lang="en-US" sz="2000" baseline="-25000" dirty="0">
                <a:solidFill>
                  <a:schemeClr val="accent2"/>
                </a:solidFill>
                <a:latin typeface="Calibri Light" panose="020F0302020204030204" pitchFamily="34" charset="0"/>
              </a:rPr>
              <a:t>14</a:t>
            </a:r>
            <a:endParaRPr lang="pt-BR" sz="2000" baseline="-25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DC35083-F5E2-4354-B27B-40A0AF9F9AAB}"/>
              </a:ext>
            </a:extLst>
          </p:cNvPr>
          <p:cNvGrpSpPr/>
          <p:nvPr/>
        </p:nvGrpSpPr>
        <p:grpSpPr>
          <a:xfrm>
            <a:off x="9390524" y="3238005"/>
            <a:ext cx="1097652" cy="1060566"/>
            <a:chOff x="3367580" y="2527825"/>
            <a:chExt cx="1097652" cy="1060566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93DC87C-6F69-436D-BD9D-489E601E21F9}"/>
                </a:ext>
              </a:extLst>
            </p:cNvPr>
            <p:cNvCxnSpPr>
              <a:cxnSpLocks/>
            </p:cNvCxnSpPr>
            <p:nvPr/>
          </p:nvCxnSpPr>
          <p:spPr>
            <a:xfrm>
              <a:off x="3675723" y="3428998"/>
              <a:ext cx="4813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851BC2A-65EC-4D4C-A7DB-2A4D822B4FF1}"/>
                </a:ext>
              </a:extLst>
            </p:cNvPr>
            <p:cNvCxnSpPr>
              <a:cxnSpLocks/>
            </p:cNvCxnSpPr>
            <p:nvPr/>
          </p:nvCxnSpPr>
          <p:spPr>
            <a:xfrm>
              <a:off x="3526972" y="2970552"/>
              <a:ext cx="148751" cy="4584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47B0DFA-87E5-4F65-87A2-604EBEFD91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7092" y="2970552"/>
              <a:ext cx="148751" cy="4584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44576D6-9F68-436E-827B-5D7DA49424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16408" y="2687216"/>
              <a:ext cx="389435" cy="2833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F83F38B-6F01-46F9-88BB-8CFB04B37B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6972" y="2687216"/>
              <a:ext cx="389436" cy="2833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BBF94FE-42E3-40FF-8FCB-45EA2E9ED5DD}"/>
                </a:ext>
              </a:extLst>
            </p:cNvPr>
            <p:cNvSpPr/>
            <p:nvPr/>
          </p:nvSpPr>
          <p:spPr>
            <a:xfrm>
              <a:off x="3367580" y="2801924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6AEA73C-280C-4A89-99C1-0A28513DE1A5}"/>
                </a:ext>
              </a:extLst>
            </p:cNvPr>
            <p:cNvSpPr/>
            <p:nvPr/>
          </p:nvSpPr>
          <p:spPr>
            <a:xfrm>
              <a:off x="3757016" y="2527825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4F3FC9B-3E6C-4A5E-B457-9C740F3432A2}"/>
                </a:ext>
              </a:extLst>
            </p:cNvPr>
            <p:cNvSpPr/>
            <p:nvPr/>
          </p:nvSpPr>
          <p:spPr>
            <a:xfrm>
              <a:off x="4146451" y="2801924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CC03CB8-DE19-4B38-8531-984FAB95A00E}"/>
                </a:ext>
              </a:extLst>
            </p:cNvPr>
            <p:cNvSpPr/>
            <p:nvPr/>
          </p:nvSpPr>
          <p:spPr>
            <a:xfrm>
              <a:off x="3987060" y="3269610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0FEFDFE-0F0E-4E94-96A1-E7BC1ED5877D}"/>
                </a:ext>
              </a:extLst>
            </p:cNvPr>
            <p:cNvSpPr/>
            <p:nvPr/>
          </p:nvSpPr>
          <p:spPr>
            <a:xfrm>
              <a:off x="3508891" y="3269610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DEB4BEB-7FDB-4E0E-84C9-FC0884901FA0}"/>
              </a:ext>
            </a:extLst>
          </p:cNvPr>
          <p:cNvCxnSpPr>
            <a:cxnSpLocks/>
          </p:cNvCxnSpPr>
          <p:nvPr/>
        </p:nvCxnSpPr>
        <p:spPr>
          <a:xfrm flipH="1">
            <a:off x="9682507" y="3408156"/>
            <a:ext cx="252128" cy="7735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9" name="CaixaDeTexto 27">
            <a:extLst>
              <a:ext uri="{FF2B5EF4-FFF2-40B4-BE49-F238E27FC236}">
                <a16:creationId xmlns:a16="http://schemas.microsoft.com/office/drawing/2014/main" id="{C8E6BB84-A16B-4B94-BAFB-E0968CE9115B}"/>
              </a:ext>
            </a:extLst>
          </p:cNvPr>
          <p:cNvSpPr txBox="1"/>
          <p:nvPr/>
        </p:nvSpPr>
        <p:spPr>
          <a:xfrm>
            <a:off x="9792154" y="3579675"/>
            <a:ext cx="44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r</a:t>
            </a:r>
            <a:r>
              <a:rPr lang="en-US" sz="2000" baseline="-25000" dirty="0">
                <a:solidFill>
                  <a:schemeClr val="accent2"/>
                </a:solidFill>
                <a:latin typeface="Calibri Light" panose="020F0302020204030204" pitchFamily="34" charset="0"/>
              </a:rPr>
              <a:t>25</a:t>
            </a:r>
            <a:endParaRPr lang="pt-BR" sz="2000" baseline="-25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6" grpId="0" animBg="1"/>
      <p:bldP spid="73" grpId="0"/>
      <p:bldP spid="75" grpId="0"/>
      <p:bldP spid="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36020-16C0-42F2-8788-7B8E4CCA3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Cada orientação da molécula gera um padrão de interferência diferente</a:t>
            </a:r>
            <a:endParaRPr lang="en-GB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08DDB24-92DE-4D6E-A2C7-4658794D3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17</a:t>
            </a:fld>
            <a:endParaRPr lang="pt-BR" dirty="0"/>
          </a:p>
        </p:txBody>
      </p:sp>
      <p:pic>
        <p:nvPicPr>
          <p:cNvPr id="4" name="Screen Shot 2014-03-15 at 12.17.43 PM.png">
            <a:extLst>
              <a:ext uri="{FF2B5EF4-FFF2-40B4-BE49-F238E27FC236}">
                <a16:creationId xmlns:a16="http://schemas.microsoft.com/office/drawing/2014/main" id="{8EF5AFB9-0100-493F-968F-CA98722E5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56" y="1027395"/>
            <a:ext cx="5500444" cy="550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FB4B886-3D9C-40D7-82D5-0736E32EF4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>
            <a:off x="7062618" y="1106500"/>
            <a:ext cx="3928918" cy="3928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C31F5CBC-1813-4016-BA0E-C38C451B7C6D}"/>
                  </a:ext>
                </a:extLst>
              </p:cNvPr>
              <p:cNvSpPr txBox="1"/>
              <p:nvPr/>
            </p:nvSpPr>
            <p:spPr>
              <a:xfrm>
                <a:off x="6817143" y="5285202"/>
                <a:ext cx="4779301" cy="14000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pt-BR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pt-BR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C31F5CBC-1813-4016-BA0E-C38C451B7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143" y="5285202"/>
                <a:ext cx="4779301" cy="1400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Baixo 4">
            <a:extLst>
              <a:ext uri="{FF2B5EF4-FFF2-40B4-BE49-F238E27FC236}">
                <a16:creationId xmlns:a16="http://schemas.microsoft.com/office/drawing/2014/main" id="{D040955D-FCA9-4959-ACAA-EC8A38B6050A}"/>
              </a:ext>
            </a:extLst>
          </p:cNvPr>
          <p:cNvSpPr/>
          <p:nvPr/>
        </p:nvSpPr>
        <p:spPr>
          <a:xfrm rot="13478228">
            <a:off x="4752559" y="823437"/>
            <a:ext cx="279918" cy="291344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B62954-6C63-4DBC-A639-AD88380F1384}"/>
              </a:ext>
            </a:extLst>
          </p:cNvPr>
          <p:cNvSpPr txBox="1"/>
          <p:nvPr/>
        </p:nvSpPr>
        <p:spPr>
          <a:xfrm>
            <a:off x="4120999" y="3302095"/>
            <a:ext cx="1479251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 err="1">
                <a:solidFill>
                  <a:srgbClr val="FFFF00"/>
                </a:solidFill>
              </a:rPr>
              <a:t>Less</a:t>
            </a:r>
            <a:r>
              <a:rPr lang="pt-BR" sz="2400" dirty="0">
                <a:solidFill>
                  <a:srgbClr val="FFFF00"/>
                </a:solidFill>
              </a:rPr>
              <a:t> </a:t>
            </a:r>
            <a:r>
              <a:rPr lang="pt-BR" sz="2400" dirty="0" err="1">
                <a:solidFill>
                  <a:srgbClr val="FFFF00"/>
                </a:solidFill>
              </a:rPr>
              <a:t>detail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900705B-F848-46A0-8A26-4865D9747111}"/>
              </a:ext>
            </a:extLst>
          </p:cNvPr>
          <p:cNvSpPr txBox="1"/>
          <p:nvPr/>
        </p:nvSpPr>
        <p:spPr>
          <a:xfrm>
            <a:off x="3732775" y="1106500"/>
            <a:ext cx="1637115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FFFF00"/>
                </a:solidFill>
              </a:rPr>
              <a:t>More </a:t>
            </a:r>
            <a:r>
              <a:rPr lang="pt-BR" sz="2400" dirty="0" err="1">
                <a:solidFill>
                  <a:srgbClr val="FFFF00"/>
                </a:solidFill>
              </a:rPr>
              <a:t>detail</a:t>
            </a:r>
            <a:endParaRPr lang="pt-B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63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ISSUE #2 ...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2215186"/>
            <a:ext cx="838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Unfortunately, under the current technical limitations, it is not possible to measure scattering of a molecule only.</a:t>
            </a:r>
          </a:p>
          <a:p>
            <a:pPr algn="ctr"/>
            <a:endParaRPr lang="en-US" dirty="0">
              <a:latin typeface="Calibri Light" panose="020F0302020204030204" pitchFamily="34" charset="0"/>
            </a:endParaRPr>
          </a:p>
          <a:p>
            <a:pPr algn="ctr"/>
            <a:r>
              <a:rPr lang="en-US" dirty="0">
                <a:latin typeface="Calibri Light" panose="020F0302020204030204" pitchFamily="34" charset="0"/>
              </a:rPr>
              <a:t>What can we do then?</a:t>
            </a:r>
          </a:p>
          <a:p>
            <a:pPr algn="ctr"/>
            <a:r>
              <a:rPr lang="en-US" dirty="0">
                <a:latin typeface="Calibri Light" panose="020F0302020204030204" pitchFamily="34" charset="0"/>
              </a:rPr>
              <a:t>Answer: 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crystals!</a:t>
            </a:r>
            <a:endParaRPr lang="pt-BR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524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1A67DD-F4F9-4B26-9692-E0F7DD0F0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2768" y="3618004"/>
            <a:ext cx="3240000" cy="32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420CC3-33AC-43D4-953F-5AD7CF5CB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215" y="4022500"/>
            <a:ext cx="2438400" cy="2438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D21F8-5EF3-4E9B-BAC1-ADA6657EC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939" y="886751"/>
            <a:ext cx="2438400" cy="2438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956900-2E34-47A2-9504-154958D42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7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6941" y="500789"/>
            <a:ext cx="3240000" cy="32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1C93A2-B034-4E51-9B55-2F3029D4F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28" y="4232629"/>
            <a:ext cx="2438400" cy="2438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CCC385-4A0F-4A83-93E4-FA2C00347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7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946" y="489519"/>
            <a:ext cx="3240000" cy="324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E5E83D-B1B9-4C24-8391-DEFAAC9306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495" y="888928"/>
            <a:ext cx="2438400" cy="2438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0E4E26-79D2-4215-BECE-1A9CF1909B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7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594" y="3618004"/>
            <a:ext cx="3240000" cy="3240000"/>
          </a:xfrm>
          <a:prstGeom prst="rect">
            <a:avLst/>
          </a:prstGeom>
        </p:spPr>
      </p:pic>
      <p:sp>
        <p:nvSpPr>
          <p:cNvPr id="36" name="Título 2">
            <a:extLst>
              <a:ext uri="{FF2B5EF4-FFF2-40B4-BE49-F238E27FC236}">
                <a16:creationId xmlns:a16="http://schemas.microsoft.com/office/drawing/2014/main" id="{BC7967AD-22EE-4AB1-BFED-09A04DD3B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2" y="73889"/>
            <a:ext cx="3740727" cy="549275"/>
          </a:xfrm>
        </p:spPr>
        <p:txBody>
          <a:bodyPr/>
          <a:lstStyle/>
          <a:p>
            <a:r>
              <a:rPr lang="pt-BR" sz="1800" b="1" dirty="0"/>
              <a:t>We can now perform the experiment</a:t>
            </a:r>
            <a:endParaRPr lang="en-US" sz="1800" b="1" dirty="0"/>
          </a:p>
        </p:txBody>
      </p:sp>
      <p:sp>
        <p:nvSpPr>
          <p:cNvPr id="37" name="CaixaDeTexto 6">
            <a:extLst>
              <a:ext uri="{FF2B5EF4-FFF2-40B4-BE49-F238E27FC236}">
                <a16:creationId xmlns:a16="http://schemas.microsoft.com/office/drawing/2014/main" id="{FAFAC665-8CA0-43D1-B839-9A4DA418C396}"/>
              </a:ext>
            </a:extLst>
          </p:cNvPr>
          <p:cNvSpPr txBox="1"/>
          <p:nvPr/>
        </p:nvSpPr>
        <p:spPr>
          <a:xfrm>
            <a:off x="714057" y="698014"/>
            <a:ext cx="1361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One molecule… </a:t>
            </a:r>
            <a:endParaRPr lang="pt-BR" sz="1400" dirty="0">
              <a:latin typeface="Calibri Light" panose="020F0302020204030204" pitchFamily="34" charset="0"/>
            </a:endParaRPr>
          </a:p>
        </p:txBody>
      </p:sp>
      <p:sp>
        <p:nvSpPr>
          <p:cNvPr id="38" name="CaixaDeTexto 7">
            <a:extLst>
              <a:ext uri="{FF2B5EF4-FFF2-40B4-BE49-F238E27FC236}">
                <a16:creationId xmlns:a16="http://schemas.microsoft.com/office/drawing/2014/main" id="{0C3CB2BE-FC44-401B-A250-00D04126AD50}"/>
              </a:ext>
            </a:extLst>
          </p:cNvPr>
          <p:cNvSpPr txBox="1"/>
          <p:nvPr/>
        </p:nvSpPr>
        <p:spPr>
          <a:xfrm>
            <a:off x="3156360" y="698013"/>
            <a:ext cx="2216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… and its diffraction pattern</a:t>
            </a:r>
            <a:endParaRPr lang="pt-BR" sz="1400" dirty="0">
              <a:latin typeface="Calibri Light" panose="020F0302020204030204" pitchFamily="34" charset="0"/>
            </a:endParaRPr>
          </a:p>
        </p:txBody>
      </p:sp>
      <p:sp>
        <p:nvSpPr>
          <p:cNvPr id="39" name="CaixaDeTexto 4">
            <a:extLst>
              <a:ext uri="{FF2B5EF4-FFF2-40B4-BE49-F238E27FC236}">
                <a16:creationId xmlns:a16="http://schemas.microsoft.com/office/drawing/2014/main" id="{16AC8F50-ED16-4DC5-80B3-C0E09C2A74A2}"/>
              </a:ext>
            </a:extLst>
          </p:cNvPr>
          <p:cNvSpPr txBox="1"/>
          <p:nvPr/>
        </p:nvSpPr>
        <p:spPr>
          <a:xfrm>
            <a:off x="52767" y="40411"/>
            <a:ext cx="8280920" cy="338554"/>
          </a:xfrm>
          <a:prstGeom prst="rect">
            <a:avLst/>
          </a:prstGeom>
          <a:solidFill>
            <a:srgbClr val="F2DCDB">
              <a:alpha val="4392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latin typeface="Calibri Light" panose="020F0302020204030204" pitchFamily="34" charset="0"/>
              </a:rPr>
              <a:t>Diffraction</a:t>
            </a:r>
            <a:r>
              <a:rPr lang="en-US" sz="1600" dirty="0">
                <a:latin typeface="Calibri Light" panose="020F0302020204030204" pitchFamily="34" charset="0"/>
              </a:rPr>
              <a:t>: interference between scattering originating from </a:t>
            </a:r>
            <a:r>
              <a:rPr lang="en-US" sz="1600" dirty="0" err="1">
                <a:latin typeface="Calibri Light" panose="020F0302020204030204" pitchFamily="34" charset="0"/>
              </a:rPr>
              <a:t>scatterers</a:t>
            </a:r>
            <a:r>
              <a:rPr lang="en-US" sz="1600" dirty="0">
                <a:latin typeface="Calibri Light" panose="020F0302020204030204" pitchFamily="34" charset="0"/>
              </a:rPr>
              <a:t> in periodic arrangement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0" name="CaixaDeTexto 8">
            <a:extLst>
              <a:ext uri="{FF2B5EF4-FFF2-40B4-BE49-F238E27FC236}">
                <a16:creationId xmlns:a16="http://schemas.microsoft.com/office/drawing/2014/main" id="{18730835-B9DD-4C0D-9CF3-1B1170A77D49}"/>
              </a:ext>
            </a:extLst>
          </p:cNvPr>
          <p:cNvSpPr txBox="1"/>
          <p:nvPr/>
        </p:nvSpPr>
        <p:spPr>
          <a:xfrm>
            <a:off x="360062" y="6502079"/>
            <a:ext cx="2086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Two-mol crystal, vertical… </a:t>
            </a:r>
            <a:endParaRPr lang="pt-BR" sz="1400" dirty="0">
              <a:latin typeface="Calibri Light" panose="020F0302020204030204" pitchFamily="34" charset="0"/>
            </a:endParaRPr>
          </a:p>
        </p:txBody>
      </p:sp>
      <p:sp>
        <p:nvSpPr>
          <p:cNvPr id="41" name="CaixaDeTexto 9">
            <a:extLst>
              <a:ext uri="{FF2B5EF4-FFF2-40B4-BE49-F238E27FC236}">
                <a16:creationId xmlns:a16="http://schemas.microsoft.com/office/drawing/2014/main" id="{919CDAA7-7BA7-41E5-A636-CE1B9ECC9B39}"/>
              </a:ext>
            </a:extLst>
          </p:cNvPr>
          <p:cNvSpPr txBox="1"/>
          <p:nvPr/>
        </p:nvSpPr>
        <p:spPr>
          <a:xfrm>
            <a:off x="3152863" y="6504199"/>
            <a:ext cx="2216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… and its diffraction pattern</a:t>
            </a:r>
            <a:endParaRPr lang="pt-BR" sz="1400" dirty="0">
              <a:latin typeface="Calibri Light" panose="020F0302020204030204" pitchFamily="34" charset="0"/>
            </a:endParaRPr>
          </a:p>
        </p:txBody>
      </p:sp>
      <p:sp>
        <p:nvSpPr>
          <p:cNvPr id="42" name="CaixaDeTexto 10">
            <a:extLst>
              <a:ext uri="{FF2B5EF4-FFF2-40B4-BE49-F238E27FC236}">
                <a16:creationId xmlns:a16="http://schemas.microsoft.com/office/drawing/2014/main" id="{E24E32CA-098D-480A-BE73-0FB23FFD4DA7}"/>
              </a:ext>
            </a:extLst>
          </p:cNvPr>
          <p:cNvSpPr txBox="1"/>
          <p:nvPr/>
        </p:nvSpPr>
        <p:spPr>
          <a:xfrm>
            <a:off x="6762885" y="6506115"/>
            <a:ext cx="1837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Crystalline assemble… </a:t>
            </a:r>
            <a:endParaRPr lang="pt-BR" sz="1400" dirty="0">
              <a:latin typeface="Calibri Light" panose="020F0302020204030204" pitchFamily="34" charset="0"/>
            </a:endParaRPr>
          </a:p>
        </p:txBody>
      </p:sp>
      <p:sp>
        <p:nvSpPr>
          <p:cNvPr id="43" name="CaixaDeTexto 11">
            <a:extLst>
              <a:ext uri="{FF2B5EF4-FFF2-40B4-BE49-F238E27FC236}">
                <a16:creationId xmlns:a16="http://schemas.microsoft.com/office/drawing/2014/main" id="{56BF5A44-7D6C-489F-8801-BA702EDC94B5}"/>
              </a:ext>
            </a:extLst>
          </p:cNvPr>
          <p:cNvSpPr txBox="1"/>
          <p:nvPr/>
        </p:nvSpPr>
        <p:spPr>
          <a:xfrm>
            <a:off x="9430931" y="6504171"/>
            <a:ext cx="2216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… and its diffraction pattern</a:t>
            </a:r>
            <a:endParaRPr lang="pt-BR" sz="1400" dirty="0">
              <a:latin typeface="Calibri Light" panose="020F0302020204030204" pitchFamily="34" charset="0"/>
            </a:endParaRPr>
          </a:p>
        </p:txBody>
      </p:sp>
      <p:sp>
        <p:nvSpPr>
          <p:cNvPr id="44" name="CaixaDeTexto 15">
            <a:extLst>
              <a:ext uri="{FF2B5EF4-FFF2-40B4-BE49-F238E27FC236}">
                <a16:creationId xmlns:a16="http://schemas.microsoft.com/office/drawing/2014/main" id="{302B3227-F4BB-4B6A-A2C9-E449DA394838}"/>
              </a:ext>
            </a:extLst>
          </p:cNvPr>
          <p:cNvSpPr txBox="1"/>
          <p:nvPr/>
        </p:nvSpPr>
        <p:spPr>
          <a:xfrm>
            <a:off x="6544106" y="701601"/>
            <a:ext cx="2280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Two-mol crystal, horizontal… </a:t>
            </a:r>
            <a:endParaRPr lang="pt-BR" sz="1400" dirty="0">
              <a:latin typeface="Calibri Light" panose="020F0302020204030204" pitchFamily="34" charset="0"/>
            </a:endParaRPr>
          </a:p>
        </p:txBody>
      </p:sp>
      <p:sp>
        <p:nvSpPr>
          <p:cNvPr id="45" name="CaixaDeTexto 16">
            <a:extLst>
              <a:ext uri="{FF2B5EF4-FFF2-40B4-BE49-F238E27FC236}">
                <a16:creationId xmlns:a16="http://schemas.microsoft.com/office/drawing/2014/main" id="{20D474D2-530F-4972-B989-155EA06BE8B7}"/>
              </a:ext>
            </a:extLst>
          </p:cNvPr>
          <p:cNvSpPr txBox="1"/>
          <p:nvPr/>
        </p:nvSpPr>
        <p:spPr>
          <a:xfrm>
            <a:off x="9434946" y="696056"/>
            <a:ext cx="2216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… and its diffraction pattern</a:t>
            </a:r>
            <a:endParaRPr lang="pt-BR" sz="1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67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B9DD4B-300A-4444-81E7-F5D2EF9EB8E9}"/>
              </a:ext>
            </a:extLst>
          </p:cNvPr>
          <p:cNvSpPr txBox="1"/>
          <p:nvPr/>
        </p:nvSpPr>
        <p:spPr>
          <a:xfrm>
            <a:off x="443631" y="0"/>
            <a:ext cx="11299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 err="1"/>
              <a:t>Cristalografia</a:t>
            </a:r>
            <a:r>
              <a:rPr lang="en-US" sz="3200" dirty="0"/>
              <a:t> </a:t>
            </a:r>
            <a:r>
              <a:rPr lang="en-US" sz="3200" dirty="0" err="1"/>
              <a:t>por</a:t>
            </a:r>
            <a:r>
              <a:rPr lang="en-US" sz="3200" dirty="0"/>
              <a:t> </a:t>
            </a:r>
            <a:r>
              <a:rPr lang="en-US" sz="3200" dirty="0" err="1"/>
              <a:t>difração</a:t>
            </a:r>
            <a:r>
              <a:rPr lang="en-US" sz="3200" dirty="0"/>
              <a:t> de </a:t>
            </a:r>
            <a:r>
              <a:rPr lang="en-US" sz="3200" dirty="0" err="1"/>
              <a:t>raios</a:t>
            </a:r>
            <a:r>
              <a:rPr lang="en-US" sz="3200" dirty="0"/>
              <a:t> X</a:t>
            </a:r>
          </a:p>
          <a:p>
            <a:pPr algn="ctr"/>
            <a:r>
              <a:rPr lang="en-US" dirty="0"/>
              <a:t>- </a:t>
            </a:r>
            <a:r>
              <a:rPr lang="en-US" dirty="0" err="1"/>
              <a:t>Espalhamento</a:t>
            </a:r>
            <a:r>
              <a:rPr lang="en-US" dirty="0"/>
              <a:t> </a:t>
            </a:r>
            <a:r>
              <a:rPr lang="en-US" dirty="0" err="1"/>
              <a:t>elástico</a:t>
            </a:r>
            <a:r>
              <a:rPr lang="en-US" dirty="0"/>
              <a:t> de </a:t>
            </a:r>
            <a:r>
              <a:rPr lang="en-US" dirty="0" err="1"/>
              <a:t>raios</a:t>
            </a:r>
            <a:r>
              <a:rPr lang="en-US" dirty="0"/>
              <a:t> X;</a:t>
            </a:r>
          </a:p>
          <a:p>
            <a:pPr algn="ctr"/>
            <a:r>
              <a:rPr lang="en-US" dirty="0"/>
              <a:t>- </a:t>
            </a:r>
            <a:r>
              <a:rPr lang="en-US" dirty="0" err="1"/>
              <a:t>Determinação</a:t>
            </a:r>
            <a:r>
              <a:rPr lang="en-US" dirty="0"/>
              <a:t> de </a:t>
            </a:r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atômico</a:t>
            </a:r>
            <a:r>
              <a:rPr lang="en-US" dirty="0"/>
              <a:t> experimental (</a:t>
            </a:r>
            <a:r>
              <a:rPr lang="en-US" dirty="0" err="1"/>
              <a:t>alta</a:t>
            </a:r>
            <a:r>
              <a:rPr lang="en-US" dirty="0"/>
              <a:t> </a:t>
            </a:r>
            <a:r>
              <a:rPr lang="en-US" dirty="0" err="1"/>
              <a:t>resolução</a:t>
            </a:r>
            <a:r>
              <a:rPr lang="en-US" dirty="0"/>
              <a:t>) da </a:t>
            </a:r>
            <a:r>
              <a:rPr lang="en-US" dirty="0" err="1"/>
              <a:t>macromolécula</a:t>
            </a:r>
            <a:r>
              <a:rPr lang="en-US" sz="2400" dirty="0"/>
              <a:t>.</a:t>
            </a:r>
            <a:endParaRPr lang="en-US" sz="3200" dirty="0"/>
          </a:p>
        </p:txBody>
      </p:sp>
      <p:pic>
        <p:nvPicPr>
          <p:cNvPr id="15" name="Picture 14" descr="Shape, rectangle&#10;&#10;Description automatically generated">
            <a:extLst>
              <a:ext uri="{FF2B5EF4-FFF2-40B4-BE49-F238E27FC236}">
                <a16:creationId xmlns:a16="http://schemas.microsoft.com/office/drawing/2014/main" id="{0EF2351A-85AF-4B52-9835-9BB3B56979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9" y="5478502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012124-E2C7-4F6B-B288-3E40BB1D304B}"/>
              </a:ext>
            </a:extLst>
          </p:cNvPr>
          <p:cNvSpPr txBox="1"/>
          <p:nvPr/>
        </p:nvSpPr>
        <p:spPr>
          <a:xfrm>
            <a:off x="54757" y="4593326"/>
            <a:ext cx="142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Arranjo</a:t>
            </a:r>
            <a:endParaRPr lang="en-US" dirty="0"/>
          </a:p>
          <a:p>
            <a:pPr algn="ctr"/>
            <a:r>
              <a:rPr lang="en-US" dirty="0"/>
              <a:t>Experimental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A0E855-BBB8-4DAA-ADEC-2E5E3277CF03}"/>
              </a:ext>
            </a:extLst>
          </p:cNvPr>
          <p:cNvSpPr txBox="1"/>
          <p:nvPr/>
        </p:nvSpPr>
        <p:spPr>
          <a:xfrm>
            <a:off x="278349" y="5135160"/>
            <a:ext cx="939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Acessível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8C879B-FDD5-4369-B776-01551EB10D97}"/>
              </a:ext>
            </a:extLst>
          </p:cNvPr>
          <p:cNvSpPr txBox="1"/>
          <p:nvPr/>
        </p:nvSpPr>
        <p:spPr>
          <a:xfrm>
            <a:off x="100223" y="6481402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Especializado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24" name="Picture 23" descr="Shape, rectangle&#10;&#10;Description automatically generated">
            <a:extLst>
              <a:ext uri="{FF2B5EF4-FFF2-40B4-BE49-F238E27FC236}">
                <a16:creationId xmlns:a16="http://schemas.microsoft.com/office/drawing/2014/main" id="{11D534AB-D78A-436F-9B19-B8C9A57AA6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27" y="5478502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CB471A-2244-4D98-93E6-46116849F734}"/>
              </a:ext>
            </a:extLst>
          </p:cNvPr>
          <p:cNvSpPr txBox="1"/>
          <p:nvPr/>
        </p:nvSpPr>
        <p:spPr>
          <a:xfrm>
            <a:off x="1698675" y="4584182"/>
            <a:ext cx="1216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Preparo</a:t>
            </a:r>
            <a:r>
              <a:rPr lang="en-US" dirty="0"/>
              <a:t> de</a:t>
            </a:r>
          </a:p>
          <a:p>
            <a:pPr algn="ctr"/>
            <a:r>
              <a:rPr lang="en-US" dirty="0" err="1"/>
              <a:t>amostra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57C86E-B66F-4AE4-A838-46F4D4825307}"/>
              </a:ext>
            </a:extLst>
          </p:cNvPr>
          <p:cNvSpPr txBox="1"/>
          <p:nvPr/>
        </p:nvSpPr>
        <p:spPr>
          <a:xfrm>
            <a:off x="2031492" y="5141405"/>
            <a:ext cx="551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Fácil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3EA121-7490-47D1-A0B0-5730A65E3FF0}"/>
              </a:ext>
            </a:extLst>
          </p:cNvPr>
          <p:cNvSpPr txBox="1"/>
          <p:nvPr/>
        </p:nvSpPr>
        <p:spPr>
          <a:xfrm>
            <a:off x="1717944" y="6484020"/>
            <a:ext cx="117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Muito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difícil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28" name="Picture 27" descr="Shape, rectangle&#10;&#10;Description automatically generated">
            <a:extLst>
              <a:ext uri="{FF2B5EF4-FFF2-40B4-BE49-F238E27FC236}">
                <a16:creationId xmlns:a16="http://schemas.microsoft.com/office/drawing/2014/main" id="{C5A8E30C-978E-4D5C-B4E4-DFFE823AB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0" y="5475884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D1C37D-F777-47E9-8491-0CC1D3FF0C86}"/>
              </a:ext>
            </a:extLst>
          </p:cNvPr>
          <p:cNvSpPr txBox="1"/>
          <p:nvPr/>
        </p:nvSpPr>
        <p:spPr>
          <a:xfrm>
            <a:off x="3024712" y="4598106"/>
            <a:ext cx="1620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Processamento</a:t>
            </a:r>
            <a:endParaRPr lang="en-US" dirty="0"/>
          </a:p>
          <a:p>
            <a:pPr algn="ctr"/>
            <a:r>
              <a:rPr lang="en-US" dirty="0"/>
              <a:t>de dados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62E889-3E73-4348-938E-066608C0C7DF}"/>
              </a:ext>
            </a:extLst>
          </p:cNvPr>
          <p:cNvSpPr txBox="1"/>
          <p:nvPr/>
        </p:nvSpPr>
        <p:spPr>
          <a:xfrm>
            <a:off x="3559635" y="5138787"/>
            <a:ext cx="551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Fácil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2071C8-E3E5-479A-83ED-8DCBF6C5229C}"/>
              </a:ext>
            </a:extLst>
          </p:cNvPr>
          <p:cNvSpPr txBox="1"/>
          <p:nvPr/>
        </p:nvSpPr>
        <p:spPr>
          <a:xfrm>
            <a:off x="3246087" y="6481402"/>
            <a:ext cx="117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Muito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difícil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32" name="Picture 31" descr="Shape, rectangle&#10;&#10;Description automatically generated">
            <a:extLst>
              <a:ext uri="{FF2B5EF4-FFF2-40B4-BE49-F238E27FC236}">
                <a16:creationId xmlns:a16="http://schemas.microsoft.com/office/drawing/2014/main" id="{6B5E33A5-10A1-453D-8D64-CCCCFA863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52" y="5475884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5E3408F-294D-459C-B315-C73FF6E6C34E}"/>
              </a:ext>
            </a:extLst>
          </p:cNvPr>
          <p:cNvSpPr txBox="1"/>
          <p:nvPr/>
        </p:nvSpPr>
        <p:spPr>
          <a:xfrm>
            <a:off x="4700914" y="4590708"/>
            <a:ext cx="1366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Qualidade</a:t>
            </a:r>
            <a:endParaRPr lang="en-US" dirty="0"/>
          </a:p>
          <a:p>
            <a:pPr algn="ctr"/>
            <a:r>
              <a:rPr lang="en-US" dirty="0"/>
              <a:t>do </a:t>
            </a:r>
            <a:r>
              <a:rPr lang="en-US" dirty="0" err="1"/>
              <a:t>resultado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658141-AC20-4519-84EB-C6160D08119E}"/>
              </a:ext>
            </a:extLst>
          </p:cNvPr>
          <p:cNvSpPr txBox="1"/>
          <p:nvPr/>
        </p:nvSpPr>
        <p:spPr>
          <a:xfrm>
            <a:off x="5145293" y="5138787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Útil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CB8A20-0E41-4AC4-90A3-D82D187A6776}"/>
              </a:ext>
            </a:extLst>
          </p:cNvPr>
          <p:cNvSpPr txBox="1"/>
          <p:nvPr/>
        </p:nvSpPr>
        <p:spPr>
          <a:xfrm>
            <a:off x="4630577" y="6481402"/>
            <a:ext cx="1500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Melhor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possível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37" name="Picture 11">
            <a:extLst>
              <a:ext uri="{FF2B5EF4-FFF2-40B4-BE49-F238E27FC236}">
                <a16:creationId xmlns:a16="http://schemas.microsoft.com/office/drawing/2014/main" id="{3B07ED8A-5A14-49AB-A7A5-7031C8A3F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0313" y="1636600"/>
            <a:ext cx="2583932" cy="2532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Group 15">
            <a:extLst>
              <a:ext uri="{FF2B5EF4-FFF2-40B4-BE49-F238E27FC236}">
                <a16:creationId xmlns:a16="http://schemas.microsoft.com/office/drawing/2014/main" id="{E88B8408-5B7A-4CFE-B5D0-1B7D9F6C9A14}"/>
              </a:ext>
            </a:extLst>
          </p:cNvPr>
          <p:cNvGrpSpPr/>
          <p:nvPr/>
        </p:nvGrpSpPr>
        <p:grpSpPr>
          <a:xfrm>
            <a:off x="775353" y="2300783"/>
            <a:ext cx="1942784" cy="1592436"/>
            <a:chOff x="625641" y="1988840"/>
            <a:chExt cx="2794231" cy="2290339"/>
          </a:xfrm>
        </p:grpSpPr>
        <p:pic>
          <p:nvPicPr>
            <p:cNvPr id="39" name="Picture 5">
              <a:extLst>
                <a:ext uri="{FF2B5EF4-FFF2-40B4-BE49-F238E27FC236}">
                  <a16:creationId xmlns:a16="http://schemas.microsoft.com/office/drawing/2014/main" id="{44EBA128-1AD8-407A-9F39-AEEC446EC3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7584" y="1988840"/>
              <a:ext cx="1350150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0" name="Conector de seta reta 24">
              <a:extLst>
                <a:ext uri="{FF2B5EF4-FFF2-40B4-BE49-F238E27FC236}">
                  <a16:creationId xmlns:a16="http://schemas.microsoft.com/office/drawing/2014/main" id="{79B409F2-F5C2-4146-ADDF-B94811A90B45}"/>
                </a:ext>
              </a:extLst>
            </p:cNvPr>
            <p:cNvCxnSpPr>
              <a:cxnSpLocks/>
            </p:cNvCxnSpPr>
            <p:nvPr/>
          </p:nvCxnSpPr>
          <p:spPr>
            <a:xfrm>
              <a:off x="2582449" y="2854524"/>
              <a:ext cx="83742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13">
              <a:extLst>
                <a:ext uri="{FF2B5EF4-FFF2-40B4-BE49-F238E27FC236}">
                  <a16:creationId xmlns:a16="http://schemas.microsoft.com/office/drawing/2014/main" id="{747E4757-18DD-48E3-8D41-64150162F34E}"/>
                </a:ext>
              </a:extLst>
            </p:cNvPr>
            <p:cNvSpPr txBox="1"/>
            <p:nvPr/>
          </p:nvSpPr>
          <p:spPr>
            <a:xfrm>
              <a:off x="625641" y="3836515"/>
              <a:ext cx="1681198" cy="442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Arial" panose="020B0604020202020204" pitchFamily="34" charset="0"/>
                  <a:cs typeface="Arial" panose="020B0604020202020204" pitchFamily="34" charset="0"/>
                </a:rPr>
                <a:t>Fonte de luz</a:t>
              </a:r>
            </a:p>
          </p:txBody>
        </p:sp>
      </p:grpSp>
      <p:sp>
        <p:nvSpPr>
          <p:cNvPr id="42" name="Explosão 2 16">
            <a:extLst>
              <a:ext uri="{FF2B5EF4-FFF2-40B4-BE49-F238E27FC236}">
                <a16:creationId xmlns:a16="http://schemas.microsoft.com/office/drawing/2014/main" id="{220A4D6F-2E39-4C00-BB0E-EF018C50DC35}"/>
              </a:ext>
            </a:extLst>
          </p:cNvPr>
          <p:cNvSpPr/>
          <p:nvPr/>
        </p:nvSpPr>
        <p:spPr>
          <a:xfrm>
            <a:off x="483713" y="1796727"/>
            <a:ext cx="1652178" cy="1401848"/>
          </a:xfrm>
          <a:prstGeom prst="irregularSeal2">
            <a:avLst/>
          </a:prstGeom>
          <a:solidFill>
            <a:srgbClr val="FFFF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43" name="Conector de seta reta 24">
            <a:extLst>
              <a:ext uri="{FF2B5EF4-FFF2-40B4-BE49-F238E27FC236}">
                <a16:creationId xmlns:a16="http://schemas.microsoft.com/office/drawing/2014/main" id="{8274D337-F4ED-44C4-8AC2-6160FD8B3F08}"/>
              </a:ext>
            </a:extLst>
          </p:cNvPr>
          <p:cNvCxnSpPr>
            <a:cxnSpLocks/>
          </p:cNvCxnSpPr>
          <p:nvPr/>
        </p:nvCxnSpPr>
        <p:spPr>
          <a:xfrm>
            <a:off x="8014777" y="2902678"/>
            <a:ext cx="5882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Picture 25">
            <a:extLst>
              <a:ext uri="{FF2B5EF4-FFF2-40B4-BE49-F238E27FC236}">
                <a16:creationId xmlns:a16="http://schemas.microsoft.com/office/drawing/2014/main" id="{14E71D24-F25D-4180-B921-ABDC21779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0370" t="14969" r="54004" b="61269"/>
          <a:stretch/>
        </p:blipFill>
        <p:spPr bwMode="auto">
          <a:xfrm>
            <a:off x="2935434" y="2109121"/>
            <a:ext cx="1545336" cy="14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7" name="Conector de seta reta 24">
            <a:extLst>
              <a:ext uri="{FF2B5EF4-FFF2-40B4-BE49-F238E27FC236}">
                <a16:creationId xmlns:a16="http://schemas.microsoft.com/office/drawing/2014/main" id="{1968765E-0F61-4CE3-BEEC-A7DDF1490A21}"/>
              </a:ext>
            </a:extLst>
          </p:cNvPr>
          <p:cNvCxnSpPr>
            <a:cxnSpLocks/>
          </p:cNvCxnSpPr>
          <p:nvPr/>
        </p:nvCxnSpPr>
        <p:spPr>
          <a:xfrm>
            <a:off x="4600509" y="2902679"/>
            <a:ext cx="5822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13">
            <a:extLst>
              <a:ext uri="{FF2B5EF4-FFF2-40B4-BE49-F238E27FC236}">
                <a16:creationId xmlns:a16="http://schemas.microsoft.com/office/drawing/2014/main" id="{8A54A12D-A650-44E4-9F81-3D0F9B35BF24}"/>
              </a:ext>
            </a:extLst>
          </p:cNvPr>
          <p:cNvSpPr txBox="1"/>
          <p:nvPr/>
        </p:nvSpPr>
        <p:spPr>
          <a:xfrm>
            <a:off x="3303398" y="357785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Amostra</a:t>
            </a:r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09EF0656-FF02-4E85-A15A-BED3034B8528}"/>
              </a:ext>
            </a:extLst>
          </p:cNvPr>
          <p:cNvSpPr txBox="1"/>
          <p:nvPr/>
        </p:nvSpPr>
        <p:spPr>
          <a:xfrm>
            <a:off x="5280313" y="1656012"/>
            <a:ext cx="1696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Padrão de difração</a:t>
            </a:r>
          </a:p>
        </p:txBody>
      </p:sp>
      <p:sp>
        <p:nvSpPr>
          <p:cNvPr id="51" name="TextBox 13">
            <a:extLst>
              <a:ext uri="{FF2B5EF4-FFF2-40B4-BE49-F238E27FC236}">
                <a16:creationId xmlns:a16="http://schemas.microsoft.com/office/drawing/2014/main" id="{AC0614EF-77DB-4403-A7C7-B42688EAAC26}"/>
              </a:ext>
            </a:extLst>
          </p:cNvPr>
          <p:cNvSpPr txBox="1"/>
          <p:nvPr/>
        </p:nvSpPr>
        <p:spPr>
          <a:xfrm>
            <a:off x="8791323" y="1608527"/>
            <a:ext cx="2581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Mapa de densidade eletrônica</a:t>
            </a:r>
          </a:p>
        </p:txBody>
      </p:sp>
      <p:pic>
        <p:nvPicPr>
          <p:cNvPr id="53" name="Picture 52" descr="A picture containing outdoor, plant, tree&#10;&#10;Description automatically generated">
            <a:extLst>
              <a:ext uri="{FF2B5EF4-FFF2-40B4-BE49-F238E27FC236}">
                <a16:creationId xmlns:a16="http://schemas.microsoft.com/office/drawing/2014/main" id="{110E7F83-540C-465E-971A-ADCB4B8441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14414" r="17210" b="14485"/>
          <a:stretch/>
        </p:blipFill>
        <p:spPr>
          <a:xfrm>
            <a:off x="8791323" y="1900682"/>
            <a:ext cx="2877289" cy="2003992"/>
          </a:xfrm>
          <a:prstGeom prst="rect">
            <a:avLst/>
          </a:prstGeom>
        </p:spPr>
      </p:pic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17E3A19-DBBB-427D-9B0C-ABB7BBECD8A7}"/>
              </a:ext>
            </a:extLst>
          </p:cNvPr>
          <p:cNvSpPr/>
          <p:nvPr/>
        </p:nvSpPr>
        <p:spPr>
          <a:xfrm rot="5400000">
            <a:off x="274082" y="6375273"/>
            <a:ext cx="281979" cy="28198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4649B676-1774-4708-9407-339791EF998B}"/>
              </a:ext>
            </a:extLst>
          </p:cNvPr>
          <p:cNvSpPr/>
          <p:nvPr/>
        </p:nvSpPr>
        <p:spPr>
          <a:xfrm rot="5400000">
            <a:off x="1817802" y="6226057"/>
            <a:ext cx="281979" cy="28198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5FCA8A4F-8274-46A5-8A7E-2AB2DCFB979E}"/>
              </a:ext>
            </a:extLst>
          </p:cNvPr>
          <p:cNvSpPr/>
          <p:nvPr/>
        </p:nvSpPr>
        <p:spPr>
          <a:xfrm rot="5400000">
            <a:off x="3344428" y="6057139"/>
            <a:ext cx="281979" cy="28198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EDE82AB9-6E58-47BB-AA69-C4DE9356F7FE}"/>
              </a:ext>
            </a:extLst>
          </p:cNvPr>
          <p:cNvSpPr/>
          <p:nvPr/>
        </p:nvSpPr>
        <p:spPr>
          <a:xfrm rot="5400000">
            <a:off x="4889359" y="6377844"/>
            <a:ext cx="281979" cy="28198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F2325DE-3539-4FB7-8F00-7AC9E7779664}"/>
              </a:ext>
            </a:extLst>
          </p:cNvPr>
          <p:cNvSpPr txBox="1"/>
          <p:nvPr/>
        </p:nvSpPr>
        <p:spPr>
          <a:xfrm>
            <a:off x="443631" y="1691312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Raios</a:t>
            </a:r>
            <a:r>
              <a:rPr lang="en-US" sz="1600" dirty="0"/>
              <a:t> 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49E310E-BAE0-4B5B-9177-44F29B6B06B4}"/>
              </a:ext>
            </a:extLst>
          </p:cNvPr>
          <p:cNvSpPr txBox="1"/>
          <p:nvPr/>
        </p:nvSpPr>
        <p:spPr>
          <a:xfrm>
            <a:off x="2949969" y="2114291"/>
            <a:ext cx="780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Cristais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611A29-C946-4E26-8634-09BEC6416E1C}"/>
              </a:ext>
            </a:extLst>
          </p:cNvPr>
          <p:cNvSpPr txBox="1"/>
          <p:nvPr/>
        </p:nvSpPr>
        <p:spPr>
          <a:xfrm>
            <a:off x="6113884" y="4167431"/>
            <a:ext cx="916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Detector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4378C8B-4D2D-4898-92A6-7EDA15C4AF4B}"/>
              </a:ext>
            </a:extLst>
          </p:cNvPr>
          <p:cNvSpPr txBox="1"/>
          <p:nvPr/>
        </p:nvSpPr>
        <p:spPr>
          <a:xfrm>
            <a:off x="9576412" y="3904674"/>
            <a:ext cx="1509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Processamento</a:t>
            </a:r>
            <a:endParaRPr lang="en-US" sz="1600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30C8367-ED8F-404E-ACDA-53F70F682CC1}"/>
              </a:ext>
            </a:extLst>
          </p:cNvPr>
          <p:cNvSpPr/>
          <p:nvPr/>
        </p:nvSpPr>
        <p:spPr>
          <a:xfrm>
            <a:off x="3589010" y="1357266"/>
            <a:ext cx="2657416" cy="30390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70E8E20-C26A-4F31-AA64-A8ED41F484EF}"/>
              </a:ext>
            </a:extLst>
          </p:cNvPr>
          <p:cNvSpPr txBox="1"/>
          <p:nvPr/>
        </p:nvSpPr>
        <p:spPr>
          <a:xfrm>
            <a:off x="4539757" y="3814499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Hoje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3171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  <p:bldP spid="25" grpId="0"/>
      <p:bldP spid="26" grpId="0"/>
      <p:bldP spid="27" grpId="0"/>
      <p:bldP spid="29" grpId="0"/>
      <p:bldP spid="30" grpId="0"/>
      <p:bldP spid="31" grpId="0"/>
      <p:bldP spid="33" grpId="0"/>
      <p:bldP spid="34" grpId="0"/>
      <p:bldP spid="35" grpId="0"/>
      <p:bldP spid="42" grpId="0" animBg="1"/>
      <p:bldP spid="48" grpId="0"/>
      <p:bldP spid="49" grpId="0"/>
      <p:bldP spid="51" grpId="0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/>
      <p:bldP spid="64" grpId="0" animBg="1"/>
      <p:bldP spid="6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real diffraction pattern (billions of molecules packed)</a:t>
            </a:r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49" y="865148"/>
            <a:ext cx="5914467" cy="579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0"/>
          <p:cNvSpPr txBox="1"/>
          <p:nvPr/>
        </p:nvSpPr>
        <p:spPr>
          <a:xfrm>
            <a:off x="7599358" y="695871"/>
            <a:ext cx="2342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alibri Light" panose="020F0302020204030204" pitchFamily="34" charset="0"/>
              </a:rPr>
              <a:t>EM </a:t>
            </a:r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RESUMO</a:t>
            </a:r>
            <a:r>
              <a:rPr lang="en-US" sz="1600" b="1" dirty="0">
                <a:solidFill>
                  <a:schemeClr val="bg1"/>
                </a:solidFill>
                <a:latin typeface="Calibri Light" panose="020F0302020204030204" pitchFamily="34" charset="0"/>
              </a:rPr>
              <a:t> (ATÉ </a:t>
            </a:r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AGORA</a:t>
            </a:r>
            <a:r>
              <a:rPr lang="en-US" sz="1600" b="1" dirty="0">
                <a:solidFill>
                  <a:schemeClr val="bg1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8" name="Retângulo 7"/>
          <p:cNvSpPr/>
          <p:nvPr/>
        </p:nvSpPr>
        <p:spPr>
          <a:xfrm>
            <a:off x="6096000" y="2820343"/>
            <a:ext cx="594359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</a:rPr>
              <a:t>Therefore, the </a:t>
            </a:r>
            <a:r>
              <a:rPr lang="en-US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spot intensity </a:t>
            </a:r>
            <a:r>
              <a:rPr lang="en-US" sz="1600" dirty="0">
                <a:latin typeface="Calibri Light" panose="020F0302020204030204" pitchFamily="34" charset="0"/>
              </a:rPr>
              <a:t>is directly related to the electronic distribution of the </a:t>
            </a:r>
            <a:r>
              <a:rPr lang="en-US" sz="1600" dirty="0" err="1">
                <a:latin typeface="Calibri Light" panose="020F0302020204030204" pitchFamily="34" charset="0"/>
              </a:rPr>
              <a:t>scatterer</a:t>
            </a:r>
            <a:r>
              <a:rPr lang="en-US" sz="1600" dirty="0">
                <a:latin typeface="Calibri Light" panose="020F0302020204030204" pitchFamily="34" charset="0"/>
              </a:rPr>
              <a:t>.</a:t>
            </a:r>
          </a:p>
          <a:p>
            <a:pPr algn="ctr"/>
            <a:endParaRPr lang="en-US" sz="1600" dirty="0">
              <a:effectLst/>
              <a:latin typeface="Calibri Light" panose="020F0302020204030204" pitchFamily="34" charset="0"/>
            </a:endParaRPr>
          </a:p>
          <a:p>
            <a:pPr algn="ctr"/>
            <a:endParaRPr lang="en-US" sz="1600" dirty="0">
              <a:latin typeface="Calibri Light" panose="020F0302020204030204" pitchFamily="34" charset="0"/>
            </a:endParaRPr>
          </a:p>
          <a:p>
            <a:pPr algn="ctr"/>
            <a:endParaRPr lang="en-US" sz="1600" dirty="0">
              <a:effectLst/>
              <a:latin typeface="Calibri Light" panose="020F0302020204030204" pitchFamily="34" charset="0"/>
            </a:endParaRPr>
          </a:p>
          <a:p>
            <a:pPr algn="ctr"/>
            <a:r>
              <a:rPr lang="en-US" sz="1600" dirty="0">
                <a:effectLst/>
                <a:latin typeface="Calibri Light" panose="020F0302020204030204" pitchFamily="34" charset="0"/>
              </a:rPr>
              <a:t>What determines the </a:t>
            </a:r>
            <a:r>
              <a:rPr lang="en-US" sz="1600" b="1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spot position </a:t>
            </a:r>
            <a:r>
              <a:rPr lang="en-US" sz="1600" dirty="0">
                <a:effectLst/>
                <a:latin typeface="Calibri Light" panose="020F0302020204030204" pitchFamily="34" charset="0"/>
              </a:rPr>
              <a:t>on the detector?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</a:rPr>
              <a:t>Let’s try to predict it, but first we must learn a bit about crystals.</a:t>
            </a:r>
            <a:endParaRPr lang="en-US" sz="1600" dirty="0">
              <a:effectLst/>
              <a:latin typeface="Calibri Light" panose="020F0302020204030204" pitchFamily="34" charset="0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6096000" y="1308175"/>
            <a:ext cx="594359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Each spot is the sum of the scattering from ALL atoms from ALL protein molecules that make up the crystal.</a:t>
            </a:r>
            <a:endParaRPr lang="en-US" sz="16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096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possible representation: Introducing the scattering vector </a:t>
            </a:r>
            <a:r>
              <a:rPr lang="en-US" b="1" dirty="0"/>
              <a:t>S</a:t>
            </a:r>
            <a:r>
              <a:rPr lang="en-US" dirty="0"/>
              <a:t> for a </a:t>
            </a:r>
            <a:r>
              <a:rPr lang="en-US" dirty="0" err="1"/>
              <a:t>scatterer</a:t>
            </a:r>
            <a:br>
              <a:rPr lang="en-US" dirty="0"/>
            </a:br>
            <a:endParaRPr lang="pt-BR" dirty="0"/>
          </a:p>
        </p:txBody>
      </p:sp>
      <p:sp>
        <p:nvSpPr>
          <p:cNvPr id="5" name="Rectangle 69"/>
          <p:cNvSpPr/>
          <p:nvPr/>
        </p:nvSpPr>
        <p:spPr>
          <a:xfrm>
            <a:off x="5006376" y="4532694"/>
            <a:ext cx="2232248" cy="1149082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6" name="Straight Connector 14"/>
          <p:cNvCxnSpPr/>
          <p:nvPr/>
        </p:nvCxnSpPr>
        <p:spPr>
          <a:xfrm>
            <a:off x="5077409" y="2607726"/>
            <a:ext cx="32403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 b="741"/>
          <a:stretch>
            <a:fillRect/>
          </a:stretch>
        </p:blipFill>
        <p:spPr bwMode="auto">
          <a:xfrm>
            <a:off x="350023" y="887000"/>
            <a:ext cx="3312368" cy="292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6"/>
          <p:cNvGraphicFramePr>
            <a:graphicFrameLocks noChangeAspect="1"/>
          </p:cNvGraphicFramePr>
          <p:nvPr/>
        </p:nvGraphicFramePr>
        <p:xfrm>
          <a:off x="5132976" y="4565064"/>
          <a:ext cx="1963165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39392" imgH="482391" progId="Equation.3">
                  <p:embed/>
                </p:oleObj>
              </mc:Choice>
              <mc:Fallback>
                <p:oleObj name="Equation" r:id="rId3" imgW="939392" imgH="482391" progId="Equation.3">
                  <p:embed/>
                  <p:pic>
                    <p:nvPicPr>
                      <p:cNvPr id="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2976" y="4565064"/>
                        <a:ext cx="1963165" cy="1008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9"/>
          <p:cNvSpPr/>
          <p:nvPr/>
        </p:nvSpPr>
        <p:spPr>
          <a:xfrm>
            <a:off x="6661585" y="2463710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2" name="TextBox 15"/>
          <p:cNvSpPr txBox="1"/>
          <p:nvPr/>
        </p:nvSpPr>
        <p:spPr>
          <a:xfrm>
            <a:off x="5945303" y="2527044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s</a:t>
            </a:r>
            <a:r>
              <a:rPr lang="en-US" sz="2400" b="1" baseline="-25000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6819920" y="1886774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s</a:t>
            </a:r>
            <a:r>
              <a:rPr lang="en-US" sz="2400" b="1" baseline="-25000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14" name="Arc 17"/>
          <p:cNvSpPr/>
          <p:nvPr/>
        </p:nvSpPr>
        <p:spPr>
          <a:xfrm rot="2391526">
            <a:off x="7018270" y="2135883"/>
            <a:ext cx="576064" cy="576064"/>
          </a:xfrm>
          <a:prstGeom prst="arc">
            <a:avLst>
              <a:gd name="adj1" fmla="val 14731773"/>
              <a:gd name="adj2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7197308" y="2090223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latin typeface="Calibri Light" panose="020F0302020204030204" pitchFamily="34" charset="0"/>
              </a:rPr>
              <a:t>α</a:t>
            </a:r>
            <a:endParaRPr lang="en-US" sz="2800" dirty="0">
              <a:latin typeface="Calibri Light" panose="020F0302020204030204" pitchFamily="34" charset="0"/>
            </a:endParaRPr>
          </a:p>
        </p:txBody>
      </p:sp>
      <p:cxnSp>
        <p:nvCxnSpPr>
          <p:cNvPr id="16" name="Straight Arrow Connector 10"/>
          <p:cNvCxnSpPr/>
          <p:nvPr/>
        </p:nvCxnSpPr>
        <p:spPr>
          <a:xfrm flipV="1">
            <a:off x="6832495" y="1833858"/>
            <a:ext cx="850649" cy="765194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8"/>
          <p:cNvCxnSpPr/>
          <p:nvPr/>
        </p:nvCxnSpPr>
        <p:spPr>
          <a:xfrm>
            <a:off x="5499911" y="2607726"/>
            <a:ext cx="1296144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Oval 84"/>
          <p:cNvSpPr/>
          <p:nvPr/>
        </p:nvSpPr>
        <p:spPr>
          <a:xfrm>
            <a:off x="4097288" y="760779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3" name="TextBox 85"/>
          <p:cNvSpPr txBox="1"/>
          <p:nvPr/>
        </p:nvSpPr>
        <p:spPr>
          <a:xfrm>
            <a:off x="4445296" y="734884"/>
            <a:ext cx="446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Can be any </a:t>
            </a:r>
            <a:r>
              <a:rPr lang="en-US" sz="1600" dirty="0" err="1">
                <a:latin typeface="Calibri Light" panose="020F0302020204030204" pitchFamily="34" charset="0"/>
              </a:rPr>
              <a:t>scaterrer</a:t>
            </a:r>
            <a:r>
              <a:rPr lang="en-US" sz="1600" dirty="0">
                <a:latin typeface="Calibri Light" panose="020F0302020204030204" pitchFamily="34" charset="0"/>
              </a:rPr>
              <a:t> (atom, molecule, unit cell, </a:t>
            </a:r>
            <a:r>
              <a:rPr lang="en-US" sz="1600" dirty="0" err="1">
                <a:latin typeface="Calibri Light" panose="020F0302020204030204" pitchFamily="34" charset="0"/>
              </a:rPr>
              <a:t>etc</a:t>
            </a:r>
            <a:r>
              <a:rPr lang="en-US" sz="1600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46" name="TextBox 48"/>
          <p:cNvSpPr txBox="1"/>
          <p:nvPr/>
        </p:nvSpPr>
        <p:spPr>
          <a:xfrm>
            <a:off x="4934368" y="5753784"/>
            <a:ext cx="2472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alibri Light" panose="020F0302020204030204" pitchFamily="34" charset="0"/>
              </a:rPr>
              <a:t>S</a:t>
            </a:r>
            <a:r>
              <a:rPr lang="en-US" dirty="0">
                <a:latin typeface="Calibri Light" panose="020F0302020204030204" pitchFamily="34" charset="0"/>
              </a:rPr>
              <a:t> is the scattering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ixaDeTexto 46"/>
              <p:cNvSpPr txBox="1"/>
              <p:nvPr/>
            </p:nvSpPr>
            <p:spPr>
              <a:xfrm>
                <a:off x="8796683" y="2013882"/>
                <a:ext cx="1909570" cy="1133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>
                    <a:latin typeface="Calibri Light" panose="020F0302020204030204" pitchFamily="34" charset="0"/>
                  </a:rPr>
                  <a:t>Elastic </a:t>
                </a:r>
                <a:r>
                  <a:rPr lang="pt-BR" dirty="0" err="1">
                    <a:latin typeface="Calibri Light" panose="020F0302020204030204" pitchFamily="34" charset="0"/>
                  </a:rPr>
                  <a:t>scattering</a:t>
                </a:r>
                <a:r>
                  <a:rPr lang="pt-BR" dirty="0">
                    <a:latin typeface="Calibri Light" panose="020F0302020204030204" pitchFamily="34" charset="0"/>
                  </a:rPr>
                  <a:t>:</a:t>
                </a:r>
                <a:r>
                  <a:rPr lang="pt-BR" sz="2800" dirty="0">
                    <a:latin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pt-BR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pt-BR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r>
                          <a:rPr lang="pt-BR" sz="2800" b="0" i="1" baseline="-25000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</m:d>
                  </m:oMath>
                </a14:m>
                <a:r>
                  <a:rPr lang="pt-BR" sz="2800" dirty="0">
                    <a:latin typeface="Calibri Light" panose="020F0302020204030204" pitchFamily="34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r>
                          <a:rPr lang="pt-BR" sz="2800" b="0" i="1" baseline="-2500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pt-BR" sz="2800" dirty="0">
                    <a:latin typeface="Calibri Light" panose="020F0302020204030204" pitchFamily="34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 i="1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endParaRPr lang="pt-BR" sz="28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47" name="CaixaDeTexto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683" y="2013882"/>
                <a:ext cx="1909570" cy="1133900"/>
              </a:xfrm>
              <a:prstGeom prst="rect">
                <a:avLst/>
              </a:prstGeom>
              <a:blipFill rotWithShape="0">
                <a:blip r:embed="rId6"/>
                <a:stretch>
                  <a:fillRect l="-2556" b="-69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81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/>
      <p:bldP spid="13" grpId="0"/>
      <p:bldP spid="14" grpId="0" animBg="1"/>
      <p:bldP spid="15" grpId="0"/>
      <p:bldP spid="42" grpId="0" animBg="1"/>
      <p:bldP spid="43" grpId="0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principle, any scattering angle is possible and the definition of </a:t>
            </a:r>
            <a:r>
              <a:rPr lang="en-US" b="1" dirty="0"/>
              <a:t>S</a:t>
            </a:r>
            <a:r>
              <a:rPr lang="en-US" dirty="0"/>
              <a:t> always holds true</a:t>
            </a:r>
            <a:br>
              <a:rPr lang="en-US" dirty="0"/>
            </a:br>
            <a:endParaRPr lang="pt-BR" dirty="0"/>
          </a:p>
        </p:txBody>
      </p:sp>
      <p:cxnSp>
        <p:nvCxnSpPr>
          <p:cNvPr id="6" name="Straight Connector 42"/>
          <p:cNvCxnSpPr/>
          <p:nvPr/>
        </p:nvCxnSpPr>
        <p:spPr>
          <a:xfrm>
            <a:off x="2554246" y="2207830"/>
            <a:ext cx="32403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val 47"/>
          <p:cNvSpPr/>
          <p:nvPr/>
        </p:nvSpPr>
        <p:spPr>
          <a:xfrm>
            <a:off x="4138422" y="2063814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8" name="TextBox 48"/>
          <p:cNvSpPr txBox="1"/>
          <p:nvPr/>
        </p:nvSpPr>
        <p:spPr>
          <a:xfrm>
            <a:off x="3422140" y="2127148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s</a:t>
            </a:r>
            <a:r>
              <a:rPr lang="en-US" sz="2400" b="1" baseline="-25000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9" name="TextBox 49"/>
          <p:cNvSpPr txBox="1"/>
          <p:nvPr/>
        </p:nvSpPr>
        <p:spPr>
          <a:xfrm>
            <a:off x="4324053" y="1347502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s</a:t>
            </a:r>
            <a:r>
              <a:rPr lang="en-US" sz="2400" b="1" baseline="-25000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10" name="Arc 50"/>
          <p:cNvSpPr/>
          <p:nvPr/>
        </p:nvSpPr>
        <p:spPr>
          <a:xfrm rot="1747424">
            <a:off x="4235578" y="1780246"/>
            <a:ext cx="576064" cy="576064"/>
          </a:xfrm>
          <a:prstGeom prst="arc">
            <a:avLst>
              <a:gd name="adj1" fmla="val 16519243"/>
              <a:gd name="adj2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11" name="Straight Arrow Connector 51"/>
          <p:cNvCxnSpPr/>
          <p:nvPr/>
        </p:nvCxnSpPr>
        <p:spPr>
          <a:xfrm flipV="1">
            <a:off x="4309332" y="1268760"/>
            <a:ext cx="885214" cy="930396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52"/>
          <p:cNvCxnSpPr/>
          <p:nvPr/>
        </p:nvCxnSpPr>
        <p:spPr>
          <a:xfrm>
            <a:off x="2976748" y="2207830"/>
            <a:ext cx="1296144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53"/>
          <p:cNvCxnSpPr/>
          <p:nvPr/>
        </p:nvCxnSpPr>
        <p:spPr>
          <a:xfrm flipH="1">
            <a:off x="4286339" y="2207830"/>
            <a:ext cx="1296144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54"/>
          <p:cNvSpPr txBox="1"/>
          <p:nvPr/>
        </p:nvSpPr>
        <p:spPr>
          <a:xfrm>
            <a:off x="4776948" y="2127148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-s</a:t>
            </a:r>
            <a:r>
              <a:rPr lang="en-US" sz="2400" b="1" baseline="-25000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15" name="TextBox 55"/>
          <p:cNvSpPr txBox="1"/>
          <p:nvPr/>
        </p:nvSpPr>
        <p:spPr>
          <a:xfrm>
            <a:off x="5380308" y="1446806"/>
            <a:ext cx="32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alibri Light" panose="020F0302020204030204" pitchFamily="34" charset="0"/>
              </a:rPr>
              <a:t>S</a:t>
            </a:r>
            <a:endParaRPr lang="en-US" sz="2400" b="1" baseline="-25000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6" name="Straight Arrow Connector 64"/>
          <p:cNvCxnSpPr/>
          <p:nvPr/>
        </p:nvCxnSpPr>
        <p:spPr>
          <a:xfrm flipH="1" flipV="1">
            <a:off x="5180898" y="1268760"/>
            <a:ext cx="403112" cy="960538"/>
          </a:xfrm>
          <a:prstGeom prst="straightConnector1">
            <a:avLst/>
          </a:prstGeom>
          <a:ln w="571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65"/>
          <p:cNvSpPr txBox="1"/>
          <p:nvPr/>
        </p:nvSpPr>
        <p:spPr>
          <a:xfrm>
            <a:off x="4746388" y="1693894"/>
            <a:ext cx="676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 Light" panose="020F0302020204030204" pitchFamily="34" charset="0"/>
              </a:rPr>
              <a:t>45</a:t>
            </a:r>
            <a:r>
              <a:rPr lang="en-US" sz="2800" baseline="30000" dirty="0">
                <a:latin typeface="Calibri Light" panose="020F0302020204030204" pitchFamily="34" charset="0"/>
              </a:rPr>
              <a:t>o</a:t>
            </a:r>
          </a:p>
        </p:txBody>
      </p:sp>
      <p:cxnSp>
        <p:nvCxnSpPr>
          <p:cNvPr id="18" name="Straight Connector 66"/>
          <p:cNvCxnSpPr/>
          <p:nvPr/>
        </p:nvCxnSpPr>
        <p:spPr>
          <a:xfrm>
            <a:off x="2842278" y="4855673"/>
            <a:ext cx="32403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Oval 67"/>
          <p:cNvSpPr/>
          <p:nvPr/>
        </p:nvSpPr>
        <p:spPr>
          <a:xfrm>
            <a:off x="4426454" y="4711657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" name="TextBox 68"/>
          <p:cNvSpPr txBox="1"/>
          <p:nvPr/>
        </p:nvSpPr>
        <p:spPr>
          <a:xfrm>
            <a:off x="3710172" y="4774991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s</a:t>
            </a:r>
            <a:r>
              <a:rPr lang="en-US" sz="2400" b="1" baseline="-25000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21" name="TextBox 69"/>
          <p:cNvSpPr txBox="1"/>
          <p:nvPr/>
        </p:nvSpPr>
        <p:spPr>
          <a:xfrm>
            <a:off x="4025500" y="4121073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s</a:t>
            </a:r>
            <a:r>
              <a:rPr lang="en-US" sz="2400" b="1" baseline="-25000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22" name="Arc 72"/>
          <p:cNvSpPr/>
          <p:nvPr/>
        </p:nvSpPr>
        <p:spPr>
          <a:xfrm rot="1747424">
            <a:off x="4387130" y="4428089"/>
            <a:ext cx="576064" cy="576064"/>
          </a:xfrm>
          <a:prstGeom prst="arc">
            <a:avLst>
              <a:gd name="adj1" fmla="val 11982028"/>
              <a:gd name="adj2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23" name="Straight Arrow Connector 74"/>
          <p:cNvCxnSpPr/>
          <p:nvPr/>
        </p:nvCxnSpPr>
        <p:spPr>
          <a:xfrm flipH="1" flipV="1">
            <a:off x="4183860" y="3645024"/>
            <a:ext cx="386210" cy="120197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76"/>
          <p:cNvCxnSpPr/>
          <p:nvPr/>
        </p:nvCxnSpPr>
        <p:spPr>
          <a:xfrm>
            <a:off x="3264780" y="4855673"/>
            <a:ext cx="1296144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77"/>
          <p:cNvCxnSpPr/>
          <p:nvPr/>
        </p:nvCxnSpPr>
        <p:spPr>
          <a:xfrm flipH="1">
            <a:off x="4574371" y="4855673"/>
            <a:ext cx="1296144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78"/>
          <p:cNvSpPr txBox="1"/>
          <p:nvPr/>
        </p:nvSpPr>
        <p:spPr>
          <a:xfrm>
            <a:off x="5064980" y="4774991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-s</a:t>
            </a:r>
            <a:r>
              <a:rPr lang="en-US" sz="2400" b="1" baseline="-25000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27" name="TextBox 82"/>
          <p:cNvSpPr txBox="1"/>
          <p:nvPr/>
        </p:nvSpPr>
        <p:spPr>
          <a:xfrm>
            <a:off x="5014156" y="3960513"/>
            <a:ext cx="32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alibri Light" panose="020F0302020204030204" pitchFamily="34" charset="0"/>
              </a:rPr>
              <a:t>S</a:t>
            </a:r>
            <a:endParaRPr lang="en-US" sz="2400" b="1" baseline="-25000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8" name="Straight Arrow Connector 83"/>
          <p:cNvCxnSpPr/>
          <p:nvPr/>
        </p:nvCxnSpPr>
        <p:spPr>
          <a:xfrm flipH="1" flipV="1">
            <a:off x="4197508" y="3658672"/>
            <a:ext cx="1688183" cy="1218470"/>
          </a:xfrm>
          <a:prstGeom prst="straightConnector1">
            <a:avLst/>
          </a:prstGeom>
          <a:ln w="571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86"/>
          <p:cNvSpPr txBox="1"/>
          <p:nvPr/>
        </p:nvSpPr>
        <p:spPr>
          <a:xfrm>
            <a:off x="4469156" y="4301389"/>
            <a:ext cx="85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 Light" panose="020F0302020204030204" pitchFamily="34" charset="0"/>
              </a:rPr>
              <a:t>100</a:t>
            </a:r>
            <a:r>
              <a:rPr lang="en-US" sz="2800" baseline="30000" dirty="0">
                <a:latin typeface="Calibri Light" panose="020F0302020204030204" pitchFamily="34" charset="0"/>
              </a:rPr>
              <a:t>o</a:t>
            </a:r>
          </a:p>
        </p:txBody>
      </p:sp>
      <p:cxnSp>
        <p:nvCxnSpPr>
          <p:cNvPr id="30" name="Straight Connector 117"/>
          <p:cNvCxnSpPr/>
          <p:nvPr/>
        </p:nvCxnSpPr>
        <p:spPr>
          <a:xfrm>
            <a:off x="6442678" y="2183680"/>
            <a:ext cx="32403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Oval 118"/>
          <p:cNvSpPr/>
          <p:nvPr/>
        </p:nvSpPr>
        <p:spPr>
          <a:xfrm>
            <a:off x="8026854" y="2039664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" name="TextBox 119"/>
          <p:cNvSpPr txBox="1"/>
          <p:nvPr/>
        </p:nvSpPr>
        <p:spPr>
          <a:xfrm>
            <a:off x="7310572" y="2102998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s</a:t>
            </a:r>
            <a:r>
              <a:rPr lang="en-US" sz="2400" b="1" baseline="-25000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33" name="TextBox 120"/>
          <p:cNvSpPr txBox="1"/>
          <p:nvPr/>
        </p:nvSpPr>
        <p:spPr>
          <a:xfrm>
            <a:off x="7403764" y="2372408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s</a:t>
            </a:r>
            <a:r>
              <a:rPr lang="en-US" sz="2400" b="1" baseline="-25000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34" name="Arc 121"/>
          <p:cNvSpPr/>
          <p:nvPr/>
        </p:nvSpPr>
        <p:spPr>
          <a:xfrm rot="1747424">
            <a:off x="7755763" y="1755102"/>
            <a:ext cx="797847" cy="797847"/>
          </a:xfrm>
          <a:prstGeom prst="arc">
            <a:avLst>
              <a:gd name="adj1" fmla="val 5345686"/>
              <a:gd name="adj2" fmla="val 1987509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35" name="Straight Arrow Connector 122"/>
          <p:cNvCxnSpPr/>
          <p:nvPr/>
        </p:nvCxnSpPr>
        <p:spPr>
          <a:xfrm flipH="1">
            <a:off x="7448780" y="2175009"/>
            <a:ext cx="721690" cy="1109975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123"/>
          <p:cNvCxnSpPr/>
          <p:nvPr/>
        </p:nvCxnSpPr>
        <p:spPr>
          <a:xfrm>
            <a:off x="6865180" y="2183680"/>
            <a:ext cx="1296144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124"/>
          <p:cNvCxnSpPr/>
          <p:nvPr/>
        </p:nvCxnSpPr>
        <p:spPr>
          <a:xfrm flipH="1">
            <a:off x="8174771" y="2183680"/>
            <a:ext cx="1296144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125"/>
          <p:cNvSpPr txBox="1"/>
          <p:nvPr/>
        </p:nvSpPr>
        <p:spPr>
          <a:xfrm>
            <a:off x="8665380" y="1687160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-s</a:t>
            </a:r>
            <a:r>
              <a:rPr lang="en-US" sz="2400" b="1" baseline="-25000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39" name="TextBox 126"/>
          <p:cNvSpPr txBox="1"/>
          <p:nvPr/>
        </p:nvSpPr>
        <p:spPr>
          <a:xfrm>
            <a:off x="8456892" y="2636912"/>
            <a:ext cx="32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alibri Light" panose="020F0302020204030204" pitchFamily="34" charset="0"/>
              </a:rPr>
              <a:t>S</a:t>
            </a:r>
            <a:endParaRPr lang="en-US" sz="2400" b="1" baseline="-25000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40" name="Straight Arrow Connector 127"/>
          <p:cNvCxnSpPr/>
          <p:nvPr/>
        </p:nvCxnSpPr>
        <p:spPr>
          <a:xfrm flipH="1">
            <a:off x="7448780" y="2205149"/>
            <a:ext cx="2037312" cy="1079835"/>
          </a:xfrm>
          <a:prstGeom prst="straightConnector1">
            <a:avLst/>
          </a:prstGeom>
          <a:ln w="571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128"/>
          <p:cNvSpPr txBox="1"/>
          <p:nvPr/>
        </p:nvSpPr>
        <p:spPr>
          <a:xfrm>
            <a:off x="7339596" y="1395360"/>
            <a:ext cx="85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 Light" panose="020F0302020204030204" pitchFamily="34" charset="0"/>
              </a:rPr>
              <a:t>250</a:t>
            </a:r>
            <a:r>
              <a:rPr lang="en-US" sz="2800" baseline="30000" dirty="0">
                <a:latin typeface="Calibri Light" panose="020F0302020204030204" pitchFamily="34" charset="0"/>
              </a:rPr>
              <a:t>o</a:t>
            </a:r>
          </a:p>
        </p:txBody>
      </p:sp>
      <p:cxnSp>
        <p:nvCxnSpPr>
          <p:cNvPr id="42" name="Straight Connector 133"/>
          <p:cNvCxnSpPr/>
          <p:nvPr/>
        </p:nvCxnSpPr>
        <p:spPr>
          <a:xfrm>
            <a:off x="6586694" y="4869160"/>
            <a:ext cx="32403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Oval 134"/>
          <p:cNvSpPr/>
          <p:nvPr/>
        </p:nvSpPr>
        <p:spPr>
          <a:xfrm>
            <a:off x="8170870" y="4725144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4" name="TextBox 135"/>
          <p:cNvSpPr txBox="1"/>
          <p:nvPr/>
        </p:nvSpPr>
        <p:spPr>
          <a:xfrm>
            <a:off x="7454588" y="4788478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s</a:t>
            </a:r>
            <a:r>
              <a:rPr lang="en-US" sz="2400" b="1" baseline="-25000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45" name="TextBox 136"/>
          <p:cNvSpPr txBox="1"/>
          <p:nvPr/>
        </p:nvSpPr>
        <p:spPr>
          <a:xfrm>
            <a:off x="8875292" y="4791040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s</a:t>
            </a:r>
            <a:r>
              <a:rPr lang="en-US" sz="2400" b="1" baseline="-25000" dirty="0">
                <a:latin typeface="Calibri Light" panose="020F0302020204030204" pitchFamily="34" charset="0"/>
              </a:rPr>
              <a:t>1</a:t>
            </a:r>
          </a:p>
        </p:txBody>
      </p:sp>
      <p:cxnSp>
        <p:nvCxnSpPr>
          <p:cNvPr id="46" name="Straight Arrow Connector 139"/>
          <p:cNvCxnSpPr/>
          <p:nvPr/>
        </p:nvCxnSpPr>
        <p:spPr>
          <a:xfrm>
            <a:off x="7009196" y="4869160"/>
            <a:ext cx="1296144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140"/>
          <p:cNvCxnSpPr/>
          <p:nvPr/>
        </p:nvCxnSpPr>
        <p:spPr>
          <a:xfrm flipH="1">
            <a:off x="8318787" y="4869160"/>
            <a:ext cx="1296144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141"/>
          <p:cNvSpPr txBox="1"/>
          <p:nvPr/>
        </p:nvSpPr>
        <p:spPr>
          <a:xfrm>
            <a:off x="8809396" y="4633464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-s</a:t>
            </a:r>
            <a:r>
              <a:rPr lang="en-US" sz="2400" b="1" baseline="-25000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49" name="TextBox 144"/>
          <p:cNvSpPr txBox="1"/>
          <p:nvPr/>
        </p:nvSpPr>
        <p:spPr>
          <a:xfrm>
            <a:off x="8468912" y="4417948"/>
            <a:ext cx="494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 Light" panose="020F0302020204030204" pitchFamily="34" charset="0"/>
              </a:rPr>
              <a:t>0</a:t>
            </a:r>
            <a:r>
              <a:rPr lang="en-US" sz="2800" baseline="30000" dirty="0">
                <a:latin typeface="Calibri Light" panose="020F0302020204030204" pitchFamily="34" charset="0"/>
              </a:rPr>
              <a:t>o</a:t>
            </a:r>
          </a:p>
        </p:txBody>
      </p:sp>
      <p:cxnSp>
        <p:nvCxnSpPr>
          <p:cNvPr id="50" name="Straight Arrow Connector 147"/>
          <p:cNvCxnSpPr/>
          <p:nvPr/>
        </p:nvCxnSpPr>
        <p:spPr>
          <a:xfrm>
            <a:off x="8348355" y="4871432"/>
            <a:ext cx="1296144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angle 69"/>
          <p:cNvSpPr/>
          <p:nvPr/>
        </p:nvSpPr>
        <p:spPr>
          <a:xfrm>
            <a:off x="5209589" y="5556870"/>
            <a:ext cx="2232248" cy="1149082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graphicFrame>
        <p:nvGraphicFramePr>
          <p:cNvPr id="52" name="Object 6"/>
          <p:cNvGraphicFramePr>
            <a:graphicFrameLocks noChangeAspect="1"/>
          </p:cNvGraphicFramePr>
          <p:nvPr/>
        </p:nvGraphicFramePr>
        <p:xfrm>
          <a:off x="5336189" y="5589240"/>
          <a:ext cx="1963165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392" imgH="482391" progId="Equation.3">
                  <p:embed/>
                </p:oleObj>
              </mc:Choice>
              <mc:Fallback>
                <p:oleObj name="Equation" r:id="rId2" imgW="939392" imgH="482391" progId="Equation.3">
                  <p:embed/>
                  <p:pic>
                    <p:nvPicPr>
                      <p:cNvPr id="5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6189" y="5589240"/>
                        <a:ext cx="1963165" cy="1008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354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 animBg="1"/>
      <p:bldP spid="26" grpId="0"/>
      <p:bldP spid="27" grpId="0"/>
      <p:bldP spid="29" grpId="0"/>
      <p:bldP spid="31" grpId="0" animBg="1"/>
      <p:bldP spid="32" grpId="0"/>
      <p:bldP spid="33" grpId="0"/>
      <p:bldP spid="34" grpId="0" animBg="1"/>
      <p:bldP spid="38" grpId="0"/>
      <p:bldP spid="39" grpId="0"/>
      <p:bldP spid="41" grpId="0"/>
      <p:bldP spid="43" grpId="0" animBg="1"/>
      <p:bldP spid="44" grpId="0"/>
      <p:bldP spid="45" grpId="0"/>
      <p:bldP spid="48" grpId="0"/>
      <p:bldP spid="49" grpId="0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or more </a:t>
            </a:r>
            <a:r>
              <a:rPr lang="en-US" dirty="0" err="1"/>
              <a:t>scatterers</a:t>
            </a:r>
            <a:r>
              <a:rPr lang="en-US" dirty="0"/>
              <a:t> in a periodic arrangement</a:t>
            </a:r>
            <a:br>
              <a:rPr lang="en-US" dirty="0"/>
            </a:br>
            <a:endParaRPr lang="pt-BR" dirty="0"/>
          </a:p>
        </p:txBody>
      </p:sp>
      <p:cxnSp>
        <p:nvCxnSpPr>
          <p:cNvPr id="4" name="Straight Connector 213"/>
          <p:cNvCxnSpPr/>
          <p:nvPr/>
        </p:nvCxnSpPr>
        <p:spPr>
          <a:xfrm>
            <a:off x="7164437" y="2696839"/>
            <a:ext cx="32403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233"/>
          <p:cNvCxnSpPr/>
          <p:nvPr/>
        </p:nvCxnSpPr>
        <p:spPr>
          <a:xfrm>
            <a:off x="7927390" y="2596150"/>
            <a:ext cx="613559" cy="629419"/>
          </a:xfrm>
          <a:prstGeom prst="straightConnector1">
            <a:avLst/>
          </a:prstGeom>
          <a:ln>
            <a:prstDash val="lg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7529568" y="4803332"/>
            <a:ext cx="2903856" cy="10152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grpSp>
        <p:nvGrpSpPr>
          <p:cNvPr id="7" name="Group 158"/>
          <p:cNvGrpSpPr/>
          <p:nvPr/>
        </p:nvGrpSpPr>
        <p:grpSpPr>
          <a:xfrm>
            <a:off x="2910677" y="706031"/>
            <a:ext cx="2736304" cy="1944216"/>
            <a:chOff x="395536" y="827420"/>
            <a:chExt cx="2736304" cy="1944216"/>
          </a:xfrm>
        </p:grpSpPr>
        <p:sp>
          <p:nvSpPr>
            <p:cNvPr id="8" name="Rectangle 89"/>
            <p:cNvSpPr/>
            <p:nvPr/>
          </p:nvSpPr>
          <p:spPr>
            <a:xfrm>
              <a:off x="539552" y="1403484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sp>
          <p:nvSpPr>
            <p:cNvPr id="9" name="Rectangle 90"/>
            <p:cNvSpPr/>
            <p:nvPr/>
          </p:nvSpPr>
          <p:spPr>
            <a:xfrm>
              <a:off x="395536" y="1619508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cxnSp>
          <p:nvCxnSpPr>
            <p:cNvPr id="10" name="Straight Connector 91"/>
            <p:cNvCxnSpPr/>
            <p:nvPr/>
          </p:nvCxnSpPr>
          <p:spPr>
            <a:xfrm rot="5400000" flipH="1" flipV="1">
              <a:off x="1007604" y="1439488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92"/>
            <p:cNvCxnSpPr/>
            <p:nvPr/>
          </p:nvCxnSpPr>
          <p:spPr>
            <a:xfrm rot="5400000" flipH="1" flipV="1">
              <a:off x="1007604" y="2015552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93"/>
            <p:cNvCxnSpPr/>
            <p:nvPr/>
          </p:nvCxnSpPr>
          <p:spPr>
            <a:xfrm rot="5400000" flipH="1" flipV="1">
              <a:off x="359532" y="2015552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4"/>
            <p:cNvCxnSpPr/>
            <p:nvPr/>
          </p:nvCxnSpPr>
          <p:spPr>
            <a:xfrm rot="5400000" flipH="1" flipV="1">
              <a:off x="359532" y="1439488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95"/>
            <p:cNvSpPr/>
            <p:nvPr/>
          </p:nvSpPr>
          <p:spPr>
            <a:xfrm>
              <a:off x="1187624" y="1403484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sp>
          <p:nvSpPr>
            <p:cNvPr id="15" name="Rectangle 96"/>
            <p:cNvSpPr/>
            <p:nvPr/>
          </p:nvSpPr>
          <p:spPr>
            <a:xfrm>
              <a:off x="1043608" y="1619508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cxnSp>
          <p:nvCxnSpPr>
            <p:cNvPr id="16" name="Straight Connector 97"/>
            <p:cNvCxnSpPr/>
            <p:nvPr/>
          </p:nvCxnSpPr>
          <p:spPr>
            <a:xfrm rot="5400000" flipH="1" flipV="1">
              <a:off x="1655676" y="1439488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8"/>
            <p:cNvCxnSpPr/>
            <p:nvPr/>
          </p:nvCxnSpPr>
          <p:spPr>
            <a:xfrm rot="5400000" flipH="1" flipV="1">
              <a:off x="1655676" y="2015552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9"/>
            <p:cNvCxnSpPr/>
            <p:nvPr/>
          </p:nvCxnSpPr>
          <p:spPr>
            <a:xfrm rot="5400000" flipH="1" flipV="1">
              <a:off x="1007604" y="2015552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00"/>
            <p:cNvCxnSpPr/>
            <p:nvPr/>
          </p:nvCxnSpPr>
          <p:spPr>
            <a:xfrm rot="5400000" flipH="1" flipV="1">
              <a:off x="1007604" y="1439488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01"/>
            <p:cNvSpPr/>
            <p:nvPr/>
          </p:nvSpPr>
          <p:spPr>
            <a:xfrm>
              <a:off x="539552" y="827420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sp>
          <p:nvSpPr>
            <p:cNvPr id="21" name="Rectangle 102"/>
            <p:cNvSpPr/>
            <p:nvPr/>
          </p:nvSpPr>
          <p:spPr>
            <a:xfrm>
              <a:off x="395536" y="1043444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cxnSp>
          <p:nvCxnSpPr>
            <p:cNvPr id="22" name="Straight Connector 103"/>
            <p:cNvCxnSpPr/>
            <p:nvPr/>
          </p:nvCxnSpPr>
          <p:spPr>
            <a:xfrm rot="5400000" flipH="1" flipV="1">
              <a:off x="1007604" y="863424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04"/>
            <p:cNvCxnSpPr/>
            <p:nvPr/>
          </p:nvCxnSpPr>
          <p:spPr>
            <a:xfrm rot="5400000" flipH="1" flipV="1">
              <a:off x="1007604" y="1439488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5"/>
            <p:cNvCxnSpPr/>
            <p:nvPr/>
          </p:nvCxnSpPr>
          <p:spPr>
            <a:xfrm rot="5400000" flipH="1" flipV="1">
              <a:off x="359532" y="1439488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06"/>
            <p:cNvCxnSpPr/>
            <p:nvPr/>
          </p:nvCxnSpPr>
          <p:spPr>
            <a:xfrm rot="5400000" flipH="1" flipV="1">
              <a:off x="359532" y="863424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107"/>
            <p:cNvSpPr/>
            <p:nvPr/>
          </p:nvSpPr>
          <p:spPr>
            <a:xfrm>
              <a:off x="1187624" y="827420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sp>
          <p:nvSpPr>
            <p:cNvPr id="27" name="Rectangle 108"/>
            <p:cNvSpPr/>
            <p:nvPr/>
          </p:nvSpPr>
          <p:spPr>
            <a:xfrm>
              <a:off x="1043608" y="1043444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cxnSp>
          <p:nvCxnSpPr>
            <p:cNvPr id="28" name="Straight Connector 109"/>
            <p:cNvCxnSpPr/>
            <p:nvPr/>
          </p:nvCxnSpPr>
          <p:spPr>
            <a:xfrm rot="5400000" flipH="1" flipV="1">
              <a:off x="1655676" y="863424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110"/>
            <p:cNvCxnSpPr/>
            <p:nvPr/>
          </p:nvCxnSpPr>
          <p:spPr>
            <a:xfrm rot="5400000" flipH="1" flipV="1">
              <a:off x="1655676" y="1439488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111"/>
            <p:cNvCxnSpPr/>
            <p:nvPr/>
          </p:nvCxnSpPr>
          <p:spPr>
            <a:xfrm rot="5400000" flipH="1" flipV="1">
              <a:off x="1007604" y="1439488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112"/>
            <p:cNvCxnSpPr/>
            <p:nvPr/>
          </p:nvCxnSpPr>
          <p:spPr>
            <a:xfrm rot="5400000" flipH="1" flipV="1">
              <a:off x="1007604" y="863424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113"/>
            <p:cNvSpPr/>
            <p:nvPr/>
          </p:nvSpPr>
          <p:spPr>
            <a:xfrm>
              <a:off x="1835696" y="827420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sp>
          <p:nvSpPr>
            <p:cNvPr id="33" name="Rectangle 114"/>
            <p:cNvSpPr/>
            <p:nvPr/>
          </p:nvSpPr>
          <p:spPr>
            <a:xfrm>
              <a:off x="1691680" y="1043444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cxnSp>
          <p:nvCxnSpPr>
            <p:cNvPr id="34" name="Straight Connector 115"/>
            <p:cNvCxnSpPr/>
            <p:nvPr/>
          </p:nvCxnSpPr>
          <p:spPr>
            <a:xfrm rot="5400000" flipH="1" flipV="1">
              <a:off x="2303748" y="863424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116"/>
            <p:cNvCxnSpPr/>
            <p:nvPr/>
          </p:nvCxnSpPr>
          <p:spPr>
            <a:xfrm rot="5400000" flipH="1" flipV="1">
              <a:off x="2303748" y="1439488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117"/>
            <p:cNvCxnSpPr/>
            <p:nvPr/>
          </p:nvCxnSpPr>
          <p:spPr>
            <a:xfrm rot="5400000" flipH="1" flipV="1">
              <a:off x="1655676" y="1439488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118"/>
            <p:cNvCxnSpPr/>
            <p:nvPr/>
          </p:nvCxnSpPr>
          <p:spPr>
            <a:xfrm rot="5400000" flipH="1" flipV="1">
              <a:off x="1655676" y="863424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119"/>
            <p:cNvSpPr/>
            <p:nvPr/>
          </p:nvSpPr>
          <p:spPr>
            <a:xfrm>
              <a:off x="1835696" y="1403484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sp>
          <p:nvSpPr>
            <p:cNvPr id="39" name="Rectangle 120"/>
            <p:cNvSpPr/>
            <p:nvPr/>
          </p:nvSpPr>
          <p:spPr>
            <a:xfrm>
              <a:off x="1691680" y="1619508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cxnSp>
          <p:nvCxnSpPr>
            <p:cNvPr id="40" name="Straight Connector 121"/>
            <p:cNvCxnSpPr/>
            <p:nvPr/>
          </p:nvCxnSpPr>
          <p:spPr>
            <a:xfrm rot="5400000" flipH="1" flipV="1">
              <a:off x="2303748" y="1439488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122"/>
            <p:cNvCxnSpPr/>
            <p:nvPr/>
          </p:nvCxnSpPr>
          <p:spPr>
            <a:xfrm rot="5400000" flipH="1" flipV="1">
              <a:off x="2303748" y="2015552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123"/>
            <p:cNvCxnSpPr/>
            <p:nvPr/>
          </p:nvCxnSpPr>
          <p:spPr>
            <a:xfrm rot="5400000" flipH="1" flipV="1">
              <a:off x="1655676" y="2015552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124"/>
            <p:cNvCxnSpPr/>
            <p:nvPr/>
          </p:nvCxnSpPr>
          <p:spPr>
            <a:xfrm rot="5400000" flipH="1" flipV="1">
              <a:off x="1655676" y="1439488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125"/>
            <p:cNvSpPr/>
            <p:nvPr/>
          </p:nvSpPr>
          <p:spPr>
            <a:xfrm>
              <a:off x="539552" y="1979548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sp>
          <p:nvSpPr>
            <p:cNvPr id="45" name="Rectangle 126"/>
            <p:cNvSpPr/>
            <p:nvPr/>
          </p:nvSpPr>
          <p:spPr>
            <a:xfrm>
              <a:off x="395536" y="2195572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cxnSp>
          <p:nvCxnSpPr>
            <p:cNvPr id="46" name="Straight Connector 127"/>
            <p:cNvCxnSpPr/>
            <p:nvPr/>
          </p:nvCxnSpPr>
          <p:spPr>
            <a:xfrm rot="5400000" flipH="1" flipV="1">
              <a:off x="1007604" y="2015552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128"/>
            <p:cNvCxnSpPr/>
            <p:nvPr/>
          </p:nvCxnSpPr>
          <p:spPr>
            <a:xfrm rot="5400000" flipH="1" flipV="1">
              <a:off x="1007604" y="2591616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29"/>
            <p:cNvCxnSpPr/>
            <p:nvPr/>
          </p:nvCxnSpPr>
          <p:spPr>
            <a:xfrm rot="5400000" flipH="1" flipV="1">
              <a:off x="359532" y="2591616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130"/>
            <p:cNvCxnSpPr/>
            <p:nvPr/>
          </p:nvCxnSpPr>
          <p:spPr>
            <a:xfrm rot="5400000" flipH="1" flipV="1">
              <a:off x="359532" y="2015552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131"/>
            <p:cNvSpPr/>
            <p:nvPr/>
          </p:nvSpPr>
          <p:spPr>
            <a:xfrm>
              <a:off x="1187624" y="1979548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sp>
          <p:nvSpPr>
            <p:cNvPr id="51" name="Rectangle 132"/>
            <p:cNvSpPr/>
            <p:nvPr/>
          </p:nvSpPr>
          <p:spPr>
            <a:xfrm>
              <a:off x="1043608" y="2195572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cxnSp>
          <p:nvCxnSpPr>
            <p:cNvPr id="52" name="Straight Connector 133"/>
            <p:cNvCxnSpPr/>
            <p:nvPr/>
          </p:nvCxnSpPr>
          <p:spPr>
            <a:xfrm rot="5400000" flipH="1" flipV="1">
              <a:off x="1655676" y="2015552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134"/>
            <p:cNvCxnSpPr/>
            <p:nvPr/>
          </p:nvCxnSpPr>
          <p:spPr>
            <a:xfrm rot="5400000" flipH="1" flipV="1">
              <a:off x="1655676" y="2591616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135"/>
            <p:cNvCxnSpPr/>
            <p:nvPr/>
          </p:nvCxnSpPr>
          <p:spPr>
            <a:xfrm rot="5400000" flipH="1" flipV="1">
              <a:off x="1007604" y="2591616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136"/>
            <p:cNvCxnSpPr/>
            <p:nvPr/>
          </p:nvCxnSpPr>
          <p:spPr>
            <a:xfrm rot="5400000" flipH="1" flipV="1">
              <a:off x="1007604" y="2015552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137"/>
            <p:cNvSpPr/>
            <p:nvPr/>
          </p:nvSpPr>
          <p:spPr>
            <a:xfrm>
              <a:off x="1835696" y="1979548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sp>
          <p:nvSpPr>
            <p:cNvPr id="57" name="Rectangle 138"/>
            <p:cNvSpPr/>
            <p:nvPr/>
          </p:nvSpPr>
          <p:spPr>
            <a:xfrm>
              <a:off x="1691680" y="2195572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cxnSp>
          <p:nvCxnSpPr>
            <p:cNvPr id="58" name="Straight Connector 139"/>
            <p:cNvCxnSpPr/>
            <p:nvPr/>
          </p:nvCxnSpPr>
          <p:spPr>
            <a:xfrm rot="5400000" flipH="1" flipV="1">
              <a:off x="2303748" y="2015552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140"/>
            <p:cNvCxnSpPr/>
            <p:nvPr/>
          </p:nvCxnSpPr>
          <p:spPr>
            <a:xfrm rot="5400000" flipH="1" flipV="1">
              <a:off x="2303748" y="2591616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141"/>
            <p:cNvCxnSpPr/>
            <p:nvPr/>
          </p:nvCxnSpPr>
          <p:spPr>
            <a:xfrm rot="5400000" flipH="1" flipV="1">
              <a:off x="1655676" y="2591616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142"/>
            <p:cNvCxnSpPr/>
            <p:nvPr/>
          </p:nvCxnSpPr>
          <p:spPr>
            <a:xfrm rot="5400000" flipH="1" flipV="1">
              <a:off x="1655676" y="2015552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143"/>
            <p:cNvSpPr/>
            <p:nvPr/>
          </p:nvSpPr>
          <p:spPr>
            <a:xfrm>
              <a:off x="2483768" y="827420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sp>
          <p:nvSpPr>
            <p:cNvPr id="63" name="Rectangle 144"/>
            <p:cNvSpPr/>
            <p:nvPr/>
          </p:nvSpPr>
          <p:spPr>
            <a:xfrm>
              <a:off x="2339752" y="1043444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cxnSp>
          <p:nvCxnSpPr>
            <p:cNvPr id="64" name="Straight Connector 145"/>
            <p:cNvCxnSpPr/>
            <p:nvPr/>
          </p:nvCxnSpPr>
          <p:spPr>
            <a:xfrm rot="5400000" flipH="1" flipV="1">
              <a:off x="2951820" y="863424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146"/>
            <p:cNvCxnSpPr/>
            <p:nvPr/>
          </p:nvCxnSpPr>
          <p:spPr>
            <a:xfrm rot="5400000" flipH="1" flipV="1">
              <a:off x="2951820" y="1439488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147"/>
            <p:cNvCxnSpPr/>
            <p:nvPr/>
          </p:nvCxnSpPr>
          <p:spPr>
            <a:xfrm rot="5400000" flipH="1" flipV="1">
              <a:off x="2303748" y="1439488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148"/>
            <p:cNvCxnSpPr/>
            <p:nvPr/>
          </p:nvCxnSpPr>
          <p:spPr>
            <a:xfrm rot="5400000" flipH="1" flipV="1">
              <a:off x="2303748" y="863424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149"/>
            <p:cNvSpPr/>
            <p:nvPr/>
          </p:nvSpPr>
          <p:spPr>
            <a:xfrm>
              <a:off x="2483768" y="1403484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sp>
          <p:nvSpPr>
            <p:cNvPr id="69" name="Rectangle 150"/>
            <p:cNvSpPr/>
            <p:nvPr/>
          </p:nvSpPr>
          <p:spPr>
            <a:xfrm>
              <a:off x="2339752" y="1619508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cxnSp>
          <p:nvCxnSpPr>
            <p:cNvPr id="70" name="Straight Connector 151"/>
            <p:cNvCxnSpPr/>
            <p:nvPr/>
          </p:nvCxnSpPr>
          <p:spPr>
            <a:xfrm rot="5400000" flipH="1" flipV="1">
              <a:off x="2951820" y="1439488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152"/>
            <p:cNvCxnSpPr/>
            <p:nvPr/>
          </p:nvCxnSpPr>
          <p:spPr>
            <a:xfrm rot="5400000" flipH="1" flipV="1">
              <a:off x="2951820" y="2015552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153"/>
            <p:cNvCxnSpPr/>
            <p:nvPr/>
          </p:nvCxnSpPr>
          <p:spPr>
            <a:xfrm rot="5400000" flipH="1" flipV="1">
              <a:off x="2303748" y="2015552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154"/>
            <p:cNvCxnSpPr/>
            <p:nvPr/>
          </p:nvCxnSpPr>
          <p:spPr>
            <a:xfrm rot="5400000" flipH="1" flipV="1">
              <a:off x="2303748" y="1439488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155"/>
            <p:cNvSpPr/>
            <p:nvPr/>
          </p:nvSpPr>
          <p:spPr>
            <a:xfrm>
              <a:off x="2483768" y="1979548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sp>
          <p:nvSpPr>
            <p:cNvPr id="75" name="Rectangle 156"/>
            <p:cNvSpPr/>
            <p:nvPr/>
          </p:nvSpPr>
          <p:spPr>
            <a:xfrm>
              <a:off x="2339752" y="2195572"/>
              <a:ext cx="64807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  <a:latin typeface="Calibri Light" panose="020F0302020204030204" pitchFamily="34" charset="0"/>
              </a:endParaRPr>
            </a:p>
          </p:txBody>
        </p:sp>
        <p:cxnSp>
          <p:nvCxnSpPr>
            <p:cNvPr id="76" name="Straight Connector 157"/>
            <p:cNvCxnSpPr/>
            <p:nvPr/>
          </p:nvCxnSpPr>
          <p:spPr>
            <a:xfrm rot="5400000" flipH="1" flipV="1">
              <a:off x="2951820" y="2015552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158"/>
            <p:cNvCxnSpPr/>
            <p:nvPr/>
          </p:nvCxnSpPr>
          <p:spPr>
            <a:xfrm rot="5400000" flipH="1" flipV="1">
              <a:off x="2951820" y="2591616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159"/>
            <p:cNvCxnSpPr/>
            <p:nvPr/>
          </p:nvCxnSpPr>
          <p:spPr>
            <a:xfrm rot="5400000" flipH="1" flipV="1">
              <a:off x="2303748" y="2591616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160"/>
            <p:cNvCxnSpPr/>
            <p:nvPr/>
          </p:nvCxnSpPr>
          <p:spPr>
            <a:xfrm rot="5400000" flipH="1" flipV="1">
              <a:off x="2303748" y="2015552"/>
              <a:ext cx="216024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Arc 211"/>
          <p:cNvSpPr/>
          <p:nvPr/>
        </p:nvSpPr>
        <p:spPr>
          <a:xfrm rot="2391526">
            <a:off x="8115137" y="2224795"/>
            <a:ext cx="576064" cy="576064"/>
          </a:xfrm>
          <a:prstGeom prst="arc">
            <a:avLst>
              <a:gd name="adj1" fmla="val 14731773"/>
              <a:gd name="adj2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83" name="Oval 214"/>
          <p:cNvSpPr/>
          <p:nvPr/>
        </p:nvSpPr>
        <p:spPr>
          <a:xfrm>
            <a:off x="7884517" y="2552823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84" name="TextBox 212"/>
          <p:cNvSpPr txBox="1"/>
          <p:nvPr/>
        </p:nvSpPr>
        <p:spPr>
          <a:xfrm>
            <a:off x="7342373" y="2223847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latin typeface="Calibri Light" panose="020F0302020204030204" pitchFamily="34" charset="0"/>
              </a:rPr>
              <a:t>θ</a:t>
            </a:r>
            <a:endParaRPr lang="en-US" sz="2800" dirty="0">
              <a:latin typeface="Calibri Light" panose="020F0302020204030204" pitchFamily="34" charset="0"/>
            </a:endParaRPr>
          </a:p>
        </p:txBody>
      </p:sp>
      <p:sp>
        <p:nvSpPr>
          <p:cNvPr id="85" name="Oval 215"/>
          <p:cNvSpPr/>
          <p:nvPr/>
        </p:nvSpPr>
        <p:spPr>
          <a:xfrm>
            <a:off x="9468693" y="2552823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86" name="Straight Connector 216"/>
          <p:cNvCxnSpPr/>
          <p:nvPr/>
        </p:nvCxnSpPr>
        <p:spPr>
          <a:xfrm>
            <a:off x="7178085" y="3704951"/>
            <a:ext cx="32403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Oval 217"/>
          <p:cNvSpPr/>
          <p:nvPr/>
        </p:nvSpPr>
        <p:spPr>
          <a:xfrm>
            <a:off x="7898165" y="3560935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88" name="Oval 218"/>
          <p:cNvSpPr/>
          <p:nvPr/>
        </p:nvSpPr>
        <p:spPr>
          <a:xfrm>
            <a:off x="9482341" y="3560935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89" name="Straight Arrow Connector 219"/>
          <p:cNvCxnSpPr/>
          <p:nvPr/>
        </p:nvCxnSpPr>
        <p:spPr>
          <a:xfrm>
            <a:off x="7308453" y="1904751"/>
            <a:ext cx="720080" cy="792088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220"/>
          <p:cNvCxnSpPr/>
          <p:nvPr/>
        </p:nvCxnSpPr>
        <p:spPr>
          <a:xfrm rot="10800000" flipH="1">
            <a:off x="8047717" y="1907023"/>
            <a:ext cx="720080" cy="792088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Arc 221"/>
          <p:cNvSpPr/>
          <p:nvPr/>
        </p:nvSpPr>
        <p:spPr>
          <a:xfrm rot="19208474" flipH="1">
            <a:off x="7377641" y="2224795"/>
            <a:ext cx="576064" cy="576064"/>
          </a:xfrm>
          <a:prstGeom prst="arc">
            <a:avLst>
              <a:gd name="adj1" fmla="val 14731773"/>
              <a:gd name="adj2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92" name="TextBox 222"/>
          <p:cNvSpPr txBox="1"/>
          <p:nvPr/>
        </p:nvSpPr>
        <p:spPr>
          <a:xfrm>
            <a:off x="8330213" y="2237495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latin typeface="Calibri Light" panose="020F0302020204030204" pitchFamily="34" charset="0"/>
              </a:rPr>
              <a:t>θ</a:t>
            </a:r>
            <a:endParaRPr lang="en-US" sz="2800" dirty="0">
              <a:latin typeface="Calibri Light" panose="020F0302020204030204" pitchFamily="34" charset="0"/>
            </a:endParaRPr>
          </a:p>
        </p:txBody>
      </p:sp>
      <p:sp>
        <p:nvSpPr>
          <p:cNvPr id="93" name="TextBox 223"/>
          <p:cNvSpPr txBox="1"/>
          <p:nvPr/>
        </p:nvSpPr>
        <p:spPr>
          <a:xfrm>
            <a:off x="7092429" y="1875134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s</a:t>
            </a:r>
            <a:r>
              <a:rPr lang="en-US" sz="2400" b="1" baseline="-25000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94" name="TextBox 224"/>
          <p:cNvSpPr txBox="1"/>
          <p:nvPr/>
        </p:nvSpPr>
        <p:spPr>
          <a:xfrm>
            <a:off x="8559581" y="1933494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s</a:t>
            </a:r>
            <a:r>
              <a:rPr lang="en-US" sz="2400" b="1" baseline="-25000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95" name="Arc 225"/>
          <p:cNvSpPr/>
          <p:nvPr/>
        </p:nvSpPr>
        <p:spPr>
          <a:xfrm rot="2391526">
            <a:off x="8131057" y="3224922"/>
            <a:ext cx="576064" cy="576064"/>
          </a:xfrm>
          <a:prstGeom prst="arc">
            <a:avLst>
              <a:gd name="adj1" fmla="val 14731773"/>
              <a:gd name="adj2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96" name="TextBox 226"/>
          <p:cNvSpPr txBox="1"/>
          <p:nvPr/>
        </p:nvSpPr>
        <p:spPr>
          <a:xfrm>
            <a:off x="7358293" y="3223974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latin typeface="Calibri Light" panose="020F0302020204030204" pitchFamily="34" charset="0"/>
              </a:rPr>
              <a:t>θ</a:t>
            </a:r>
            <a:endParaRPr lang="en-US" sz="2800" dirty="0">
              <a:latin typeface="Calibri Light" panose="020F0302020204030204" pitchFamily="34" charset="0"/>
            </a:endParaRPr>
          </a:p>
        </p:txBody>
      </p:sp>
      <p:cxnSp>
        <p:nvCxnSpPr>
          <p:cNvPr id="97" name="Straight Arrow Connector 227"/>
          <p:cNvCxnSpPr/>
          <p:nvPr/>
        </p:nvCxnSpPr>
        <p:spPr>
          <a:xfrm>
            <a:off x="7324373" y="2904878"/>
            <a:ext cx="720080" cy="792088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228"/>
          <p:cNvCxnSpPr/>
          <p:nvPr/>
        </p:nvCxnSpPr>
        <p:spPr>
          <a:xfrm rot="10800000" flipH="1">
            <a:off x="8063637" y="2907150"/>
            <a:ext cx="720080" cy="792088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Arc 229"/>
          <p:cNvSpPr/>
          <p:nvPr/>
        </p:nvSpPr>
        <p:spPr>
          <a:xfrm rot="19208474" flipH="1">
            <a:off x="7393561" y="3224922"/>
            <a:ext cx="576064" cy="576064"/>
          </a:xfrm>
          <a:prstGeom prst="arc">
            <a:avLst>
              <a:gd name="adj1" fmla="val 14731773"/>
              <a:gd name="adj2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00" name="TextBox 230"/>
          <p:cNvSpPr txBox="1"/>
          <p:nvPr/>
        </p:nvSpPr>
        <p:spPr>
          <a:xfrm>
            <a:off x="8346133" y="3237622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latin typeface="Calibri Light" panose="020F0302020204030204" pitchFamily="34" charset="0"/>
              </a:rPr>
              <a:t>θ</a:t>
            </a:r>
            <a:endParaRPr lang="en-US" sz="2800" dirty="0">
              <a:latin typeface="Calibri Light" panose="020F0302020204030204" pitchFamily="34" charset="0"/>
            </a:endParaRPr>
          </a:p>
        </p:txBody>
      </p:sp>
      <p:sp>
        <p:nvSpPr>
          <p:cNvPr id="101" name="TextBox 231"/>
          <p:cNvSpPr txBox="1"/>
          <p:nvPr/>
        </p:nvSpPr>
        <p:spPr>
          <a:xfrm>
            <a:off x="7108349" y="2875261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s</a:t>
            </a:r>
            <a:r>
              <a:rPr lang="en-US" sz="2400" b="1" baseline="-25000" dirty="0">
                <a:latin typeface="Calibri Light" panose="020F0302020204030204" pitchFamily="34" charset="0"/>
              </a:rPr>
              <a:t>o</a:t>
            </a:r>
          </a:p>
        </p:txBody>
      </p:sp>
      <p:sp>
        <p:nvSpPr>
          <p:cNvPr id="102" name="TextBox 232"/>
          <p:cNvSpPr txBox="1"/>
          <p:nvPr/>
        </p:nvSpPr>
        <p:spPr>
          <a:xfrm>
            <a:off x="8575501" y="2933621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s</a:t>
            </a:r>
            <a:r>
              <a:rPr lang="en-US" sz="2400" b="1" baseline="-25000" dirty="0">
                <a:latin typeface="Calibri Light" panose="020F0302020204030204" pitchFamily="34" charset="0"/>
              </a:rPr>
              <a:t>1</a:t>
            </a:r>
          </a:p>
        </p:txBody>
      </p:sp>
      <p:cxnSp>
        <p:nvCxnSpPr>
          <p:cNvPr id="103" name="Straight Arrow Connector 233"/>
          <p:cNvCxnSpPr>
            <a:endCxn id="83" idx="1"/>
          </p:cNvCxnSpPr>
          <p:nvPr/>
        </p:nvCxnSpPr>
        <p:spPr>
          <a:xfrm>
            <a:off x="6732389" y="1271774"/>
            <a:ext cx="1194309" cy="1323230"/>
          </a:xfrm>
          <a:prstGeom prst="straightConnector1">
            <a:avLst/>
          </a:prstGeom>
          <a:ln>
            <a:prstDash val="lg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Arrow Connector 235"/>
          <p:cNvCxnSpPr/>
          <p:nvPr/>
        </p:nvCxnSpPr>
        <p:spPr>
          <a:xfrm>
            <a:off x="6748309" y="2270843"/>
            <a:ext cx="1008112" cy="1108923"/>
          </a:xfrm>
          <a:prstGeom prst="straightConnector1">
            <a:avLst/>
          </a:prstGeom>
          <a:ln>
            <a:prstDash val="lg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Arrow Connector 236"/>
          <p:cNvCxnSpPr/>
          <p:nvPr/>
        </p:nvCxnSpPr>
        <p:spPr>
          <a:xfrm flipH="1">
            <a:off x="8375773" y="2232171"/>
            <a:ext cx="1008112" cy="1108923"/>
          </a:xfrm>
          <a:prstGeom prst="straightConnector1">
            <a:avLst/>
          </a:prstGeom>
          <a:ln>
            <a:prstDash val="lg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237"/>
          <p:cNvCxnSpPr/>
          <p:nvPr/>
        </p:nvCxnSpPr>
        <p:spPr>
          <a:xfrm>
            <a:off x="10473037" y="2694518"/>
            <a:ext cx="0" cy="100811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7" name="TextBox 238"/>
          <p:cNvSpPr txBox="1"/>
          <p:nvPr/>
        </p:nvSpPr>
        <p:spPr>
          <a:xfrm>
            <a:off x="10491877" y="2880902"/>
            <a:ext cx="798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 Light" panose="020F0302020204030204" pitchFamily="34" charset="0"/>
              </a:rPr>
              <a:t>d</a:t>
            </a:r>
            <a:r>
              <a:rPr lang="en-US" sz="3600" baseline="-25000" dirty="0">
                <a:latin typeface="Calibri Light" panose="020F0302020204030204" pitchFamily="34" charset="0"/>
              </a:rPr>
              <a:t>hkl</a:t>
            </a:r>
            <a:endParaRPr lang="en-US" sz="3600" dirty="0">
              <a:latin typeface="Calibri Light" panose="020F0302020204030204" pitchFamily="34" charset="0"/>
            </a:endParaRPr>
          </a:p>
        </p:txBody>
      </p:sp>
      <p:sp>
        <p:nvSpPr>
          <p:cNvPr id="108" name="Oval 248"/>
          <p:cNvSpPr/>
          <p:nvPr/>
        </p:nvSpPr>
        <p:spPr>
          <a:xfrm>
            <a:off x="3126701" y="1044299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09" name="Oval 249"/>
          <p:cNvSpPr/>
          <p:nvPr/>
        </p:nvSpPr>
        <p:spPr>
          <a:xfrm>
            <a:off x="3797725" y="1044299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0" name="Oval 250"/>
          <p:cNvSpPr/>
          <p:nvPr/>
        </p:nvSpPr>
        <p:spPr>
          <a:xfrm>
            <a:off x="4468749" y="1048067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1" name="Oval 251"/>
          <p:cNvSpPr/>
          <p:nvPr/>
        </p:nvSpPr>
        <p:spPr>
          <a:xfrm>
            <a:off x="5071533" y="1048067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2" name="Oval 252"/>
          <p:cNvSpPr/>
          <p:nvPr/>
        </p:nvSpPr>
        <p:spPr>
          <a:xfrm>
            <a:off x="3139157" y="1647659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3" name="Oval 253"/>
          <p:cNvSpPr/>
          <p:nvPr/>
        </p:nvSpPr>
        <p:spPr>
          <a:xfrm>
            <a:off x="3810181" y="1647659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4" name="Oval 254"/>
          <p:cNvSpPr/>
          <p:nvPr/>
        </p:nvSpPr>
        <p:spPr>
          <a:xfrm>
            <a:off x="4481205" y="1651427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5" name="Oval 255"/>
          <p:cNvSpPr/>
          <p:nvPr/>
        </p:nvSpPr>
        <p:spPr>
          <a:xfrm>
            <a:off x="5083989" y="1651427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6" name="Oval 256"/>
          <p:cNvSpPr/>
          <p:nvPr/>
        </p:nvSpPr>
        <p:spPr>
          <a:xfrm>
            <a:off x="3127781" y="2196427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7" name="Oval 257"/>
          <p:cNvSpPr/>
          <p:nvPr/>
        </p:nvSpPr>
        <p:spPr>
          <a:xfrm>
            <a:off x="3798805" y="2196427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8" name="Oval 258"/>
          <p:cNvSpPr/>
          <p:nvPr/>
        </p:nvSpPr>
        <p:spPr>
          <a:xfrm>
            <a:off x="4469829" y="2200195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9" name="Oval 259"/>
          <p:cNvSpPr/>
          <p:nvPr/>
        </p:nvSpPr>
        <p:spPr>
          <a:xfrm>
            <a:off x="5072613" y="2200195"/>
            <a:ext cx="288032" cy="2880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120" name="Imagem 1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81" y="706031"/>
            <a:ext cx="4114286" cy="3085714"/>
          </a:xfrm>
          <a:prstGeom prst="rect">
            <a:avLst/>
          </a:prstGeom>
        </p:spPr>
      </p:pic>
      <p:sp>
        <p:nvSpPr>
          <p:cNvPr id="121" name="CaixaDeTexto 120"/>
          <p:cNvSpPr txBox="1"/>
          <p:nvPr/>
        </p:nvSpPr>
        <p:spPr>
          <a:xfrm>
            <a:off x="7164437" y="4112378"/>
            <a:ext cx="3587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For constructive interference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2x</a:t>
            </a:r>
            <a:r>
              <a:rPr lang="en-US" sz="2800" dirty="0">
                <a:latin typeface="Calibri Light" panose="020F0302020204030204" pitchFamily="34" charset="0"/>
              </a:rPr>
              <a:t>=n</a:t>
            </a:r>
            <a:r>
              <a:rPr lang="el-GR" sz="2800" dirty="0">
                <a:latin typeface="Calibri Light" panose="020F0302020204030204" pitchFamily="34" charset="0"/>
              </a:rPr>
              <a:t>λ</a:t>
            </a:r>
            <a:endParaRPr lang="pt-BR" sz="2800" dirty="0">
              <a:latin typeface="Calibri Light" panose="020F0302020204030204" pitchFamily="34" charset="0"/>
            </a:endParaRPr>
          </a:p>
        </p:txBody>
      </p:sp>
      <p:graphicFrame>
        <p:nvGraphicFramePr>
          <p:cNvPr id="122" name="Objeto 121"/>
          <p:cNvGraphicFramePr>
            <a:graphicFrameLocks noChangeAspect="1"/>
          </p:cNvGraphicFramePr>
          <p:nvPr/>
        </p:nvGraphicFramePr>
        <p:xfrm>
          <a:off x="7614580" y="4803332"/>
          <a:ext cx="27400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3" imgW="965160" imgH="241200" progId="Equation.3">
                  <p:embed/>
                </p:oleObj>
              </mc:Choice>
              <mc:Fallback>
                <p:oleObj name="Equação" r:id="rId3" imgW="965160" imgH="241200" progId="Equation.3">
                  <p:embed/>
                  <p:pic>
                    <p:nvPicPr>
                      <p:cNvPr id="122" name="Objeto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4580" y="4803332"/>
                        <a:ext cx="2740025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3" name="Grupo 100"/>
          <p:cNvGrpSpPr/>
          <p:nvPr/>
        </p:nvGrpSpPr>
        <p:grpSpPr>
          <a:xfrm>
            <a:off x="3122847" y="3870290"/>
            <a:ext cx="1054219" cy="1603921"/>
            <a:chOff x="1525362" y="744959"/>
            <a:chExt cx="1054219" cy="1603921"/>
          </a:xfrm>
        </p:grpSpPr>
        <p:pic>
          <p:nvPicPr>
            <p:cNvPr id="124" name="Picture 66"/>
            <p:cNvPicPr>
              <a:picLocks noChangeAspect="1" noChangeArrowheads="1"/>
            </p:cNvPicPr>
            <p:nvPr/>
          </p:nvPicPr>
          <p:blipFill>
            <a:blip r:embed="rId5" cstate="print"/>
            <a:srcRect b="8283"/>
            <a:stretch>
              <a:fillRect/>
            </a:stretch>
          </p:blipFill>
          <p:spPr bwMode="auto">
            <a:xfrm>
              <a:off x="1547664" y="744959"/>
              <a:ext cx="1008112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5" name="TextBox 9"/>
            <p:cNvSpPr txBox="1"/>
            <p:nvPr/>
          </p:nvSpPr>
          <p:spPr>
            <a:xfrm>
              <a:off x="1525362" y="2041103"/>
              <a:ext cx="10542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latin typeface="Calibri Light" panose="020F0302020204030204" pitchFamily="34" charset="0"/>
                </a:rPr>
                <a:t>W. L. Bragg</a:t>
              </a:r>
            </a:p>
          </p:txBody>
        </p:sp>
      </p:grpSp>
      <p:sp>
        <p:nvSpPr>
          <p:cNvPr id="126" name="CaixaDeTexto 125"/>
          <p:cNvSpPr txBox="1"/>
          <p:nvPr/>
        </p:nvSpPr>
        <p:spPr>
          <a:xfrm>
            <a:off x="8286410" y="5447589"/>
            <a:ext cx="128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Bragg’s Law</a:t>
            </a:r>
            <a:endParaRPr lang="pt-BR" dirty="0">
              <a:latin typeface="Calibri Light" panose="020F0302020204030204" pitchFamily="34" charset="0"/>
            </a:endParaRPr>
          </a:p>
        </p:txBody>
      </p:sp>
      <p:grpSp>
        <p:nvGrpSpPr>
          <p:cNvPr id="127" name="Group 60"/>
          <p:cNvGrpSpPr/>
          <p:nvPr/>
        </p:nvGrpSpPr>
        <p:grpSpPr>
          <a:xfrm>
            <a:off x="2550635" y="5012154"/>
            <a:ext cx="3528394" cy="1742549"/>
            <a:chOff x="4572000" y="980728"/>
            <a:chExt cx="3528394" cy="1742549"/>
          </a:xfrm>
        </p:grpSpPr>
        <p:sp>
          <p:nvSpPr>
            <p:cNvPr id="128" name="Rectangle 39"/>
            <p:cNvSpPr/>
            <p:nvPr/>
          </p:nvSpPr>
          <p:spPr>
            <a:xfrm rot="475682">
              <a:off x="5648212" y="1571149"/>
              <a:ext cx="2376264" cy="1152128"/>
            </a:xfrm>
            <a:prstGeom prst="rect">
              <a:avLst/>
            </a:prstGeom>
            <a:solidFill>
              <a:srgbClr val="4F81BD">
                <a:alpha val="25098"/>
              </a:srgbClr>
            </a:solidFill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cxnSp>
          <p:nvCxnSpPr>
            <p:cNvPr id="129" name="Straight Arrow Connector 41"/>
            <p:cNvCxnSpPr/>
            <p:nvPr/>
          </p:nvCxnSpPr>
          <p:spPr>
            <a:xfrm flipV="1">
              <a:off x="4572000" y="2132856"/>
              <a:ext cx="2376264" cy="720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42"/>
            <p:cNvCxnSpPr/>
            <p:nvPr/>
          </p:nvCxnSpPr>
          <p:spPr>
            <a:xfrm flipV="1">
              <a:off x="6948263" y="980728"/>
              <a:ext cx="1152131" cy="115212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Arc 44"/>
            <p:cNvSpPr/>
            <p:nvPr/>
          </p:nvSpPr>
          <p:spPr>
            <a:xfrm>
              <a:off x="7029064" y="1962464"/>
              <a:ext cx="216024" cy="216024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32" name="Arc 47"/>
            <p:cNvSpPr/>
            <p:nvPr/>
          </p:nvSpPr>
          <p:spPr>
            <a:xfrm rot="-7800000">
              <a:off x="6595543" y="2133054"/>
              <a:ext cx="216024" cy="216024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33" name="TextBox 49"/>
            <p:cNvSpPr txBox="1"/>
            <p:nvPr/>
          </p:nvSpPr>
          <p:spPr>
            <a:xfrm>
              <a:off x="6335360" y="2096016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alibri Light" panose="020F0302020204030204" pitchFamily="34" charset="0"/>
                </a:rPr>
                <a:t>θ</a:t>
              </a:r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34" name="TextBox 50"/>
            <p:cNvSpPr txBox="1"/>
            <p:nvPr/>
          </p:nvSpPr>
          <p:spPr>
            <a:xfrm>
              <a:off x="7192336" y="1755232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alibri Light" panose="020F0302020204030204" pitchFamily="34" charset="0"/>
                </a:rPr>
                <a:t>θ</a:t>
              </a:r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35" name="TextBox 51"/>
            <p:cNvSpPr txBox="1"/>
            <p:nvPr/>
          </p:nvSpPr>
          <p:spPr>
            <a:xfrm>
              <a:off x="4788024" y="1844824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s</a:t>
              </a:r>
              <a:r>
                <a:rPr lang="pt-BR" baseline="-25000" dirty="0">
                  <a:latin typeface="Calibri Light" panose="020F0302020204030204" pitchFamily="34" charset="0"/>
                </a:rPr>
                <a:t>o</a:t>
              </a:r>
            </a:p>
          </p:txBody>
        </p:sp>
        <p:sp>
          <p:nvSpPr>
            <p:cNvPr id="136" name="TextBox 52"/>
            <p:cNvSpPr txBox="1"/>
            <p:nvPr/>
          </p:nvSpPr>
          <p:spPr>
            <a:xfrm>
              <a:off x="7537926" y="980728"/>
              <a:ext cx="352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s</a:t>
              </a:r>
              <a:r>
                <a:rPr lang="pt-BR" baseline="-25000" dirty="0">
                  <a:latin typeface="Calibri Light" panose="020F0302020204030204" pitchFamily="34" charset="0"/>
                </a:rPr>
                <a:t>1</a:t>
              </a:r>
            </a:p>
          </p:txBody>
        </p:sp>
      </p:grpSp>
      <p:sp>
        <p:nvSpPr>
          <p:cNvPr id="137" name="CaixaDeTexto 136"/>
          <p:cNvSpPr txBox="1"/>
          <p:nvPr/>
        </p:nvSpPr>
        <p:spPr>
          <a:xfrm>
            <a:off x="3122847" y="5553421"/>
            <a:ext cx="108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reflection</a:t>
            </a:r>
            <a:endParaRPr lang="pt-BR" dirty="0">
              <a:latin typeface="Calibri Light" panose="020F0302020204030204" pitchFamily="34" charset="0"/>
            </a:endParaRPr>
          </a:p>
        </p:txBody>
      </p:sp>
      <p:cxnSp>
        <p:nvCxnSpPr>
          <p:cNvPr id="138" name="Straight Arrow Connector 234"/>
          <p:cNvCxnSpPr/>
          <p:nvPr/>
        </p:nvCxnSpPr>
        <p:spPr>
          <a:xfrm flipH="1">
            <a:off x="8172549" y="1203758"/>
            <a:ext cx="1246172" cy="1361689"/>
          </a:xfrm>
          <a:prstGeom prst="straightConnector1">
            <a:avLst/>
          </a:prstGeom>
          <a:ln>
            <a:prstDash val="lg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9" name="Group 167"/>
          <p:cNvGrpSpPr/>
          <p:nvPr/>
        </p:nvGrpSpPr>
        <p:grpSpPr>
          <a:xfrm>
            <a:off x="7575533" y="2430455"/>
            <a:ext cx="938410" cy="1261994"/>
            <a:chOff x="5136580" y="2415974"/>
            <a:chExt cx="938410" cy="1261994"/>
          </a:xfrm>
        </p:grpSpPr>
        <p:sp>
          <p:nvSpPr>
            <p:cNvPr id="140" name="TextBox 262"/>
            <p:cNvSpPr txBox="1"/>
            <p:nvPr/>
          </p:nvSpPr>
          <p:spPr>
            <a:xfrm>
              <a:off x="5277608" y="2985184"/>
              <a:ext cx="3529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141" name="TextBox 261"/>
            <p:cNvSpPr txBox="1"/>
            <p:nvPr/>
          </p:nvSpPr>
          <p:spPr>
            <a:xfrm>
              <a:off x="5571752" y="2985184"/>
              <a:ext cx="3529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142" name="TextBox 246"/>
            <p:cNvSpPr txBox="1"/>
            <p:nvPr/>
          </p:nvSpPr>
          <p:spPr>
            <a:xfrm>
              <a:off x="5760480" y="2695698"/>
              <a:ext cx="314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libri Light" panose="020F0302020204030204" pitchFamily="34" charset="0"/>
                </a:rPr>
                <a:t>.</a:t>
              </a:r>
            </a:p>
          </p:txBody>
        </p:sp>
        <p:sp>
          <p:nvSpPr>
            <p:cNvPr id="143" name="TextBox 247"/>
            <p:cNvSpPr txBox="1"/>
            <p:nvPr/>
          </p:nvSpPr>
          <p:spPr>
            <a:xfrm>
              <a:off x="5140522" y="2683504"/>
              <a:ext cx="314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libri Light" panose="020F0302020204030204" pitchFamily="34" charset="0"/>
                </a:rPr>
                <a:t>.</a:t>
              </a:r>
            </a:p>
          </p:txBody>
        </p:sp>
        <p:sp>
          <p:nvSpPr>
            <p:cNvPr id="144" name="Rectangle 244"/>
            <p:cNvSpPr/>
            <p:nvPr/>
          </p:nvSpPr>
          <p:spPr>
            <a:xfrm rot="18900000">
              <a:off x="5182967" y="3075070"/>
              <a:ext cx="225675" cy="22567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cxnSp>
          <p:nvCxnSpPr>
            <p:cNvPr id="145" name="Straight Arrow Connector 234"/>
            <p:cNvCxnSpPr/>
            <p:nvPr/>
          </p:nvCxnSpPr>
          <p:spPr>
            <a:xfrm flipH="1">
              <a:off x="5136580" y="2415974"/>
              <a:ext cx="711261" cy="767369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Straight Arrow Connector 242"/>
            <p:cNvCxnSpPr/>
            <p:nvPr/>
          </p:nvCxnSpPr>
          <p:spPr>
            <a:xfrm flipH="1" flipV="1">
              <a:off x="5153352" y="3193672"/>
              <a:ext cx="424436" cy="466880"/>
            </a:xfrm>
            <a:prstGeom prst="straightConnector1">
              <a:avLst/>
            </a:prstGeom>
            <a:ln w="57150">
              <a:solidFill>
                <a:schemeClr val="accent6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Straight Arrow Connector 243"/>
            <p:cNvCxnSpPr/>
            <p:nvPr/>
          </p:nvCxnSpPr>
          <p:spPr>
            <a:xfrm>
              <a:off x="5599048" y="2652440"/>
              <a:ext cx="0" cy="1008112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8" name="Rectangle 245"/>
            <p:cNvSpPr/>
            <p:nvPr/>
          </p:nvSpPr>
          <p:spPr>
            <a:xfrm rot="2700000" flipH="1">
              <a:off x="5803394" y="3076578"/>
              <a:ext cx="225675" cy="22567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cxnSp>
          <p:nvCxnSpPr>
            <p:cNvPr id="149" name="Straight Arrow Connector 239"/>
            <p:cNvCxnSpPr/>
            <p:nvPr/>
          </p:nvCxnSpPr>
          <p:spPr>
            <a:xfrm flipV="1">
              <a:off x="5635623" y="3211088"/>
              <a:ext cx="424436" cy="466880"/>
            </a:xfrm>
            <a:prstGeom prst="straightConnector1">
              <a:avLst/>
            </a:prstGeom>
            <a:ln w="57150">
              <a:solidFill>
                <a:schemeClr val="accent6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51" name="Straight Arrow Connector 161"/>
          <p:cNvCxnSpPr/>
          <p:nvPr/>
        </p:nvCxnSpPr>
        <p:spPr>
          <a:xfrm flipH="1">
            <a:off x="7580405" y="2430455"/>
            <a:ext cx="711261" cy="767369"/>
          </a:xfrm>
          <a:prstGeom prst="straightConnector1">
            <a:avLst/>
          </a:prstGeom>
          <a:ln>
            <a:prstDash val="lg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Espaço Reservado para Número de Slide 7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122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1" grpId="0"/>
      <p:bldP spid="126" grpId="0"/>
      <p:bldP spid="1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relationship between S and d* = the diffraction condition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24</a:t>
            </a:fld>
            <a:endParaRPr lang="pt-BR" dirty="0"/>
          </a:p>
        </p:txBody>
      </p:sp>
      <p:sp>
        <p:nvSpPr>
          <p:cNvPr id="4" name="Rectangle 69"/>
          <p:cNvSpPr/>
          <p:nvPr/>
        </p:nvSpPr>
        <p:spPr>
          <a:xfrm>
            <a:off x="5200546" y="4597891"/>
            <a:ext cx="2016224" cy="936104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3"/>
          <p:cNvSpPr txBox="1"/>
          <p:nvPr/>
        </p:nvSpPr>
        <p:spPr>
          <a:xfrm>
            <a:off x="7866512" y="549275"/>
            <a:ext cx="3067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The relationship between S and d*</a:t>
            </a:r>
          </a:p>
        </p:txBody>
      </p:sp>
      <p:pic>
        <p:nvPicPr>
          <p:cNvPr id="6" name="Picture 61" descr="Logo-LNBio"/>
          <p:cNvPicPr>
            <a:picLocks noChangeAspect="1" noChangeArrowheads="1"/>
          </p:cNvPicPr>
          <p:nvPr/>
        </p:nvPicPr>
        <p:blipFill>
          <a:blip r:embed="rId2" cstate="print"/>
          <a:srcRect l="1233" t="9189" r="91347" b="23818"/>
          <a:stretch>
            <a:fillRect/>
          </a:stretch>
        </p:blipFill>
        <p:spPr bwMode="auto">
          <a:xfrm>
            <a:off x="1888178" y="649166"/>
            <a:ext cx="313765" cy="376781"/>
          </a:xfrm>
          <a:prstGeom prst="rect">
            <a:avLst/>
          </a:prstGeom>
          <a:noFill/>
        </p:spPr>
      </p:pic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7216770" y="3042171"/>
          <a:ext cx="2088232" cy="993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25500" imgH="393700" progId="Equation.3">
                  <p:embed/>
                </p:oleObj>
              </mc:Choice>
              <mc:Fallback>
                <p:oleObj name="Equation" r:id="rId3" imgW="825500" imgH="3937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6770" y="3042171"/>
                        <a:ext cx="2088232" cy="9932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63"/>
          <p:cNvSpPr txBox="1"/>
          <p:nvPr/>
        </p:nvSpPr>
        <p:spPr>
          <a:xfrm>
            <a:off x="4336450" y="4093835"/>
            <a:ext cx="3535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 our representation, </a:t>
            </a:r>
            <a:r>
              <a:rPr lang="el-GR" sz="1600" dirty="0"/>
              <a:t>α</a:t>
            </a:r>
            <a:r>
              <a:rPr lang="en-US" sz="1600" dirty="0"/>
              <a:t>/2=</a:t>
            </a:r>
            <a:r>
              <a:rPr lang="el-GR" sz="1600" dirty="0"/>
              <a:t>θ</a:t>
            </a:r>
            <a:r>
              <a:rPr lang="en-US" sz="1600" dirty="0"/>
              <a:t>. Therefore,</a:t>
            </a: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2680266" y="2754139"/>
          <a:ext cx="1962150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39392" imgH="482391" progId="Equation.3">
                  <p:embed/>
                </p:oleObj>
              </mc:Choice>
              <mc:Fallback>
                <p:oleObj name="Equation" r:id="rId5" imgW="939392" imgH="482391" progId="Equation.3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0266" y="2754139"/>
                        <a:ext cx="1962150" cy="1008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65" descr="Picture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12714" y="1241971"/>
            <a:ext cx="3240360" cy="1689994"/>
          </a:xfrm>
          <a:prstGeom prst="rect">
            <a:avLst/>
          </a:prstGeom>
        </p:spPr>
      </p:pic>
      <p:pic>
        <p:nvPicPr>
          <p:cNvPr id="11" name="Picture 66" descr="Picture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48218" y="1457995"/>
            <a:ext cx="2742510" cy="1170959"/>
          </a:xfrm>
          <a:prstGeom prst="rect">
            <a:avLst/>
          </a:prstGeom>
        </p:spPr>
      </p:pic>
      <p:graphicFrame>
        <p:nvGraphicFramePr>
          <p:cNvPr id="12" name="Object 4"/>
          <p:cNvGraphicFramePr>
            <a:graphicFrameLocks noChangeAspect="1"/>
          </p:cNvGraphicFramePr>
          <p:nvPr/>
        </p:nvGraphicFramePr>
        <p:xfrm>
          <a:off x="5416570" y="4597891"/>
          <a:ext cx="1676118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45626" imgH="304536" progId="Equation.3">
                  <p:embed/>
                </p:oleObj>
              </mc:Choice>
              <mc:Fallback>
                <p:oleObj name="Equation" r:id="rId9" imgW="545626" imgH="304536" progId="Equation.3">
                  <p:embed/>
                  <p:pic>
                    <p:nvPicPr>
                      <p:cNvPr id="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6570" y="4597891"/>
                        <a:ext cx="1676118" cy="9361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ixaDeTexto 4"/>
          <p:cNvSpPr txBox="1"/>
          <p:nvPr/>
        </p:nvSpPr>
        <p:spPr>
          <a:xfrm>
            <a:off x="3688378" y="5678011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Diffraction condition: </a:t>
            </a:r>
          </a:p>
          <a:p>
            <a:pPr algn="ctr"/>
            <a:r>
              <a:rPr lang="en-US" sz="1600" dirty="0"/>
              <a:t>Scattering vector + </a:t>
            </a:r>
            <a:r>
              <a:rPr lang="en-US" sz="1600"/>
              <a:t>Bragg’s Law = Ewald Sphere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038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Crystal </a:t>
            </a:r>
            <a:r>
              <a:rPr lang="pt-BR" dirty="0" err="1"/>
              <a:t>packing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25</a:t>
            </a:fld>
            <a:endParaRPr lang="pt-BR" dirty="0"/>
          </a:p>
        </p:txBody>
      </p:sp>
      <p:pic>
        <p:nvPicPr>
          <p:cNvPr id="4" name="Picture 2" descr="http://www.nature.com/nsmb/journal/v18/n1/images/nsmb.1945-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43" y="858476"/>
            <a:ext cx="11026626" cy="60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342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very first x-ray diffraction image: Max von Laue</a:t>
            </a:r>
          </a:p>
        </p:txBody>
      </p:sp>
      <p:pic>
        <p:nvPicPr>
          <p:cNvPr id="4098" name="Picture 2" descr="1.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45742"/>
            <a:ext cx="59531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26</a:t>
            </a:fld>
            <a:endParaRPr lang="pt-BR" dirty="0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7202" y="888642"/>
            <a:ext cx="5417373" cy="530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328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pt-BR" dirty="0"/>
              <a:t>For </a:t>
            </a:r>
            <a:r>
              <a:rPr lang="pt-BR" dirty="0" err="1"/>
              <a:t>that</a:t>
            </a:r>
            <a:r>
              <a:rPr lang="pt-BR" dirty="0"/>
              <a:t>,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mest</a:t>
            </a:r>
            <a:r>
              <a:rPr lang="pt-BR" dirty="0"/>
              <a:t> </a:t>
            </a:r>
            <a:r>
              <a:rPr lang="pt-BR" dirty="0" err="1"/>
              <a:t>learn</a:t>
            </a:r>
            <a:r>
              <a:rPr lang="pt-BR" dirty="0"/>
              <a:t> a </a:t>
            </a:r>
            <a:r>
              <a:rPr lang="pt-BR" dirty="0" err="1"/>
              <a:t>little</a:t>
            </a:r>
            <a:r>
              <a:rPr lang="pt-BR" dirty="0"/>
              <a:t> more </a:t>
            </a:r>
            <a:r>
              <a:rPr lang="pt-BR" dirty="0" err="1"/>
              <a:t>about</a:t>
            </a:r>
            <a:r>
              <a:rPr lang="pt-BR" dirty="0"/>
              <a:t> </a:t>
            </a:r>
            <a:r>
              <a:rPr lang="pt-BR" dirty="0" err="1"/>
              <a:t>crystals</a:t>
            </a:r>
            <a:endParaRPr lang="pt-BR" i="1" dirty="0"/>
          </a:p>
        </p:txBody>
      </p:sp>
      <p:sp>
        <p:nvSpPr>
          <p:cNvPr id="4" name="TextBox 20"/>
          <p:cNvSpPr txBox="1"/>
          <p:nvPr/>
        </p:nvSpPr>
        <p:spPr>
          <a:xfrm>
            <a:off x="1690555" y="593941"/>
            <a:ext cx="2506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Examples of protein crystals</a:t>
            </a:r>
          </a:p>
        </p:txBody>
      </p:sp>
      <p:pic>
        <p:nvPicPr>
          <p:cNvPr id="5" name="Picture 25"/>
          <p:cNvPicPr>
            <a:picLocks noChangeAspect="1" noChangeArrowheads="1"/>
          </p:cNvPicPr>
          <p:nvPr/>
        </p:nvPicPr>
        <p:blipFill>
          <a:blip r:embed="rId2" cstate="print"/>
          <a:srcRect l="10019" t="14969" r="10145" b="1363"/>
          <a:stretch>
            <a:fillRect/>
          </a:stretch>
        </p:blipFill>
        <p:spPr bwMode="auto">
          <a:xfrm>
            <a:off x="1676400" y="935521"/>
            <a:ext cx="8839200" cy="578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2158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what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in it?</a:t>
            </a:r>
            <a:endParaRPr lang="en-US" dirty="0"/>
          </a:p>
        </p:txBody>
      </p:sp>
      <p:sp>
        <p:nvSpPr>
          <p:cNvPr id="4" name="Retângulo 11"/>
          <p:cNvSpPr/>
          <p:nvPr/>
        </p:nvSpPr>
        <p:spPr>
          <a:xfrm>
            <a:off x="2135919" y="552844"/>
            <a:ext cx="7920880" cy="743868"/>
          </a:xfrm>
          <a:prstGeom prst="rect">
            <a:avLst/>
          </a:prstGeom>
          <a:solidFill>
            <a:srgbClr val="F2DCDB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tx1"/>
                </a:solidFill>
                <a:latin typeface="Calibri Light" panose="020F0302020204030204" pitchFamily="34" charset="0"/>
              </a:rPr>
              <a:t>General rule</a:t>
            </a: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</a:rPr>
              <a:t>: The crystal morphology reflects certain features of the packing mode of the molecules that constitute it.</a:t>
            </a:r>
            <a:endParaRPr lang="en-US" dirty="0"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  <p:grpSp>
        <p:nvGrpSpPr>
          <p:cNvPr id="5" name="Group 71"/>
          <p:cNvGrpSpPr/>
          <p:nvPr/>
        </p:nvGrpSpPr>
        <p:grpSpPr>
          <a:xfrm>
            <a:off x="2559496" y="1551160"/>
            <a:ext cx="6685775" cy="3572600"/>
            <a:chOff x="990600" y="1440576"/>
            <a:chExt cx="6685775" cy="3572600"/>
          </a:xfrm>
        </p:grpSpPr>
        <p:grpSp>
          <p:nvGrpSpPr>
            <p:cNvPr id="6" name="Group 63"/>
            <p:cNvGrpSpPr/>
            <p:nvPr/>
          </p:nvGrpSpPr>
          <p:grpSpPr>
            <a:xfrm>
              <a:off x="3133640" y="1965176"/>
              <a:ext cx="1895560" cy="1335993"/>
              <a:chOff x="3133640" y="1965176"/>
              <a:chExt cx="1895560" cy="1335993"/>
            </a:xfrm>
          </p:grpSpPr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6667" t="25186" r="25229" b="51302"/>
              <a:stretch>
                <a:fillRect/>
              </a:stretch>
            </p:blipFill>
            <p:spPr bwMode="auto">
              <a:xfrm>
                <a:off x="3245008" y="2422376"/>
                <a:ext cx="1666960" cy="421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6667" t="25186" r="25229" b="51302"/>
              <a:stretch>
                <a:fillRect/>
              </a:stretch>
            </p:blipFill>
            <p:spPr bwMode="auto">
              <a:xfrm>
                <a:off x="3362240" y="1965176"/>
                <a:ext cx="1666960" cy="421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6667" t="25186" r="25229" b="51302"/>
              <a:stretch>
                <a:fillRect/>
              </a:stretch>
            </p:blipFill>
            <p:spPr bwMode="auto">
              <a:xfrm>
                <a:off x="3133640" y="2879576"/>
                <a:ext cx="1666960" cy="421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7" name="Group 61"/>
            <p:cNvGrpSpPr/>
            <p:nvPr/>
          </p:nvGrpSpPr>
          <p:grpSpPr>
            <a:xfrm>
              <a:off x="4149024" y="3638222"/>
              <a:ext cx="1959575" cy="1273143"/>
              <a:chOff x="4149024" y="3638222"/>
              <a:chExt cx="1959575" cy="1273143"/>
            </a:xfrm>
          </p:grpSpPr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>
                <a:off x="5258352" y="3837367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 rot="10800000">
                <a:off x="4952930" y="3638222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 rot="10800000">
                <a:off x="5687772" y="3651381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 rot="10800000">
                <a:off x="5294440" y="4281287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>
                <a:off x="4530576" y="3835092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>
                <a:off x="4149024" y="4480433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 rot="10800000">
                <a:off x="4571378" y="4283563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>
                <a:off x="4876800" y="4482709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>
                <a:off x="5599862" y="4480433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 rot="10800000">
                <a:off x="4184352" y="3658446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6667" t="25186" r="25229" b="4173"/>
            <a:stretch>
              <a:fillRect/>
            </a:stretch>
          </p:blipFill>
          <p:spPr bwMode="auto">
            <a:xfrm>
              <a:off x="990600" y="1965176"/>
              <a:ext cx="1805075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9" name="Group 60"/>
            <p:cNvGrpSpPr/>
            <p:nvPr/>
          </p:nvGrpSpPr>
          <p:grpSpPr>
            <a:xfrm>
              <a:off x="1905000" y="3621061"/>
              <a:ext cx="1802424" cy="1392115"/>
              <a:chOff x="1905000" y="3621061"/>
              <a:chExt cx="1802424" cy="1392115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1860" t="2674" r="29973" b="73549"/>
              <a:stretch>
                <a:fillRect/>
              </a:stretch>
            </p:blipFill>
            <p:spPr bwMode="auto">
              <a:xfrm>
                <a:off x="1905000" y="3621061"/>
                <a:ext cx="1789557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1860" t="2674" r="29973" b="75226"/>
              <a:stretch>
                <a:fillRect/>
              </a:stretch>
            </p:blipFill>
            <p:spPr bwMode="auto">
              <a:xfrm>
                <a:off x="1917867" y="4101709"/>
                <a:ext cx="1789557" cy="424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1860" t="2674" r="29973" b="73702"/>
              <a:stretch>
                <a:fillRect/>
              </a:stretch>
            </p:blipFill>
            <p:spPr bwMode="auto">
              <a:xfrm>
                <a:off x="1905000" y="4558909"/>
                <a:ext cx="1789557" cy="454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10" name="Group 62"/>
            <p:cNvGrpSpPr/>
            <p:nvPr/>
          </p:nvGrpSpPr>
          <p:grpSpPr>
            <a:xfrm>
              <a:off x="5344863" y="1440576"/>
              <a:ext cx="2331512" cy="2493966"/>
              <a:chOff x="5344863" y="1440576"/>
              <a:chExt cx="2331512" cy="2493966"/>
            </a:xfrm>
          </p:grpSpPr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524" t="14476" r="28571" b="15429"/>
              <a:stretch>
                <a:fillRect/>
              </a:stretch>
            </p:blipFill>
            <p:spPr bwMode="auto">
              <a:xfrm rot="19803009" flipH="1">
                <a:off x="5344863" y="2037701"/>
                <a:ext cx="1234428" cy="1290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524" t="14476" r="28571" b="15429"/>
              <a:stretch>
                <a:fillRect/>
              </a:stretch>
            </p:blipFill>
            <p:spPr bwMode="auto">
              <a:xfrm rot="19803009" flipH="1">
                <a:off x="6438039" y="1440576"/>
                <a:ext cx="1234428" cy="1290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524" t="14476" r="28571" b="15429"/>
              <a:stretch>
                <a:fillRect/>
              </a:stretch>
            </p:blipFill>
            <p:spPr bwMode="auto">
              <a:xfrm rot="19803009" flipH="1">
                <a:off x="6441947" y="2644373"/>
                <a:ext cx="1234428" cy="1290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0" name="TextBox 58"/>
          <p:cNvSpPr txBox="1"/>
          <p:nvPr/>
        </p:nvSpPr>
        <p:spPr>
          <a:xfrm>
            <a:off x="2386330" y="6419695"/>
            <a:ext cx="7419339" cy="369332"/>
          </a:xfrm>
          <a:prstGeom prst="rect">
            <a:avLst/>
          </a:prstGeom>
          <a:solidFill>
            <a:srgbClr val="C0504D">
              <a:alpha val="2000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Calibri Light" panose="020F0302020204030204" pitchFamily="34" charset="0"/>
              </a:rPr>
              <a:t>The crystal are generated by translation of the repeating geometrical pattern</a:t>
            </a:r>
          </a:p>
        </p:txBody>
      </p:sp>
      <p:grpSp>
        <p:nvGrpSpPr>
          <p:cNvPr id="31" name="Group 68"/>
          <p:cNvGrpSpPr/>
          <p:nvPr/>
        </p:nvGrpSpPr>
        <p:grpSpPr>
          <a:xfrm>
            <a:off x="3016696" y="1611211"/>
            <a:ext cx="6294389" cy="3404477"/>
            <a:chOff x="1447800" y="1500627"/>
            <a:chExt cx="6294389" cy="3404477"/>
          </a:xfrm>
        </p:grpSpPr>
        <p:grpSp>
          <p:nvGrpSpPr>
            <p:cNvPr id="32" name="Group 64"/>
            <p:cNvGrpSpPr/>
            <p:nvPr/>
          </p:nvGrpSpPr>
          <p:grpSpPr>
            <a:xfrm>
              <a:off x="1447800" y="1500627"/>
              <a:ext cx="6294389" cy="3034834"/>
              <a:chOff x="1447800" y="1500627"/>
              <a:chExt cx="6294389" cy="3034834"/>
            </a:xfrm>
          </p:grpSpPr>
          <p:sp>
            <p:nvSpPr>
              <p:cNvPr id="35" name="Rectangle 102"/>
              <p:cNvSpPr/>
              <p:nvPr/>
            </p:nvSpPr>
            <p:spPr>
              <a:xfrm>
                <a:off x="1447800" y="2422376"/>
                <a:ext cx="4572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6" name="Rectangle 103"/>
              <p:cNvSpPr/>
              <p:nvPr/>
            </p:nvSpPr>
            <p:spPr>
              <a:xfrm>
                <a:off x="1905000" y="2422376"/>
                <a:ext cx="4572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7" name="Rectangle 104"/>
              <p:cNvSpPr/>
              <p:nvPr/>
            </p:nvSpPr>
            <p:spPr>
              <a:xfrm>
                <a:off x="1905000" y="2879576"/>
                <a:ext cx="4572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8" name="Rectangle 105"/>
              <p:cNvSpPr/>
              <p:nvPr/>
            </p:nvSpPr>
            <p:spPr>
              <a:xfrm>
                <a:off x="1447800" y="2879576"/>
                <a:ext cx="4572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9" name="Rectangle 106"/>
              <p:cNvSpPr/>
              <p:nvPr/>
            </p:nvSpPr>
            <p:spPr>
              <a:xfrm>
                <a:off x="1905000" y="3621061"/>
                <a:ext cx="9144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0" name="Rectangle 107"/>
              <p:cNvSpPr/>
              <p:nvPr/>
            </p:nvSpPr>
            <p:spPr>
              <a:xfrm>
                <a:off x="2819400" y="3621061"/>
                <a:ext cx="9144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1" name="Rectangle 109"/>
              <p:cNvSpPr/>
              <p:nvPr/>
            </p:nvSpPr>
            <p:spPr>
              <a:xfrm>
                <a:off x="1905000" y="4078261"/>
                <a:ext cx="9144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2" name="Rectangle 110"/>
              <p:cNvSpPr/>
              <p:nvPr/>
            </p:nvSpPr>
            <p:spPr>
              <a:xfrm>
                <a:off x="2819400" y="4078261"/>
                <a:ext cx="9144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3" name="Parallelogram 112"/>
              <p:cNvSpPr/>
              <p:nvPr/>
            </p:nvSpPr>
            <p:spPr>
              <a:xfrm>
                <a:off x="3626008" y="2386988"/>
                <a:ext cx="533400" cy="457200"/>
              </a:xfrm>
              <a:prstGeom prst="parallelogram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4" name="Parallelogram 113"/>
              <p:cNvSpPr/>
              <p:nvPr/>
            </p:nvSpPr>
            <p:spPr>
              <a:xfrm>
                <a:off x="4042176" y="2386988"/>
                <a:ext cx="533400" cy="457200"/>
              </a:xfrm>
              <a:prstGeom prst="parallelogram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5" name="Parallelogram 115"/>
              <p:cNvSpPr/>
              <p:nvPr/>
            </p:nvSpPr>
            <p:spPr>
              <a:xfrm>
                <a:off x="3743240" y="1929788"/>
                <a:ext cx="533400" cy="457200"/>
              </a:xfrm>
              <a:prstGeom prst="parallelogram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6" name="Parallelogram 116"/>
              <p:cNvSpPr/>
              <p:nvPr/>
            </p:nvSpPr>
            <p:spPr>
              <a:xfrm>
                <a:off x="4159408" y="1929788"/>
                <a:ext cx="533400" cy="457200"/>
              </a:xfrm>
              <a:prstGeom prst="parallelogram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7" name="Parallelogram 118"/>
              <p:cNvSpPr/>
              <p:nvPr/>
            </p:nvSpPr>
            <p:spPr>
              <a:xfrm>
                <a:off x="3514640" y="2844188"/>
                <a:ext cx="533400" cy="457200"/>
              </a:xfrm>
              <a:prstGeom prst="parallelogram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8" name="Parallelogram 119"/>
              <p:cNvSpPr/>
              <p:nvPr/>
            </p:nvSpPr>
            <p:spPr>
              <a:xfrm>
                <a:off x="3930808" y="2844188"/>
                <a:ext cx="533400" cy="457200"/>
              </a:xfrm>
              <a:prstGeom prst="parallelogram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9" name="Hexagon 120"/>
              <p:cNvSpPr/>
              <p:nvPr/>
            </p:nvSpPr>
            <p:spPr>
              <a:xfrm>
                <a:off x="5268621" y="2086779"/>
                <a:ext cx="1380392" cy="1189993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0" name="Hexagon 122"/>
              <p:cNvSpPr/>
              <p:nvPr/>
            </p:nvSpPr>
            <p:spPr>
              <a:xfrm>
                <a:off x="6361797" y="1500627"/>
                <a:ext cx="1380392" cy="1189993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1" name="Hexagon 124"/>
              <p:cNvSpPr/>
              <p:nvPr/>
            </p:nvSpPr>
            <p:spPr>
              <a:xfrm>
                <a:off x="6353005" y="2693451"/>
                <a:ext cx="1380392" cy="1189993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33" name="Diamond 65"/>
            <p:cNvSpPr/>
            <p:nvPr/>
          </p:nvSpPr>
          <p:spPr>
            <a:xfrm>
              <a:off x="4388636" y="3631942"/>
              <a:ext cx="743098" cy="1266612"/>
            </a:xfrm>
            <a:prstGeom prst="diamon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4" name="Diamond 66"/>
            <p:cNvSpPr/>
            <p:nvPr/>
          </p:nvSpPr>
          <p:spPr>
            <a:xfrm>
              <a:off x="5125202" y="3638492"/>
              <a:ext cx="743098" cy="1266612"/>
            </a:xfrm>
            <a:prstGeom prst="diamon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52" name="Group 69"/>
          <p:cNvGrpSpPr/>
          <p:nvPr/>
        </p:nvGrpSpPr>
        <p:grpSpPr>
          <a:xfrm>
            <a:off x="2222312" y="5197951"/>
            <a:ext cx="7747373" cy="1080120"/>
            <a:chOff x="-51173" y="5013176"/>
            <a:chExt cx="7747373" cy="1080120"/>
          </a:xfrm>
        </p:grpSpPr>
        <p:sp>
          <p:nvSpPr>
            <p:cNvPr id="53" name="Rectangle 143"/>
            <p:cNvSpPr/>
            <p:nvPr/>
          </p:nvSpPr>
          <p:spPr>
            <a:xfrm>
              <a:off x="3122714" y="5411688"/>
              <a:ext cx="458686" cy="4572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4" name="Rectangle 144"/>
            <p:cNvSpPr/>
            <p:nvPr/>
          </p:nvSpPr>
          <p:spPr>
            <a:xfrm>
              <a:off x="3883228" y="5411688"/>
              <a:ext cx="917372" cy="4572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5" name="Parallelogram 145"/>
            <p:cNvSpPr/>
            <p:nvPr/>
          </p:nvSpPr>
          <p:spPr>
            <a:xfrm>
              <a:off x="7161066" y="5411688"/>
              <a:ext cx="535134" cy="457200"/>
            </a:xfrm>
            <a:prstGeom prst="parallelogram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6" name="Hexagon 146"/>
            <p:cNvSpPr/>
            <p:nvPr/>
          </p:nvSpPr>
          <p:spPr>
            <a:xfrm>
              <a:off x="5940152" y="5106888"/>
              <a:ext cx="1064152" cy="914400"/>
            </a:xfrm>
            <a:prstGeom prst="hexagon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7" name="TextBox 55"/>
            <p:cNvSpPr txBox="1"/>
            <p:nvPr/>
          </p:nvSpPr>
          <p:spPr>
            <a:xfrm>
              <a:off x="-51173" y="5455622"/>
              <a:ext cx="3037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Calibri Light" panose="020F0302020204030204" pitchFamily="34" charset="0"/>
                </a:rPr>
                <a:t>Repeating geometrical pattern</a:t>
              </a:r>
            </a:p>
          </p:txBody>
        </p:sp>
        <p:sp>
          <p:nvSpPr>
            <p:cNvPr id="58" name="Diamond 67"/>
            <p:cNvSpPr/>
            <p:nvPr/>
          </p:nvSpPr>
          <p:spPr>
            <a:xfrm>
              <a:off x="5074183" y="5013176"/>
              <a:ext cx="577937" cy="1080120"/>
            </a:xfrm>
            <a:prstGeom prst="diamond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59" name="Espaço Reservado para Número de Slide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102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Lattice</a:t>
            </a:r>
            <a:endParaRPr lang="en-US" dirty="0"/>
          </a:p>
        </p:txBody>
      </p:sp>
      <p:grpSp>
        <p:nvGrpSpPr>
          <p:cNvPr id="4" name="Group 12"/>
          <p:cNvGrpSpPr/>
          <p:nvPr/>
        </p:nvGrpSpPr>
        <p:grpSpPr>
          <a:xfrm>
            <a:off x="4733135" y="1865294"/>
            <a:ext cx="7122368" cy="2639410"/>
            <a:chOff x="76200" y="762000"/>
            <a:chExt cx="8857398" cy="3319123"/>
          </a:xfrm>
        </p:grpSpPr>
        <p:pic>
          <p:nvPicPr>
            <p:cNvPr id="5" name="Picture 28" descr="hexagono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7800" y="762000"/>
              <a:ext cx="2060812" cy="2057400"/>
            </a:xfrm>
            <a:prstGeom prst="rect">
              <a:avLst/>
            </a:prstGeom>
          </p:spPr>
        </p:pic>
        <p:pic>
          <p:nvPicPr>
            <p:cNvPr id="6" name="Picture 30" descr="quadrad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0" y="1219200"/>
              <a:ext cx="2475200" cy="2312138"/>
            </a:xfrm>
            <a:prstGeom prst="rect">
              <a:avLst/>
            </a:prstGeom>
          </p:spPr>
        </p:pic>
        <p:pic>
          <p:nvPicPr>
            <p:cNvPr id="7" name="Picture 31" descr="retangulo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2200" y="2590800"/>
              <a:ext cx="3345313" cy="1321938"/>
            </a:xfrm>
            <a:prstGeom prst="rect">
              <a:avLst/>
            </a:prstGeom>
          </p:spPr>
        </p:pic>
        <p:pic>
          <p:nvPicPr>
            <p:cNvPr id="8" name="Picture 32" descr="triangul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6994" y="990600"/>
              <a:ext cx="2624606" cy="1468392"/>
            </a:xfrm>
            <a:prstGeom prst="rect">
              <a:avLst/>
            </a:prstGeom>
          </p:spPr>
        </p:pic>
        <p:pic>
          <p:nvPicPr>
            <p:cNvPr id="9" name="Picture 35" descr="monoclinico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6617238" y="1764762"/>
              <a:ext cx="3166722" cy="1465999"/>
            </a:xfrm>
            <a:prstGeom prst="rect">
              <a:avLst/>
            </a:prstGeom>
          </p:spPr>
        </p:pic>
      </p:grpSp>
      <p:sp>
        <p:nvSpPr>
          <p:cNvPr id="10" name="TextBox 13"/>
          <p:cNvSpPr txBox="1"/>
          <p:nvPr/>
        </p:nvSpPr>
        <p:spPr>
          <a:xfrm>
            <a:off x="76233" y="2737637"/>
            <a:ext cx="445352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A feature of the repeating geometrical pattern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</a:rPr>
              <a:t>is that it </a:t>
            </a:r>
            <a:r>
              <a:rPr lang="en-US" sz="1600" u="sng" dirty="0">
                <a:latin typeface="Calibri Light" panose="020F0302020204030204" pitchFamily="34" charset="0"/>
              </a:rPr>
              <a:t>must completely fill the space when translated!</a:t>
            </a:r>
            <a:r>
              <a:rPr lang="en-US" sz="1600" dirty="0">
                <a:latin typeface="Calibri Light" panose="020F0302020204030204" pitchFamily="34" charset="0"/>
              </a:rPr>
              <a:t> This is the </a:t>
            </a:r>
            <a:r>
              <a:rPr lang="en-US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crystal lattice</a:t>
            </a:r>
            <a:r>
              <a:rPr lang="en-US" sz="1600" dirty="0">
                <a:latin typeface="Calibri Light" panose="020F0302020204030204" pitchFamily="34" charset="0"/>
              </a:rPr>
              <a:t>!</a:t>
            </a:r>
            <a:endParaRPr lang="en-US" sz="1600" dirty="0">
              <a:effectLst/>
              <a:latin typeface="Calibri Light" panose="020F0302020204030204" pitchFamily="34" charset="0"/>
            </a:endParaRPr>
          </a:p>
        </p:txBody>
      </p:sp>
      <p:grpSp>
        <p:nvGrpSpPr>
          <p:cNvPr id="30" name="Group 69"/>
          <p:cNvGrpSpPr/>
          <p:nvPr/>
        </p:nvGrpSpPr>
        <p:grpSpPr>
          <a:xfrm>
            <a:off x="1872394" y="537104"/>
            <a:ext cx="8088329" cy="1080120"/>
            <a:chOff x="-392129" y="5013176"/>
            <a:chExt cx="8088329" cy="1080120"/>
          </a:xfrm>
        </p:grpSpPr>
        <p:sp>
          <p:nvSpPr>
            <p:cNvPr id="31" name="Rectangle 143"/>
            <p:cNvSpPr/>
            <p:nvPr/>
          </p:nvSpPr>
          <p:spPr>
            <a:xfrm>
              <a:off x="3122714" y="5411688"/>
              <a:ext cx="458686" cy="4572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2" name="Rectangle 144"/>
            <p:cNvSpPr/>
            <p:nvPr/>
          </p:nvSpPr>
          <p:spPr>
            <a:xfrm>
              <a:off x="3883228" y="5411688"/>
              <a:ext cx="917372" cy="4572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3" name="Parallelogram 145"/>
            <p:cNvSpPr/>
            <p:nvPr/>
          </p:nvSpPr>
          <p:spPr>
            <a:xfrm>
              <a:off x="7161066" y="5411688"/>
              <a:ext cx="535134" cy="457200"/>
            </a:xfrm>
            <a:prstGeom prst="parallelogram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4" name="Hexagon 146"/>
            <p:cNvSpPr/>
            <p:nvPr/>
          </p:nvSpPr>
          <p:spPr>
            <a:xfrm>
              <a:off x="5940152" y="5106888"/>
              <a:ext cx="1064152" cy="914400"/>
            </a:xfrm>
            <a:prstGeom prst="hexagon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5" name="TextBox 55"/>
            <p:cNvSpPr txBox="1"/>
            <p:nvPr/>
          </p:nvSpPr>
          <p:spPr>
            <a:xfrm>
              <a:off x="-392129" y="5453806"/>
              <a:ext cx="3037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Calibri Light" panose="020F0302020204030204" pitchFamily="34" charset="0"/>
                </a:rPr>
                <a:t>Repeating geometrical pattern</a:t>
              </a:r>
            </a:p>
          </p:txBody>
        </p:sp>
        <p:sp>
          <p:nvSpPr>
            <p:cNvPr id="36" name="Diamond 67"/>
            <p:cNvSpPr/>
            <p:nvPr/>
          </p:nvSpPr>
          <p:spPr>
            <a:xfrm>
              <a:off x="5074183" y="5013176"/>
              <a:ext cx="577937" cy="1080120"/>
            </a:xfrm>
            <a:prstGeom prst="diamond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37" name="Retângulo 36"/>
          <p:cNvSpPr/>
          <p:nvPr/>
        </p:nvSpPr>
        <p:spPr>
          <a:xfrm>
            <a:off x="645041" y="5146419"/>
            <a:ext cx="106210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The </a:t>
            </a:r>
            <a:r>
              <a:rPr lang="en-US" b="1" dirty="0">
                <a:solidFill>
                  <a:srgbClr val="FF0000"/>
                </a:solidFill>
                <a:latin typeface="Calibri Light" panose="020F0302020204030204" pitchFamily="34" charset="0"/>
              </a:rPr>
              <a:t>crystal lattice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</a:rPr>
              <a:t>can be thought of as an array of 'small boxes‘ (a </a:t>
            </a:r>
            <a:r>
              <a:rPr lang="en-US" b="1" dirty="0">
                <a:solidFill>
                  <a:srgbClr val="FF0000"/>
                </a:solidFill>
                <a:latin typeface="Calibri Light" panose="020F0302020204030204" pitchFamily="34" charset="0"/>
              </a:rPr>
              <a:t>unit cell</a:t>
            </a:r>
            <a:r>
              <a:rPr lang="en-US" dirty="0">
                <a:latin typeface="Calibri Light" panose="020F0302020204030204" pitchFamily="34" charset="0"/>
              </a:rPr>
              <a:t>) infinitely repeating in all three spatial directions.</a:t>
            </a:r>
          </a:p>
          <a:p>
            <a:pPr algn="ctr"/>
            <a:endParaRPr lang="en-US" dirty="0">
              <a:latin typeface="Calibri Light" panose="020F0302020204030204" pitchFamily="34" charset="0"/>
            </a:endParaRPr>
          </a:p>
          <a:p>
            <a:pPr algn="ctr"/>
            <a:r>
              <a:rPr lang="en-US" dirty="0">
                <a:latin typeface="Calibri Light" panose="020F0302020204030204" pitchFamily="34" charset="0"/>
              </a:rPr>
              <a:t>Such a </a:t>
            </a:r>
            <a:r>
              <a:rPr lang="en-US" b="1" dirty="0">
                <a:solidFill>
                  <a:srgbClr val="FF0000"/>
                </a:solidFill>
                <a:latin typeface="Calibri Light" panose="020F0302020204030204" pitchFamily="34" charset="0"/>
              </a:rPr>
              <a:t>unit cell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</a:rPr>
              <a:t>is the smallest unit of volume that </a:t>
            </a:r>
            <a:r>
              <a:rPr lang="en-US" u="sng" dirty="0">
                <a:latin typeface="Calibri Light" panose="020F0302020204030204" pitchFamily="34" charset="0"/>
              </a:rPr>
              <a:t>contains all of the structural and symmetry information </a:t>
            </a:r>
            <a:r>
              <a:rPr lang="en-US" dirty="0">
                <a:latin typeface="Calibri Light" panose="020F0302020204030204" pitchFamily="34" charset="0"/>
              </a:rPr>
              <a:t>to build-up the macroscopic structure of the lattice by translation.</a:t>
            </a:r>
          </a:p>
        </p:txBody>
      </p:sp>
      <p:sp>
        <p:nvSpPr>
          <p:cNvPr id="39" name="TextBox 55"/>
          <p:cNvSpPr txBox="1"/>
          <p:nvPr/>
        </p:nvSpPr>
        <p:spPr>
          <a:xfrm>
            <a:off x="1853375" y="975012"/>
            <a:ext cx="3269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Repeating geometrical pattern = </a:t>
            </a:r>
            <a:r>
              <a:rPr lang="en-US" b="1" dirty="0">
                <a:solidFill>
                  <a:srgbClr val="FF0000"/>
                </a:solidFill>
                <a:latin typeface="Calibri Light" panose="020F0302020204030204" pitchFamily="34" charset="0"/>
              </a:rPr>
              <a:t>Unit cell</a:t>
            </a:r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979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Crystallography of Biological Macromolecules by X-ray diffraction? </a:t>
            </a:r>
            <a:br>
              <a:rPr lang="pt-BR" dirty="0"/>
            </a:br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1778081" y="2911500"/>
            <a:ext cx="86409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 Light" panose="020F0302020204030204" pitchFamily="34" charset="0"/>
              </a:rPr>
              <a:t>Main feature</a:t>
            </a:r>
            <a:r>
              <a:rPr lang="en-US" sz="1600" dirty="0">
                <a:latin typeface="Calibri Light" panose="020F0302020204030204" pitchFamily="34" charset="0"/>
              </a:rPr>
              <a:t>: </a:t>
            </a:r>
            <a:r>
              <a:rPr lang="en-US" sz="1600" dirty="0" err="1">
                <a:latin typeface="Calibri Light" panose="020F0302020204030204" pitchFamily="34" charset="0"/>
              </a:rPr>
              <a:t>multidisciplinarity</a:t>
            </a:r>
            <a:r>
              <a:rPr lang="en-US" sz="1600" dirty="0">
                <a:latin typeface="Calibri Light" panose="020F0302020204030204" pitchFamily="34" charset="0"/>
              </a:rPr>
              <a:t> (Biology + Physics + Chemistry + Mathematics)</a:t>
            </a:r>
            <a:br>
              <a:rPr lang="en-US" sz="1600" dirty="0">
                <a:latin typeface="Calibri Light" panose="020F0302020204030204" pitchFamily="34" charset="0"/>
              </a:rPr>
            </a:br>
            <a:br>
              <a:rPr lang="en-US" sz="1600" dirty="0">
                <a:latin typeface="Calibri Light" panose="020F0302020204030204" pitchFamily="34" charset="0"/>
              </a:rPr>
            </a:br>
            <a:r>
              <a:rPr lang="en-US" sz="1600" b="1" dirty="0">
                <a:latin typeface="Calibri Light" panose="020F0302020204030204" pitchFamily="34" charset="0"/>
              </a:rPr>
              <a:t>Biology</a:t>
            </a:r>
            <a:r>
              <a:rPr lang="en-US" sz="1600" dirty="0">
                <a:latin typeface="Calibri Light" panose="020F0302020204030204" pitchFamily="34" charset="0"/>
              </a:rPr>
              <a:t>: interest problem to be studied and correlation results;</a:t>
            </a:r>
            <a:br>
              <a:rPr lang="en-US" sz="1600" dirty="0">
                <a:latin typeface="Calibri Light" panose="020F0302020204030204" pitchFamily="34" charset="0"/>
              </a:rPr>
            </a:br>
            <a:br>
              <a:rPr lang="en-US" sz="1600" dirty="0">
                <a:latin typeface="Calibri Light" panose="020F0302020204030204" pitchFamily="34" charset="0"/>
              </a:rPr>
            </a:br>
            <a:r>
              <a:rPr lang="en-US" sz="1600" b="1" dirty="0">
                <a:latin typeface="Calibri Light" panose="020F0302020204030204" pitchFamily="34" charset="0"/>
              </a:rPr>
              <a:t>Chemistry</a:t>
            </a:r>
            <a:r>
              <a:rPr lang="en-US" sz="1600" dirty="0">
                <a:latin typeface="Calibri Light" panose="020F0302020204030204" pitchFamily="34" charset="0"/>
              </a:rPr>
              <a:t>: construction, interpretation and validation of the atomic model;</a:t>
            </a:r>
            <a:br>
              <a:rPr lang="en-US" sz="1600" dirty="0">
                <a:latin typeface="Calibri Light" panose="020F0302020204030204" pitchFamily="34" charset="0"/>
              </a:rPr>
            </a:br>
            <a:br>
              <a:rPr lang="en-US" sz="1600" dirty="0">
                <a:latin typeface="Calibri Light" panose="020F0302020204030204" pitchFamily="34" charset="0"/>
              </a:rPr>
            </a:br>
            <a:r>
              <a:rPr lang="en-US" sz="1600" b="1" dirty="0">
                <a:latin typeface="Calibri Light" panose="020F0302020204030204" pitchFamily="34" charset="0"/>
              </a:rPr>
              <a:t>Physics and Mathematics</a:t>
            </a:r>
            <a:r>
              <a:rPr lang="en-US" sz="1600" dirty="0">
                <a:latin typeface="Calibri Light" panose="020F0302020204030204" pitchFamily="34" charset="0"/>
              </a:rPr>
              <a:t>: description, formalism and interpretation of the phenomenon.</a:t>
            </a:r>
            <a:br>
              <a:rPr lang="en-US" sz="1600" dirty="0">
                <a:latin typeface="Calibri Light" panose="020F0302020204030204" pitchFamily="34" charset="0"/>
              </a:rPr>
            </a:br>
            <a:br>
              <a:rPr lang="en-US" sz="1600" dirty="0">
                <a:latin typeface="Calibri Light" panose="020F0302020204030204" pitchFamily="34" charset="0"/>
              </a:rPr>
            </a:br>
            <a:br>
              <a:rPr lang="en-US" sz="1600" dirty="0">
                <a:latin typeface="Calibri Light" panose="020F0302020204030204" pitchFamily="34" charset="0"/>
              </a:rPr>
            </a:br>
            <a:r>
              <a:rPr lang="en-US" sz="1600" dirty="0">
                <a:latin typeface="Calibri Light" panose="020F0302020204030204" pitchFamily="34" charset="0"/>
              </a:rPr>
              <a:t>In a typical Structural Biology laboratory one can find biologists, biochemists, pharmacists, physicists, chemists, doctors, veterinarians, engineers, </a:t>
            </a:r>
            <a:r>
              <a:rPr lang="en-US" sz="1600" dirty="0" err="1">
                <a:latin typeface="Calibri Light" panose="020F0302020204030204" pitchFamily="34" charset="0"/>
              </a:rPr>
              <a:t>etc</a:t>
            </a:r>
            <a:r>
              <a:rPr lang="en-US" sz="1600" dirty="0">
                <a:latin typeface="Calibri Light" panose="020F0302020204030204" pitchFamily="34" charset="0"/>
              </a:rPr>
              <a:t> ...</a:t>
            </a:r>
            <a:endParaRPr lang="en-US" sz="1600" dirty="0">
              <a:effectLst/>
              <a:latin typeface="Calibri Light" panose="020F030202020403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132162" y="1162379"/>
            <a:ext cx="9932797" cy="830997"/>
          </a:xfrm>
          <a:prstGeom prst="rect">
            <a:avLst/>
          </a:prstGeom>
          <a:solidFill>
            <a:srgbClr val="F2DCDB">
              <a:alpha val="4392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 Light" panose="020F0302020204030204" pitchFamily="34" charset="0"/>
              </a:rPr>
              <a:t>Definition</a:t>
            </a:r>
            <a:r>
              <a:rPr lang="en-US" sz="2400" dirty="0">
                <a:latin typeface="Calibri Light" panose="020F0302020204030204" pitchFamily="34" charset="0"/>
              </a:rPr>
              <a:t>: the study of the atomic structure of proteins, DNA, RNA and lipids in crystalline arrangement, using X-rays as a measurement tool</a:t>
            </a:r>
            <a:endParaRPr lang="en-US" sz="2400" dirty="0">
              <a:effectLst/>
              <a:latin typeface="Calibri Light" panose="020F0302020204030204" pitchFamily="34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733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Lattice</a:t>
            </a:r>
            <a:r>
              <a:rPr lang="pt-BR" dirty="0"/>
              <a:t> points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lattice</a:t>
            </a:r>
            <a:r>
              <a:rPr lang="pt-BR" dirty="0"/>
              <a:t> </a:t>
            </a:r>
            <a:r>
              <a:rPr lang="pt-BR" dirty="0" err="1"/>
              <a:t>parameters</a:t>
            </a:r>
            <a:endParaRPr lang="en-US" dirty="0"/>
          </a:p>
        </p:txBody>
      </p:sp>
      <p:grpSp>
        <p:nvGrpSpPr>
          <p:cNvPr id="4" name="Group 12"/>
          <p:cNvGrpSpPr/>
          <p:nvPr/>
        </p:nvGrpSpPr>
        <p:grpSpPr>
          <a:xfrm>
            <a:off x="1847036" y="954603"/>
            <a:ext cx="8497925" cy="3153680"/>
            <a:chOff x="76200" y="762000"/>
            <a:chExt cx="8857398" cy="3319123"/>
          </a:xfrm>
        </p:grpSpPr>
        <p:pic>
          <p:nvPicPr>
            <p:cNvPr id="5" name="Picture 28" descr="hexagono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7800" y="762000"/>
              <a:ext cx="2060812" cy="2057400"/>
            </a:xfrm>
            <a:prstGeom prst="rect">
              <a:avLst/>
            </a:prstGeom>
          </p:spPr>
        </p:pic>
        <p:pic>
          <p:nvPicPr>
            <p:cNvPr id="6" name="Picture 30" descr="quadrad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0" y="1219200"/>
              <a:ext cx="2475200" cy="2312138"/>
            </a:xfrm>
            <a:prstGeom prst="rect">
              <a:avLst/>
            </a:prstGeom>
          </p:spPr>
        </p:pic>
        <p:pic>
          <p:nvPicPr>
            <p:cNvPr id="7" name="Picture 31" descr="retangulo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2200" y="2590800"/>
              <a:ext cx="3345313" cy="1321938"/>
            </a:xfrm>
            <a:prstGeom prst="rect">
              <a:avLst/>
            </a:prstGeom>
          </p:spPr>
        </p:pic>
        <p:pic>
          <p:nvPicPr>
            <p:cNvPr id="8" name="Picture 32" descr="triangul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6994" y="990600"/>
              <a:ext cx="2624606" cy="1468392"/>
            </a:xfrm>
            <a:prstGeom prst="rect">
              <a:avLst/>
            </a:prstGeom>
          </p:spPr>
        </p:pic>
        <p:pic>
          <p:nvPicPr>
            <p:cNvPr id="9" name="Picture 35" descr="monoclinico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6617238" y="1764762"/>
              <a:ext cx="3166722" cy="1465999"/>
            </a:xfrm>
            <a:prstGeom prst="rect">
              <a:avLst/>
            </a:prstGeom>
          </p:spPr>
        </p:pic>
      </p:grpSp>
      <p:sp>
        <p:nvSpPr>
          <p:cNvPr id="27" name="Retângulo 26"/>
          <p:cNvSpPr/>
          <p:nvPr/>
        </p:nvSpPr>
        <p:spPr>
          <a:xfrm>
            <a:off x="2409264" y="472726"/>
            <a:ext cx="7373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 Light" panose="020F0302020204030204" pitchFamily="34" charset="0"/>
              </a:rPr>
              <a:t>Lattice point: </a:t>
            </a:r>
            <a:r>
              <a:rPr lang="en-US" dirty="0">
                <a:latin typeface="Calibri Light" panose="020F0302020204030204" pitchFamily="34" charset="0"/>
              </a:rPr>
              <a:t>A point at the intersection of two or more grid lines in a lattice.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212225" y="1474727"/>
            <a:ext cx="144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Crystal </a:t>
            </a:r>
            <a:r>
              <a:rPr lang="pt-BR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lattice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1781600" y="879136"/>
            <a:ext cx="8621166" cy="3274860"/>
            <a:chOff x="1781600" y="879136"/>
            <a:chExt cx="8621166" cy="3274860"/>
          </a:xfrm>
        </p:grpSpPr>
        <p:grpSp>
          <p:nvGrpSpPr>
            <p:cNvPr id="18" name="Grupo 17"/>
            <p:cNvGrpSpPr/>
            <p:nvPr/>
          </p:nvGrpSpPr>
          <p:grpSpPr>
            <a:xfrm>
              <a:off x="1781600" y="1305469"/>
              <a:ext cx="2478547" cy="2356816"/>
              <a:chOff x="1781600" y="1305469"/>
              <a:chExt cx="2478547" cy="2356816"/>
            </a:xfrm>
          </p:grpSpPr>
          <p:sp>
            <p:nvSpPr>
              <p:cNvPr id="12" name="Elipse 11"/>
              <p:cNvSpPr/>
              <p:nvPr/>
            </p:nvSpPr>
            <p:spPr>
              <a:xfrm>
                <a:off x="1781600" y="244247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7" name="Elipse 36"/>
              <p:cNvSpPr/>
              <p:nvPr/>
            </p:nvSpPr>
            <p:spPr>
              <a:xfrm>
                <a:off x="2337546" y="205345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8" name="Elipse 37"/>
              <p:cNvSpPr/>
              <p:nvPr/>
            </p:nvSpPr>
            <p:spPr>
              <a:xfrm>
                <a:off x="2857149" y="168214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9" name="Elipse 38"/>
              <p:cNvSpPr/>
              <p:nvPr/>
            </p:nvSpPr>
            <p:spPr>
              <a:xfrm>
                <a:off x="3360170" y="130546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0" name="Elipse 39"/>
              <p:cNvSpPr/>
              <p:nvPr/>
            </p:nvSpPr>
            <p:spPr>
              <a:xfrm>
                <a:off x="2159115" y="297169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1" name="Elipse 40"/>
              <p:cNvSpPr/>
              <p:nvPr/>
            </p:nvSpPr>
            <p:spPr>
              <a:xfrm>
                <a:off x="2715061" y="258267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2" name="Elipse 41"/>
              <p:cNvSpPr/>
              <p:nvPr/>
            </p:nvSpPr>
            <p:spPr>
              <a:xfrm>
                <a:off x="3234664" y="221136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3737685" y="183468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4" name="Elipse 43"/>
              <p:cNvSpPr/>
              <p:nvPr/>
            </p:nvSpPr>
            <p:spPr>
              <a:xfrm>
                <a:off x="2538141" y="350091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5" name="Elipse 44"/>
              <p:cNvSpPr/>
              <p:nvPr/>
            </p:nvSpPr>
            <p:spPr>
              <a:xfrm>
                <a:off x="3094087" y="31118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3613690" y="274058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7" name="Elipse 46"/>
              <p:cNvSpPr/>
              <p:nvPr/>
            </p:nvSpPr>
            <p:spPr>
              <a:xfrm>
                <a:off x="4116711" y="236390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23" name="Grupo 22"/>
            <p:cNvGrpSpPr/>
            <p:nvPr/>
          </p:nvGrpSpPr>
          <p:grpSpPr>
            <a:xfrm>
              <a:off x="4452351" y="1117392"/>
              <a:ext cx="2338616" cy="175911"/>
              <a:chOff x="4452351" y="1117392"/>
              <a:chExt cx="2338616" cy="175911"/>
            </a:xfrm>
          </p:grpSpPr>
          <p:sp>
            <p:nvSpPr>
              <p:cNvPr id="56" name="Elipse 55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7" name="Elipse 56"/>
              <p:cNvSpPr/>
              <p:nvPr/>
            </p:nvSpPr>
            <p:spPr>
              <a:xfrm rot="2148704">
                <a:off x="4993070" y="1131937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8" name="Elipse 57"/>
              <p:cNvSpPr/>
              <p:nvPr/>
            </p:nvSpPr>
            <p:spPr>
              <a:xfrm rot="2148704">
                <a:off x="5573314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9" name="Elipse 58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68" name="Elipse 67"/>
              <p:cNvSpPr/>
              <p:nvPr/>
            </p:nvSpPr>
            <p:spPr>
              <a:xfrm rot="2148704">
                <a:off x="6647531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69" name="Grupo 68"/>
            <p:cNvGrpSpPr/>
            <p:nvPr/>
          </p:nvGrpSpPr>
          <p:grpSpPr>
            <a:xfrm>
              <a:off x="4192455" y="1770984"/>
              <a:ext cx="2338616" cy="175911"/>
              <a:chOff x="4452351" y="1117392"/>
              <a:chExt cx="2338616" cy="175911"/>
            </a:xfrm>
          </p:grpSpPr>
          <p:sp>
            <p:nvSpPr>
              <p:cNvPr id="70" name="Elipse 69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1" name="Elipse 70"/>
              <p:cNvSpPr/>
              <p:nvPr/>
            </p:nvSpPr>
            <p:spPr>
              <a:xfrm rot="2148704">
                <a:off x="4993070" y="1131937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2" name="Elipse 71"/>
              <p:cNvSpPr/>
              <p:nvPr/>
            </p:nvSpPr>
            <p:spPr>
              <a:xfrm rot="2148704">
                <a:off x="5573314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3" name="Elipse 72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4" name="Elipse 73"/>
              <p:cNvSpPr/>
              <p:nvPr/>
            </p:nvSpPr>
            <p:spPr>
              <a:xfrm rot="2148704">
                <a:off x="6647531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75" name="Grupo 74"/>
            <p:cNvGrpSpPr/>
            <p:nvPr/>
          </p:nvGrpSpPr>
          <p:grpSpPr>
            <a:xfrm>
              <a:off x="4455525" y="2454207"/>
              <a:ext cx="1820735" cy="175911"/>
              <a:chOff x="4452351" y="1117392"/>
              <a:chExt cx="1820735" cy="175911"/>
            </a:xfrm>
          </p:grpSpPr>
          <p:sp>
            <p:nvSpPr>
              <p:cNvPr id="76" name="Elipse 75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7" name="Elipse 76"/>
              <p:cNvSpPr/>
              <p:nvPr/>
            </p:nvSpPr>
            <p:spPr>
              <a:xfrm rot="2148704">
                <a:off x="4993070" y="1131937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8" name="Elipse 77"/>
              <p:cNvSpPr/>
              <p:nvPr/>
            </p:nvSpPr>
            <p:spPr>
              <a:xfrm rot="2148704">
                <a:off x="5573314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9" name="Elipse 78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81" name="Grupo 80"/>
            <p:cNvGrpSpPr/>
            <p:nvPr/>
          </p:nvGrpSpPr>
          <p:grpSpPr>
            <a:xfrm>
              <a:off x="6926384" y="1204384"/>
              <a:ext cx="1820735" cy="164815"/>
              <a:chOff x="4452351" y="1123214"/>
              <a:chExt cx="1820735" cy="164815"/>
            </a:xfrm>
          </p:grpSpPr>
          <p:sp>
            <p:nvSpPr>
              <p:cNvPr id="82" name="Elipse 81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83" name="Elipse 82"/>
              <p:cNvSpPr/>
              <p:nvPr/>
            </p:nvSpPr>
            <p:spPr>
              <a:xfrm rot="2148704">
                <a:off x="4894196" y="1123591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84" name="Elipse 83"/>
              <p:cNvSpPr/>
              <p:nvPr/>
            </p:nvSpPr>
            <p:spPr>
              <a:xfrm rot="2148704">
                <a:off x="5640059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87" name="Grupo 86"/>
            <p:cNvGrpSpPr/>
            <p:nvPr/>
          </p:nvGrpSpPr>
          <p:grpSpPr>
            <a:xfrm>
              <a:off x="6925613" y="1840776"/>
              <a:ext cx="1820735" cy="164815"/>
              <a:chOff x="4452351" y="1123214"/>
              <a:chExt cx="1820735" cy="164815"/>
            </a:xfrm>
          </p:grpSpPr>
          <p:sp>
            <p:nvSpPr>
              <p:cNvPr id="88" name="Elipse 87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89" name="Elipse 88"/>
              <p:cNvSpPr/>
              <p:nvPr/>
            </p:nvSpPr>
            <p:spPr>
              <a:xfrm rot="2148704">
                <a:off x="4894196" y="1123591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0" name="Elipse 89"/>
              <p:cNvSpPr/>
              <p:nvPr/>
            </p:nvSpPr>
            <p:spPr>
              <a:xfrm rot="2148704">
                <a:off x="5640059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1" name="Elipse 90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92" name="Grupo 91"/>
            <p:cNvGrpSpPr/>
            <p:nvPr/>
          </p:nvGrpSpPr>
          <p:grpSpPr>
            <a:xfrm>
              <a:off x="6896562" y="2477469"/>
              <a:ext cx="1820735" cy="164815"/>
              <a:chOff x="4452351" y="1123214"/>
              <a:chExt cx="1820735" cy="164815"/>
            </a:xfrm>
          </p:grpSpPr>
          <p:sp>
            <p:nvSpPr>
              <p:cNvPr id="93" name="Elipse 92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4" name="Elipse 93"/>
              <p:cNvSpPr/>
              <p:nvPr/>
            </p:nvSpPr>
            <p:spPr>
              <a:xfrm rot="2148704">
                <a:off x="4894196" y="1123591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5" name="Elipse 94"/>
              <p:cNvSpPr/>
              <p:nvPr/>
            </p:nvSpPr>
            <p:spPr>
              <a:xfrm rot="2148704">
                <a:off x="5640059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6" name="Elipse 95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97" name="Elipse 96"/>
            <p:cNvSpPr/>
            <p:nvPr/>
          </p:nvSpPr>
          <p:spPr>
            <a:xfrm rot="2148704">
              <a:off x="7471131" y="2821270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8" name="Elipse 97"/>
            <p:cNvSpPr/>
            <p:nvPr/>
          </p:nvSpPr>
          <p:spPr>
            <a:xfrm rot="2148704">
              <a:off x="7960722" y="2821270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9" name="Elipse 98"/>
            <p:cNvSpPr/>
            <p:nvPr/>
          </p:nvSpPr>
          <p:spPr>
            <a:xfrm rot="2148704">
              <a:off x="7482208" y="2177096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0" name="Elipse 99"/>
            <p:cNvSpPr/>
            <p:nvPr/>
          </p:nvSpPr>
          <p:spPr>
            <a:xfrm rot="2148704">
              <a:off x="7971799" y="2177096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1" name="Elipse 100"/>
            <p:cNvSpPr/>
            <p:nvPr/>
          </p:nvSpPr>
          <p:spPr>
            <a:xfrm rot="2148704">
              <a:off x="7482209" y="1524245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2" name="Elipse 101"/>
            <p:cNvSpPr/>
            <p:nvPr/>
          </p:nvSpPr>
          <p:spPr>
            <a:xfrm rot="2148704">
              <a:off x="7971800" y="1524245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3" name="Elipse 102"/>
            <p:cNvSpPr/>
            <p:nvPr/>
          </p:nvSpPr>
          <p:spPr>
            <a:xfrm rot="2148704">
              <a:off x="7492055" y="879136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4" name="Elipse 103"/>
            <p:cNvSpPr/>
            <p:nvPr/>
          </p:nvSpPr>
          <p:spPr>
            <a:xfrm rot="2148704">
              <a:off x="7981646" y="879136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5" name="Elipse 104"/>
            <p:cNvSpPr/>
            <p:nvPr/>
          </p:nvSpPr>
          <p:spPr>
            <a:xfrm rot="2148704">
              <a:off x="6755873" y="1532629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6" name="Elipse 105"/>
            <p:cNvSpPr/>
            <p:nvPr/>
          </p:nvSpPr>
          <p:spPr>
            <a:xfrm rot="2148704">
              <a:off x="6755872" y="2177097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7" name="Elipse 106"/>
            <p:cNvSpPr/>
            <p:nvPr/>
          </p:nvSpPr>
          <p:spPr>
            <a:xfrm rot="2148704">
              <a:off x="8694524" y="1521767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8" name="Elipse 107"/>
            <p:cNvSpPr/>
            <p:nvPr/>
          </p:nvSpPr>
          <p:spPr>
            <a:xfrm rot="2148704">
              <a:off x="8694523" y="2166235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grpSp>
          <p:nvGrpSpPr>
            <p:cNvPr id="109" name="Grupo 108"/>
            <p:cNvGrpSpPr/>
            <p:nvPr/>
          </p:nvGrpSpPr>
          <p:grpSpPr>
            <a:xfrm>
              <a:off x="4029855" y="2621750"/>
              <a:ext cx="3270527" cy="181888"/>
              <a:chOff x="4452351" y="1123214"/>
              <a:chExt cx="3270527" cy="181888"/>
            </a:xfrm>
          </p:grpSpPr>
          <p:sp>
            <p:nvSpPr>
              <p:cNvPr id="110" name="Elipse 109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2" name="Elipse 111"/>
              <p:cNvSpPr/>
              <p:nvPr/>
            </p:nvSpPr>
            <p:spPr>
              <a:xfrm rot="2148704">
                <a:off x="5463739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3" name="Elipse 112"/>
              <p:cNvSpPr/>
              <p:nvPr/>
            </p:nvSpPr>
            <p:spPr>
              <a:xfrm rot="2148704">
                <a:off x="6533627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4" name="Elipse 113"/>
              <p:cNvSpPr/>
              <p:nvPr/>
            </p:nvSpPr>
            <p:spPr>
              <a:xfrm rot="2148704">
                <a:off x="7579442" y="114373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15" name="Grupo 114"/>
            <p:cNvGrpSpPr/>
            <p:nvPr/>
          </p:nvGrpSpPr>
          <p:grpSpPr>
            <a:xfrm>
              <a:off x="4018733" y="3015977"/>
              <a:ext cx="3270527" cy="181888"/>
              <a:chOff x="4452351" y="1123214"/>
              <a:chExt cx="3270527" cy="181888"/>
            </a:xfrm>
          </p:grpSpPr>
          <p:sp>
            <p:nvSpPr>
              <p:cNvPr id="116" name="Elipse 115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7" name="Elipse 116"/>
              <p:cNvSpPr/>
              <p:nvPr/>
            </p:nvSpPr>
            <p:spPr>
              <a:xfrm rot="2148704">
                <a:off x="5463739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8" name="Elipse 117"/>
              <p:cNvSpPr/>
              <p:nvPr/>
            </p:nvSpPr>
            <p:spPr>
              <a:xfrm rot="2148704">
                <a:off x="6533627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9" name="Elipse 118"/>
              <p:cNvSpPr/>
              <p:nvPr/>
            </p:nvSpPr>
            <p:spPr>
              <a:xfrm rot="2148704">
                <a:off x="7579442" y="114373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20" name="Grupo 119"/>
            <p:cNvGrpSpPr/>
            <p:nvPr/>
          </p:nvGrpSpPr>
          <p:grpSpPr>
            <a:xfrm>
              <a:off x="4024146" y="3427789"/>
              <a:ext cx="3270527" cy="181888"/>
              <a:chOff x="4452351" y="1123214"/>
              <a:chExt cx="3270527" cy="181888"/>
            </a:xfrm>
          </p:grpSpPr>
          <p:sp>
            <p:nvSpPr>
              <p:cNvPr id="121" name="Elipse 120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2" name="Elipse 121"/>
              <p:cNvSpPr/>
              <p:nvPr/>
            </p:nvSpPr>
            <p:spPr>
              <a:xfrm rot="2148704">
                <a:off x="5463739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3" name="Elipse 122"/>
              <p:cNvSpPr/>
              <p:nvPr/>
            </p:nvSpPr>
            <p:spPr>
              <a:xfrm rot="2148704">
                <a:off x="6533627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4" name="Elipse 123"/>
              <p:cNvSpPr/>
              <p:nvPr/>
            </p:nvSpPr>
            <p:spPr>
              <a:xfrm rot="2148704">
                <a:off x="7579442" y="114373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25" name="Grupo 124"/>
            <p:cNvGrpSpPr/>
            <p:nvPr/>
          </p:nvGrpSpPr>
          <p:grpSpPr>
            <a:xfrm>
              <a:off x="4018733" y="3857724"/>
              <a:ext cx="3270527" cy="181888"/>
              <a:chOff x="4452351" y="1123214"/>
              <a:chExt cx="3270527" cy="181888"/>
            </a:xfrm>
          </p:grpSpPr>
          <p:sp>
            <p:nvSpPr>
              <p:cNvPr id="126" name="Elipse 125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7" name="Elipse 126"/>
              <p:cNvSpPr/>
              <p:nvPr/>
            </p:nvSpPr>
            <p:spPr>
              <a:xfrm rot="2148704">
                <a:off x="5463739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8" name="Elipse 127"/>
              <p:cNvSpPr/>
              <p:nvPr/>
            </p:nvSpPr>
            <p:spPr>
              <a:xfrm rot="2148704">
                <a:off x="6533627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9" name="Elipse 128"/>
              <p:cNvSpPr/>
              <p:nvPr/>
            </p:nvSpPr>
            <p:spPr>
              <a:xfrm rot="2148704">
                <a:off x="7579442" y="114373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30" name="Grupo 129"/>
            <p:cNvGrpSpPr/>
            <p:nvPr/>
          </p:nvGrpSpPr>
          <p:grpSpPr>
            <a:xfrm rot="5400000">
              <a:off x="9275060" y="2373013"/>
              <a:ext cx="2083599" cy="171812"/>
              <a:chOff x="4452351" y="1123213"/>
              <a:chExt cx="2083599" cy="171812"/>
            </a:xfrm>
          </p:grpSpPr>
          <p:sp>
            <p:nvSpPr>
              <p:cNvPr id="131" name="Elipse 130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2" name="Elipse 131"/>
              <p:cNvSpPr/>
              <p:nvPr/>
            </p:nvSpPr>
            <p:spPr>
              <a:xfrm rot="2148704">
                <a:off x="5087826" y="112321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3" name="Elipse 132"/>
              <p:cNvSpPr/>
              <p:nvPr/>
            </p:nvSpPr>
            <p:spPr>
              <a:xfrm rot="2148704">
                <a:off x="5755531" y="113365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4" name="Elipse 133"/>
              <p:cNvSpPr/>
              <p:nvPr/>
            </p:nvSpPr>
            <p:spPr>
              <a:xfrm rot="2148704">
                <a:off x="6392514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35" name="Elipse 134"/>
            <p:cNvSpPr/>
            <p:nvPr/>
          </p:nvSpPr>
          <p:spPr>
            <a:xfrm rot="7548704">
              <a:off x="10239919" y="4001595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grpSp>
          <p:nvGrpSpPr>
            <p:cNvPr id="136" name="Grupo 135"/>
            <p:cNvGrpSpPr/>
            <p:nvPr/>
          </p:nvGrpSpPr>
          <p:grpSpPr>
            <a:xfrm rot="5400000">
              <a:off x="8600908" y="2177469"/>
              <a:ext cx="2083599" cy="171812"/>
              <a:chOff x="4452351" y="1123213"/>
              <a:chExt cx="2083599" cy="171812"/>
            </a:xfrm>
          </p:grpSpPr>
          <p:sp>
            <p:nvSpPr>
              <p:cNvPr id="137" name="Elipse 136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8" name="Elipse 137"/>
              <p:cNvSpPr/>
              <p:nvPr/>
            </p:nvSpPr>
            <p:spPr>
              <a:xfrm rot="2148704">
                <a:off x="5087826" y="112321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9" name="Elipse 138"/>
              <p:cNvSpPr/>
              <p:nvPr/>
            </p:nvSpPr>
            <p:spPr>
              <a:xfrm rot="2148704">
                <a:off x="5755531" y="113365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0" name="Elipse 139"/>
              <p:cNvSpPr/>
              <p:nvPr/>
            </p:nvSpPr>
            <p:spPr>
              <a:xfrm rot="2148704">
                <a:off x="6392514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41" name="Elipse 140"/>
            <p:cNvSpPr/>
            <p:nvPr/>
          </p:nvSpPr>
          <p:spPr>
            <a:xfrm rot="7548704">
              <a:off x="9565767" y="3806051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grpSp>
          <p:nvGrpSpPr>
            <p:cNvPr id="142" name="Grupo 141"/>
            <p:cNvGrpSpPr/>
            <p:nvPr/>
          </p:nvGrpSpPr>
          <p:grpSpPr>
            <a:xfrm rot="5400000">
              <a:off x="7919425" y="2013462"/>
              <a:ext cx="2083599" cy="171812"/>
              <a:chOff x="4452351" y="1123213"/>
              <a:chExt cx="2083599" cy="171812"/>
            </a:xfrm>
          </p:grpSpPr>
          <p:sp>
            <p:nvSpPr>
              <p:cNvPr id="143" name="Elipse 142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4" name="Elipse 143"/>
              <p:cNvSpPr/>
              <p:nvPr/>
            </p:nvSpPr>
            <p:spPr>
              <a:xfrm rot="2148704">
                <a:off x="5087826" y="112321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5" name="Elipse 144"/>
              <p:cNvSpPr/>
              <p:nvPr/>
            </p:nvSpPr>
            <p:spPr>
              <a:xfrm rot="2148704">
                <a:off x="5755531" y="113365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6" name="Elipse 145"/>
              <p:cNvSpPr/>
              <p:nvPr/>
            </p:nvSpPr>
            <p:spPr>
              <a:xfrm rot="2148704">
                <a:off x="6392514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47" name="Elipse 146"/>
            <p:cNvSpPr/>
            <p:nvPr/>
          </p:nvSpPr>
          <p:spPr>
            <a:xfrm rot="7548704">
              <a:off x="8884284" y="3642044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148" name="CaixaDeTexto 147"/>
          <p:cNvSpPr txBox="1"/>
          <p:nvPr/>
        </p:nvSpPr>
        <p:spPr>
          <a:xfrm>
            <a:off x="546240" y="2963737"/>
            <a:ext cx="144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Lattice</a:t>
            </a:r>
            <a:r>
              <a:rPr lang="pt-BR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 points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71" name="Grupo 170"/>
          <p:cNvGrpSpPr/>
          <p:nvPr/>
        </p:nvGrpSpPr>
        <p:grpSpPr>
          <a:xfrm>
            <a:off x="2857149" y="4679853"/>
            <a:ext cx="7849376" cy="1941874"/>
            <a:chOff x="2255805" y="4742640"/>
            <a:chExt cx="7849376" cy="1941874"/>
          </a:xfrm>
        </p:grpSpPr>
        <p:grpSp>
          <p:nvGrpSpPr>
            <p:cNvPr id="48" name="Group 69"/>
            <p:cNvGrpSpPr/>
            <p:nvPr/>
          </p:nvGrpSpPr>
          <p:grpSpPr>
            <a:xfrm>
              <a:off x="2320481" y="4815073"/>
              <a:ext cx="7719441" cy="1823100"/>
              <a:chOff x="3122714" y="5013176"/>
              <a:chExt cx="4573486" cy="1080120"/>
            </a:xfrm>
          </p:grpSpPr>
          <p:sp>
            <p:nvSpPr>
              <p:cNvPr id="49" name="Rectangle 143"/>
              <p:cNvSpPr/>
              <p:nvPr/>
            </p:nvSpPr>
            <p:spPr>
              <a:xfrm>
                <a:off x="3122714" y="5411688"/>
                <a:ext cx="458686" cy="457200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0" name="Rectangle 144"/>
              <p:cNvSpPr/>
              <p:nvPr/>
            </p:nvSpPr>
            <p:spPr>
              <a:xfrm>
                <a:off x="3883228" y="5411688"/>
                <a:ext cx="917372" cy="457200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1" name="Parallelogram 145"/>
              <p:cNvSpPr/>
              <p:nvPr/>
            </p:nvSpPr>
            <p:spPr>
              <a:xfrm>
                <a:off x="7161066" y="5411688"/>
                <a:ext cx="535134" cy="457200"/>
              </a:xfrm>
              <a:prstGeom prst="parallelogram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2" name="Hexagon 146"/>
              <p:cNvSpPr/>
              <p:nvPr/>
            </p:nvSpPr>
            <p:spPr>
              <a:xfrm>
                <a:off x="5940152" y="5106888"/>
                <a:ext cx="1064152" cy="914400"/>
              </a:xfrm>
              <a:prstGeom prst="hexagon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4" name="Diamond 67"/>
              <p:cNvSpPr/>
              <p:nvPr/>
            </p:nvSpPr>
            <p:spPr>
              <a:xfrm>
                <a:off x="5074183" y="5013176"/>
                <a:ext cx="577937" cy="1080120"/>
              </a:xfrm>
              <a:prstGeom prst="diamond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49" name="Elipse 148"/>
            <p:cNvSpPr/>
            <p:nvPr/>
          </p:nvSpPr>
          <p:spPr>
            <a:xfrm>
              <a:off x="2264234" y="5411327"/>
              <a:ext cx="143436" cy="1613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0" name="Elipse 149"/>
            <p:cNvSpPr/>
            <p:nvPr/>
          </p:nvSpPr>
          <p:spPr>
            <a:xfrm>
              <a:off x="3009014" y="5411327"/>
              <a:ext cx="143436" cy="1613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1" name="Elipse 150"/>
            <p:cNvSpPr/>
            <p:nvPr/>
          </p:nvSpPr>
          <p:spPr>
            <a:xfrm>
              <a:off x="2255805" y="6174418"/>
              <a:ext cx="143436" cy="1613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2" name="Elipse 151"/>
            <p:cNvSpPr/>
            <p:nvPr/>
          </p:nvSpPr>
          <p:spPr>
            <a:xfrm>
              <a:off x="3000585" y="6174418"/>
              <a:ext cx="143436" cy="1613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" name="Elipse 152"/>
            <p:cNvSpPr/>
            <p:nvPr/>
          </p:nvSpPr>
          <p:spPr>
            <a:xfrm rot="2148704">
              <a:off x="3551744" y="5398301"/>
              <a:ext cx="143436" cy="1613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4" name="Elipse 153"/>
            <p:cNvSpPr/>
            <p:nvPr/>
          </p:nvSpPr>
          <p:spPr>
            <a:xfrm rot="2148704">
              <a:off x="5066893" y="5407287"/>
              <a:ext cx="143436" cy="1613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5" name="Elipse 154"/>
            <p:cNvSpPr/>
            <p:nvPr/>
          </p:nvSpPr>
          <p:spPr>
            <a:xfrm rot="2148704">
              <a:off x="3546330" y="6168273"/>
              <a:ext cx="143436" cy="1613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6" name="Elipse 155"/>
            <p:cNvSpPr/>
            <p:nvPr/>
          </p:nvSpPr>
          <p:spPr>
            <a:xfrm rot="2148704">
              <a:off x="5061480" y="6186850"/>
              <a:ext cx="143436" cy="1613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7" name="Elipse 156"/>
            <p:cNvSpPr/>
            <p:nvPr/>
          </p:nvSpPr>
          <p:spPr>
            <a:xfrm rot="2148704">
              <a:off x="6028078" y="4742640"/>
              <a:ext cx="143436" cy="16136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8" name="Elipse 157"/>
            <p:cNvSpPr/>
            <p:nvPr/>
          </p:nvSpPr>
          <p:spPr>
            <a:xfrm rot="2148704">
              <a:off x="5573315" y="5645939"/>
              <a:ext cx="143436" cy="16136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9" name="Elipse 158"/>
            <p:cNvSpPr/>
            <p:nvPr/>
          </p:nvSpPr>
          <p:spPr>
            <a:xfrm rot="2148704">
              <a:off x="6493004" y="5664255"/>
              <a:ext cx="143436" cy="16136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0" name="Elipse 159"/>
            <p:cNvSpPr/>
            <p:nvPr/>
          </p:nvSpPr>
          <p:spPr>
            <a:xfrm rot="2148704">
              <a:off x="6028077" y="6523148"/>
              <a:ext cx="143436" cy="16136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1" name="Elipse 160"/>
            <p:cNvSpPr/>
            <p:nvPr/>
          </p:nvSpPr>
          <p:spPr>
            <a:xfrm rot="2148704">
              <a:off x="7404822" y="4918025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2" name="Elipse 161"/>
            <p:cNvSpPr/>
            <p:nvPr/>
          </p:nvSpPr>
          <p:spPr>
            <a:xfrm rot="2148704">
              <a:off x="8434797" y="4901957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3" name="Elipse 162"/>
            <p:cNvSpPr/>
            <p:nvPr/>
          </p:nvSpPr>
          <p:spPr>
            <a:xfrm rot="2148704">
              <a:off x="7404821" y="6435670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4" name="Elipse 163"/>
            <p:cNvSpPr/>
            <p:nvPr/>
          </p:nvSpPr>
          <p:spPr>
            <a:xfrm rot="2148704">
              <a:off x="8403538" y="6435950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5" name="Elipse 164"/>
            <p:cNvSpPr/>
            <p:nvPr/>
          </p:nvSpPr>
          <p:spPr>
            <a:xfrm rot="2148704">
              <a:off x="8778915" y="5672493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6" name="Elipse 165"/>
            <p:cNvSpPr/>
            <p:nvPr/>
          </p:nvSpPr>
          <p:spPr>
            <a:xfrm rot="2148704">
              <a:off x="7002610" y="5674389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7" name="Elipse 166"/>
            <p:cNvSpPr/>
            <p:nvPr/>
          </p:nvSpPr>
          <p:spPr>
            <a:xfrm rot="7548704">
              <a:off x="9952780" y="5412970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8" name="Elipse 167"/>
            <p:cNvSpPr/>
            <p:nvPr/>
          </p:nvSpPr>
          <p:spPr>
            <a:xfrm rot="7548704">
              <a:off x="9766200" y="6149732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9" name="Elipse 168"/>
            <p:cNvSpPr/>
            <p:nvPr/>
          </p:nvSpPr>
          <p:spPr>
            <a:xfrm rot="7548704">
              <a:off x="9264331" y="5408100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0" name="Elipse 169"/>
            <p:cNvSpPr/>
            <p:nvPr/>
          </p:nvSpPr>
          <p:spPr>
            <a:xfrm rot="7548704">
              <a:off x="9064968" y="6169419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228" name="Grupo 227"/>
          <p:cNvGrpSpPr/>
          <p:nvPr/>
        </p:nvGrpSpPr>
        <p:grpSpPr>
          <a:xfrm>
            <a:off x="2598428" y="4930401"/>
            <a:ext cx="8287493" cy="1885590"/>
            <a:chOff x="1997084" y="4993188"/>
            <a:chExt cx="8287493" cy="1885590"/>
          </a:xfrm>
        </p:grpSpPr>
        <p:sp>
          <p:nvSpPr>
            <p:cNvPr id="173" name="Arco 172"/>
            <p:cNvSpPr/>
            <p:nvPr/>
          </p:nvSpPr>
          <p:spPr>
            <a:xfrm>
              <a:off x="2102109" y="6021790"/>
              <a:ext cx="450827" cy="450827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4" name="CaixaDeTexto 173"/>
            <p:cNvSpPr txBox="1"/>
            <p:nvPr/>
          </p:nvSpPr>
          <p:spPr>
            <a:xfrm>
              <a:off x="1997084" y="568888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b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5" name="CaixaDeTexto 174"/>
            <p:cNvSpPr txBox="1"/>
            <p:nvPr/>
          </p:nvSpPr>
          <p:spPr>
            <a:xfrm>
              <a:off x="2563223" y="6239479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a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6" name="CaixaDeTexto 175"/>
            <p:cNvSpPr txBox="1"/>
            <p:nvPr/>
          </p:nvSpPr>
          <p:spPr>
            <a:xfrm>
              <a:off x="2424794" y="5795278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alibri Light" panose="020F0302020204030204" pitchFamily="34" charset="0"/>
                </a:rPr>
                <a:t>α</a:t>
              </a:r>
              <a:endParaRPr lang="en-US" baseline="30000" dirty="0">
                <a:latin typeface="Calibri Light" panose="020F0302020204030204" pitchFamily="34" charset="0"/>
              </a:endParaRPr>
            </a:p>
          </p:txBody>
        </p:sp>
        <p:sp>
          <p:nvSpPr>
            <p:cNvPr id="177" name="Arco 176"/>
            <p:cNvSpPr/>
            <p:nvPr/>
          </p:nvSpPr>
          <p:spPr>
            <a:xfrm>
              <a:off x="3374067" y="6021790"/>
              <a:ext cx="450827" cy="450827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8" name="CaixaDeTexto 177"/>
            <p:cNvSpPr txBox="1"/>
            <p:nvPr/>
          </p:nvSpPr>
          <p:spPr>
            <a:xfrm>
              <a:off x="3269042" y="568888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b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9" name="CaixaDeTexto 178"/>
            <p:cNvSpPr txBox="1"/>
            <p:nvPr/>
          </p:nvSpPr>
          <p:spPr>
            <a:xfrm>
              <a:off x="4205017" y="6239479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a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80" name="CaixaDeTexto 179"/>
            <p:cNvSpPr txBox="1"/>
            <p:nvPr/>
          </p:nvSpPr>
          <p:spPr>
            <a:xfrm>
              <a:off x="3732612" y="578631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alibri Light" panose="020F0302020204030204" pitchFamily="34" charset="0"/>
                </a:rPr>
                <a:t>β</a:t>
              </a:r>
              <a:endParaRPr lang="en-US" baseline="30000" dirty="0">
                <a:latin typeface="Calibri Light" panose="020F0302020204030204" pitchFamily="34" charset="0"/>
              </a:endParaRPr>
            </a:p>
          </p:txBody>
        </p:sp>
        <p:sp>
          <p:nvSpPr>
            <p:cNvPr id="181" name="Arco 180"/>
            <p:cNvSpPr/>
            <p:nvPr/>
          </p:nvSpPr>
          <p:spPr>
            <a:xfrm rot="19036079">
              <a:off x="5856344" y="6258706"/>
              <a:ext cx="450827" cy="450827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82" name="CaixaDeTexto 181"/>
            <p:cNvSpPr txBox="1"/>
            <p:nvPr/>
          </p:nvSpPr>
          <p:spPr>
            <a:xfrm>
              <a:off x="5537131" y="499318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b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83" name="CaixaDeTexto 182"/>
            <p:cNvSpPr txBox="1"/>
            <p:nvPr/>
          </p:nvSpPr>
          <p:spPr>
            <a:xfrm>
              <a:off x="5555342" y="5989752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a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84" name="CaixaDeTexto 183"/>
            <p:cNvSpPr txBox="1"/>
            <p:nvPr/>
          </p:nvSpPr>
          <p:spPr>
            <a:xfrm>
              <a:off x="5947967" y="5923570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alibri Light" panose="020F0302020204030204" pitchFamily="34" charset="0"/>
                </a:rPr>
                <a:t>α</a:t>
              </a:r>
              <a:endParaRPr lang="en-US" baseline="30000" dirty="0">
                <a:latin typeface="Calibri Light" panose="020F0302020204030204" pitchFamily="34" charset="0"/>
              </a:endParaRPr>
            </a:p>
          </p:txBody>
        </p:sp>
        <p:sp>
          <p:nvSpPr>
            <p:cNvPr id="216" name="Arco 215"/>
            <p:cNvSpPr/>
            <p:nvPr/>
          </p:nvSpPr>
          <p:spPr>
            <a:xfrm rot="2678005">
              <a:off x="5335193" y="5494674"/>
              <a:ext cx="450827" cy="450827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7" name="CaixaDeTexto 216"/>
            <p:cNvSpPr txBox="1"/>
            <p:nvPr/>
          </p:nvSpPr>
          <p:spPr>
            <a:xfrm>
              <a:off x="5738743" y="5491076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alibri Light" panose="020F0302020204030204" pitchFamily="34" charset="0"/>
                </a:rPr>
                <a:t>β</a:t>
              </a:r>
              <a:endParaRPr lang="en-US" baseline="30000" dirty="0">
                <a:latin typeface="Calibri Light" panose="020F0302020204030204" pitchFamily="34" charset="0"/>
              </a:endParaRPr>
            </a:p>
          </p:txBody>
        </p:sp>
        <p:sp>
          <p:nvSpPr>
            <p:cNvPr id="218" name="Arco 217"/>
            <p:cNvSpPr/>
            <p:nvPr/>
          </p:nvSpPr>
          <p:spPr>
            <a:xfrm rot="19303835">
              <a:off x="7308974" y="6303001"/>
              <a:ext cx="450827" cy="450827"/>
            </a:xfrm>
            <a:prstGeom prst="arc">
              <a:avLst>
                <a:gd name="adj1" fmla="val 16200000"/>
                <a:gd name="adj2" fmla="val 1999441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9" name="CaixaDeTexto 218"/>
            <p:cNvSpPr txBox="1"/>
            <p:nvPr/>
          </p:nvSpPr>
          <p:spPr>
            <a:xfrm>
              <a:off x="7007972" y="6034047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a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20" name="CaixaDeTexto 219"/>
            <p:cNvSpPr txBox="1"/>
            <p:nvPr/>
          </p:nvSpPr>
          <p:spPr>
            <a:xfrm>
              <a:off x="7529605" y="6032283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alibri Light" panose="020F0302020204030204" pitchFamily="34" charset="0"/>
                </a:rPr>
                <a:t>α</a:t>
              </a:r>
              <a:endParaRPr lang="en-US" baseline="30000" dirty="0">
                <a:latin typeface="Calibri Light" panose="020F0302020204030204" pitchFamily="34" charset="0"/>
              </a:endParaRPr>
            </a:p>
          </p:txBody>
        </p:sp>
        <p:sp>
          <p:nvSpPr>
            <p:cNvPr id="221" name="CaixaDeTexto 220"/>
            <p:cNvSpPr txBox="1"/>
            <p:nvPr/>
          </p:nvSpPr>
          <p:spPr>
            <a:xfrm>
              <a:off x="7820313" y="650944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b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22" name="CaixaDeTexto 221"/>
            <p:cNvSpPr txBox="1"/>
            <p:nvPr/>
          </p:nvSpPr>
          <p:spPr>
            <a:xfrm>
              <a:off x="9978083" y="577223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b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23" name="CaixaDeTexto 222"/>
            <p:cNvSpPr txBox="1"/>
            <p:nvPr/>
          </p:nvSpPr>
          <p:spPr>
            <a:xfrm>
              <a:off x="9358254" y="6191179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a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24" name="CaixaDeTexto 223"/>
            <p:cNvSpPr txBox="1"/>
            <p:nvPr/>
          </p:nvSpPr>
          <p:spPr>
            <a:xfrm>
              <a:off x="9267333" y="5870837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alibri Light" panose="020F0302020204030204" pitchFamily="34" charset="0"/>
                </a:rPr>
                <a:t>α</a:t>
              </a:r>
              <a:endParaRPr lang="en-US" baseline="30000" dirty="0">
                <a:latin typeface="Calibri Light" panose="020F0302020204030204" pitchFamily="34" charset="0"/>
              </a:endParaRPr>
            </a:p>
          </p:txBody>
        </p:sp>
        <p:sp>
          <p:nvSpPr>
            <p:cNvPr id="225" name="CaixaDeTexto 224"/>
            <p:cNvSpPr txBox="1"/>
            <p:nvPr/>
          </p:nvSpPr>
          <p:spPr>
            <a:xfrm>
              <a:off x="9422426" y="557269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alibri Light" panose="020F0302020204030204" pitchFamily="34" charset="0"/>
                </a:rPr>
                <a:t>β</a:t>
              </a:r>
              <a:endParaRPr lang="en-US" baseline="30000" dirty="0">
                <a:latin typeface="Calibri Light" panose="020F0302020204030204" pitchFamily="34" charset="0"/>
              </a:endParaRPr>
            </a:p>
          </p:txBody>
        </p:sp>
        <p:sp>
          <p:nvSpPr>
            <p:cNvPr id="226" name="Arco 225"/>
            <p:cNvSpPr/>
            <p:nvPr/>
          </p:nvSpPr>
          <p:spPr>
            <a:xfrm rot="21021746">
              <a:off x="8920314" y="6077000"/>
              <a:ext cx="450827" cy="450827"/>
            </a:xfrm>
            <a:prstGeom prst="arc">
              <a:avLst>
                <a:gd name="adj1" fmla="val 17299854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27" name="Arco 226"/>
            <p:cNvSpPr/>
            <p:nvPr/>
          </p:nvSpPr>
          <p:spPr>
            <a:xfrm rot="2678005">
              <a:off x="9101080" y="5281167"/>
              <a:ext cx="450827" cy="450827"/>
            </a:xfrm>
            <a:prstGeom prst="arc">
              <a:avLst>
                <a:gd name="adj1" fmla="val 18702895"/>
                <a:gd name="adj2" fmla="val 3724891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229" name="CaixaDeTexto 228"/>
          <p:cNvSpPr txBox="1"/>
          <p:nvPr/>
        </p:nvSpPr>
        <p:spPr>
          <a:xfrm>
            <a:off x="412090" y="5388284"/>
            <a:ext cx="228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latin typeface="Calibri Light" panose="020F0302020204030204" pitchFamily="34" charset="0"/>
              </a:rPr>
              <a:t>Lattice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pt-BR" dirty="0" err="1">
                <a:latin typeface="Calibri Light" panose="020F0302020204030204" pitchFamily="34" charset="0"/>
              </a:rPr>
              <a:t>parameters</a:t>
            </a:r>
            <a:endParaRPr lang="pt-BR" dirty="0">
              <a:latin typeface="Calibri Light" panose="020F0302020204030204" pitchFamily="34" charset="0"/>
            </a:endParaRPr>
          </a:p>
          <a:p>
            <a:pPr algn="ctr"/>
            <a:r>
              <a:rPr lang="pt-BR" dirty="0">
                <a:latin typeface="Calibri Light" panose="020F0302020204030204" pitchFamily="34" charset="0"/>
              </a:rPr>
              <a:t>(</a:t>
            </a:r>
            <a:r>
              <a:rPr lang="pt-BR" dirty="0" err="1">
                <a:latin typeface="Calibri Light" panose="020F0302020204030204" pitchFamily="34" charset="0"/>
              </a:rPr>
              <a:t>lenghts</a:t>
            </a:r>
            <a:r>
              <a:rPr lang="pt-BR" dirty="0">
                <a:latin typeface="Calibri Light" panose="020F0302020204030204" pitchFamily="34" charset="0"/>
              </a:rPr>
              <a:t> a, b, c </a:t>
            </a:r>
            <a:r>
              <a:rPr lang="pt-BR" dirty="0" err="1">
                <a:latin typeface="Calibri Light" panose="020F0302020204030204" pitchFamily="34" charset="0"/>
              </a:rPr>
              <a:t>and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pt-BR" dirty="0" err="1">
                <a:latin typeface="Calibri Light" panose="020F0302020204030204" pitchFamily="34" charset="0"/>
              </a:rPr>
              <a:t>angles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el-GR" dirty="0">
                <a:latin typeface="Calibri Light" panose="020F0302020204030204" pitchFamily="34" charset="0"/>
              </a:rPr>
              <a:t>α</a:t>
            </a:r>
            <a:r>
              <a:rPr lang="pt-BR" dirty="0">
                <a:latin typeface="Calibri Light" panose="020F0302020204030204" pitchFamily="34" charset="0"/>
              </a:rPr>
              <a:t>, </a:t>
            </a:r>
            <a:r>
              <a:rPr lang="el-GR" dirty="0">
                <a:latin typeface="Calibri Light" panose="020F0302020204030204" pitchFamily="34" charset="0"/>
              </a:rPr>
              <a:t>β</a:t>
            </a:r>
            <a:r>
              <a:rPr lang="pt-BR" dirty="0">
                <a:latin typeface="Calibri Light" panose="020F0302020204030204" pitchFamily="34" charset="0"/>
              </a:rPr>
              <a:t>, </a:t>
            </a:r>
            <a:r>
              <a:rPr lang="el-GR" dirty="0">
                <a:latin typeface="Calibri Light" panose="020F0302020204030204" pitchFamily="34" charset="0"/>
              </a:rPr>
              <a:t>γ</a:t>
            </a:r>
            <a:r>
              <a:rPr lang="pt-BR" dirty="0">
                <a:latin typeface="Calibri Light" panose="020F0302020204030204" pitchFamily="34" charset="0"/>
              </a:rPr>
              <a:t>)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856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48" grpId="0"/>
      <p:bldP spid="2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latin typeface="Calibri Light" panose="020F0302020204030204" pitchFamily="34" charset="0"/>
              </a:rPr>
              <a:t>Crystallographic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pt-BR" dirty="0" err="1">
                <a:latin typeface="Calibri Light" panose="020F0302020204030204" pitchFamily="34" charset="0"/>
              </a:rPr>
              <a:t>restriction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pt-BR" dirty="0" err="1">
                <a:latin typeface="Calibri Light" panose="020F0302020204030204" pitchFamily="34" charset="0"/>
              </a:rPr>
              <a:t>theorem</a:t>
            </a:r>
            <a:endParaRPr lang="pt-BR" dirty="0">
              <a:latin typeface="Calibri Light" panose="020F0302020204030204" pitchFamily="34" charset="0"/>
            </a:endParaRPr>
          </a:p>
        </p:txBody>
      </p:sp>
      <p:grpSp>
        <p:nvGrpSpPr>
          <p:cNvPr id="4" name="Group 12"/>
          <p:cNvGrpSpPr/>
          <p:nvPr/>
        </p:nvGrpSpPr>
        <p:grpSpPr>
          <a:xfrm>
            <a:off x="1847036" y="954603"/>
            <a:ext cx="8497925" cy="3153680"/>
            <a:chOff x="76200" y="762000"/>
            <a:chExt cx="8857398" cy="3319123"/>
          </a:xfrm>
        </p:grpSpPr>
        <p:pic>
          <p:nvPicPr>
            <p:cNvPr id="5" name="Picture 28" descr="hexagono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7800" y="762000"/>
              <a:ext cx="2060812" cy="2057400"/>
            </a:xfrm>
            <a:prstGeom prst="rect">
              <a:avLst/>
            </a:prstGeom>
          </p:spPr>
        </p:pic>
        <p:pic>
          <p:nvPicPr>
            <p:cNvPr id="6" name="Picture 30" descr="quadrad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0" y="1219200"/>
              <a:ext cx="2475200" cy="2312138"/>
            </a:xfrm>
            <a:prstGeom prst="rect">
              <a:avLst/>
            </a:prstGeom>
          </p:spPr>
        </p:pic>
        <p:pic>
          <p:nvPicPr>
            <p:cNvPr id="7" name="Picture 31" descr="retangulo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2200" y="2590800"/>
              <a:ext cx="3345313" cy="1321938"/>
            </a:xfrm>
            <a:prstGeom prst="rect">
              <a:avLst/>
            </a:prstGeom>
          </p:spPr>
        </p:pic>
        <p:pic>
          <p:nvPicPr>
            <p:cNvPr id="8" name="Picture 32" descr="triangul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6994" y="990600"/>
              <a:ext cx="2624606" cy="1468392"/>
            </a:xfrm>
            <a:prstGeom prst="rect">
              <a:avLst/>
            </a:prstGeom>
          </p:spPr>
        </p:pic>
        <p:pic>
          <p:nvPicPr>
            <p:cNvPr id="9" name="Picture 35" descr="monoclinico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6617238" y="1764762"/>
              <a:ext cx="3166722" cy="1465999"/>
            </a:xfrm>
            <a:prstGeom prst="rect">
              <a:avLst/>
            </a:prstGeom>
          </p:spPr>
        </p:pic>
      </p:grpSp>
      <p:sp>
        <p:nvSpPr>
          <p:cNvPr id="11" name="CaixaDeTexto 10"/>
          <p:cNvSpPr txBox="1"/>
          <p:nvPr/>
        </p:nvSpPr>
        <p:spPr>
          <a:xfrm>
            <a:off x="1212225" y="1474727"/>
            <a:ext cx="144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Crystal </a:t>
            </a:r>
            <a:r>
              <a:rPr lang="pt-BR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lattice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1781600" y="879136"/>
            <a:ext cx="8621166" cy="3274860"/>
            <a:chOff x="1781600" y="879136"/>
            <a:chExt cx="8621166" cy="3274860"/>
          </a:xfrm>
        </p:grpSpPr>
        <p:grpSp>
          <p:nvGrpSpPr>
            <p:cNvPr id="18" name="Grupo 17"/>
            <p:cNvGrpSpPr/>
            <p:nvPr/>
          </p:nvGrpSpPr>
          <p:grpSpPr>
            <a:xfrm>
              <a:off x="1781600" y="1305469"/>
              <a:ext cx="2478547" cy="2356816"/>
              <a:chOff x="1781600" y="1305469"/>
              <a:chExt cx="2478547" cy="2356816"/>
            </a:xfrm>
          </p:grpSpPr>
          <p:sp>
            <p:nvSpPr>
              <p:cNvPr id="12" name="Elipse 11"/>
              <p:cNvSpPr/>
              <p:nvPr/>
            </p:nvSpPr>
            <p:spPr>
              <a:xfrm>
                <a:off x="1781600" y="244247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7" name="Elipse 36"/>
              <p:cNvSpPr/>
              <p:nvPr/>
            </p:nvSpPr>
            <p:spPr>
              <a:xfrm>
                <a:off x="2337546" y="205345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8" name="Elipse 37"/>
              <p:cNvSpPr/>
              <p:nvPr/>
            </p:nvSpPr>
            <p:spPr>
              <a:xfrm>
                <a:off x="2857149" y="168214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9" name="Elipse 38"/>
              <p:cNvSpPr/>
              <p:nvPr/>
            </p:nvSpPr>
            <p:spPr>
              <a:xfrm>
                <a:off x="3360170" y="130546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0" name="Elipse 39"/>
              <p:cNvSpPr/>
              <p:nvPr/>
            </p:nvSpPr>
            <p:spPr>
              <a:xfrm>
                <a:off x="2159115" y="297169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1" name="Elipse 40"/>
              <p:cNvSpPr/>
              <p:nvPr/>
            </p:nvSpPr>
            <p:spPr>
              <a:xfrm>
                <a:off x="2715061" y="258267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2" name="Elipse 41"/>
              <p:cNvSpPr/>
              <p:nvPr/>
            </p:nvSpPr>
            <p:spPr>
              <a:xfrm>
                <a:off x="3234664" y="221136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3737685" y="183468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4" name="Elipse 43"/>
              <p:cNvSpPr/>
              <p:nvPr/>
            </p:nvSpPr>
            <p:spPr>
              <a:xfrm>
                <a:off x="2538141" y="350091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5" name="Elipse 44"/>
              <p:cNvSpPr/>
              <p:nvPr/>
            </p:nvSpPr>
            <p:spPr>
              <a:xfrm>
                <a:off x="3094087" y="31118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3613690" y="274058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7" name="Elipse 46"/>
              <p:cNvSpPr/>
              <p:nvPr/>
            </p:nvSpPr>
            <p:spPr>
              <a:xfrm>
                <a:off x="4116711" y="236390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23" name="Grupo 22"/>
            <p:cNvGrpSpPr/>
            <p:nvPr/>
          </p:nvGrpSpPr>
          <p:grpSpPr>
            <a:xfrm>
              <a:off x="4452351" y="1117392"/>
              <a:ext cx="2338616" cy="175911"/>
              <a:chOff x="4452351" y="1117392"/>
              <a:chExt cx="2338616" cy="175911"/>
            </a:xfrm>
          </p:grpSpPr>
          <p:sp>
            <p:nvSpPr>
              <p:cNvPr id="56" name="Elipse 55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7" name="Elipse 56"/>
              <p:cNvSpPr/>
              <p:nvPr/>
            </p:nvSpPr>
            <p:spPr>
              <a:xfrm rot="2148704">
                <a:off x="4993070" y="1131937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8" name="Elipse 57"/>
              <p:cNvSpPr/>
              <p:nvPr/>
            </p:nvSpPr>
            <p:spPr>
              <a:xfrm rot="2148704">
                <a:off x="5573314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9" name="Elipse 58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68" name="Elipse 67"/>
              <p:cNvSpPr/>
              <p:nvPr/>
            </p:nvSpPr>
            <p:spPr>
              <a:xfrm rot="2148704">
                <a:off x="6647531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69" name="Grupo 68"/>
            <p:cNvGrpSpPr/>
            <p:nvPr/>
          </p:nvGrpSpPr>
          <p:grpSpPr>
            <a:xfrm>
              <a:off x="4192455" y="1770984"/>
              <a:ext cx="2338616" cy="175911"/>
              <a:chOff x="4452351" y="1117392"/>
              <a:chExt cx="2338616" cy="175911"/>
            </a:xfrm>
          </p:grpSpPr>
          <p:sp>
            <p:nvSpPr>
              <p:cNvPr id="70" name="Elipse 69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1" name="Elipse 70"/>
              <p:cNvSpPr/>
              <p:nvPr/>
            </p:nvSpPr>
            <p:spPr>
              <a:xfrm rot="2148704">
                <a:off x="4993070" y="1131937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2" name="Elipse 71"/>
              <p:cNvSpPr/>
              <p:nvPr/>
            </p:nvSpPr>
            <p:spPr>
              <a:xfrm rot="2148704">
                <a:off x="5573314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3" name="Elipse 72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4" name="Elipse 73"/>
              <p:cNvSpPr/>
              <p:nvPr/>
            </p:nvSpPr>
            <p:spPr>
              <a:xfrm rot="2148704">
                <a:off x="6647531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75" name="Grupo 74"/>
            <p:cNvGrpSpPr/>
            <p:nvPr/>
          </p:nvGrpSpPr>
          <p:grpSpPr>
            <a:xfrm>
              <a:off x="4455525" y="2454207"/>
              <a:ext cx="1820735" cy="175911"/>
              <a:chOff x="4452351" y="1117392"/>
              <a:chExt cx="1820735" cy="175911"/>
            </a:xfrm>
          </p:grpSpPr>
          <p:sp>
            <p:nvSpPr>
              <p:cNvPr id="76" name="Elipse 75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7" name="Elipse 76"/>
              <p:cNvSpPr/>
              <p:nvPr/>
            </p:nvSpPr>
            <p:spPr>
              <a:xfrm rot="2148704">
                <a:off x="4993070" y="1131937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8" name="Elipse 77"/>
              <p:cNvSpPr/>
              <p:nvPr/>
            </p:nvSpPr>
            <p:spPr>
              <a:xfrm rot="2148704">
                <a:off x="5573314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9" name="Elipse 78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81" name="Grupo 80"/>
            <p:cNvGrpSpPr/>
            <p:nvPr/>
          </p:nvGrpSpPr>
          <p:grpSpPr>
            <a:xfrm>
              <a:off x="6926384" y="1204384"/>
              <a:ext cx="1820735" cy="164815"/>
              <a:chOff x="4452351" y="1123214"/>
              <a:chExt cx="1820735" cy="164815"/>
            </a:xfrm>
          </p:grpSpPr>
          <p:sp>
            <p:nvSpPr>
              <p:cNvPr id="82" name="Elipse 81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83" name="Elipse 82"/>
              <p:cNvSpPr/>
              <p:nvPr/>
            </p:nvSpPr>
            <p:spPr>
              <a:xfrm rot="2148704">
                <a:off x="4894196" y="1123591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84" name="Elipse 83"/>
              <p:cNvSpPr/>
              <p:nvPr/>
            </p:nvSpPr>
            <p:spPr>
              <a:xfrm rot="2148704">
                <a:off x="5640059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87" name="Grupo 86"/>
            <p:cNvGrpSpPr/>
            <p:nvPr/>
          </p:nvGrpSpPr>
          <p:grpSpPr>
            <a:xfrm>
              <a:off x="6925613" y="1840776"/>
              <a:ext cx="1820735" cy="164815"/>
              <a:chOff x="4452351" y="1123214"/>
              <a:chExt cx="1820735" cy="164815"/>
            </a:xfrm>
          </p:grpSpPr>
          <p:sp>
            <p:nvSpPr>
              <p:cNvPr id="88" name="Elipse 87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89" name="Elipse 88"/>
              <p:cNvSpPr/>
              <p:nvPr/>
            </p:nvSpPr>
            <p:spPr>
              <a:xfrm rot="2148704">
                <a:off x="4894196" y="1123591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0" name="Elipse 89"/>
              <p:cNvSpPr/>
              <p:nvPr/>
            </p:nvSpPr>
            <p:spPr>
              <a:xfrm rot="2148704">
                <a:off x="5640059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1" name="Elipse 90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92" name="Grupo 91"/>
            <p:cNvGrpSpPr/>
            <p:nvPr/>
          </p:nvGrpSpPr>
          <p:grpSpPr>
            <a:xfrm>
              <a:off x="6896562" y="2477469"/>
              <a:ext cx="1820735" cy="164815"/>
              <a:chOff x="4452351" y="1123214"/>
              <a:chExt cx="1820735" cy="164815"/>
            </a:xfrm>
          </p:grpSpPr>
          <p:sp>
            <p:nvSpPr>
              <p:cNvPr id="93" name="Elipse 92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4" name="Elipse 93"/>
              <p:cNvSpPr/>
              <p:nvPr/>
            </p:nvSpPr>
            <p:spPr>
              <a:xfrm rot="2148704">
                <a:off x="4894196" y="1123591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5" name="Elipse 94"/>
              <p:cNvSpPr/>
              <p:nvPr/>
            </p:nvSpPr>
            <p:spPr>
              <a:xfrm rot="2148704">
                <a:off x="5640059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6" name="Elipse 95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97" name="Elipse 96"/>
            <p:cNvSpPr/>
            <p:nvPr/>
          </p:nvSpPr>
          <p:spPr>
            <a:xfrm rot="2148704">
              <a:off x="7471131" y="2821270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8" name="Elipse 97"/>
            <p:cNvSpPr/>
            <p:nvPr/>
          </p:nvSpPr>
          <p:spPr>
            <a:xfrm rot="2148704">
              <a:off x="7960722" y="2821270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9" name="Elipse 98"/>
            <p:cNvSpPr/>
            <p:nvPr/>
          </p:nvSpPr>
          <p:spPr>
            <a:xfrm rot="2148704">
              <a:off x="7482208" y="2177096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0" name="Elipse 99"/>
            <p:cNvSpPr/>
            <p:nvPr/>
          </p:nvSpPr>
          <p:spPr>
            <a:xfrm rot="2148704">
              <a:off x="7971799" y="2177096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1" name="Elipse 100"/>
            <p:cNvSpPr/>
            <p:nvPr/>
          </p:nvSpPr>
          <p:spPr>
            <a:xfrm rot="2148704">
              <a:off x="7482209" y="1524245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2" name="Elipse 101"/>
            <p:cNvSpPr/>
            <p:nvPr/>
          </p:nvSpPr>
          <p:spPr>
            <a:xfrm rot="2148704">
              <a:off x="7971800" y="1524245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3" name="Elipse 102"/>
            <p:cNvSpPr/>
            <p:nvPr/>
          </p:nvSpPr>
          <p:spPr>
            <a:xfrm rot="2148704">
              <a:off x="7492055" y="879136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4" name="Elipse 103"/>
            <p:cNvSpPr/>
            <p:nvPr/>
          </p:nvSpPr>
          <p:spPr>
            <a:xfrm rot="2148704">
              <a:off x="7981646" y="879136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5" name="Elipse 104"/>
            <p:cNvSpPr/>
            <p:nvPr/>
          </p:nvSpPr>
          <p:spPr>
            <a:xfrm rot="2148704">
              <a:off x="6755873" y="1532629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6" name="Elipse 105"/>
            <p:cNvSpPr/>
            <p:nvPr/>
          </p:nvSpPr>
          <p:spPr>
            <a:xfrm rot="2148704">
              <a:off x="6755872" y="2177097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7" name="Elipse 106"/>
            <p:cNvSpPr/>
            <p:nvPr/>
          </p:nvSpPr>
          <p:spPr>
            <a:xfrm rot="2148704">
              <a:off x="8694524" y="1521767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8" name="Elipse 107"/>
            <p:cNvSpPr/>
            <p:nvPr/>
          </p:nvSpPr>
          <p:spPr>
            <a:xfrm rot="2148704">
              <a:off x="8694523" y="2166235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grpSp>
          <p:nvGrpSpPr>
            <p:cNvPr id="109" name="Grupo 108"/>
            <p:cNvGrpSpPr/>
            <p:nvPr/>
          </p:nvGrpSpPr>
          <p:grpSpPr>
            <a:xfrm>
              <a:off x="4029855" y="2621750"/>
              <a:ext cx="3270527" cy="181888"/>
              <a:chOff x="4452351" y="1123214"/>
              <a:chExt cx="3270527" cy="181888"/>
            </a:xfrm>
          </p:grpSpPr>
          <p:sp>
            <p:nvSpPr>
              <p:cNvPr id="110" name="Elipse 109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2" name="Elipse 111"/>
              <p:cNvSpPr/>
              <p:nvPr/>
            </p:nvSpPr>
            <p:spPr>
              <a:xfrm rot="2148704">
                <a:off x="5463739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3" name="Elipse 112"/>
              <p:cNvSpPr/>
              <p:nvPr/>
            </p:nvSpPr>
            <p:spPr>
              <a:xfrm rot="2148704">
                <a:off x="6533627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4" name="Elipse 113"/>
              <p:cNvSpPr/>
              <p:nvPr/>
            </p:nvSpPr>
            <p:spPr>
              <a:xfrm rot="2148704">
                <a:off x="7579442" y="114373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15" name="Grupo 114"/>
            <p:cNvGrpSpPr/>
            <p:nvPr/>
          </p:nvGrpSpPr>
          <p:grpSpPr>
            <a:xfrm>
              <a:off x="4018733" y="3015977"/>
              <a:ext cx="3270527" cy="181888"/>
              <a:chOff x="4452351" y="1123214"/>
              <a:chExt cx="3270527" cy="181888"/>
            </a:xfrm>
          </p:grpSpPr>
          <p:sp>
            <p:nvSpPr>
              <p:cNvPr id="116" name="Elipse 115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7" name="Elipse 116"/>
              <p:cNvSpPr/>
              <p:nvPr/>
            </p:nvSpPr>
            <p:spPr>
              <a:xfrm rot="2148704">
                <a:off x="5463739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8" name="Elipse 117"/>
              <p:cNvSpPr/>
              <p:nvPr/>
            </p:nvSpPr>
            <p:spPr>
              <a:xfrm rot="2148704">
                <a:off x="6533627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9" name="Elipse 118"/>
              <p:cNvSpPr/>
              <p:nvPr/>
            </p:nvSpPr>
            <p:spPr>
              <a:xfrm rot="2148704">
                <a:off x="7579442" y="114373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20" name="Grupo 119"/>
            <p:cNvGrpSpPr/>
            <p:nvPr/>
          </p:nvGrpSpPr>
          <p:grpSpPr>
            <a:xfrm>
              <a:off x="4024146" y="3427789"/>
              <a:ext cx="3270527" cy="181888"/>
              <a:chOff x="4452351" y="1123214"/>
              <a:chExt cx="3270527" cy="181888"/>
            </a:xfrm>
          </p:grpSpPr>
          <p:sp>
            <p:nvSpPr>
              <p:cNvPr id="121" name="Elipse 120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2" name="Elipse 121"/>
              <p:cNvSpPr/>
              <p:nvPr/>
            </p:nvSpPr>
            <p:spPr>
              <a:xfrm rot="2148704">
                <a:off x="5463739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3" name="Elipse 122"/>
              <p:cNvSpPr/>
              <p:nvPr/>
            </p:nvSpPr>
            <p:spPr>
              <a:xfrm rot="2148704">
                <a:off x="6533627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4" name="Elipse 123"/>
              <p:cNvSpPr/>
              <p:nvPr/>
            </p:nvSpPr>
            <p:spPr>
              <a:xfrm rot="2148704">
                <a:off x="7579442" y="114373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25" name="Grupo 124"/>
            <p:cNvGrpSpPr/>
            <p:nvPr/>
          </p:nvGrpSpPr>
          <p:grpSpPr>
            <a:xfrm>
              <a:off x="4018733" y="3857724"/>
              <a:ext cx="3270527" cy="181888"/>
              <a:chOff x="4452351" y="1123214"/>
              <a:chExt cx="3270527" cy="181888"/>
            </a:xfrm>
          </p:grpSpPr>
          <p:sp>
            <p:nvSpPr>
              <p:cNvPr id="126" name="Elipse 125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7" name="Elipse 126"/>
              <p:cNvSpPr/>
              <p:nvPr/>
            </p:nvSpPr>
            <p:spPr>
              <a:xfrm rot="2148704">
                <a:off x="5463739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8" name="Elipse 127"/>
              <p:cNvSpPr/>
              <p:nvPr/>
            </p:nvSpPr>
            <p:spPr>
              <a:xfrm rot="2148704">
                <a:off x="6533627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9" name="Elipse 128"/>
              <p:cNvSpPr/>
              <p:nvPr/>
            </p:nvSpPr>
            <p:spPr>
              <a:xfrm rot="2148704">
                <a:off x="7579442" y="114373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30" name="Grupo 129"/>
            <p:cNvGrpSpPr/>
            <p:nvPr/>
          </p:nvGrpSpPr>
          <p:grpSpPr>
            <a:xfrm rot="5400000">
              <a:off x="9275060" y="2373013"/>
              <a:ext cx="2083599" cy="171812"/>
              <a:chOff x="4452351" y="1123213"/>
              <a:chExt cx="2083599" cy="171812"/>
            </a:xfrm>
          </p:grpSpPr>
          <p:sp>
            <p:nvSpPr>
              <p:cNvPr id="131" name="Elipse 130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2" name="Elipse 131"/>
              <p:cNvSpPr/>
              <p:nvPr/>
            </p:nvSpPr>
            <p:spPr>
              <a:xfrm rot="2148704">
                <a:off x="5087826" y="112321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3" name="Elipse 132"/>
              <p:cNvSpPr/>
              <p:nvPr/>
            </p:nvSpPr>
            <p:spPr>
              <a:xfrm rot="2148704">
                <a:off x="5755531" y="113365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4" name="Elipse 133"/>
              <p:cNvSpPr/>
              <p:nvPr/>
            </p:nvSpPr>
            <p:spPr>
              <a:xfrm rot="2148704">
                <a:off x="6392514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35" name="Elipse 134"/>
            <p:cNvSpPr/>
            <p:nvPr/>
          </p:nvSpPr>
          <p:spPr>
            <a:xfrm rot="7548704">
              <a:off x="10239919" y="4001595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grpSp>
          <p:nvGrpSpPr>
            <p:cNvPr id="136" name="Grupo 135"/>
            <p:cNvGrpSpPr/>
            <p:nvPr/>
          </p:nvGrpSpPr>
          <p:grpSpPr>
            <a:xfrm rot="5400000">
              <a:off x="8600908" y="2177469"/>
              <a:ext cx="2083599" cy="171812"/>
              <a:chOff x="4452351" y="1123213"/>
              <a:chExt cx="2083599" cy="171812"/>
            </a:xfrm>
          </p:grpSpPr>
          <p:sp>
            <p:nvSpPr>
              <p:cNvPr id="137" name="Elipse 136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8" name="Elipse 137"/>
              <p:cNvSpPr/>
              <p:nvPr/>
            </p:nvSpPr>
            <p:spPr>
              <a:xfrm rot="2148704">
                <a:off x="5087826" y="112321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9" name="Elipse 138"/>
              <p:cNvSpPr/>
              <p:nvPr/>
            </p:nvSpPr>
            <p:spPr>
              <a:xfrm rot="2148704">
                <a:off x="5755531" y="113365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0" name="Elipse 139"/>
              <p:cNvSpPr/>
              <p:nvPr/>
            </p:nvSpPr>
            <p:spPr>
              <a:xfrm rot="2148704">
                <a:off x="6392514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41" name="Elipse 140"/>
            <p:cNvSpPr/>
            <p:nvPr/>
          </p:nvSpPr>
          <p:spPr>
            <a:xfrm rot="7548704">
              <a:off x="9565767" y="3806051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grpSp>
          <p:nvGrpSpPr>
            <p:cNvPr id="142" name="Grupo 141"/>
            <p:cNvGrpSpPr/>
            <p:nvPr/>
          </p:nvGrpSpPr>
          <p:grpSpPr>
            <a:xfrm rot="5400000">
              <a:off x="7919425" y="2013462"/>
              <a:ext cx="2083599" cy="171812"/>
              <a:chOff x="4452351" y="1123213"/>
              <a:chExt cx="2083599" cy="171812"/>
            </a:xfrm>
          </p:grpSpPr>
          <p:sp>
            <p:nvSpPr>
              <p:cNvPr id="143" name="Elipse 142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4" name="Elipse 143"/>
              <p:cNvSpPr/>
              <p:nvPr/>
            </p:nvSpPr>
            <p:spPr>
              <a:xfrm rot="2148704">
                <a:off x="5087826" y="112321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5" name="Elipse 144"/>
              <p:cNvSpPr/>
              <p:nvPr/>
            </p:nvSpPr>
            <p:spPr>
              <a:xfrm rot="2148704">
                <a:off x="5755531" y="113365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6" name="Elipse 145"/>
              <p:cNvSpPr/>
              <p:nvPr/>
            </p:nvSpPr>
            <p:spPr>
              <a:xfrm rot="2148704">
                <a:off x="6392514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47" name="Elipse 146"/>
            <p:cNvSpPr/>
            <p:nvPr/>
          </p:nvSpPr>
          <p:spPr>
            <a:xfrm rot="7548704">
              <a:off x="8884284" y="3642044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148" name="CaixaDeTexto 147"/>
          <p:cNvSpPr txBox="1"/>
          <p:nvPr/>
        </p:nvSpPr>
        <p:spPr>
          <a:xfrm>
            <a:off x="546240" y="2963737"/>
            <a:ext cx="144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Lattice</a:t>
            </a:r>
            <a:r>
              <a:rPr lang="pt-BR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 points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72" name="Group 20"/>
          <p:cNvGrpSpPr/>
          <p:nvPr/>
        </p:nvGrpSpPr>
        <p:grpSpPr>
          <a:xfrm>
            <a:off x="2743201" y="5426074"/>
            <a:ext cx="6934199" cy="1289839"/>
            <a:chOff x="1219201" y="5029200"/>
            <a:chExt cx="6934199" cy="1289839"/>
          </a:xfrm>
        </p:grpSpPr>
        <p:pic>
          <p:nvPicPr>
            <p:cNvPr id="185" name="Picture 16" descr="heptagono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81400" y="5029200"/>
              <a:ext cx="1831568" cy="1271556"/>
            </a:xfrm>
            <a:prstGeom prst="rect">
              <a:avLst/>
            </a:prstGeom>
          </p:spPr>
        </p:pic>
        <p:pic>
          <p:nvPicPr>
            <p:cNvPr id="186" name="Picture 17" descr="pentagono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9201" y="5029200"/>
              <a:ext cx="1693666" cy="1289839"/>
            </a:xfrm>
            <a:prstGeom prst="rect">
              <a:avLst/>
            </a:prstGeom>
          </p:spPr>
        </p:pic>
        <p:pic>
          <p:nvPicPr>
            <p:cNvPr id="187" name="Picture 18" descr="dodecaedro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72200" y="5105400"/>
              <a:ext cx="1981200" cy="1170232"/>
            </a:xfrm>
            <a:prstGeom prst="rect">
              <a:avLst/>
            </a:prstGeom>
          </p:spPr>
        </p:pic>
      </p:grpSp>
      <p:sp>
        <p:nvSpPr>
          <p:cNvPr id="188" name="TextBox 19"/>
          <p:cNvSpPr txBox="1"/>
          <p:nvPr/>
        </p:nvSpPr>
        <p:spPr>
          <a:xfrm>
            <a:off x="1676400" y="4753447"/>
            <a:ext cx="883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Are </a:t>
            </a:r>
            <a:r>
              <a:rPr lang="en-US" u="sng" dirty="0">
                <a:latin typeface="Calibri Light" panose="020F0302020204030204" pitchFamily="34" charset="0"/>
              </a:rPr>
              <a:t>ALL</a:t>
            </a:r>
            <a:r>
              <a:rPr lang="en-US" dirty="0">
                <a:latin typeface="Calibri Light" panose="020F0302020204030204" pitchFamily="34" charset="0"/>
              </a:rPr>
              <a:t> geometric shapes are possible for a unit cell? </a:t>
            </a:r>
            <a:r>
              <a:rPr lang="en-US" sz="2400" dirty="0">
                <a:solidFill>
                  <a:srgbClr val="FF0000"/>
                </a:solidFill>
                <a:latin typeface="Calibri Light" panose="020F0302020204030204" pitchFamily="34" charset="0"/>
              </a:rPr>
              <a:t>NO!</a:t>
            </a:r>
            <a:endParaRPr lang="pt-BR" sz="2400" b="1" u="sng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grpSp>
        <p:nvGrpSpPr>
          <p:cNvPr id="189" name="Group 25"/>
          <p:cNvGrpSpPr/>
          <p:nvPr/>
        </p:nvGrpSpPr>
        <p:grpSpPr>
          <a:xfrm>
            <a:off x="2971800" y="5502274"/>
            <a:ext cx="6477000" cy="1219200"/>
            <a:chOff x="1447800" y="5105400"/>
            <a:chExt cx="6477000" cy="1219200"/>
          </a:xfrm>
          <a:solidFill>
            <a:srgbClr val="FF0000"/>
          </a:solidFill>
        </p:grpSpPr>
        <p:sp>
          <p:nvSpPr>
            <p:cNvPr id="190" name="&quot;No&quot; Symbol 22"/>
            <p:cNvSpPr/>
            <p:nvPr/>
          </p:nvSpPr>
          <p:spPr>
            <a:xfrm>
              <a:off x="1447800" y="5181600"/>
              <a:ext cx="1371600" cy="1143000"/>
            </a:xfrm>
            <a:prstGeom prst="noSmoking">
              <a:avLst>
                <a:gd name="adj" fmla="val 3151"/>
              </a:avLst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91" name="&quot;No&quot; Symbol 23"/>
            <p:cNvSpPr/>
            <p:nvPr/>
          </p:nvSpPr>
          <p:spPr>
            <a:xfrm>
              <a:off x="3886200" y="5105400"/>
              <a:ext cx="1371600" cy="1143000"/>
            </a:xfrm>
            <a:prstGeom prst="noSmoking">
              <a:avLst>
                <a:gd name="adj" fmla="val 3151"/>
              </a:avLst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92" name="&quot;No&quot; Symbol 24"/>
            <p:cNvSpPr/>
            <p:nvPr/>
          </p:nvSpPr>
          <p:spPr>
            <a:xfrm>
              <a:off x="6553200" y="5105400"/>
              <a:ext cx="1371600" cy="1143000"/>
            </a:xfrm>
            <a:prstGeom prst="noSmoking">
              <a:avLst>
                <a:gd name="adj" fmla="val 3151"/>
              </a:avLst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10" name="Retângulo 9"/>
          <p:cNvSpPr/>
          <p:nvPr/>
        </p:nvSpPr>
        <p:spPr>
          <a:xfrm>
            <a:off x="8290408" y="4753447"/>
            <a:ext cx="961168" cy="472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981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real diffraction pattern (billions of molecules packed)</a:t>
            </a:r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49" y="865148"/>
            <a:ext cx="5914467" cy="579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0"/>
          <p:cNvSpPr txBox="1"/>
          <p:nvPr/>
        </p:nvSpPr>
        <p:spPr>
          <a:xfrm>
            <a:off x="7599358" y="695871"/>
            <a:ext cx="2342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alibri Light" panose="020F0302020204030204" pitchFamily="34" charset="0"/>
              </a:rPr>
              <a:t>EM </a:t>
            </a:r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RESUMO</a:t>
            </a:r>
            <a:r>
              <a:rPr lang="en-US" sz="1600" b="1" dirty="0">
                <a:solidFill>
                  <a:schemeClr val="bg1"/>
                </a:solidFill>
                <a:latin typeface="Calibri Light" panose="020F0302020204030204" pitchFamily="34" charset="0"/>
              </a:rPr>
              <a:t> (ATÉ </a:t>
            </a:r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AGORA</a:t>
            </a:r>
            <a:r>
              <a:rPr lang="en-US" sz="1600" b="1" dirty="0">
                <a:solidFill>
                  <a:schemeClr val="bg1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8" name="Retângulo 7"/>
          <p:cNvSpPr/>
          <p:nvPr/>
        </p:nvSpPr>
        <p:spPr>
          <a:xfrm>
            <a:off x="6096000" y="2820343"/>
            <a:ext cx="594359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</a:rPr>
              <a:t>Therefore, the </a:t>
            </a:r>
            <a:r>
              <a:rPr lang="en-US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spot intensity </a:t>
            </a:r>
            <a:r>
              <a:rPr lang="en-US" sz="1600" dirty="0">
                <a:latin typeface="Calibri Light" panose="020F0302020204030204" pitchFamily="34" charset="0"/>
              </a:rPr>
              <a:t>is directly related to the electronic distribution of the </a:t>
            </a:r>
            <a:r>
              <a:rPr lang="en-US" sz="1600" dirty="0" err="1">
                <a:latin typeface="Calibri Light" panose="020F0302020204030204" pitchFamily="34" charset="0"/>
              </a:rPr>
              <a:t>scatterer</a:t>
            </a:r>
            <a:r>
              <a:rPr lang="en-US" sz="1600" dirty="0">
                <a:latin typeface="Calibri Light" panose="020F0302020204030204" pitchFamily="34" charset="0"/>
              </a:rPr>
              <a:t>.</a:t>
            </a:r>
          </a:p>
          <a:p>
            <a:pPr algn="ctr"/>
            <a:endParaRPr lang="en-US" sz="1600" dirty="0">
              <a:effectLst/>
              <a:latin typeface="Calibri Light" panose="020F0302020204030204" pitchFamily="34" charset="0"/>
            </a:endParaRPr>
          </a:p>
          <a:p>
            <a:pPr algn="ctr"/>
            <a:endParaRPr lang="en-US" sz="1600" dirty="0">
              <a:latin typeface="Calibri Light" panose="020F0302020204030204" pitchFamily="34" charset="0"/>
            </a:endParaRPr>
          </a:p>
          <a:p>
            <a:pPr algn="ctr"/>
            <a:endParaRPr lang="en-US" sz="1600" dirty="0">
              <a:effectLst/>
              <a:latin typeface="Calibri Light" panose="020F0302020204030204" pitchFamily="34" charset="0"/>
            </a:endParaRPr>
          </a:p>
          <a:p>
            <a:pPr algn="ctr"/>
            <a:r>
              <a:rPr lang="en-US" sz="1600" dirty="0">
                <a:effectLst/>
                <a:latin typeface="Calibri Light" panose="020F0302020204030204" pitchFamily="34" charset="0"/>
              </a:rPr>
              <a:t>The </a:t>
            </a:r>
            <a:r>
              <a:rPr lang="en-US" sz="1600" b="1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spot position </a:t>
            </a:r>
            <a:r>
              <a:rPr lang="en-US" sz="1600" dirty="0">
                <a:effectLst/>
                <a:latin typeface="Calibri Light" panose="020F0302020204030204" pitchFamily="34" charset="0"/>
              </a:rPr>
              <a:t>on the </a:t>
            </a:r>
            <a:r>
              <a:rPr lang="en-US" sz="1600" dirty="0" err="1">
                <a:effectLst/>
                <a:latin typeface="Calibri Light" panose="020F0302020204030204" pitchFamily="34" charset="0"/>
              </a:rPr>
              <a:t>detectoris</a:t>
            </a:r>
            <a:r>
              <a:rPr lang="en-US" sz="1600" dirty="0">
                <a:effectLst/>
                <a:latin typeface="Calibri Light" panose="020F0302020204030204" pitchFamily="34" charset="0"/>
              </a:rPr>
              <a:t> determined by the spatial frequency of the lattice points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6096000" y="1308175"/>
            <a:ext cx="594359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Each spot is the sum of the scattering from ALL atoms from ALL protein molecules that make up the crystal.</a:t>
            </a:r>
            <a:endParaRPr lang="en-US" sz="16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483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F6EE5-F9AB-4F3E-9456-676FBC779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90E33407-2417-4FF7-A3EA-C317A3434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33</a:t>
            </a:fld>
            <a:endParaRPr lang="pt-BR" dirty="0"/>
          </a:p>
        </p:txBody>
      </p:sp>
      <p:pic>
        <p:nvPicPr>
          <p:cNvPr id="4" name="Screen Shot 2014-03-15 at 12.17.43 PM.png">
            <a:extLst>
              <a:ext uri="{FF2B5EF4-FFF2-40B4-BE49-F238E27FC236}">
                <a16:creationId xmlns:a16="http://schemas.microsoft.com/office/drawing/2014/main" id="{E953F99F-5054-46E8-A17E-5625A591D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348" y="232232"/>
            <a:ext cx="2750223" cy="27502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127">
            <a:extLst>
              <a:ext uri="{FF2B5EF4-FFF2-40B4-BE49-F238E27FC236}">
                <a16:creationId xmlns:a16="http://schemas.microsoft.com/office/drawing/2014/main" id="{8AEA9D0A-7AD5-43EF-A329-0A0C15258654}"/>
              </a:ext>
            </a:extLst>
          </p:cNvPr>
          <p:cNvGrpSpPr/>
          <p:nvPr/>
        </p:nvGrpSpPr>
        <p:grpSpPr>
          <a:xfrm>
            <a:off x="2103556" y="3090917"/>
            <a:ext cx="2750223" cy="3531619"/>
            <a:chOff x="0" y="0"/>
            <a:chExt cx="3911426" cy="5022746"/>
          </a:xfrm>
        </p:grpSpPr>
        <p:pic>
          <p:nvPicPr>
            <p:cNvPr id="6" name="moltransform_sampledwhite.png">
              <a:extLst>
                <a:ext uri="{FF2B5EF4-FFF2-40B4-BE49-F238E27FC236}">
                  <a16:creationId xmlns:a16="http://schemas.microsoft.com/office/drawing/2014/main" id="{FB05C336-7423-4A8D-928D-117B4B7AC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11319"/>
              <a:ext cx="3911427" cy="3911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Shape 126">
              <a:extLst>
                <a:ext uri="{FF2B5EF4-FFF2-40B4-BE49-F238E27FC236}">
                  <a16:creationId xmlns:a16="http://schemas.microsoft.com/office/drawing/2014/main" id="{62AE7B0D-9637-4B7E-A384-32D42AB3E770}"/>
                </a:ext>
              </a:extLst>
            </p:cNvPr>
            <p:cNvSpPr/>
            <p:nvPr/>
          </p:nvSpPr>
          <p:spPr>
            <a:xfrm flipH="1">
              <a:off x="2000023" y="0"/>
              <a:ext cx="1" cy="1111320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</p:grpSp>
      <p:grpSp>
        <p:nvGrpSpPr>
          <p:cNvPr id="8" name="Group 130">
            <a:extLst>
              <a:ext uri="{FF2B5EF4-FFF2-40B4-BE49-F238E27FC236}">
                <a16:creationId xmlns:a16="http://schemas.microsoft.com/office/drawing/2014/main" id="{075E8B42-9F49-4E4B-8341-55B3CD345FDD}"/>
              </a:ext>
            </a:extLst>
          </p:cNvPr>
          <p:cNvGrpSpPr/>
          <p:nvPr/>
        </p:nvGrpSpPr>
        <p:grpSpPr>
          <a:xfrm>
            <a:off x="5028711" y="3835061"/>
            <a:ext cx="3737795" cy="2750223"/>
            <a:chOff x="-75388" y="6000"/>
            <a:chExt cx="5315975" cy="3911427"/>
          </a:xfrm>
        </p:grpSpPr>
        <p:pic>
          <p:nvPicPr>
            <p:cNvPr id="9" name="moltransform_sampledcolor.png">
              <a:extLst>
                <a:ext uri="{FF2B5EF4-FFF2-40B4-BE49-F238E27FC236}">
                  <a16:creationId xmlns:a16="http://schemas.microsoft.com/office/drawing/2014/main" id="{D951B282-CDB8-414D-B1D3-D1B06AE13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9159" y="6000"/>
              <a:ext cx="3911428" cy="391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Shape 129">
              <a:extLst>
                <a:ext uri="{FF2B5EF4-FFF2-40B4-BE49-F238E27FC236}">
                  <a16:creationId xmlns:a16="http://schemas.microsoft.com/office/drawing/2014/main" id="{8F6F1F6F-400B-4B76-BA85-262B3E193553}"/>
                </a:ext>
              </a:extLst>
            </p:cNvPr>
            <p:cNvSpPr/>
            <p:nvPr/>
          </p:nvSpPr>
          <p:spPr>
            <a:xfrm>
              <a:off x="-75388" y="1961715"/>
              <a:ext cx="1243782" cy="0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31F7D9D-0B85-4797-A6AD-46DEBD484DD1}"/>
              </a:ext>
            </a:extLst>
          </p:cNvPr>
          <p:cNvGrpSpPr/>
          <p:nvPr/>
        </p:nvGrpSpPr>
        <p:grpSpPr>
          <a:xfrm>
            <a:off x="6982308" y="1951468"/>
            <a:ext cx="5028170" cy="2285362"/>
            <a:chOff x="6054132" y="328282"/>
            <a:chExt cx="5900792" cy="2787756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B736C8EC-84AA-4F94-82F6-237A975B0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6198657" y="328282"/>
              <a:ext cx="1047712" cy="1047712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E330E2FE-AD48-4EE1-A572-40B0F516D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7139763" y="328282"/>
              <a:ext cx="1047712" cy="1047712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56FC42B7-3385-49E9-8179-548F5416B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8083894" y="330253"/>
              <a:ext cx="1047712" cy="1047712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B5CD816C-DE35-4221-AF77-2FDE39AF6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9025000" y="330253"/>
              <a:ext cx="1047712" cy="1047712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A3539D9E-63BF-4BEC-810C-4CF54989D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9966106" y="328282"/>
              <a:ext cx="1047712" cy="1047712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B20FE639-1BDA-4670-B141-C9698EF42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10907212" y="328282"/>
              <a:ext cx="1047712" cy="1047712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BDBAA5C0-48AA-4CB6-9EDF-67EB3290A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6577988" y="1194362"/>
              <a:ext cx="1047712" cy="1047712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90CF0C55-B0CC-4C8B-ACA0-81FA8E36B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7519094" y="1194362"/>
              <a:ext cx="1047712" cy="1047712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00E6DFD9-E595-46D9-8CEF-DBC43D89C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8463225" y="1196333"/>
              <a:ext cx="1047712" cy="1047712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1BAECF2B-4776-4F5D-B80E-C8F7F1E5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9404331" y="1196333"/>
              <a:ext cx="1047712" cy="1047712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C2732398-F1AC-42DA-B843-A5C91962D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10345437" y="1194362"/>
              <a:ext cx="1047712" cy="104771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F373A4CE-9DCC-4659-87B2-B6F6AB804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6054132" y="2066355"/>
              <a:ext cx="1047712" cy="1047712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B6503639-7506-49C8-8E57-9D459C702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6995238" y="2066355"/>
              <a:ext cx="1047712" cy="1047712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54A87EC9-4C8D-4935-A32D-FA2588DDA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7939369" y="2068326"/>
              <a:ext cx="1047712" cy="1047712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F7015F26-CE9F-48C9-9AAA-C329ECA8F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8880475" y="2068326"/>
              <a:ext cx="1047712" cy="1047712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CCA791A2-8E74-4210-B93F-D30184192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9821581" y="2066355"/>
              <a:ext cx="1047712" cy="1047712"/>
            </a:xfrm>
            <a:prstGeom prst="rect">
              <a:avLst/>
            </a:prstGeom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894E9512-B5E8-4C09-BEEC-C12B86597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10762687" y="2066355"/>
              <a:ext cx="1047712" cy="1047712"/>
            </a:xfrm>
            <a:prstGeom prst="rect">
              <a:avLst/>
            </a:prstGeom>
          </p:spPr>
        </p:pic>
      </p:grpSp>
      <p:sp>
        <p:nvSpPr>
          <p:cNvPr id="29" name="Shape 120">
            <a:extLst>
              <a:ext uri="{FF2B5EF4-FFF2-40B4-BE49-F238E27FC236}">
                <a16:creationId xmlns:a16="http://schemas.microsoft.com/office/drawing/2014/main" id="{C9C57F52-2528-4573-A87F-60F733085787}"/>
              </a:ext>
            </a:extLst>
          </p:cNvPr>
          <p:cNvSpPr/>
          <p:nvPr/>
        </p:nvSpPr>
        <p:spPr>
          <a:xfrm>
            <a:off x="288127" y="119661"/>
            <a:ext cx="1810240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pt-BR" sz="2000" dirty="0"/>
              <a:t>Single </a:t>
            </a:r>
            <a:r>
              <a:rPr lang="en-GB" sz="2000" dirty="0"/>
              <a:t>molecule</a:t>
            </a:r>
            <a:endParaRPr lang="pt-BR" sz="2000" dirty="0"/>
          </a:p>
          <a:p>
            <a:pPr algn="ctr"/>
            <a:r>
              <a:rPr lang="pt-BR" sz="2000" dirty="0"/>
              <a:t>X-</a:t>
            </a:r>
            <a:r>
              <a:rPr lang="pt-BR" sz="2000" dirty="0" err="1"/>
              <a:t>ray</a:t>
            </a:r>
            <a:r>
              <a:rPr lang="pt-BR" sz="2000" dirty="0"/>
              <a:t> </a:t>
            </a:r>
            <a:r>
              <a:rPr lang="pt-BR" sz="2000" dirty="0" err="1"/>
              <a:t>scattering</a:t>
            </a:r>
            <a:endParaRPr lang="pt-BR" sz="2000" dirty="0"/>
          </a:p>
        </p:txBody>
      </p:sp>
      <p:sp>
        <p:nvSpPr>
          <p:cNvPr id="30" name="Shape 120">
            <a:extLst>
              <a:ext uri="{FF2B5EF4-FFF2-40B4-BE49-F238E27FC236}">
                <a16:creationId xmlns:a16="http://schemas.microsoft.com/office/drawing/2014/main" id="{52E22B38-15E7-4D56-8E35-BB57B44FCDE3}"/>
              </a:ext>
            </a:extLst>
          </p:cNvPr>
          <p:cNvSpPr/>
          <p:nvPr/>
        </p:nvSpPr>
        <p:spPr>
          <a:xfrm>
            <a:off x="8956036" y="4798431"/>
            <a:ext cx="310912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/>
            <a:r>
              <a:rPr lang="pt-BR" sz="2000" dirty="0"/>
              <a:t>X-</a:t>
            </a:r>
            <a:r>
              <a:rPr lang="pt-BR" sz="2000" dirty="0" err="1"/>
              <a:t>ray</a:t>
            </a:r>
            <a:r>
              <a:rPr lang="pt-BR" sz="2000" dirty="0"/>
              <a:t> </a:t>
            </a:r>
            <a:r>
              <a:rPr lang="pt-BR" sz="2000" dirty="0" err="1"/>
              <a:t>diffraction</a:t>
            </a:r>
            <a:r>
              <a:rPr lang="pt-BR" sz="2000" dirty="0"/>
              <a:t> </a:t>
            </a:r>
            <a:r>
              <a:rPr lang="pt-BR" sz="2000" dirty="0" err="1"/>
              <a:t>by</a:t>
            </a:r>
            <a:r>
              <a:rPr lang="pt-BR" sz="2000" dirty="0"/>
              <a:t> a </a:t>
            </a:r>
            <a:r>
              <a:rPr lang="pt-BR" sz="2000" dirty="0" err="1"/>
              <a:t>crystal</a:t>
            </a:r>
            <a:endParaRPr lang="pt-BR" sz="2000" dirty="0"/>
          </a:p>
        </p:txBody>
      </p:sp>
      <p:graphicFrame>
        <p:nvGraphicFramePr>
          <p:cNvPr id="31" name="Objeto 30">
            <a:extLst>
              <a:ext uri="{FF2B5EF4-FFF2-40B4-BE49-F238E27FC236}">
                <a16:creationId xmlns:a16="http://schemas.microsoft.com/office/drawing/2014/main" id="{557F10B5-4591-4373-A442-93C0D5211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428346"/>
              </p:ext>
            </p:extLst>
          </p:nvPr>
        </p:nvGraphicFramePr>
        <p:xfrm>
          <a:off x="230714" y="5594499"/>
          <a:ext cx="1608137" cy="40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6" imgW="965160" imgH="241200" progId="Equation.3">
                  <p:embed/>
                </p:oleObj>
              </mc:Choice>
              <mc:Fallback>
                <p:oleObj name="Equação" r:id="rId6" imgW="965160" imgH="241200" progId="Equation.3">
                  <p:embed/>
                  <p:pic>
                    <p:nvPicPr>
                      <p:cNvPr id="47" name="Objeto 46">
                        <a:extLst>
                          <a:ext uri="{FF2B5EF4-FFF2-40B4-BE49-F238E27FC236}">
                            <a16:creationId xmlns:a16="http://schemas.microsoft.com/office/drawing/2014/main" id="{B8516B9B-8F21-42D8-8EFA-272FE5FFA1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714" y="5594499"/>
                        <a:ext cx="1608137" cy="402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85F610C5-20A4-4B3F-BCD5-B89497420543}"/>
                  </a:ext>
                </a:extLst>
              </p:cNvPr>
              <p:cNvSpPr txBox="1"/>
              <p:nvPr/>
            </p:nvSpPr>
            <p:spPr>
              <a:xfrm>
                <a:off x="84937" y="948360"/>
                <a:ext cx="2406370" cy="7875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85F610C5-20A4-4B3F-BCD5-B89497420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7" y="948360"/>
                <a:ext cx="2406370" cy="7875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Object 58">
            <a:extLst>
              <a:ext uri="{FF2B5EF4-FFF2-40B4-BE49-F238E27FC236}">
                <a16:creationId xmlns:a16="http://schemas.microsoft.com/office/drawing/2014/main" id="{90DDFC82-FEC6-48F6-AF1A-CC0512DF39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756756"/>
              </p:ext>
            </p:extLst>
          </p:nvPr>
        </p:nvGraphicFramePr>
        <p:xfrm>
          <a:off x="8872210" y="5247424"/>
          <a:ext cx="3313112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97950" imgH="444307" progId="Equation.3">
                  <p:embed/>
                </p:oleObj>
              </mc:Choice>
              <mc:Fallback>
                <p:oleObj name="Equation" r:id="rId10" imgW="1497950" imgH="444307" progId="Equation.3">
                  <p:embed/>
                  <p:pic>
                    <p:nvPicPr>
                      <p:cNvPr id="49" name="Object 58">
                        <a:extLst>
                          <a:ext uri="{FF2B5EF4-FFF2-40B4-BE49-F238E27FC236}">
                            <a16:creationId xmlns:a16="http://schemas.microsoft.com/office/drawing/2014/main" id="{5A856961-72FC-4041-AC00-F7546CB8BB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2210" y="5247424"/>
                        <a:ext cx="3313112" cy="981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349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8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nimal, desenho&#10;&#10;Descrição gerada automaticamente">
            <a:extLst>
              <a:ext uri="{FF2B5EF4-FFF2-40B4-BE49-F238E27FC236}">
                <a16:creationId xmlns:a16="http://schemas.microsoft.com/office/drawing/2014/main" id="{BA40AA2D-41BB-4E9C-A9F1-0AC4AE128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" y="1268413"/>
            <a:ext cx="5007635" cy="4394200"/>
          </a:xfrm>
          <a:prstGeom prst="rect">
            <a:avLst/>
          </a:prstGeom>
        </p:spPr>
      </p:pic>
      <p:pic>
        <p:nvPicPr>
          <p:cNvPr id="5" name="Imagem 4" descr="Uma imagem contendo animal&#10;&#10;Descrição gerada automaticamente">
            <a:extLst>
              <a:ext uri="{FF2B5EF4-FFF2-40B4-BE49-F238E27FC236}">
                <a16:creationId xmlns:a16="http://schemas.microsoft.com/office/drawing/2014/main" id="{43E89730-EDB1-4D38-BDE4-C18698D1F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10" y="1268413"/>
            <a:ext cx="5080000" cy="43942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C143C55-1C80-43F8-A1B9-8B1D0FEAF010}"/>
              </a:ext>
            </a:extLst>
          </p:cNvPr>
          <p:cNvSpPr txBox="1"/>
          <p:nvPr/>
        </p:nvSpPr>
        <p:spPr>
          <a:xfrm>
            <a:off x="4339173" y="625642"/>
            <a:ext cx="351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High </a:t>
            </a:r>
            <a:r>
              <a:rPr lang="pt-BR" dirty="0" err="1"/>
              <a:t>resolution</a:t>
            </a:r>
            <a:r>
              <a:rPr lang="pt-BR" dirty="0"/>
              <a:t> </a:t>
            </a:r>
            <a:r>
              <a:rPr lang="pt-BR" dirty="0" err="1"/>
              <a:t>means</a:t>
            </a:r>
            <a:r>
              <a:rPr lang="pt-BR" dirty="0"/>
              <a:t> more </a:t>
            </a:r>
            <a:r>
              <a:rPr lang="pt-BR" dirty="0" err="1"/>
              <a:t>details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4740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2492896"/>
            <a:ext cx="5040560" cy="3606692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3005" y="1590105"/>
            <a:ext cx="3474350" cy="340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3463796" y="620688"/>
          <a:ext cx="6931536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4" imgW="4406900" imgH="457200" progId="Equation.3">
                  <p:embed/>
                </p:oleObj>
              </mc:Choice>
              <mc:Fallback>
                <p:oleObj name="Equação" r:id="rId4" imgW="4406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3796" y="620688"/>
                        <a:ext cx="6931536" cy="72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19"/>
          <p:cNvSpPr txBox="1"/>
          <p:nvPr/>
        </p:nvSpPr>
        <p:spPr>
          <a:xfrm>
            <a:off x="5569635" y="1484785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chemeClr val="accent1">
                    <a:lumMod val="50000"/>
                  </a:schemeClr>
                </a:solidFill>
              </a:rPr>
              <a:t>FT</a:t>
            </a:r>
          </a:p>
        </p:txBody>
      </p:sp>
      <p:sp>
        <p:nvSpPr>
          <p:cNvPr id="12" name="TextBox 21"/>
          <p:cNvSpPr txBox="1"/>
          <p:nvPr/>
        </p:nvSpPr>
        <p:spPr>
          <a:xfrm>
            <a:off x="4405270" y="5374958"/>
            <a:ext cx="870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chemeClr val="accent3"/>
                </a:solidFill>
              </a:rPr>
              <a:t>FT</a:t>
            </a:r>
            <a:r>
              <a:rPr lang="pt-BR" sz="3600" baseline="30000" dirty="0">
                <a:solidFill>
                  <a:schemeClr val="accent3"/>
                </a:solidFill>
              </a:rPr>
              <a:t>-1</a:t>
            </a:r>
          </a:p>
        </p:txBody>
      </p:sp>
      <p:sp>
        <p:nvSpPr>
          <p:cNvPr id="4" name="Seta dobrada para cima 3"/>
          <p:cNvSpPr/>
          <p:nvPr/>
        </p:nvSpPr>
        <p:spPr>
          <a:xfrm flipH="1">
            <a:off x="4367808" y="4633928"/>
            <a:ext cx="864096" cy="721821"/>
          </a:xfrm>
          <a:prstGeom prst="bentUpArrow">
            <a:avLst>
              <a:gd name="adj1" fmla="val 19450"/>
              <a:gd name="adj2" fmla="val 25000"/>
              <a:gd name="adj3" fmla="val 25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dobrada para cima 15"/>
          <p:cNvSpPr/>
          <p:nvPr/>
        </p:nvSpPr>
        <p:spPr>
          <a:xfrm rot="10800000" flipH="1">
            <a:off x="5447928" y="2060849"/>
            <a:ext cx="864096" cy="721821"/>
          </a:xfrm>
          <a:prstGeom prst="bentUpArrow">
            <a:avLst>
              <a:gd name="adj1" fmla="val 19450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579227"/>
              </p:ext>
            </p:extLst>
          </p:nvPr>
        </p:nvGraphicFramePr>
        <p:xfrm>
          <a:off x="370731" y="6048945"/>
          <a:ext cx="5198898" cy="771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08300" imgH="431800" progId="Equation.3">
                  <p:embed/>
                </p:oleObj>
              </mc:Choice>
              <mc:Fallback>
                <p:oleObj name="Equation" r:id="rId6" imgW="2908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31" y="6048945"/>
                        <a:ext cx="5198898" cy="7715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ixaDeTexto 3"/>
          <p:cNvSpPr txBox="1"/>
          <p:nvPr/>
        </p:nvSpPr>
        <p:spPr>
          <a:xfrm>
            <a:off x="6800064" y="0"/>
            <a:ext cx="3877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Visualizing the electron distribution function</a:t>
            </a:r>
          </a:p>
        </p:txBody>
      </p:sp>
    </p:spTree>
    <p:extLst>
      <p:ext uri="{BB962C8B-B14F-4D97-AF65-F5344CB8AC3E}">
        <p14:creationId xmlns:p14="http://schemas.microsoft.com/office/powerpoint/2010/main" val="2877271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iomolecular_Crystallography_Fig_9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9432" y="2213743"/>
            <a:ext cx="7668344" cy="3979871"/>
          </a:xfrm>
          <a:prstGeom prst="rect">
            <a:avLst/>
          </a:prstGeom>
          <a:noFill/>
        </p:spPr>
      </p:pic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944231"/>
              </p:ext>
            </p:extLst>
          </p:nvPr>
        </p:nvGraphicFramePr>
        <p:xfrm>
          <a:off x="3006561" y="920428"/>
          <a:ext cx="63500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3" imgW="3251160" imgH="431640" progId="Equation.3">
                  <p:embed/>
                </p:oleObj>
              </mc:Choice>
              <mc:Fallback>
                <p:oleObj name="Equação" r:id="rId3" imgW="32511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561" y="920428"/>
                        <a:ext cx="63500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1">
            <a:extLst>
              <a:ext uri="{FF2B5EF4-FFF2-40B4-BE49-F238E27FC236}">
                <a16:creationId xmlns:a16="http://schemas.microsoft.com/office/drawing/2014/main" id="{B1D92418-55C6-4EB9-9955-A26AC392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368" y="2661773"/>
            <a:ext cx="3474350" cy="340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005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1" y="502304"/>
            <a:ext cx="222346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02304"/>
            <a:ext cx="217094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1" y="502304"/>
            <a:ext cx="21431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P1010030.JPG"/>
          <p:cNvPicPr>
            <a:picLocks noChangeAspect="1"/>
          </p:cNvPicPr>
          <p:nvPr/>
        </p:nvPicPr>
        <p:blipFill>
          <a:blip r:embed="rId5" cstate="print"/>
          <a:srcRect l="32895" r="19737"/>
          <a:stretch>
            <a:fillRect/>
          </a:stretch>
        </p:blipFill>
        <p:spPr bwMode="auto">
          <a:xfrm>
            <a:off x="2999656" y="2132856"/>
            <a:ext cx="163679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2"/>
          <p:cNvSpPr/>
          <p:nvPr/>
        </p:nvSpPr>
        <p:spPr>
          <a:xfrm>
            <a:off x="1905000" y="5561946"/>
            <a:ext cx="845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Crystals can be mounted in capillaries (collection room temperature) or nylon ties (collection at cryogenic temperatures).</a:t>
            </a:r>
          </a:p>
          <a:p>
            <a:pPr algn="ctr"/>
            <a:endParaRPr lang="en-US" sz="1600" dirty="0"/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The crystal must be rotated during collection, so the contribution from all planes can be measured.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(2-D projections are required for reconstruction of 3-d objects)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7849" y="2106886"/>
            <a:ext cx="4768577" cy="341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4"/>
          <p:cNvSpPr txBox="1"/>
          <p:nvPr/>
        </p:nvSpPr>
        <p:spPr>
          <a:xfrm>
            <a:off x="1758752" y="-86118"/>
            <a:ext cx="8604448" cy="33855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342900" indent="-342900" algn="r"/>
            <a:r>
              <a:rPr lang="pt-BR" sz="1600" dirty="0"/>
              <a:t>The data </a:t>
            </a:r>
            <a:r>
              <a:rPr lang="pt-BR" sz="1600" dirty="0" err="1"/>
              <a:t>collection</a:t>
            </a:r>
            <a:r>
              <a:rPr lang="pt-BR" sz="1600" dirty="0"/>
              <a:t> setup</a:t>
            </a:r>
            <a:endParaRPr lang="pt-BR" sz="1600" i="1" dirty="0"/>
          </a:p>
        </p:txBody>
      </p:sp>
    </p:spTree>
    <p:extLst>
      <p:ext uri="{BB962C8B-B14F-4D97-AF65-F5344CB8AC3E}">
        <p14:creationId xmlns:p14="http://schemas.microsoft.com/office/powerpoint/2010/main" val="2423175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605888" y="3049433"/>
            <a:ext cx="8882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So, am I ready to diffract my crystal, calculate the electron density distribution and build my protein, all directly from the diffraction pattern?</a:t>
            </a:r>
            <a:endParaRPr lang="pt-BR" sz="16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5649100" y="3634208"/>
            <a:ext cx="1122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NO!</a:t>
            </a:r>
            <a:endParaRPr lang="pt-BR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75520" y="74612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Porém</a:t>
            </a:r>
            <a:r>
              <a:rPr lang="en-US" dirty="0"/>
              <a:t>, </a:t>
            </a:r>
            <a:r>
              <a:rPr lang="en-US" dirty="0" err="1"/>
              <a:t>existe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“</a:t>
            </a:r>
            <a:r>
              <a:rPr lang="en-US" dirty="0" err="1"/>
              <a:t>pequena</a:t>
            </a:r>
            <a:r>
              <a:rPr lang="en-US" dirty="0"/>
              <a:t>” </a:t>
            </a:r>
            <a:r>
              <a:rPr lang="en-US" dirty="0" err="1"/>
              <a:t>limitação</a:t>
            </a:r>
            <a:r>
              <a:rPr lang="en-US" dirty="0"/>
              <a:t> </a:t>
            </a:r>
            <a:r>
              <a:rPr lang="en-US" dirty="0" err="1"/>
              <a:t>devido</a:t>
            </a:r>
            <a:r>
              <a:rPr lang="en-US" dirty="0"/>
              <a:t> à </a:t>
            </a:r>
            <a:r>
              <a:rPr lang="en-US" dirty="0" err="1"/>
              <a:t>maneira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o </a:t>
            </a:r>
            <a:r>
              <a:rPr lang="en-US" dirty="0" err="1"/>
              <a:t>experimento</a:t>
            </a:r>
            <a:r>
              <a:rPr lang="en-US" dirty="0"/>
              <a:t> é </a:t>
            </a:r>
            <a:r>
              <a:rPr lang="en-US" dirty="0" err="1"/>
              <a:t>realizado</a:t>
            </a:r>
            <a:r>
              <a:rPr lang="en-US" dirty="0"/>
              <a:t> (it is a </a:t>
            </a:r>
            <a:r>
              <a:rPr lang="en-US" dirty="0" err="1"/>
              <a:t>techincal</a:t>
            </a:r>
            <a:r>
              <a:rPr lang="en-US" dirty="0"/>
              <a:t> limitation)…</a:t>
            </a:r>
          </a:p>
        </p:txBody>
      </p:sp>
      <p:sp>
        <p:nvSpPr>
          <p:cNvPr id="2" name="Retângulo 1"/>
          <p:cNvSpPr/>
          <p:nvPr/>
        </p:nvSpPr>
        <p:spPr>
          <a:xfrm>
            <a:off x="2639616" y="3175808"/>
            <a:ext cx="72728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What we measure is the amount of energy transfered from the electric field to the unit area of the detector (in W·m</a:t>
            </a:r>
            <a:r>
              <a:rPr lang="pt-BR" baseline="30000" dirty="0"/>
              <a:t>−2</a:t>
            </a:r>
            <a:r>
              <a:rPr lang="pt-BR" dirty="0"/>
              <a:t>) (</a:t>
            </a:r>
            <a:r>
              <a:rPr lang="pt-BR" b="1" dirty="0"/>
              <a:t>Poynting vector</a:t>
            </a:r>
            <a:r>
              <a:rPr lang="pt-BR" dirty="0"/>
              <a:t>), averaged over time.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In the spam of one second, 10</a:t>
            </a:r>
            <a:r>
              <a:rPr lang="pt-BR" baseline="30000" dirty="0"/>
              <a:t>18</a:t>
            </a:r>
            <a:r>
              <a:rPr lang="pt-BR" dirty="0"/>
              <a:t> wave oscilations hit the detector.</a:t>
            </a:r>
          </a:p>
        </p:txBody>
      </p:sp>
      <p:sp>
        <p:nvSpPr>
          <p:cNvPr id="6" name="Retângulo 5"/>
          <p:cNvSpPr/>
          <p:nvPr/>
        </p:nvSpPr>
        <p:spPr>
          <a:xfrm>
            <a:off x="9442986" y="0"/>
            <a:ext cx="1225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/>
            <a:r>
              <a:rPr lang="pt-BR" dirty="0">
                <a:solidFill>
                  <a:srgbClr val="FF0000"/>
                </a:solidFill>
              </a:rPr>
              <a:t>ISSUE </a:t>
            </a:r>
            <a:r>
              <a:rPr lang="pt-BR" b="1" dirty="0">
                <a:solidFill>
                  <a:srgbClr val="FF0000"/>
                </a:solidFill>
              </a:rPr>
              <a:t>#3 </a:t>
            </a:r>
            <a:r>
              <a:rPr lang="pt-BR" dirty="0">
                <a:solidFill>
                  <a:srgbClr val="FF0000"/>
                </a:solidFill>
              </a:rPr>
              <a:t>...</a:t>
            </a:r>
            <a:endParaRPr lang="pt-BR" b="1" dirty="0">
              <a:solidFill>
                <a:srgbClr val="FF0000"/>
              </a:solidFill>
            </a:endParaRPr>
          </a:p>
        </p:txBody>
      </p:sp>
      <p:graphicFrame>
        <p:nvGraphicFramePr>
          <p:cNvPr id="22610" name="Object 79"/>
          <p:cNvGraphicFramePr>
            <a:graphicFrameLocks noChangeAspect="1"/>
          </p:cNvGraphicFramePr>
          <p:nvPr/>
        </p:nvGraphicFramePr>
        <p:xfrm>
          <a:off x="2063553" y="4851400"/>
          <a:ext cx="8043863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2" imgW="4000500" imgH="482600" progId="Equation.3">
                  <p:embed/>
                </p:oleObj>
              </mc:Choice>
              <mc:Fallback>
                <p:oleObj name="Equação" r:id="rId2" imgW="4000500" imgH="482600" progId="Equation.3">
                  <p:embed/>
                  <p:pic>
                    <p:nvPicPr>
                      <p:cNvPr id="2261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553" y="4851400"/>
                        <a:ext cx="8043863" cy="969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11" name="Object 81"/>
          <p:cNvGraphicFramePr>
            <a:graphicFrameLocks noChangeAspect="1"/>
          </p:cNvGraphicFramePr>
          <p:nvPr/>
        </p:nvGraphicFramePr>
        <p:xfrm>
          <a:off x="5448102" y="6021288"/>
          <a:ext cx="18923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36600" imgH="279400" progId="Equation.3">
                  <p:embed/>
                </p:oleObj>
              </mc:Choice>
              <mc:Fallback>
                <p:oleObj name="Equation" r:id="rId4" imgW="736600" imgH="279400" progId="Equation.3">
                  <p:embed/>
                  <p:pic>
                    <p:nvPicPr>
                      <p:cNvPr id="22611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102" y="6021288"/>
                        <a:ext cx="1892300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/>
          <p:cNvGraphicFramePr>
            <a:graphicFrameLocks noChangeAspect="1"/>
          </p:cNvGraphicFramePr>
          <p:nvPr/>
        </p:nvGraphicFramePr>
        <p:xfrm>
          <a:off x="7320137" y="2004001"/>
          <a:ext cx="218122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14400" imgH="254000" progId="Equation.3">
                  <p:embed/>
                </p:oleObj>
              </mc:Choice>
              <mc:Fallback>
                <p:oleObj name="Equation" r:id="rId6" imgW="914400" imgH="254000" progId="Equation.3">
                  <p:embed/>
                  <p:pic>
                    <p:nvPicPr>
                      <p:cNvPr id="1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0137" y="2004001"/>
                        <a:ext cx="2181225" cy="606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ross 11"/>
          <p:cNvSpPr/>
          <p:nvPr/>
        </p:nvSpPr>
        <p:spPr>
          <a:xfrm rot="3202671">
            <a:off x="8737698" y="1816400"/>
            <a:ext cx="864096" cy="864096"/>
          </a:xfrm>
          <a:prstGeom prst="plus">
            <a:avLst>
              <a:gd name="adj" fmla="val 44107"/>
            </a:avLst>
          </a:prstGeom>
          <a:solidFill>
            <a:srgbClr val="C0504D">
              <a:alpha val="38039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23592" y="1844824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prstClr val="black"/>
                </a:solidFill>
              </a:rPr>
              <a:t>The phases of the Structure Factors are lost when upon detection.</a:t>
            </a:r>
          </a:p>
          <a:p>
            <a:pPr lvl="0" algn="ctr"/>
            <a:r>
              <a:rPr lang="en-US" dirty="0">
                <a:solidFill>
                  <a:prstClr val="black"/>
                </a:solidFill>
              </a:rPr>
              <a:t>This is the PHASE PROBLEM!</a:t>
            </a:r>
          </a:p>
        </p:txBody>
      </p:sp>
    </p:spTree>
    <p:extLst>
      <p:ext uri="{BB962C8B-B14F-4D97-AF65-F5344CB8AC3E}">
        <p14:creationId xmlns:p14="http://schemas.microsoft.com/office/powerpoint/2010/main" val="395200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1132162" y="1162379"/>
            <a:ext cx="9932797" cy="830997"/>
          </a:xfrm>
          <a:prstGeom prst="rect">
            <a:avLst/>
          </a:prstGeom>
          <a:solidFill>
            <a:srgbClr val="F2DCDB">
              <a:alpha val="4392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 Light" panose="020F0302020204030204" pitchFamily="34" charset="0"/>
              </a:rPr>
              <a:t>Definition</a:t>
            </a:r>
            <a:r>
              <a:rPr lang="en-US" sz="2400" dirty="0">
                <a:latin typeface="Calibri Light" panose="020F0302020204030204" pitchFamily="34" charset="0"/>
              </a:rPr>
              <a:t>: the study of the atomic structure of proteins, DNA, RNA and lipids in crystalline arrangement, using X-rays as a measurement tool</a:t>
            </a:r>
            <a:endParaRPr lang="en-US" sz="2400" dirty="0">
              <a:effectLst/>
              <a:latin typeface="Calibri Light" panose="020F030202020403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it, in 4 steps</a:t>
            </a:r>
            <a:br>
              <a:rPr lang="pt-BR" dirty="0"/>
            </a:br>
            <a:endParaRPr lang="en-US" dirty="0"/>
          </a:p>
        </p:txBody>
      </p:sp>
      <p:cxnSp>
        <p:nvCxnSpPr>
          <p:cNvPr id="6" name="Straight Connector 9"/>
          <p:cNvCxnSpPr/>
          <p:nvPr/>
        </p:nvCxnSpPr>
        <p:spPr>
          <a:xfrm>
            <a:off x="7222761" y="1573057"/>
            <a:ext cx="36576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/>
        </p:nvCxnSpPr>
        <p:spPr>
          <a:xfrm>
            <a:off x="4760386" y="1573057"/>
            <a:ext cx="2023963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16"/>
          <p:cNvCxnSpPr/>
          <p:nvPr/>
        </p:nvCxnSpPr>
        <p:spPr>
          <a:xfrm>
            <a:off x="2450614" y="1922424"/>
            <a:ext cx="2905813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8"/>
          <p:cNvCxnSpPr/>
          <p:nvPr/>
        </p:nvCxnSpPr>
        <p:spPr>
          <a:xfrm>
            <a:off x="6132627" y="1922424"/>
            <a:ext cx="78914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693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Why X-rays?</a:t>
            </a:r>
            <a:br>
              <a:rPr lang="pt-BR" dirty="0"/>
            </a:br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1204666" y="549275"/>
            <a:ext cx="10184598" cy="623684"/>
          </a:xfrm>
          <a:prstGeom prst="rect">
            <a:avLst/>
          </a:prstGeom>
          <a:solidFill>
            <a:srgbClr val="F2DCDB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u="sng" dirty="0">
                <a:solidFill>
                  <a:schemeClr val="tx1"/>
                </a:solidFill>
                <a:latin typeface="Calibri Light" panose="020F0302020204030204" pitchFamily="34" charset="0"/>
              </a:rPr>
              <a:t>General rule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: the resolution (or the minimum resolvable distance) in which we can describe an object is strictly dependent on the measuring tool</a:t>
            </a:r>
          </a:p>
        </p:txBody>
      </p:sp>
      <p:pic>
        <p:nvPicPr>
          <p:cNvPr id="7" name="Picture 2" descr="http://www.spoon-tamago.com/wp-content/uploads/2010/02/plus-minus-zero-wristwatch-2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96965" y="1017868"/>
            <a:ext cx="1119117" cy="57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upload.wikimedia.org/wikipedia/commons/9/96/Sewing_need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4411">
            <a:off x="9184913" y="2918030"/>
            <a:ext cx="1485777" cy="123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rma livre 9"/>
          <p:cNvSpPr/>
          <p:nvPr/>
        </p:nvSpPr>
        <p:spPr>
          <a:xfrm>
            <a:off x="6451748" y="1340768"/>
            <a:ext cx="809550" cy="5034078"/>
          </a:xfrm>
          <a:custGeom>
            <a:avLst/>
            <a:gdLst>
              <a:gd name="connsiteX0" fmla="*/ 205946 w 947352"/>
              <a:gd name="connsiteY0" fmla="*/ 0 h 2100648"/>
              <a:gd name="connsiteX1" fmla="*/ 0 w 947352"/>
              <a:gd name="connsiteY1" fmla="*/ 897924 h 2100648"/>
              <a:gd name="connsiteX2" fmla="*/ 197709 w 947352"/>
              <a:gd name="connsiteY2" fmla="*/ 2092411 h 2100648"/>
              <a:gd name="connsiteX3" fmla="*/ 626076 w 947352"/>
              <a:gd name="connsiteY3" fmla="*/ 2100648 h 2100648"/>
              <a:gd name="connsiteX4" fmla="*/ 947352 w 947352"/>
              <a:gd name="connsiteY4" fmla="*/ 897924 h 2100648"/>
              <a:gd name="connsiteX5" fmla="*/ 659027 w 947352"/>
              <a:gd name="connsiteY5" fmla="*/ 32951 h 2100648"/>
              <a:gd name="connsiteX6" fmla="*/ 205946 w 947352"/>
              <a:gd name="connsiteY6" fmla="*/ 0 h 2100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352" h="2100648">
                <a:moveTo>
                  <a:pt x="205946" y="0"/>
                </a:moveTo>
                <a:lnTo>
                  <a:pt x="0" y="897924"/>
                </a:lnTo>
                <a:lnTo>
                  <a:pt x="197709" y="2092411"/>
                </a:lnTo>
                <a:lnTo>
                  <a:pt x="626076" y="2100648"/>
                </a:lnTo>
                <a:lnTo>
                  <a:pt x="947352" y="897924"/>
                </a:lnTo>
                <a:lnTo>
                  <a:pt x="659027" y="32951"/>
                </a:lnTo>
                <a:lnTo>
                  <a:pt x="205946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pic>
        <p:nvPicPr>
          <p:cNvPr id="10" name="Picture 8" descr="http://www.paysonutah.org/img/Image/RECREATION/GrlsVllyball/2630volley_ball%5B1%5D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85801" y="1633582"/>
            <a:ext cx="4637903" cy="465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34"/>
          <p:cNvSpPr txBox="1"/>
          <p:nvPr/>
        </p:nvSpPr>
        <p:spPr>
          <a:xfrm>
            <a:off x="2929839" y="6402814"/>
            <a:ext cx="3500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The wristwatch, as “seen” by a volleyball</a:t>
            </a:r>
            <a:endParaRPr lang="pt-BR" sz="16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2" name="Grupo 43"/>
          <p:cNvGrpSpPr/>
          <p:nvPr/>
        </p:nvGrpSpPr>
        <p:grpSpPr>
          <a:xfrm>
            <a:off x="6425978" y="1375837"/>
            <a:ext cx="899410" cy="5009109"/>
            <a:chOff x="4268560" y="1012179"/>
            <a:chExt cx="899410" cy="5009109"/>
          </a:xfrm>
        </p:grpSpPr>
        <p:sp>
          <p:nvSpPr>
            <p:cNvPr id="13" name="Forma livre 6"/>
            <p:cNvSpPr/>
            <p:nvPr/>
          </p:nvSpPr>
          <p:spPr>
            <a:xfrm>
              <a:off x="4460682" y="1685677"/>
              <a:ext cx="0" cy="159026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4900236" y="1687002"/>
              <a:ext cx="0" cy="159026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5" name="Forma livre 14"/>
            <p:cNvSpPr/>
            <p:nvPr/>
          </p:nvSpPr>
          <p:spPr>
            <a:xfrm flipH="1">
              <a:off x="4414963" y="1995778"/>
              <a:ext cx="45719" cy="776260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Forma livre 15"/>
            <p:cNvSpPr/>
            <p:nvPr/>
          </p:nvSpPr>
          <p:spPr>
            <a:xfrm>
              <a:off x="4900235" y="1997103"/>
              <a:ext cx="45719" cy="776260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Forma livre 16"/>
            <p:cNvSpPr/>
            <p:nvPr/>
          </p:nvSpPr>
          <p:spPr>
            <a:xfrm flipH="1">
              <a:off x="4414963" y="3781089"/>
              <a:ext cx="45719" cy="2238874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Forma livre 17"/>
            <p:cNvSpPr/>
            <p:nvPr/>
          </p:nvSpPr>
          <p:spPr>
            <a:xfrm>
              <a:off x="4900236" y="3782414"/>
              <a:ext cx="45719" cy="2238874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Forma livre 18"/>
            <p:cNvSpPr/>
            <p:nvPr/>
          </p:nvSpPr>
          <p:spPr>
            <a:xfrm>
              <a:off x="4427984" y="1835427"/>
              <a:ext cx="0" cy="159026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0" name="Forma livre 19"/>
            <p:cNvSpPr/>
            <p:nvPr/>
          </p:nvSpPr>
          <p:spPr>
            <a:xfrm>
              <a:off x="4933609" y="1844703"/>
              <a:ext cx="0" cy="159026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1" name="Forma livre 22"/>
            <p:cNvSpPr/>
            <p:nvPr/>
          </p:nvSpPr>
          <p:spPr>
            <a:xfrm>
              <a:off x="4424427" y="1526651"/>
              <a:ext cx="0" cy="159026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2" name="Forma livre 23"/>
            <p:cNvSpPr/>
            <p:nvPr/>
          </p:nvSpPr>
          <p:spPr>
            <a:xfrm>
              <a:off x="4930052" y="1535927"/>
              <a:ext cx="0" cy="159026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3" name="Forma livre 24"/>
            <p:cNvSpPr/>
            <p:nvPr/>
          </p:nvSpPr>
          <p:spPr>
            <a:xfrm>
              <a:off x="4460682" y="1426602"/>
              <a:ext cx="0" cy="108000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4" name="Forma livre 25"/>
            <p:cNvSpPr/>
            <p:nvPr/>
          </p:nvSpPr>
          <p:spPr>
            <a:xfrm>
              <a:off x="4900236" y="1427927"/>
              <a:ext cx="0" cy="108000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5" name="Forma livre 26"/>
            <p:cNvSpPr/>
            <p:nvPr/>
          </p:nvSpPr>
          <p:spPr>
            <a:xfrm>
              <a:off x="4425995" y="1049942"/>
              <a:ext cx="47707" cy="367384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6" name="Forma livre 27"/>
            <p:cNvSpPr/>
            <p:nvPr/>
          </p:nvSpPr>
          <p:spPr>
            <a:xfrm flipH="1">
              <a:off x="4885901" y="1059218"/>
              <a:ext cx="47707" cy="367384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7" name="Forma livre 28"/>
            <p:cNvSpPr/>
            <p:nvPr/>
          </p:nvSpPr>
          <p:spPr>
            <a:xfrm rot="5400000" flipH="1">
              <a:off x="4655163" y="783010"/>
              <a:ext cx="45719" cy="504057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8" name="Forma livre 29"/>
            <p:cNvSpPr/>
            <p:nvPr/>
          </p:nvSpPr>
          <p:spPr>
            <a:xfrm rot="5400000" flipH="1">
              <a:off x="4646858" y="5757067"/>
              <a:ext cx="51971" cy="457917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9" name="Retângulo 30"/>
            <p:cNvSpPr/>
            <p:nvPr/>
          </p:nvSpPr>
          <p:spPr>
            <a:xfrm>
              <a:off x="4498895" y="1173440"/>
              <a:ext cx="152619" cy="162379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4707862" y="1172899"/>
              <a:ext cx="152619" cy="162379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1" name="Forma livre 39"/>
            <p:cNvSpPr/>
            <p:nvPr/>
          </p:nvSpPr>
          <p:spPr>
            <a:xfrm rot="20160096" flipH="1">
              <a:off x="4650377" y="2817336"/>
              <a:ext cx="368195" cy="471658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2" name="Forma livre 40"/>
            <p:cNvSpPr/>
            <p:nvPr/>
          </p:nvSpPr>
          <p:spPr>
            <a:xfrm rot="1291932" flipH="1">
              <a:off x="4644083" y="3258320"/>
              <a:ext cx="368195" cy="471658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3" name="Forma livre 41"/>
            <p:cNvSpPr/>
            <p:nvPr/>
          </p:nvSpPr>
          <p:spPr>
            <a:xfrm rot="1439904">
              <a:off x="4348562" y="2818662"/>
              <a:ext cx="368195" cy="471658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4" name="Forma livre 42"/>
            <p:cNvSpPr/>
            <p:nvPr/>
          </p:nvSpPr>
          <p:spPr>
            <a:xfrm rot="20308068">
              <a:off x="4342268" y="3259646"/>
              <a:ext cx="368195" cy="471658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5" name="Forma livre 45"/>
            <p:cNvSpPr/>
            <p:nvPr/>
          </p:nvSpPr>
          <p:spPr>
            <a:xfrm>
              <a:off x="4268560" y="3185783"/>
              <a:ext cx="0" cy="159026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6" name="Forma livre 46"/>
            <p:cNvSpPr/>
            <p:nvPr/>
          </p:nvSpPr>
          <p:spPr>
            <a:xfrm>
              <a:off x="5154392" y="3185783"/>
              <a:ext cx="0" cy="159026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7" name="Forma livre 47"/>
            <p:cNvSpPr/>
            <p:nvPr/>
          </p:nvSpPr>
          <p:spPr>
            <a:xfrm rot="5400000" flipH="1">
              <a:off x="4979153" y="3168778"/>
              <a:ext cx="273320" cy="79513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8" name="Forma livre 48"/>
            <p:cNvSpPr/>
            <p:nvPr/>
          </p:nvSpPr>
          <p:spPr>
            <a:xfrm rot="5400000" flipH="1">
              <a:off x="4991554" y="3021313"/>
              <a:ext cx="273320" cy="79513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9" name="Elipse 38"/>
            <p:cNvSpPr/>
            <p:nvPr/>
          </p:nvSpPr>
          <p:spPr>
            <a:xfrm>
              <a:off x="4662491" y="4433345"/>
              <a:ext cx="360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0" name="Elipse 51"/>
            <p:cNvSpPr/>
            <p:nvPr/>
          </p:nvSpPr>
          <p:spPr>
            <a:xfrm>
              <a:off x="4659910" y="4553941"/>
              <a:ext cx="360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1" name="Elipse 52"/>
            <p:cNvSpPr/>
            <p:nvPr/>
          </p:nvSpPr>
          <p:spPr>
            <a:xfrm>
              <a:off x="4664114" y="4665255"/>
              <a:ext cx="360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Elipse 53"/>
            <p:cNvSpPr/>
            <p:nvPr/>
          </p:nvSpPr>
          <p:spPr>
            <a:xfrm>
              <a:off x="4661533" y="4785851"/>
              <a:ext cx="360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Elipse 54"/>
            <p:cNvSpPr/>
            <p:nvPr/>
          </p:nvSpPr>
          <p:spPr>
            <a:xfrm>
              <a:off x="4660691" y="4896351"/>
              <a:ext cx="396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Elipse 55"/>
            <p:cNvSpPr/>
            <p:nvPr/>
          </p:nvSpPr>
          <p:spPr>
            <a:xfrm>
              <a:off x="4658110" y="5016947"/>
              <a:ext cx="396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5" name="Elipse 56"/>
            <p:cNvSpPr/>
            <p:nvPr/>
          </p:nvSpPr>
          <p:spPr>
            <a:xfrm>
              <a:off x="4662314" y="5128261"/>
              <a:ext cx="396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6" name="Elipse 57"/>
            <p:cNvSpPr/>
            <p:nvPr/>
          </p:nvSpPr>
          <p:spPr>
            <a:xfrm>
              <a:off x="4659733" y="5248857"/>
              <a:ext cx="396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7" name="Elipse 58"/>
            <p:cNvSpPr/>
            <p:nvPr/>
          </p:nvSpPr>
          <p:spPr>
            <a:xfrm>
              <a:off x="4662491" y="5360171"/>
              <a:ext cx="396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8" name="Elipse 59"/>
            <p:cNvSpPr/>
            <p:nvPr/>
          </p:nvSpPr>
          <p:spPr>
            <a:xfrm>
              <a:off x="4659910" y="5480767"/>
              <a:ext cx="396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49" name="CaixaDeTexto 61"/>
          <p:cNvSpPr txBox="1"/>
          <p:nvPr/>
        </p:nvSpPr>
        <p:spPr>
          <a:xfrm>
            <a:off x="7337582" y="6401774"/>
            <a:ext cx="3912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The wristwatch, as “seen” by a sewing needle</a:t>
            </a:r>
            <a:endParaRPr lang="pt-BR" sz="16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78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14583 0.000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4336 -0.0023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Why X-rays?</a:t>
            </a:r>
          </a:p>
        </p:txBody>
      </p:sp>
      <p:sp>
        <p:nvSpPr>
          <p:cNvPr id="4" name="Retângulo 3"/>
          <p:cNvSpPr/>
          <p:nvPr/>
        </p:nvSpPr>
        <p:spPr>
          <a:xfrm>
            <a:off x="1744213" y="1031265"/>
            <a:ext cx="8712968" cy="623684"/>
          </a:xfrm>
          <a:prstGeom prst="rect">
            <a:avLst/>
          </a:prstGeom>
          <a:solidFill>
            <a:srgbClr val="F2DCDB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u="sng" dirty="0">
                <a:solidFill>
                  <a:schemeClr val="tx1"/>
                </a:solidFill>
                <a:latin typeface="Calibri Light" panose="020F0302020204030204" pitchFamily="34" charset="0"/>
              </a:rPr>
              <a:t>General rule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: the resolution (or the minimum resolvable distance) in which we can describe an object is strictly dependent on the measuring tool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813104" y="1870973"/>
            <a:ext cx="65826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latin typeface="Calibri Light" panose="020F0302020204030204" pitchFamily="34" charset="0"/>
              </a:rPr>
              <a:t>- Typical size of biological macromolecules: a few tens of Å (1 Å = 10</a:t>
            </a:r>
            <a:r>
              <a:rPr lang="en-US" sz="1600" baseline="30000" dirty="0">
                <a:latin typeface="Calibri Light" panose="020F0302020204030204" pitchFamily="34" charset="0"/>
              </a:rPr>
              <a:t>-10</a:t>
            </a:r>
            <a:r>
              <a:rPr lang="en-US" sz="1600" dirty="0">
                <a:latin typeface="Calibri Light" panose="020F0302020204030204" pitchFamily="34" charset="0"/>
              </a:rPr>
              <a:t> m)</a:t>
            </a:r>
          </a:p>
          <a:p>
            <a:pPr algn="ctr">
              <a:spcAft>
                <a:spcPts val="600"/>
              </a:spcAft>
            </a:pPr>
            <a:r>
              <a:rPr lang="en-US" sz="1600" dirty="0">
                <a:latin typeface="Calibri Light" panose="020F0302020204030204" pitchFamily="34" charset="0"/>
              </a:rPr>
              <a:t>- Distances between two covalently linked atoms (C, N, O e S) é entre 1 e 2 Å;</a:t>
            </a:r>
          </a:p>
          <a:p>
            <a:pPr algn="ctr">
              <a:spcAft>
                <a:spcPts val="600"/>
              </a:spcAft>
              <a:buFontTx/>
              <a:buChar char="-"/>
            </a:pPr>
            <a:r>
              <a:rPr lang="en-US" sz="1600" dirty="0">
                <a:latin typeface="Calibri Light" panose="020F0302020204030204" pitchFamily="34" charset="0"/>
              </a:rPr>
              <a:t> Electrostatic and hydrophobic interactions occur between 2 and 4 Å;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0135" t="8381" r="9488" b="54761"/>
          <a:stretch>
            <a:fillRect/>
          </a:stretch>
        </p:blipFill>
        <p:spPr bwMode="auto">
          <a:xfrm>
            <a:off x="2083047" y="3586503"/>
            <a:ext cx="804000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19"/>
          <p:cNvSpPr/>
          <p:nvPr/>
        </p:nvSpPr>
        <p:spPr>
          <a:xfrm>
            <a:off x="7771679" y="3010439"/>
            <a:ext cx="1296144" cy="3528392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17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Why X-rays?</a:t>
            </a:r>
          </a:p>
        </p:txBody>
      </p:sp>
      <p:sp>
        <p:nvSpPr>
          <p:cNvPr id="4" name="TextBox 8"/>
          <p:cNvSpPr txBox="1"/>
          <p:nvPr/>
        </p:nvSpPr>
        <p:spPr>
          <a:xfrm>
            <a:off x="2292591" y="1336204"/>
            <a:ext cx="86409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Calibri Light" panose="020F0302020204030204" pitchFamily="34" charset="0"/>
              </a:rPr>
              <a:t>X-rays are not detectable by the human eye;</a:t>
            </a:r>
          </a:p>
          <a:p>
            <a:pPr>
              <a:buFontTx/>
              <a:buChar char="-"/>
            </a:pPr>
            <a:endParaRPr lang="en-US" sz="1600" dirty="0">
              <a:latin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en-US" sz="1600" dirty="0">
                <a:latin typeface="Calibri Light" panose="020F0302020204030204" pitchFamily="34" charset="0"/>
              </a:rPr>
              <a:t> There is no "direct" way to see molecules with X-rays;</a:t>
            </a:r>
          </a:p>
          <a:p>
            <a:pPr>
              <a:buFontTx/>
              <a:buChar char="-"/>
            </a:pPr>
            <a:endParaRPr lang="en-US" sz="1600" dirty="0">
              <a:latin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en-US" sz="1600" dirty="0">
                <a:latin typeface="Calibri Light" panose="020F0302020204030204" pitchFamily="34" charset="0"/>
              </a:rPr>
              <a:t> We can not reflect or refract X-rays easily (RI always 1); </a:t>
            </a:r>
          </a:p>
          <a:p>
            <a:pPr>
              <a:buFontTx/>
              <a:buChar char="-"/>
            </a:pPr>
            <a:endParaRPr lang="en-US" sz="1600" dirty="0">
              <a:latin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en-US" sz="1600" dirty="0">
                <a:latin typeface="Calibri Light" panose="020F0302020204030204" pitchFamily="34" charset="0"/>
              </a:rPr>
              <a:t> No instrument-based lenses can change the path of X-rays;</a:t>
            </a:r>
          </a:p>
          <a:p>
            <a:pPr>
              <a:buFontTx/>
              <a:buChar char="-"/>
            </a:pPr>
            <a:endParaRPr lang="en-US" sz="1600" dirty="0">
              <a:latin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en-US" sz="1600" dirty="0">
                <a:latin typeface="Calibri Light" panose="020F0302020204030204" pitchFamily="34" charset="0"/>
              </a:rPr>
              <a:t> Therefore, an X-ray microscope is discarded.</a:t>
            </a:r>
            <a:endParaRPr lang="en-US" sz="1600" dirty="0">
              <a:effectLst/>
              <a:latin typeface="Calibri Light" panose="020F0302020204030204" pitchFamily="34" charset="0"/>
            </a:endParaRPr>
          </a:p>
        </p:txBody>
      </p:sp>
      <p:grpSp>
        <p:nvGrpSpPr>
          <p:cNvPr id="5" name="Group 10"/>
          <p:cNvGrpSpPr/>
          <p:nvPr/>
        </p:nvGrpSpPr>
        <p:grpSpPr>
          <a:xfrm>
            <a:off x="8197247" y="1532864"/>
            <a:ext cx="2057400" cy="2755668"/>
            <a:chOff x="2590800" y="2349732"/>
            <a:chExt cx="2895600" cy="408382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90800" y="3035532"/>
              <a:ext cx="2324100" cy="232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6000" r="91799" b="29905"/>
            <a:stretch>
              <a:fillRect/>
            </a:stretch>
          </p:blipFill>
          <p:spPr bwMode="auto">
            <a:xfrm>
              <a:off x="4495800" y="2349732"/>
              <a:ext cx="990600" cy="4083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&quot;No&quot; Symbol 13"/>
          <p:cNvSpPr/>
          <p:nvPr/>
        </p:nvSpPr>
        <p:spPr>
          <a:xfrm>
            <a:off x="8629295" y="2252944"/>
            <a:ext cx="1533872" cy="1355576"/>
          </a:xfrm>
          <a:prstGeom prst="noSmoking">
            <a:avLst>
              <a:gd name="adj" fmla="val 425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Rectangle 17"/>
          <p:cNvSpPr/>
          <p:nvPr/>
        </p:nvSpPr>
        <p:spPr>
          <a:xfrm>
            <a:off x="2580623" y="5152628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Fortunately, there is an indirect way to do this:</a:t>
            </a:r>
            <a:br>
              <a:rPr lang="en-US" dirty="0">
                <a:latin typeface="Calibri Light" panose="020F0302020204030204" pitchFamily="34" charset="0"/>
              </a:rPr>
            </a:br>
            <a:br>
              <a:rPr lang="en-US" dirty="0">
                <a:latin typeface="Calibri Light" panose="020F030202020403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MATHEMATICALLY</a:t>
            </a:r>
            <a:r>
              <a:rPr lang="en-US" dirty="0">
                <a:latin typeface="Calibri Light" panose="020F0302020204030204" pitchFamily="34" charset="0"/>
              </a:rPr>
              <a:t>!</a:t>
            </a:r>
            <a:endParaRPr lang="en-US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008682" y="794479"/>
            <a:ext cx="178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latin typeface="Calibri Light" panose="020F0302020204030204" pitchFamily="34" charset="0"/>
              </a:rPr>
              <a:t>However</a:t>
            </a:r>
            <a:r>
              <a:rPr lang="pt-BR" dirty="0">
                <a:latin typeface="Calibri Light" panose="020F0302020204030204" pitchFamily="34" charset="0"/>
              </a:rPr>
              <a:t>...</a:t>
            </a:r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778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X-man</a:t>
            </a:r>
          </a:p>
        </p:txBody>
      </p:sp>
      <p:pic>
        <p:nvPicPr>
          <p:cNvPr id="4" name="Imagem 3" descr="First_medical_X-ray_by_Wilhelm_Röntgen_of_his_wife_Anna_Bertha_Ludwig's_hand_-_1895122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8689" y="1500301"/>
            <a:ext cx="2606123" cy="3816424"/>
          </a:xfrm>
          <a:prstGeom prst="rect">
            <a:avLst/>
          </a:prstGeom>
        </p:spPr>
      </p:pic>
      <p:pic>
        <p:nvPicPr>
          <p:cNvPr id="5" name="Imagem 4" descr="roentge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2151" y="1500301"/>
            <a:ext cx="2708506" cy="379083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556303" y="5316725"/>
            <a:ext cx="25339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Wilhelm Conrad </a:t>
            </a:r>
            <a:r>
              <a:rPr lang="en-US" dirty="0" err="1">
                <a:latin typeface="Calibri Light" panose="020F0302020204030204" pitchFamily="34" charset="0"/>
              </a:rPr>
              <a:t>Röntgen</a:t>
            </a:r>
            <a:endParaRPr lang="en-US" dirty="0">
              <a:latin typeface="Calibri Light" panose="020F0302020204030204" pitchFamily="34" charset="0"/>
            </a:endParaRPr>
          </a:p>
          <a:p>
            <a:pPr algn="ctr"/>
            <a:r>
              <a:rPr lang="en-US" dirty="0">
                <a:latin typeface="Calibri Light" panose="020F0302020204030204" pitchFamily="34" charset="0"/>
              </a:rPr>
              <a:t>8/11/1895</a:t>
            </a:r>
          </a:p>
          <a:p>
            <a:pPr algn="ctr"/>
            <a:r>
              <a:rPr lang="en-US" dirty="0">
                <a:latin typeface="Calibri Light" panose="020F0302020204030204" pitchFamily="34" charset="0"/>
              </a:rPr>
              <a:t>(Nobel Prize 1901)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6104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7474" t="17938" r="31983" b="12700"/>
          <a:stretch>
            <a:fillRect/>
          </a:stretch>
        </p:blipFill>
        <p:spPr bwMode="auto">
          <a:xfrm>
            <a:off x="3164193" y="1364580"/>
            <a:ext cx="5832648" cy="4176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25724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12171</TotalTime>
  <Words>1947</Words>
  <Application>Microsoft Office PowerPoint</Application>
  <PresentationFormat>Widescreen</PresentationFormat>
  <Paragraphs>395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Arial Unicode MS</vt:lpstr>
      <vt:lpstr>Calibri</vt:lpstr>
      <vt:lpstr>Calibri Light</vt:lpstr>
      <vt:lpstr>Cambria Math</vt:lpstr>
      <vt:lpstr>Helvetica Neue Light</vt:lpstr>
      <vt:lpstr>Tema do Office</vt:lpstr>
      <vt:lpstr>Equação</vt:lpstr>
      <vt:lpstr>Equation</vt:lpstr>
      <vt:lpstr>PowerPoint Presentation</vt:lpstr>
      <vt:lpstr>PowerPoint Presentation</vt:lpstr>
      <vt:lpstr>What is Crystallography of Biological Macromolecules by X-ray diffraction?  </vt:lpstr>
      <vt:lpstr>How to do it, in 4 steps </vt:lpstr>
      <vt:lpstr>3. Why X-rays? </vt:lpstr>
      <vt:lpstr>3. Why X-rays?</vt:lpstr>
      <vt:lpstr>3. Why X-rays?</vt:lpstr>
      <vt:lpstr>The X-man</vt:lpstr>
      <vt:lpstr>PowerPoint Presentation</vt:lpstr>
      <vt:lpstr>Interaction of radiation (X-rays) with matter</vt:lpstr>
      <vt:lpstr>PowerPoint Presentation</vt:lpstr>
      <vt:lpstr>The atomic scattering factor f</vt:lpstr>
      <vt:lpstr>The atomic scattering factor f </vt:lpstr>
      <vt:lpstr>The atomic scattering factor f </vt:lpstr>
      <vt:lpstr>ISSUE #1 ...</vt:lpstr>
      <vt:lpstr>X-ray scattering by molecules and the structure factor</vt:lpstr>
      <vt:lpstr>Cada orientação da molécula gera um padrão de interferência diferente</vt:lpstr>
      <vt:lpstr>ISSUE #2 ...</vt:lpstr>
      <vt:lpstr>We can now perform the experiment</vt:lpstr>
      <vt:lpstr>A real diffraction pattern (billions of molecules packed)</vt:lpstr>
      <vt:lpstr>A possible representation: Introducing the scattering vector S for a scatterer </vt:lpstr>
      <vt:lpstr>In principle, any scattering angle is possible and the definition of S always holds true </vt:lpstr>
      <vt:lpstr>Two or more scatterers in a periodic arrangement </vt:lpstr>
      <vt:lpstr>The relationship between S and d* = the diffraction condition</vt:lpstr>
      <vt:lpstr>Crystal packing</vt:lpstr>
      <vt:lpstr>The very first x-ray diffraction image: Max von Laue</vt:lpstr>
      <vt:lpstr>For that, we mest learn a little more about crystals</vt:lpstr>
      <vt:lpstr>And what is in it?</vt:lpstr>
      <vt:lpstr>Lattice</vt:lpstr>
      <vt:lpstr>Lattice points and lattice parameters</vt:lpstr>
      <vt:lpstr>Crystallographic restriction theorem</vt:lpstr>
      <vt:lpstr>A real diffraction pattern (billions of molecules packed)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CNPEM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 Luis Berteli Ambrosio</dc:creator>
  <cp:lastModifiedBy>Andre Ambrosio</cp:lastModifiedBy>
  <cp:revision>195</cp:revision>
  <dcterms:created xsi:type="dcterms:W3CDTF">2015-03-17T21:34:29Z</dcterms:created>
  <dcterms:modified xsi:type="dcterms:W3CDTF">2023-04-03T17:40:08Z</dcterms:modified>
</cp:coreProperties>
</file>