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1" r:id="rId1"/>
  </p:sldMasterIdLst>
  <p:sldIdLst>
    <p:sldId id="256" r:id="rId2"/>
    <p:sldId id="35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5" r:id="rId51"/>
    <p:sldId id="316" r:id="rId52"/>
    <p:sldId id="317" r:id="rId53"/>
    <p:sldId id="320" r:id="rId54"/>
    <p:sldId id="321" r:id="rId55"/>
    <p:sldId id="322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C2"/>
    <a:srgbClr val="210BC2"/>
    <a:srgbClr val="1F1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62214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13037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62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331233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02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108475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411367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14366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185520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153247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380398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362765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35342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68138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345015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1606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F04E-A99A-CA44-8189-F051599A1857}" type="datetimeFigureOut">
              <a:rPr lang="pt-US" smtClean="0"/>
              <a:t>3/17/23</a:t>
            </a:fld>
            <a:endParaRPr lang="pt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E72A0A-99F0-A049-BB30-672648A68369}" type="slidenum">
              <a:rPr lang="pt-US" smtClean="0"/>
              <a:t>‹nº›</a:t>
            </a:fld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29860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lfred_Marshall" TargetMode="External"/><Relationship Id="rId7" Type="http://schemas.openxmlformats.org/officeDocument/2006/relationships/hyperlink" Target="https://pt.wikipedia.org/wiki/Lei_da_demanda" TargetMode="External"/><Relationship Id="rId2" Type="http://schemas.openxmlformats.org/officeDocument/2006/relationships/hyperlink" Target="https://pt.wikipedia.org/wiki/Robert_Giff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Inversamente_proporcional" TargetMode="External"/><Relationship Id="rId5" Type="http://schemas.openxmlformats.org/officeDocument/2006/relationships/hyperlink" Target="https://pt.wikipedia.org/wiki/Diretamente_proporcional" TargetMode="External"/><Relationship Id="rId4" Type="http://schemas.openxmlformats.org/officeDocument/2006/relationships/hyperlink" Target="https://pt.wikipedia.org/wiki/Demanda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28056"/>
            <a:ext cx="8915399" cy="2262781"/>
          </a:xfrm>
        </p:spPr>
        <p:txBody>
          <a:bodyPr anchor="ctr">
            <a:normAutofit/>
          </a:bodyPr>
          <a:lstStyle/>
          <a:p>
            <a:pPr algn="ctr"/>
            <a:r>
              <a:rPr lang="pt-US" sz="4000" dirty="0">
                <a:solidFill>
                  <a:srgbClr val="1F1CC2"/>
                </a:solidFill>
              </a:rPr>
              <a:t>DPC5933 – Análise Econômica do Processo Civil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79CDEBFF-1F0E-979F-2CDC-6D081DAEF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667035"/>
            <a:ext cx="8915399" cy="1126283"/>
          </a:xfrm>
        </p:spPr>
        <p:txBody>
          <a:bodyPr anchor="ctr">
            <a:normAutofit/>
          </a:bodyPr>
          <a:lstStyle/>
          <a:p>
            <a:pPr algn="ctr"/>
            <a:r>
              <a:rPr lang="pt-US" sz="3600" u="sng" dirty="0">
                <a:solidFill>
                  <a:srgbClr val="1F1CC2"/>
                </a:solidFill>
              </a:rPr>
              <a:t>O MERCADO</a:t>
            </a:r>
          </a:p>
        </p:txBody>
      </p:sp>
    </p:spTree>
    <p:extLst>
      <p:ext uri="{BB962C8B-B14F-4D97-AF65-F5344CB8AC3E}">
        <p14:creationId xmlns:p14="http://schemas.microsoft.com/office/powerpoint/2010/main" val="272899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200" u="sng" dirty="0">
                <a:solidFill>
                  <a:srgbClr val="210BC2"/>
                </a:solidFill>
              </a:rPr>
              <a:t>Equilíbrio</a:t>
            </a:r>
            <a:r>
              <a:rPr lang="pt-US" sz="32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3200" dirty="0">
                <a:solidFill>
                  <a:srgbClr val="210BC2"/>
                </a:solidFill>
              </a:rPr>
              <a:t>Os valores dos aluguéis ajustam-se até que o total demandado seja igual ao total ofertado;</a:t>
            </a:r>
          </a:p>
          <a:p>
            <a:pPr lvl="1"/>
            <a:r>
              <a:rPr lang="pt-US" sz="3200" dirty="0">
                <a:solidFill>
                  <a:srgbClr val="210BC2"/>
                </a:solidFill>
              </a:rPr>
              <a:t>Logo, o preço é a variável de ajuste e não a quantidade.</a:t>
            </a:r>
          </a:p>
        </p:txBody>
      </p:sp>
    </p:spTree>
    <p:extLst>
      <p:ext uri="{BB962C8B-B14F-4D97-AF65-F5344CB8AC3E}">
        <p14:creationId xmlns:p14="http://schemas.microsoft.com/office/powerpoint/2010/main" val="177672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200" dirty="0">
                <a:solidFill>
                  <a:srgbClr val="210BC2"/>
                </a:solidFill>
              </a:rPr>
              <a:t>Como usar esses dois princípios para responder as perguntas que fazemos ao modelo?</a:t>
            </a:r>
          </a:p>
          <a:p>
            <a:pPr lvl="1"/>
            <a:r>
              <a:rPr lang="pt-US" sz="3000" dirty="0">
                <a:solidFill>
                  <a:srgbClr val="210BC2"/>
                </a:solidFill>
              </a:rPr>
              <a:t>Curva de demanda;</a:t>
            </a:r>
          </a:p>
          <a:p>
            <a:pPr lvl="1"/>
            <a:r>
              <a:rPr lang="pt-US" sz="3000" dirty="0">
                <a:solidFill>
                  <a:srgbClr val="210BC2"/>
                </a:solidFill>
              </a:rPr>
              <a:t>Curva de oferta;</a:t>
            </a:r>
          </a:p>
          <a:p>
            <a:pPr lvl="1"/>
            <a:r>
              <a:rPr lang="pt-US" sz="3000" dirty="0">
                <a:solidFill>
                  <a:srgbClr val="210BC2"/>
                </a:solidFill>
              </a:rPr>
              <a:t>Preço de equilíbrio de mercado.</a:t>
            </a:r>
          </a:p>
        </p:txBody>
      </p:sp>
    </p:spTree>
    <p:extLst>
      <p:ext uri="{BB962C8B-B14F-4D97-AF65-F5344CB8AC3E}">
        <p14:creationId xmlns:p14="http://schemas.microsoft.com/office/powerpoint/2010/main" val="260827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000" u="sng" dirty="0">
                <a:solidFill>
                  <a:srgbClr val="210BC2"/>
                </a:solidFill>
              </a:rPr>
              <a:t>Curva de demanda</a:t>
            </a:r>
            <a:r>
              <a:rPr lang="pt-US" sz="30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Disposição a pagar pelo valor do aluguel do apartamento;</a:t>
            </a:r>
          </a:p>
          <a:p>
            <a:pPr lvl="1"/>
            <a:r>
              <a:rPr lang="pt-US" sz="2800" u="sng" dirty="0">
                <a:solidFill>
                  <a:srgbClr val="210BC2"/>
                </a:solidFill>
              </a:rPr>
              <a:t>Preço de reserva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600" dirty="0">
                <a:solidFill>
                  <a:srgbClr val="210BC2"/>
                </a:solidFill>
              </a:rPr>
              <a:t>Valor </a:t>
            </a:r>
            <a:r>
              <a:rPr lang="pt-US" sz="2600" u="sng" dirty="0">
                <a:solidFill>
                  <a:srgbClr val="210BC2"/>
                </a:solidFill>
              </a:rPr>
              <a:t>máximo</a:t>
            </a:r>
            <a:r>
              <a:rPr lang="pt-US" sz="2600" dirty="0">
                <a:solidFill>
                  <a:srgbClr val="210BC2"/>
                </a:solidFill>
              </a:rPr>
              <a:t> que uma pessoa está disposta a pagar pelo aluguel do apartamento próximo à universidade.</a:t>
            </a:r>
          </a:p>
        </p:txBody>
      </p:sp>
    </p:spTree>
    <p:extLst>
      <p:ext uri="{BB962C8B-B14F-4D97-AF65-F5344CB8AC3E}">
        <p14:creationId xmlns:p14="http://schemas.microsoft.com/office/powerpoint/2010/main" val="324850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800" u="sng" dirty="0">
                <a:solidFill>
                  <a:srgbClr val="210BC2"/>
                </a:solidFill>
              </a:rPr>
              <a:t>Curva de demanda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800" u="sng" dirty="0">
                <a:solidFill>
                  <a:srgbClr val="210BC2"/>
                </a:solidFill>
              </a:rPr>
              <a:t>Número de apartamentos a serem alugados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800" dirty="0">
                <a:solidFill>
                  <a:srgbClr val="210BC2"/>
                </a:solidFill>
              </a:rPr>
              <a:t>A um dado valor de aluguel igual a p</a:t>
            </a:r>
            <a:r>
              <a:rPr lang="pt-US" sz="2800" baseline="30000" dirty="0">
                <a:solidFill>
                  <a:srgbClr val="210BC2"/>
                </a:solidFill>
              </a:rPr>
              <a:t>*</a:t>
            </a:r>
            <a:r>
              <a:rPr lang="pt-US" sz="2800" dirty="0">
                <a:solidFill>
                  <a:srgbClr val="210BC2"/>
                </a:solidFill>
              </a:rPr>
              <a:t>, o número de apartamentos a serem alugados será exatamente igual ao número de pessoas, cujo preço de reserva seja maior ou igual a p</a:t>
            </a:r>
            <a:r>
              <a:rPr lang="pt-US" sz="2800" baseline="30000" dirty="0">
                <a:solidFill>
                  <a:srgbClr val="210BC2"/>
                </a:solidFill>
              </a:rPr>
              <a:t>*</a:t>
            </a:r>
            <a:r>
              <a:rPr lang="pt-US" sz="2800" dirty="0">
                <a:solidFill>
                  <a:srgbClr val="210BC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89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800" u="sng" dirty="0">
                <a:solidFill>
                  <a:srgbClr val="210BC2"/>
                </a:solidFill>
              </a:rPr>
              <a:t>Curva de demanda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600" u="sng" dirty="0">
                <a:solidFill>
                  <a:srgbClr val="210BC2"/>
                </a:solidFill>
              </a:rPr>
              <a:t>Definição</a:t>
            </a:r>
            <a:r>
              <a:rPr lang="pt-US" sz="26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BR" sz="2400" dirty="0">
                <a:solidFill>
                  <a:srgbClr val="210BC2"/>
                </a:solidFill>
              </a:rPr>
              <a:t>Curva que expressa a relação entre a quantidade demandada e o preço do bem.</a:t>
            </a:r>
            <a:endParaRPr lang="pt-US" sz="2400" dirty="0">
              <a:solidFill>
                <a:srgbClr val="210BC2"/>
              </a:solidFill>
            </a:endParaRPr>
          </a:p>
          <a:p>
            <a:pPr lvl="1"/>
            <a:r>
              <a:rPr lang="pt-US" sz="2600" u="sng" dirty="0">
                <a:solidFill>
                  <a:srgbClr val="210BC2"/>
                </a:solidFill>
              </a:rPr>
              <a:t>Inclinação</a:t>
            </a:r>
            <a:r>
              <a:rPr lang="pt-US" sz="26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Negativa, descendente;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P</a:t>
            </a:r>
            <a:r>
              <a:rPr lang="pt-BR" sz="2400" dirty="0">
                <a:solidFill>
                  <a:srgbClr val="210BC2"/>
                </a:solidFill>
              </a:rPr>
              <a:t>o</a:t>
            </a:r>
            <a:r>
              <a:rPr lang="pt-US" sz="2400" dirty="0">
                <a:solidFill>
                  <a:srgbClr val="210BC2"/>
                </a:solidFill>
              </a:rPr>
              <a:t>r que?</a:t>
            </a:r>
          </a:p>
        </p:txBody>
      </p:sp>
    </p:spTree>
    <p:extLst>
      <p:ext uri="{BB962C8B-B14F-4D97-AF65-F5344CB8AC3E}">
        <p14:creationId xmlns:p14="http://schemas.microsoft.com/office/powerpoint/2010/main" val="420983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000" u="sng" dirty="0">
                <a:solidFill>
                  <a:srgbClr val="210BC2"/>
                </a:solidFill>
              </a:rPr>
              <a:t>Curva de oferta</a:t>
            </a:r>
            <a:r>
              <a:rPr lang="pt-US" sz="30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3000" u="sng" dirty="0">
                <a:solidFill>
                  <a:srgbClr val="210BC2"/>
                </a:solidFill>
              </a:rPr>
              <a:t>Hipóteses</a:t>
            </a:r>
            <a:r>
              <a:rPr lang="pt-US" sz="30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BR" sz="3000" dirty="0">
                <a:solidFill>
                  <a:srgbClr val="210BC2"/>
                </a:solidFill>
              </a:rPr>
              <a:t>V</a:t>
            </a:r>
            <a:r>
              <a:rPr lang="pt-US" sz="3000" dirty="0">
                <a:solidFill>
                  <a:srgbClr val="210BC2"/>
                </a:solidFill>
              </a:rPr>
              <a:t>amos admitir que existam </a:t>
            </a:r>
            <a:r>
              <a:rPr lang="pt-US" sz="3000" u="sng" dirty="0">
                <a:solidFill>
                  <a:srgbClr val="210BC2"/>
                </a:solidFill>
              </a:rPr>
              <a:t>muitos</a:t>
            </a:r>
            <a:r>
              <a:rPr lang="pt-US" sz="3000" dirty="0">
                <a:solidFill>
                  <a:srgbClr val="210BC2"/>
                </a:solidFill>
              </a:rPr>
              <a:t> proprietários </a:t>
            </a:r>
            <a:r>
              <a:rPr lang="pt-US" sz="3000" u="sng" dirty="0">
                <a:solidFill>
                  <a:srgbClr val="210BC2"/>
                </a:solidFill>
              </a:rPr>
              <a:t>independentes</a:t>
            </a:r>
            <a:r>
              <a:rPr lang="pt-US" sz="3000" dirty="0">
                <a:solidFill>
                  <a:srgbClr val="210BC2"/>
                </a:solidFill>
              </a:rPr>
              <a:t>, cada um disposto a alugar o seu apartamento pelo </a:t>
            </a:r>
            <a:r>
              <a:rPr lang="pt-US" sz="3000" u="sng" dirty="0">
                <a:solidFill>
                  <a:srgbClr val="210BC2"/>
                </a:solidFill>
              </a:rPr>
              <a:t>maior preço</a:t>
            </a:r>
            <a:r>
              <a:rPr lang="pt-US" sz="3000" dirty="0">
                <a:solidFill>
                  <a:srgbClr val="210BC2"/>
                </a:solidFill>
              </a:rPr>
              <a:t> que o mercado possa oferecer.</a:t>
            </a:r>
          </a:p>
        </p:txBody>
      </p:sp>
    </p:spTree>
    <p:extLst>
      <p:ext uri="{BB962C8B-B14F-4D97-AF65-F5344CB8AC3E}">
        <p14:creationId xmlns:p14="http://schemas.microsoft.com/office/powerpoint/2010/main" val="48507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Curva de oferta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u="sng" dirty="0">
                <a:solidFill>
                  <a:srgbClr val="210BC2"/>
                </a:solidFill>
              </a:rPr>
              <a:t>Hipóteses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Há </a:t>
            </a:r>
            <a:r>
              <a:rPr lang="pt-US" sz="2400" u="sng" dirty="0">
                <a:solidFill>
                  <a:srgbClr val="210BC2"/>
                </a:solidFill>
              </a:rPr>
              <a:t>muitos</a:t>
            </a:r>
            <a:r>
              <a:rPr lang="pt-US" sz="2400" dirty="0">
                <a:solidFill>
                  <a:srgbClr val="210BC2"/>
                </a:solidFill>
              </a:rPr>
              <a:t> proprietários (locadores);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Há </a:t>
            </a:r>
            <a:r>
              <a:rPr lang="pt-US" sz="2400" u="sng" dirty="0">
                <a:solidFill>
                  <a:srgbClr val="210BC2"/>
                </a:solidFill>
              </a:rPr>
              <a:t>muitos</a:t>
            </a:r>
            <a:r>
              <a:rPr lang="pt-US" sz="2400" dirty="0">
                <a:solidFill>
                  <a:srgbClr val="210BC2"/>
                </a:solidFill>
              </a:rPr>
              <a:t> locatários;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Locadores e locatários </a:t>
            </a:r>
            <a:r>
              <a:rPr lang="pt-US" sz="2400" u="sng" dirty="0">
                <a:solidFill>
                  <a:srgbClr val="210BC2"/>
                </a:solidFill>
              </a:rPr>
              <a:t>perfeitamente</a:t>
            </a:r>
            <a:r>
              <a:rPr lang="pt-US" sz="2400" dirty="0">
                <a:solidFill>
                  <a:srgbClr val="210BC2"/>
                </a:solidFill>
              </a:rPr>
              <a:t> informados;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Logo, não há espaço para </a:t>
            </a:r>
            <a:r>
              <a:rPr lang="pt-US" sz="2400" u="sng" dirty="0">
                <a:solidFill>
                  <a:srgbClr val="210BC2"/>
                </a:solidFill>
              </a:rPr>
              <a:t>distorções</a:t>
            </a:r>
            <a:r>
              <a:rPr lang="pt-US" sz="2400" dirty="0">
                <a:solidFill>
                  <a:srgbClr val="210BC2"/>
                </a:solidFill>
              </a:rPr>
              <a:t> nos preços de equilíbrio dos apartamentos próximos à universidade.</a:t>
            </a:r>
          </a:p>
        </p:txBody>
      </p:sp>
    </p:spTree>
    <p:extLst>
      <p:ext uri="{BB962C8B-B14F-4D97-AF65-F5344CB8AC3E}">
        <p14:creationId xmlns:p14="http://schemas.microsoft.com/office/powerpoint/2010/main" val="12607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Equilíbrio de mercado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Usar os conceitos de curva de demanda e de curva de oferta, reunindo-os em uma única representação gráfica, em que p</a:t>
            </a:r>
            <a:r>
              <a:rPr lang="pt-US" sz="2200" baseline="30000" dirty="0">
                <a:solidFill>
                  <a:srgbClr val="210BC2"/>
                </a:solidFill>
              </a:rPr>
              <a:t>*</a:t>
            </a:r>
            <a:r>
              <a:rPr lang="pt-US" sz="2200" dirty="0">
                <a:solidFill>
                  <a:srgbClr val="210BC2"/>
                </a:solidFill>
              </a:rPr>
              <a:t> é o preço ao qual a quantidade de apartamentos demandados </a:t>
            </a:r>
            <a:r>
              <a:rPr lang="pt-US" sz="2200" u="sng" dirty="0">
                <a:solidFill>
                  <a:srgbClr val="210BC2"/>
                </a:solidFill>
              </a:rPr>
              <a:t>iguala-se</a:t>
            </a:r>
            <a:r>
              <a:rPr lang="pt-US" sz="2200" dirty="0">
                <a:solidFill>
                  <a:srgbClr val="210BC2"/>
                </a:solidFill>
              </a:rPr>
              <a:t> à quantidade de apartamentos ofertados;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Então, p</a:t>
            </a:r>
            <a:r>
              <a:rPr lang="pt-US" sz="2200" baseline="30000" dirty="0">
                <a:solidFill>
                  <a:srgbClr val="210BC2"/>
                </a:solidFill>
              </a:rPr>
              <a:t>*</a:t>
            </a:r>
            <a:r>
              <a:rPr lang="pt-US" sz="2200" dirty="0">
                <a:solidFill>
                  <a:srgbClr val="210BC2"/>
                </a:solidFill>
              </a:rPr>
              <a:t> é o </a:t>
            </a:r>
            <a:r>
              <a:rPr lang="pt-US" sz="2200" u="sng" dirty="0">
                <a:solidFill>
                  <a:srgbClr val="210BC2"/>
                </a:solidFill>
              </a:rPr>
              <a:t>aluguel de equilíbrio</a:t>
            </a:r>
            <a:r>
              <a:rPr lang="pt-US" sz="2200" dirty="0">
                <a:solidFill>
                  <a:srgbClr val="210BC2"/>
                </a:solidFill>
              </a:rPr>
              <a:t> dos apartamentos;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Nenhuma alteração no comportamento desse preço será observada.</a:t>
            </a:r>
          </a:p>
        </p:txBody>
      </p:sp>
    </p:spTree>
    <p:extLst>
      <p:ext uri="{BB962C8B-B14F-4D97-AF65-F5344CB8AC3E}">
        <p14:creationId xmlns:p14="http://schemas.microsoft.com/office/powerpoint/2010/main" val="195933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800" dirty="0">
                    <a:solidFill>
                      <a:srgbClr val="210BC2"/>
                    </a:solidFill>
                  </a:rPr>
                  <a:t>Quem alugará os apartamentos nas proximidades da universidade e quem alugará os apartamentos mais distantes?</a:t>
                </a:r>
              </a:p>
              <a:p>
                <a:pPr lvl="1"/>
                <a:r>
                  <a:rPr lang="pt-US" sz="2800" dirty="0">
                    <a:solidFill>
                      <a:srgbClr val="210BC2"/>
                    </a:solidFill>
                  </a:rPr>
                  <a:t>Em equilíbrio, todos aqueles que estiverem dispostos a pagar p</a:t>
                </a:r>
                <a:r>
                  <a:rPr lang="pt-US" sz="2800" baseline="30000" dirty="0">
                    <a:solidFill>
                      <a:srgbClr val="210BC2"/>
                    </a:solidFill>
                  </a:rPr>
                  <a:t>*</a:t>
                </a:r>
                <a:r>
                  <a:rPr lang="pt-US" sz="2800" dirty="0">
                    <a:solidFill>
                      <a:srgbClr val="210BC2"/>
                    </a:solidFill>
                  </a:rPr>
                  <a:t> ou mais,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pt-BR" sz="2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US" sz="2800" dirty="0">
                    <a:solidFill>
                      <a:srgbClr val="210BC2"/>
                    </a:solidFill>
                  </a:rPr>
                  <a:t>, alugarão os apartamentos no círculo interno e todos que estiverem dispostos a pagar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8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BR" sz="2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BR" sz="2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US" sz="2800" dirty="0">
                    <a:solidFill>
                      <a:srgbClr val="210BC2"/>
                    </a:solidFill>
                  </a:rPr>
                  <a:t> alugarão os apartamentos no círculo externo.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5" t="-2013" r="-2137" b="-1007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4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800" u="sng" dirty="0">
                <a:solidFill>
                  <a:srgbClr val="210BC2"/>
                </a:solidFill>
              </a:rPr>
              <a:t>Estática comparativa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Como o valor do aluguel dos apartamentos varia quando aspectos do mercado se alteram?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Trata-se de uma comparação entre duas situações de equilíbrio estáticos, sem nenhuma preocupação em explicar como o mercado sai de uma situação e atinge outra.</a:t>
            </a:r>
          </a:p>
        </p:txBody>
      </p:sp>
    </p:spTree>
    <p:extLst>
      <p:ext uri="{BB962C8B-B14F-4D97-AF65-F5344CB8AC3E}">
        <p14:creationId xmlns:p14="http://schemas.microsoft.com/office/powerpoint/2010/main" val="209558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b="0" i="0" u="sng" dirty="0">
                <a:solidFill>
                  <a:srgbClr val="001DC2"/>
                </a:solidFill>
                <a:effectLst/>
              </a:rPr>
              <a:t>Economia</a:t>
            </a:r>
            <a:r>
              <a:rPr lang="pt-BR" b="0" i="0" dirty="0">
                <a:solidFill>
                  <a:srgbClr val="001DC2"/>
                </a:solidFill>
                <a:effectLst/>
              </a:rPr>
              <a:t>:</a:t>
            </a:r>
          </a:p>
          <a:p>
            <a:pPr lvl="1"/>
            <a:r>
              <a:rPr lang="pt-BR" sz="1800" b="0" i="0" dirty="0">
                <a:solidFill>
                  <a:srgbClr val="001DC2"/>
                </a:solidFill>
                <a:effectLst/>
              </a:rPr>
              <a:t> Ciência que lida com o comportamento humano enquanto condicionado pela escassez dos recursos;</a:t>
            </a:r>
          </a:p>
          <a:p>
            <a:pPr lvl="1"/>
            <a:r>
              <a:rPr lang="pt-BR" sz="1800" b="0" i="0" dirty="0">
                <a:solidFill>
                  <a:srgbClr val="001DC2"/>
                </a:solidFill>
                <a:effectLst/>
              </a:rPr>
              <a:t> A economia trata da relação entre fins e meios (escassos) disponíveis para atingi-los.</a:t>
            </a:r>
          </a:p>
          <a:p>
            <a:pPr lvl="2"/>
            <a:r>
              <a:rPr lang="pt-BR" sz="1800" dirty="0">
                <a:solidFill>
                  <a:srgbClr val="001DC2"/>
                </a:solidFill>
              </a:rPr>
              <a:t>Robbins, Lionel. </a:t>
            </a:r>
            <a:r>
              <a:rPr lang="pt-BR" sz="1800" dirty="0" err="1">
                <a:solidFill>
                  <a:srgbClr val="001DC2"/>
                </a:solidFill>
              </a:rPr>
              <a:t>An</a:t>
            </a:r>
            <a:r>
              <a:rPr lang="pt-BR" sz="1800" dirty="0">
                <a:solidFill>
                  <a:srgbClr val="001DC2"/>
                </a:solidFill>
              </a:rPr>
              <a:t> </a:t>
            </a:r>
            <a:r>
              <a:rPr lang="pt-BR" sz="1800" dirty="0" err="1">
                <a:solidFill>
                  <a:srgbClr val="001DC2"/>
                </a:solidFill>
              </a:rPr>
              <a:t>essay</a:t>
            </a:r>
            <a:r>
              <a:rPr lang="pt-BR" sz="1800" dirty="0">
                <a:solidFill>
                  <a:srgbClr val="001DC2"/>
                </a:solidFill>
              </a:rPr>
              <a:t> </a:t>
            </a:r>
            <a:r>
              <a:rPr lang="pt-BR" sz="1800" dirty="0" err="1">
                <a:solidFill>
                  <a:srgbClr val="001DC2"/>
                </a:solidFill>
              </a:rPr>
              <a:t>on</a:t>
            </a:r>
            <a:r>
              <a:rPr lang="pt-BR" sz="1800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the</a:t>
            </a:r>
            <a:r>
              <a:rPr lang="pt-BR" sz="1800" i="1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nature</a:t>
            </a:r>
            <a:r>
              <a:rPr lang="pt-BR" sz="1800" i="1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and</a:t>
            </a:r>
            <a:r>
              <a:rPr lang="pt-BR" sz="1800" i="1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significance</a:t>
            </a:r>
            <a:r>
              <a:rPr lang="pt-BR" sz="1800" i="1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of</a:t>
            </a:r>
            <a:r>
              <a:rPr lang="pt-BR" sz="1800" i="1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economic</a:t>
            </a:r>
            <a:r>
              <a:rPr lang="pt-BR" sz="1800" i="1" dirty="0">
                <a:solidFill>
                  <a:srgbClr val="001DC2"/>
                </a:solidFill>
              </a:rPr>
              <a:t> </a:t>
            </a:r>
            <a:r>
              <a:rPr lang="pt-BR" sz="1800" i="1" dirty="0" err="1">
                <a:solidFill>
                  <a:srgbClr val="001DC2"/>
                </a:solidFill>
              </a:rPr>
              <a:t>science</a:t>
            </a:r>
            <a:r>
              <a:rPr lang="pt-BR" sz="1800" dirty="0">
                <a:solidFill>
                  <a:srgbClr val="001DC2"/>
                </a:solidFill>
              </a:rPr>
              <a:t>. Londres: </a:t>
            </a:r>
            <a:r>
              <a:rPr lang="pt-BR" sz="1800" dirty="0" err="1">
                <a:solidFill>
                  <a:srgbClr val="001DC2"/>
                </a:solidFill>
              </a:rPr>
              <a:t>Macmillan</a:t>
            </a:r>
            <a:r>
              <a:rPr lang="pt-BR" sz="1800" dirty="0">
                <a:solidFill>
                  <a:srgbClr val="001DC2"/>
                </a:solidFill>
              </a:rPr>
              <a:t>, 1932.</a:t>
            </a:r>
          </a:p>
          <a:p>
            <a:pPr lvl="2"/>
            <a:r>
              <a:rPr lang="pt-BR" sz="1800" u="sng" dirty="0">
                <a:solidFill>
                  <a:srgbClr val="001DC2"/>
                </a:solidFill>
              </a:rPr>
              <a:t>Disponível em</a:t>
            </a:r>
            <a:r>
              <a:rPr lang="pt-BR" sz="1800" dirty="0">
                <a:solidFill>
                  <a:srgbClr val="001DC2"/>
                </a:solidFill>
              </a:rPr>
              <a:t>: &lt;https://</a:t>
            </a:r>
            <a:r>
              <a:rPr lang="pt-BR" sz="1800" dirty="0" err="1">
                <a:solidFill>
                  <a:srgbClr val="001DC2"/>
                </a:solidFill>
              </a:rPr>
              <a:t>cdn.mises.org</a:t>
            </a:r>
            <a:r>
              <a:rPr lang="pt-BR" sz="1800" dirty="0">
                <a:solidFill>
                  <a:srgbClr val="001DC2"/>
                </a:solidFill>
              </a:rPr>
              <a:t>/Essay%20on%20the%20Nature%20and%20Significance%20of%20Economic%20Science_2.pdf&gt;.</a:t>
            </a:r>
            <a:endParaRPr lang="pt-US" sz="1800" dirty="0">
              <a:solidFill>
                <a:srgbClr val="001D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8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800" u="sng" dirty="0">
                <a:solidFill>
                  <a:srgbClr val="210BC2"/>
                </a:solidFill>
              </a:rPr>
              <a:t>Caso inicial específico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BR" sz="2800" dirty="0">
                <a:solidFill>
                  <a:srgbClr val="210BC2"/>
                </a:solidFill>
              </a:rPr>
              <a:t>V</a:t>
            </a:r>
            <a:r>
              <a:rPr lang="pt-US" sz="2800" dirty="0">
                <a:solidFill>
                  <a:srgbClr val="210BC2"/>
                </a:solidFill>
              </a:rPr>
              <a:t>amos admitir que a oferta de apartamentos cresça;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Logo, podemos verificar, com o auxílio de um diagrama de equilíbrio entre oferta e demanda que o valor do aluguel de equilíbrio cairá.</a:t>
            </a:r>
          </a:p>
        </p:txBody>
      </p:sp>
    </p:spTree>
    <p:extLst>
      <p:ext uri="{BB962C8B-B14F-4D97-AF65-F5344CB8AC3E}">
        <p14:creationId xmlns:p14="http://schemas.microsoft.com/office/powerpoint/2010/main" val="208107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200" u="sng" dirty="0">
                <a:solidFill>
                  <a:srgbClr val="210BC2"/>
                </a:solidFill>
              </a:rPr>
              <a:t>Caso mais complexo</a:t>
            </a:r>
            <a:r>
              <a:rPr lang="pt-US" sz="32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3200" dirty="0">
                <a:solidFill>
                  <a:srgbClr val="210BC2"/>
                </a:solidFill>
              </a:rPr>
              <a:t>Vamos supor agora que uma empresa decida vender vários dos apartamentos;</a:t>
            </a:r>
          </a:p>
          <a:p>
            <a:pPr lvl="1"/>
            <a:r>
              <a:rPr lang="pt-US" sz="3200" dirty="0">
                <a:solidFill>
                  <a:srgbClr val="210BC2"/>
                </a:solidFill>
              </a:rPr>
              <a:t>O que acontece com o valor do aluguel dos apartamentos restantes?</a:t>
            </a:r>
          </a:p>
        </p:txBody>
      </p:sp>
    </p:spTree>
    <p:extLst>
      <p:ext uri="{BB962C8B-B14F-4D97-AF65-F5344CB8AC3E}">
        <p14:creationId xmlns:p14="http://schemas.microsoft.com/office/powerpoint/2010/main" val="391238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200" u="sng" dirty="0">
                <a:solidFill>
                  <a:srgbClr val="210BC2"/>
                </a:solidFill>
              </a:rPr>
              <a:t>Caso mais complexo</a:t>
            </a:r>
            <a:r>
              <a:rPr lang="pt-US" sz="32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3000" u="sng" dirty="0">
                <a:solidFill>
                  <a:srgbClr val="210BC2"/>
                </a:solidFill>
              </a:rPr>
              <a:t>Pensamento imediato</a:t>
            </a:r>
            <a:r>
              <a:rPr lang="pt-US" sz="30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800" dirty="0">
                <a:solidFill>
                  <a:srgbClr val="210BC2"/>
                </a:solidFill>
              </a:rPr>
              <a:t>O valor do aluguel aumenta, pois ocorreu uma redução na oferta dos apartamentos;</a:t>
            </a:r>
          </a:p>
          <a:p>
            <a:pPr lvl="2"/>
            <a:r>
              <a:rPr lang="pt-US" sz="2800" dirty="0">
                <a:solidFill>
                  <a:srgbClr val="210BC2"/>
                </a:solidFill>
              </a:rPr>
              <a:t>No entanto, esta não é uma conclusão totalmente correta;</a:t>
            </a:r>
          </a:p>
          <a:p>
            <a:pPr lvl="2"/>
            <a:r>
              <a:rPr lang="pt-US" sz="2800" dirty="0">
                <a:solidFill>
                  <a:srgbClr val="210BC2"/>
                </a:solidFill>
              </a:rPr>
              <a:t>P</a:t>
            </a:r>
            <a:r>
              <a:rPr lang="pt-BR" sz="2800" dirty="0">
                <a:solidFill>
                  <a:srgbClr val="210BC2"/>
                </a:solidFill>
              </a:rPr>
              <a:t>o</a:t>
            </a:r>
            <a:r>
              <a:rPr lang="pt-US" sz="2800" dirty="0">
                <a:solidFill>
                  <a:srgbClr val="210BC2"/>
                </a:solidFill>
              </a:rPr>
              <a:t>r que?</a:t>
            </a:r>
          </a:p>
        </p:txBody>
      </p:sp>
    </p:spTree>
    <p:extLst>
      <p:ext uri="{BB962C8B-B14F-4D97-AF65-F5344CB8AC3E}">
        <p14:creationId xmlns:p14="http://schemas.microsoft.com/office/powerpoint/2010/main" val="380819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Caso mais complexo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A oferta de apartamentos disponível para alugar </a:t>
            </a:r>
            <a:r>
              <a:rPr lang="pt-US" sz="2400" u="sng" dirty="0">
                <a:solidFill>
                  <a:srgbClr val="210BC2"/>
                </a:solidFill>
              </a:rPr>
              <a:t>diminuiu</a:t>
            </a:r>
            <a:r>
              <a:rPr lang="pt-US" sz="2400" dirty="0">
                <a:solidFill>
                  <a:srgbClr val="210BC2"/>
                </a:solidFill>
              </a:rPr>
              <a:t>, </a:t>
            </a:r>
            <a:r>
              <a:rPr lang="pt-US" sz="2400" u="sng" dirty="0">
                <a:solidFill>
                  <a:srgbClr val="210BC2"/>
                </a:solidFill>
              </a:rPr>
              <a:t>um fato</a:t>
            </a:r>
            <a:r>
              <a:rPr lang="pt-US" sz="2400" dirty="0">
                <a:solidFill>
                  <a:srgbClr val="210BC2"/>
                </a:solidFill>
              </a:rPr>
              <a:t>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Mas, a demanda por apartamentos pode ter reduzido, ou de fato reduziu, porque alguns dos locatários decidiram adquirir os apartamentos;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Análise quanto a intensidade dos deslocamentos das curvas de demanda e oferta nesse mercado.</a:t>
            </a:r>
          </a:p>
        </p:txBody>
      </p:sp>
    </p:spTree>
    <p:extLst>
      <p:ext uri="{BB962C8B-B14F-4D97-AF65-F5344CB8AC3E}">
        <p14:creationId xmlns:p14="http://schemas.microsoft.com/office/powerpoint/2010/main" val="390842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Outro caso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Vamos admitir que a prefeitura da cidade estabeleça um IPTU anual de $50 sobre as unidades de apartamentos;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Qual o impacto dessa medida sobre o valor do aluguel dos apartamentos?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A totalidade do IPTU será repassada ao locatário?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Surpreendentemente não é o que ocorre, pois o valor do aluguel de equilíbrio não será alterado;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Por que?</a:t>
            </a:r>
          </a:p>
        </p:txBody>
      </p:sp>
    </p:spTree>
    <p:extLst>
      <p:ext uri="{BB962C8B-B14F-4D97-AF65-F5344CB8AC3E}">
        <p14:creationId xmlns:p14="http://schemas.microsoft.com/office/powerpoint/2010/main" val="70553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000" u="sng" dirty="0">
                <a:solidFill>
                  <a:srgbClr val="210BC2"/>
                </a:solidFill>
              </a:rPr>
              <a:t>Outras formas de alocar os apartamentos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800" u="sng" dirty="0">
                <a:solidFill>
                  <a:srgbClr val="210BC2"/>
                </a:solidFill>
              </a:rPr>
              <a:t>Monopolista discriminador</a:t>
            </a:r>
            <a:r>
              <a:rPr lang="pt-US" sz="18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Neste caso, um único locador é proprietário de todos os apartamentos na proximidade da universidade;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Ou podemos imaginar uma reunião de certo número significativo de proprietários para </a:t>
            </a:r>
            <a:r>
              <a:rPr lang="pt-US" sz="1600" u="sng" dirty="0">
                <a:solidFill>
                  <a:srgbClr val="210BC2"/>
                </a:solidFill>
              </a:rPr>
              <a:t>coordenar suas ações</a:t>
            </a:r>
            <a:r>
              <a:rPr lang="pt-US" sz="1600" dirty="0">
                <a:solidFill>
                  <a:srgbClr val="210BC2"/>
                </a:solidFill>
              </a:rPr>
              <a:t>, agindo como </a:t>
            </a:r>
            <a:r>
              <a:rPr lang="pt-US" sz="1600" u="sng" dirty="0">
                <a:solidFill>
                  <a:srgbClr val="210BC2"/>
                </a:solidFill>
              </a:rPr>
              <a:t>um único</a:t>
            </a:r>
            <a:r>
              <a:rPr lang="pt-US" sz="1600" dirty="0">
                <a:solidFill>
                  <a:srgbClr val="210BC2"/>
                </a:solidFill>
              </a:rPr>
              <a:t> proprietário;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Mercado em que existe um único ofertante do bem é denominado monopólio;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Qual a situação que caracteriza a de um monopólio discriminador?</a:t>
            </a:r>
          </a:p>
        </p:txBody>
      </p:sp>
    </p:spTree>
    <p:extLst>
      <p:ext uri="{BB962C8B-B14F-4D97-AF65-F5344CB8AC3E}">
        <p14:creationId xmlns:p14="http://schemas.microsoft.com/office/powerpoint/2010/main" val="2811233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Outras formas de alocar os apartamentos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u="sng" dirty="0">
                <a:solidFill>
                  <a:srgbClr val="210BC2"/>
                </a:solidFill>
              </a:rPr>
              <a:t>Monopolista discriminador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Neste caso, o proprietário decide leiloar os apartamentos em sequência; 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Aluga a unidade a quem oferece, sucessivamente, o maior valor;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Logo, diferentes locatários pagam diferentes valores de aluguel pelos apartamentos.</a:t>
            </a:r>
          </a:p>
        </p:txBody>
      </p:sp>
    </p:spTree>
    <p:extLst>
      <p:ext uri="{BB962C8B-B14F-4D97-AF65-F5344CB8AC3E}">
        <p14:creationId xmlns:p14="http://schemas.microsoft.com/office/powerpoint/2010/main" val="935994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Outras formas de alocar os apartamentos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u="sng" dirty="0">
                <a:solidFill>
                  <a:srgbClr val="210BC2"/>
                </a:solidFill>
              </a:rPr>
              <a:t>Monopolista discriminador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200" u="sng" dirty="0">
                <a:solidFill>
                  <a:srgbClr val="210BC2"/>
                </a:solidFill>
              </a:rPr>
              <a:t>Hipóteses</a:t>
            </a:r>
            <a:r>
              <a:rPr lang="pt-US" sz="2200" dirty="0">
                <a:solidFill>
                  <a:srgbClr val="210BC2"/>
                </a:solidFill>
              </a:rPr>
              <a:t>: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O monopolista discriminador </a:t>
            </a:r>
            <a:r>
              <a:rPr lang="pt-US" sz="2000" u="sng" dirty="0">
                <a:solidFill>
                  <a:srgbClr val="210BC2"/>
                </a:solidFill>
              </a:rPr>
              <a:t>conhece perfeitamente</a:t>
            </a:r>
            <a:r>
              <a:rPr lang="pt-US" sz="2000" dirty="0">
                <a:solidFill>
                  <a:srgbClr val="210BC2"/>
                </a:solidFill>
              </a:rPr>
              <a:t> o preço de reserva de cada interessado;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Logo, o monopolista aluga o primeiro apartamento a quem paga mais;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O apartamento seguinte é alugado pela segunda maior oferta e assim por diante.</a:t>
            </a:r>
          </a:p>
        </p:txBody>
      </p:sp>
    </p:spTree>
    <p:extLst>
      <p:ext uri="{BB962C8B-B14F-4D97-AF65-F5344CB8AC3E}">
        <p14:creationId xmlns:p14="http://schemas.microsoft.com/office/powerpoint/2010/main" val="2521593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Outras formas de alocar os apartamentos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u="sng" dirty="0">
                <a:solidFill>
                  <a:srgbClr val="210BC2"/>
                </a:solidFill>
              </a:rPr>
              <a:t>Monopolista discriminador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200" u="sng" dirty="0">
                <a:solidFill>
                  <a:srgbClr val="210BC2"/>
                </a:solidFill>
              </a:rPr>
              <a:t>Aspecto relevante da situação</a:t>
            </a:r>
            <a:r>
              <a:rPr lang="pt-US" sz="2200" dirty="0">
                <a:solidFill>
                  <a:srgbClr val="210BC2"/>
                </a:solidFill>
              </a:rPr>
              <a:t>: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Os locatários serão exatamente os mesmos do caso da solução competitiva, no entanto avaliam o valor do aluguel do apartamento por um preço superior a p</a:t>
            </a:r>
            <a:r>
              <a:rPr lang="pt-US" sz="2000" baseline="30000" dirty="0">
                <a:solidFill>
                  <a:srgbClr val="210BC2"/>
                </a:solidFill>
              </a:rPr>
              <a:t>*</a:t>
            </a:r>
            <a:r>
              <a:rPr lang="pt-US" sz="2000" dirty="0">
                <a:solidFill>
                  <a:srgbClr val="210BC2"/>
                </a:solidFill>
              </a:rPr>
              <a:t>;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O último locatário a alugar um apartamento será aquele que oferecer o preço p</a:t>
            </a:r>
            <a:r>
              <a:rPr lang="pt-US" sz="2000" baseline="30000" dirty="0">
                <a:solidFill>
                  <a:srgbClr val="210BC2"/>
                </a:solidFill>
              </a:rPr>
              <a:t>*</a:t>
            </a:r>
            <a:r>
              <a:rPr lang="pt-US" sz="2000" dirty="0">
                <a:solidFill>
                  <a:srgbClr val="210BC2"/>
                </a:solidFill>
              </a:rPr>
              <a:t>, o preço de equilíbrio em mercado competitivo.</a:t>
            </a:r>
          </a:p>
        </p:txBody>
      </p:sp>
    </p:spTree>
    <p:extLst>
      <p:ext uri="{BB962C8B-B14F-4D97-AF65-F5344CB8AC3E}">
        <p14:creationId xmlns:p14="http://schemas.microsoft.com/office/powerpoint/2010/main" val="1066403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200" u="sng" dirty="0">
                <a:solidFill>
                  <a:srgbClr val="210BC2"/>
                </a:solidFill>
              </a:rPr>
              <a:t>Conclusão</a:t>
            </a:r>
            <a:r>
              <a:rPr lang="pt-US" sz="22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O comportamento esperado do monopolista discriminador e maximizador de lucro, produz a seguinte situação:</a:t>
            </a:r>
          </a:p>
          <a:p>
            <a:pPr lvl="2"/>
            <a:r>
              <a:rPr lang="pt-US" sz="2200" dirty="0">
                <a:solidFill>
                  <a:srgbClr val="210BC2"/>
                </a:solidFill>
              </a:rPr>
              <a:t>A mesma distribuição dos apartamentos que o mecanismo de oferta e demanda do mercado competitivo;</a:t>
            </a:r>
          </a:p>
          <a:p>
            <a:pPr lvl="2"/>
            <a:r>
              <a:rPr lang="pt-US" sz="2200" dirty="0">
                <a:solidFill>
                  <a:srgbClr val="210BC2"/>
                </a:solidFill>
              </a:rPr>
              <a:t>Porém, os valores dos aluguéis pagos são diferentes;</a:t>
            </a:r>
          </a:p>
          <a:p>
            <a:pPr lvl="2"/>
            <a:r>
              <a:rPr lang="pt-US" sz="2200" dirty="0">
                <a:solidFill>
                  <a:srgbClr val="210BC2"/>
                </a:solidFill>
              </a:rPr>
              <a:t>Os locatários são os mesmos.</a:t>
            </a:r>
          </a:p>
        </p:txBody>
      </p:sp>
    </p:spTree>
    <p:extLst>
      <p:ext uri="{BB962C8B-B14F-4D97-AF65-F5344CB8AC3E}">
        <p14:creationId xmlns:p14="http://schemas.microsoft.com/office/powerpoint/2010/main" val="244863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600" dirty="0">
                <a:solidFill>
                  <a:srgbClr val="210BC2"/>
                </a:solidFill>
              </a:rPr>
              <a:t>Iniciamos o estudo da microeconomia com um exemplo de análise econômica:</a:t>
            </a:r>
          </a:p>
          <a:p>
            <a:pPr lvl="1"/>
            <a:r>
              <a:rPr lang="pt-US" sz="2600" u="sng" dirty="0">
                <a:solidFill>
                  <a:srgbClr val="210BC2"/>
                </a:solidFill>
              </a:rPr>
              <a:t>Modelo específico</a:t>
            </a:r>
            <a:r>
              <a:rPr lang="pt-US" sz="2600" dirty="0">
                <a:solidFill>
                  <a:srgbClr val="210BC2"/>
                </a:solidFill>
              </a:rPr>
              <a:t>: mercado de apartamentos.</a:t>
            </a:r>
          </a:p>
          <a:p>
            <a:r>
              <a:rPr lang="pt-US" sz="2600" dirty="0">
                <a:solidFill>
                  <a:srgbClr val="210BC2"/>
                </a:solidFill>
              </a:rPr>
              <a:t>Apresentação de novos conceitos e ferramentas da teoria econômica;</a:t>
            </a:r>
          </a:p>
          <a:p>
            <a:r>
              <a:rPr lang="pt-US" sz="2600" dirty="0">
                <a:solidFill>
                  <a:srgbClr val="210BC2"/>
                </a:solidFill>
              </a:rPr>
              <a:t>Uma rápida visão geral da forma como utilizamos os conceitos e ferramentas da teoria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58927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Monopolista comum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O que acontece se um monopolista for obrigado a alugar todos os apartamentos pelo mesmo preço?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Se o monopolista estabelecer um preço baixo, alugará mais apartamentos, contudo obterá menos dinheiro, comparativamente à situação em que o preço fixado fosse maior;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O monopolista encontra-se diante de um dilema (</a:t>
            </a:r>
            <a:r>
              <a:rPr lang="pt-US" sz="2400" i="1" dirty="0">
                <a:solidFill>
                  <a:srgbClr val="210BC2"/>
                </a:solidFill>
              </a:rPr>
              <a:t>trade-off</a:t>
            </a:r>
            <a:r>
              <a:rPr lang="pt-US" sz="2400" dirty="0">
                <a:solidFill>
                  <a:srgbClr val="210BC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72011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300" u="sng" dirty="0">
                <a:solidFill>
                  <a:srgbClr val="210BC2"/>
                </a:solidFill>
              </a:rPr>
              <a:t>Monopólio Comum:</a:t>
            </a:r>
          </a:p>
          <a:p>
            <a:pPr lvl="1"/>
            <a:r>
              <a:rPr lang="pt-US" sz="2300" u="sng" dirty="0">
                <a:solidFill>
                  <a:srgbClr val="210BC2"/>
                </a:solidFill>
              </a:rPr>
              <a:t>Hipóteses</a:t>
            </a:r>
            <a:r>
              <a:rPr lang="pt-US" sz="23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D(p) é a função de demanda: </a:t>
            </a:r>
          </a:p>
          <a:p>
            <a:pPr lvl="3"/>
            <a:r>
              <a:rPr lang="pt-US" sz="2100" dirty="0">
                <a:solidFill>
                  <a:srgbClr val="210BC2"/>
                </a:solidFill>
              </a:rPr>
              <a:t>Número de apartamentos demandados ao preço p;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Se o monopolista estabelecer o valor do aluguel igual a p, então alugará D(p) apartamentos e receberá uma receita total igual a pD(P)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Gráfico aqui.</a:t>
            </a:r>
          </a:p>
        </p:txBody>
      </p:sp>
    </p:spTree>
    <p:extLst>
      <p:ext uri="{BB962C8B-B14F-4D97-AF65-F5344CB8AC3E}">
        <p14:creationId xmlns:p14="http://schemas.microsoft.com/office/powerpoint/2010/main" val="703997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300" u="sng" dirty="0">
                <a:solidFill>
                  <a:srgbClr val="210BC2"/>
                </a:solidFill>
              </a:rPr>
              <a:t>Monopólio Comum:</a:t>
            </a:r>
          </a:p>
          <a:p>
            <a:pPr lvl="1"/>
            <a:r>
              <a:rPr lang="pt-US" sz="2300" u="sng" dirty="0">
                <a:solidFill>
                  <a:srgbClr val="210BC2"/>
                </a:solidFill>
              </a:rPr>
              <a:t>Hipóteses</a:t>
            </a:r>
            <a:r>
              <a:rPr lang="pt-US" sz="23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100" dirty="0">
                <a:solidFill>
                  <a:srgbClr val="210BC2"/>
                </a:solidFill>
              </a:rPr>
              <a:t>Supondo que não haja custos derivados do aluguel de um apartamento, o monopolista escolherá um valor de aluguel tal que resulte no maior montante de receita total possível;</a:t>
            </a:r>
          </a:p>
          <a:p>
            <a:pPr lvl="2"/>
            <a:r>
              <a:rPr lang="pt-BR" sz="2100" dirty="0">
                <a:solidFill>
                  <a:srgbClr val="210BC2"/>
                </a:solidFill>
              </a:rPr>
              <a:t>N</a:t>
            </a:r>
            <a:r>
              <a:rPr lang="pt-US" sz="2100" dirty="0">
                <a:solidFill>
                  <a:srgbClr val="210BC2"/>
                </a:solidFill>
              </a:rPr>
              <a:t>este caso, a receita total máxima acontece quando o valor do aluguel for igual a p</a:t>
            </a:r>
            <a:r>
              <a:rPr lang="pt-US" sz="2100" baseline="30000" dirty="0">
                <a:solidFill>
                  <a:srgbClr val="210BC2"/>
                </a:solidFill>
              </a:rPr>
              <a:t>M</a:t>
            </a:r>
            <a:r>
              <a:rPr lang="pt-US" sz="2100" dirty="0">
                <a:solidFill>
                  <a:srgbClr val="210BC2"/>
                </a:solidFill>
              </a:rPr>
              <a:t>. O monopolista, neste caso, conclui pela não conveniência em alugar todos as unidades.</a:t>
            </a:r>
          </a:p>
        </p:txBody>
      </p:sp>
    </p:spTree>
    <p:extLst>
      <p:ext uri="{BB962C8B-B14F-4D97-AF65-F5344CB8AC3E}">
        <p14:creationId xmlns:p14="http://schemas.microsoft.com/office/powerpoint/2010/main" val="422370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600" u="sng" dirty="0">
                <a:solidFill>
                  <a:srgbClr val="210BC2"/>
                </a:solidFill>
              </a:rPr>
              <a:t>Monopólio Comum:</a:t>
            </a:r>
          </a:p>
          <a:p>
            <a:pPr lvl="1"/>
            <a:r>
              <a:rPr lang="pt-US" sz="2600" u="sng" dirty="0">
                <a:solidFill>
                  <a:srgbClr val="210BC2"/>
                </a:solidFill>
              </a:rPr>
              <a:t>Conclusão</a:t>
            </a:r>
            <a:r>
              <a:rPr lang="pt-US" sz="26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600" dirty="0">
                <a:solidFill>
                  <a:srgbClr val="210BC2"/>
                </a:solidFill>
              </a:rPr>
              <a:t>Um número menor de unidades será alugado, comparativamente ao equilíbrio em concorrência;</a:t>
            </a:r>
          </a:p>
          <a:p>
            <a:pPr lvl="2"/>
            <a:r>
              <a:rPr lang="pt-US" sz="2600" dirty="0">
                <a:solidFill>
                  <a:srgbClr val="210BC2"/>
                </a:solidFill>
              </a:rPr>
              <a:t>O valor do aluguel cobrado de cada unidade alugada será </a:t>
            </a:r>
            <a:r>
              <a:rPr lang="pt-US" sz="2600" u="sng" dirty="0">
                <a:solidFill>
                  <a:srgbClr val="210BC2"/>
                </a:solidFill>
              </a:rPr>
              <a:t>mais elevado</a:t>
            </a:r>
            <a:r>
              <a:rPr lang="pt-US" sz="2600" dirty="0">
                <a:solidFill>
                  <a:srgbClr val="210BC2"/>
                </a:solidFill>
              </a:rPr>
              <a:t> do que em mercado competitivo.</a:t>
            </a:r>
          </a:p>
        </p:txBody>
      </p:sp>
    </p:spTree>
    <p:extLst>
      <p:ext uri="{BB962C8B-B14F-4D97-AF65-F5344CB8AC3E}">
        <p14:creationId xmlns:p14="http://schemas.microsoft.com/office/powerpoint/2010/main" val="1630256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700" u="sng" dirty="0">
                <a:solidFill>
                  <a:srgbClr val="210BC2"/>
                </a:solidFill>
              </a:rPr>
              <a:t>O caso do controle de aluguéis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700" dirty="0">
                <a:solidFill>
                  <a:srgbClr val="210BC2"/>
                </a:solidFill>
              </a:rPr>
              <a:t>Vamos supor que as autoridades locais decidam impor um valor teto para o valor do aluguel: p</a:t>
            </a:r>
            <a:r>
              <a:rPr lang="pt-US" sz="1700" baseline="30000" dirty="0">
                <a:solidFill>
                  <a:srgbClr val="210BC2"/>
                </a:solidFill>
              </a:rPr>
              <a:t>MAX</a:t>
            </a:r>
            <a:r>
              <a:rPr lang="pt-US" sz="1700" dirty="0">
                <a:solidFill>
                  <a:srgbClr val="210BC2"/>
                </a:solidFill>
              </a:rPr>
              <a:t>;</a:t>
            </a:r>
          </a:p>
          <a:p>
            <a:pPr lvl="1"/>
            <a:r>
              <a:rPr lang="pt-US" sz="1700" dirty="0">
                <a:solidFill>
                  <a:srgbClr val="210BC2"/>
                </a:solidFill>
              </a:rPr>
              <a:t>Partimos da hipótese que p</a:t>
            </a:r>
            <a:r>
              <a:rPr lang="pt-US" sz="1700" baseline="30000" dirty="0">
                <a:solidFill>
                  <a:srgbClr val="210BC2"/>
                </a:solidFill>
              </a:rPr>
              <a:t>MAX</a:t>
            </a:r>
            <a:r>
              <a:rPr lang="pt-US" sz="1700" dirty="0">
                <a:solidFill>
                  <a:srgbClr val="210BC2"/>
                </a:solidFill>
              </a:rPr>
              <a:t> &lt; p</a:t>
            </a:r>
            <a:r>
              <a:rPr lang="pt-US" sz="1700" baseline="30000" dirty="0">
                <a:solidFill>
                  <a:srgbClr val="210BC2"/>
                </a:solidFill>
              </a:rPr>
              <a:t>*</a:t>
            </a:r>
            <a:r>
              <a:rPr lang="pt-US" sz="1700" dirty="0">
                <a:solidFill>
                  <a:srgbClr val="210BC2"/>
                </a:solidFill>
              </a:rPr>
              <a:t>, preço de equilíbrio em mercado competitivo;</a:t>
            </a:r>
          </a:p>
          <a:p>
            <a:pPr lvl="1"/>
            <a:r>
              <a:rPr lang="pt-US" sz="1700" u="sng" dirty="0">
                <a:solidFill>
                  <a:srgbClr val="210BC2"/>
                </a:solidFill>
              </a:rPr>
              <a:t>Consequência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700" dirty="0">
                <a:solidFill>
                  <a:srgbClr val="210BC2"/>
                </a:solidFill>
              </a:rPr>
              <a:t>Existirá um excesso de demanda, pois mais locatários estariam dispostos a pagar o valor p</a:t>
            </a:r>
            <a:r>
              <a:rPr lang="pt-US" sz="1700" baseline="30000" dirty="0">
                <a:solidFill>
                  <a:srgbClr val="210BC2"/>
                </a:solidFill>
              </a:rPr>
              <a:t>MAX</a:t>
            </a:r>
            <a:r>
              <a:rPr lang="pt-US" sz="1700" dirty="0">
                <a:solidFill>
                  <a:srgbClr val="210BC2"/>
                </a:solidFill>
              </a:rPr>
              <a:t> do que o número de apartamentos disponíveis;</a:t>
            </a:r>
          </a:p>
          <a:p>
            <a:pPr lvl="2"/>
            <a:r>
              <a:rPr lang="pt-BR" sz="1700" dirty="0" err="1">
                <a:solidFill>
                  <a:srgbClr val="210BC2"/>
                </a:solidFill>
              </a:rPr>
              <a:t>Q</a:t>
            </a:r>
            <a:r>
              <a:rPr lang="pt-US" sz="1700" dirty="0">
                <a:solidFill>
                  <a:srgbClr val="210BC2"/>
                </a:solidFill>
              </a:rPr>
              <a:t>uem moraria nos apartamentos?</a:t>
            </a:r>
          </a:p>
          <a:p>
            <a:pPr lvl="2"/>
            <a:r>
              <a:rPr lang="pt-US" sz="1700" dirty="0">
                <a:solidFill>
                  <a:srgbClr val="210BC2"/>
                </a:solidFill>
              </a:rPr>
              <a:t>A resposta a essa pergunta não pode ser fornecida pelo modelo.</a:t>
            </a:r>
          </a:p>
        </p:txBody>
      </p:sp>
    </p:spTree>
    <p:extLst>
      <p:ext uri="{BB962C8B-B14F-4D97-AF65-F5344CB8AC3E}">
        <p14:creationId xmlns:p14="http://schemas.microsoft.com/office/powerpoint/2010/main" val="4194747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dirty="0">
                <a:solidFill>
                  <a:srgbClr val="210BC2"/>
                </a:solidFill>
              </a:rPr>
              <a:t>Qual o melhor arranjo?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Mercado concorrencial;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Monopólio discriminador;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Monopólio comum;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Controle de aluguéis.</a:t>
            </a:r>
          </a:p>
          <a:p>
            <a:r>
              <a:rPr lang="pt-US" sz="2400" dirty="0">
                <a:solidFill>
                  <a:srgbClr val="210BC2"/>
                </a:solidFill>
              </a:rPr>
              <a:t>O que significa melhor?</a:t>
            </a:r>
          </a:p>
          <a:p>
            <a:r>
              <a:rPr lang="pt-US" sz="2400" dirty="0">
                <a:solidFill>
                  <a:srgbClr val="210BC2"/>
                </a:solidFill>
              </a:rPr>
              <a:t>Qual é o critério utilizado para comparação?</a:t>
            </a:r>
          </a:p>
        </p:txBody>
      </p:sp>
    </p:spTree>
    <p:extLst>
      <p:ext uri="{BB962C8B-B14F-4D97-AF65-F5344CB8AC3E}">
        <p14:creationId xmlns:p14="http://schemas.microsoft.com/office/powerpoint/2010/main" val="4224737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700" u="sng" dirty="0">
                <a:solidFill>
                  <a:srgbClr val="210BC2"/>
                </a:solidFill>
              </a:rPr>
              <a:t>Eficiência de Pareto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700" u="sng" dirty="0">
                <a:solidFill>
                  <a:srgbClr val="210BC2"/>
                </a:solidFill>
              </a:rPr>
              <a:t>É um critério útil para comparar os resultados de diferentes arranjos econômicos institucionais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700" dirty="0">
                <a:solidFill>
                  <a:srgbClr val="210BC2"/>
                </a:solidFill>
              </a:rPr>
              <a:t>Se for possível encontrar uma forma de melhorar a situação de uma pessoa sem piorar a de nenhuma outra, temos uma </a:t>
            </a:r>
            <a:r>
              <a:rPr lang="pt-US" sz="1700" u="sng" dirty="0">
                <a:solidFill>
                  <a:srgbClr val="210BC2"/>
                </a:solidFill>
              </a:rPr>
              <a:t>melhora de Pareto</a:t>
            </a:r>
            <a:r>
              <a:rPr lang="pt-US" sz="1700" dirty="0">
                <a:solidFill>
                  <a:srgbClr val="210BC2"/>
                </a:solidFill>
              </a:rPr>
              <a:t>;</a:t>
            </a:r>
          </a:p>
          <a:p>
            <a:pPr lvl="2"/>
            <a:r>
              <a:rPr lang="pt-US" sz="1700" dirty="0">
                <a:solidFill>
                  <a:srgbClr val="210BC2"/>
                </a:solidFill>
              </a:rPr>
              <a:t>Se uma determinada alocação permite uma melhora de Pareto, pode-se afirmar que é </a:t>
            </a:r>
            <a:r>
              <a:rPr lang="pt-US" sz="1700" u="sng" dirty="0">
                <a:solidFill>
                  <a:srgbClr val="210BC2"/>
                </a:solidFill>
              </a:rPr>
              <a:t>ineficiente no sentido de Pareto</a:t>
            </a:r>
            <a:r>
              <a:rPr lang="pt-US" sz="1700" dirty="0">
                <a:solidFill>
                  <a:srgbClr val="210BC2"/>
                </a:solidFill>
              </a:rPr>
              <a:t>;</a:t>
            </a:r>
          </a:p>
          <a:p>
            <a:pPr lvl="2"/>
            <a:r>
              <a:rPr lang="pt-US" sz="1700" dirty="0">
                <a:solidFill>
                  <a:srgbClr val="210BC2"/>
                </a:solidFill>
              </a:rPr>
              <a:t>No entanto, se não permitir, então será </a:t>
            </a:r>
            <a:r>
              <a:rPr lang="pt-US" sz="1700" u="sng" dirty="0">
                <a:solidFill>
                  <a:srgbClr val="210BC2"/>
                </a:solidFill>
              </a:rPr>
              <a:t>eficiente no sentido de Pareto;</a:t>
            </a:r>
          </a:p>
          <a:p>
            <a:pPr lvl="2"/>
            <a:r>
              <a:rPr lang="pt-US" sz="1700" dirty="0">
                <a:solidFill>
                  <a:srgbClr val="210BC2"/>
                </a:solidFill>
              </a:rPr>
              <a:t>Eficiência nas trocas, porém </a:t>
            </a:r>
            <a:r>
              <a:rPr lang="pt-US" sz="1700" u="sng" dirty="0">
                <a:solidFill>
                  <a:srgbClr val="210BC2"/>
                </a:solidFill>
              </a:rPr>
              <a:t>nada</a:t>
            </a:r>
            <a:r>
              <a:rPr lang="pt-US" sz="1700" dirty="0">
                <a:solidFill>
                  <a:srgbClr val="210BC2"/>
                </a:solidFill>
              </a:rPr>
              <a:t> pode ser afirmado sobre a distribuição dos ganhos obtidos com as trocas.</a:t>
            </a:r>
          </a:p>
        </p:txBody>
      </p:sp>
    </p:spTree>
    <p:extLst>
      <p:ext uri="{BB962C8B-B14F-4D97-AF65-F5344CB8AC3E}">
        <p14:creationId xmlns:p14="http://schemas.microsoft.com/office/powerpoint/2010/main" val="1241023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Equilíbrio no longo prazo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Neste caso, a oferta de apartamentos pode variar;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Logo, a determinação do valor do aluguel de equilíbrio de mercado dos apartamentos na proximidade da universidade dependerá da interação entre oferta e demanda;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O que é longo prazo?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Qual a diferença com o curto prazo?</a:t>
            </a:r>
          </a:p>
        </p:txBody>
      </p:sp>
    </p:spTree>
    <p:extLst>
      <p:ext uri="{BB962C8B-B14F-4D97-AF65-F5344CB8AC3E}">
        <p14:creationId xmlns:p14="http://schemas.microsoft.com/office/powerpoint/2010/main" val="1785021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US" sz="4000" u="sng" dirty="0">
                <a:solidFill>
                  <a:srgbClr val="1F1CC2"/>
                </a:solidFill>
              </a:rPr>
              <a:t>Restrição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1140954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dirty="0">
                <a:solidFill>
                  <a:srgbClr val="210BC2"/>
                </a:solidFill>
              </a:rPr>
              <a:t>Os consumidores escolhem a </a:t>
            </a:r>
            <a:r>
              <a:rPr lang="pt-US" u="sng" dirty="0">
                <a:solidFill>
                  <a:srgbClr val="210BC2"/>
                </a:solidFill>
              </a:rPr>
              <a:t>melhor</a:t>
            </a:r>
            <a:r>
              <a:rPr lang="pt-US" dirty="0">
                <a:solidFill>
                  <a:srgbClr val="210BC2"/>
                </a:solidFill>
              </a:rPr>
              <a:t> cesta de bens que </a:t>
            </a:r>
            <a:r>
              <a:rPr lang="pt-US" u="sng" dirty="0">
                <a:solidFill>
                  <a:srgbClr val="210BC2"/>
                </a:solidFill>
              </a:rPr>
              <a:t>podem adquirir</a:t>
            </a:r>
            <a:r>
              <a:rPr lang="pt-US" dirty="0">
                <a:solidFill>
                  <a:srgbClr val="210BC2"/>
                </a:solidFill>
              </a:rPr>
              <a:t>;</a:t>
            </a:r>
          </a:p>
          <a:p>
            <a:r>
              <a:rPr lang="pt-US" dirty="0">
                <a:solidFill>
                  <a:srgbClr val="210BC2"/>
                </a:solidFill>
              </a:rPr>
              <a:t>O que os consumidores podem adquirir?</a:t>
            </a:r>
          </a:p>
          <a:p>
            <a:pPr lvl="1"/>
            <a:r>
              <a:rPr lang="pt-US" sz="1800" dirty="0">
                <a:solidFill>
                  <a:srgbClr val="210BC2"/>
                </a:solidFill>
              </a:rPr>
              <a:t>Vamos examinar o conceito de </a:t>
            </a:r>
            <a:r>
              <a:rPr lang="pt-US" sz="1800" u="sng" dirty="0">
                <a:solidFill>
                  <a:srgbClr val="210BC2"/>
                </a:solidFill>
              </a:rPr>
              <a:t>restrição orçamentária</a:t>
            </a:r>
            <a:r>
              <a:rPr lang="pt-US" sz="1800" dirty="0">
                <a:solidFill>
                  <a:srgbClr val="210BC2"/>
                </a:solidFill>
              </a:rPr>
              <a:t>;</a:t>
            </a:r>
          </a:p>
          <a:p>
            <a:pPr lvl="1"/>
            <a:r>
              <a:rPr lang="pt-BR" sz="1800" dirty="0" err="1">
                <a:solidFill>
                  <a:srgbClr val="210BC2"/>
                </a:solidFill>
              </a:rPr>
              <a:t>P</a:t>
            </a:r>
            <a:r>
              <a:rPr lang="pt-US" sz="1800" dirty="0">
                <a:solidFill>
                  <a:srgbClr val="210BC2"/>
                </a:solidFill>
              </a:rPr>
              <a:t>ara isso, admitimos um </a:t>
            </a:r>
            <a:r>
              <a:rPr lang="pt-US" sz="1800" u="sng" dirty="0">
                <a:solidFill>
                  <a:srgbClr val="210BC2"/>
                </a:solidFill>
              </a:rPr>
              <a:t>conjunto de bens</a:t>
            </a:r>
            <a:r>
              <a:rPr lang="pt-US" sz="1800" dirty="0">
                <a:solidFill>
                  <a:srgbClr val="210BC2"/>
                </a:solidFill>
              </a:rPr>
              <a:t> a partir dos quais os consumidores </a:t>
            </a:r>
            <a:r>
              <a:rPr lang="pt-US" sz="1800" u="sng" dirty="0">
                <a:solidFill>
                  <a:srgbClr val="210BC2"/>
                </a:solidFill>
              </a:rPr>
              <a:t>escolhem</a:t>
            </a:r>
            <a:r>
              <a:rPr lang="pt-US" sz="1800" dirty="0">
                <a:solidFill>
                  <a:srgbClr val="210BC2"/>
                </a:solidFill>
              </a:rPr>
              <a:t>;</a:t>
            </a:r>
          </a:p>
          <a:p>
            <a:pPr lvl="1"/>
            <a:r>
              <a:rPr lang="pt-US" sz="1800" dirty="0">
                <a:solidFill>
                  <a:srgbClr val="210BC2"/>
                </a:solidFill>
              </a:rPr>
              <a:t>Embora haja muitos bens possíveis de serem escolhidos pelos consumidores, podemos examinar a situação em que um consumidor escolha a partir de um espectro de dois bens. P</a:t>
            </a:r>
            <a:r>
              <a:rPr lang="pt-BR" sz="1800" dirty="0">
                <a:solidFill>
                  <a:srgbClr val="210BC2"/>
                </a:solidFill>
              </a:rPr>
              <a:t>o</a:t>
            </a:r>
            <a:r>
              <a:rPr lang="pt-US" sz="1800" dirty="0">
                <a:solidFill>
                  <a:srgbClr val="210BC2"/>
                </a:solidFill>
              </a:rPr>
              <a:t>r que?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Fácil representação gráfica;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Exame simplificado do comportamento do consumidor.</a:t>
            </a:r>
          </a:p>
        </p:txBody>
      </p:sp>
    </p:spTree>
    <p:extLst>
      <p:ext uri="{BB962C8B-B14F-4D97-AF65-F5344CB8AC3E}">
        <p14:creationId xmlns:p14="http://schemas.microsoft.com/office/powerpoint/2010/main" val="225795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000" u="sng" dirty="0">
                <a:solidFill>
                  <a:srgbClr val="210BC2"/>
                </a:solidFill>
              </a:rPr>
              <a:t>Elaboração de um Modelo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000" dirty="0">
                <a:solidFill>
                  <a:srgbClr val="210BC2"/>
                </a:solidFill>
              </a:rPr>
              <a:t>A economia avança com base em modelos que retratam fenômenos empíricos sociais;</a:t>
            </a:r>
          </a:p>
          <a:p>
            <a:pPr lvl="1"/>
            <a:r>
              <a:rPr lang="pt-US" sz="2000" u="sng" dirty="0">
                <a:solidFill>
                  <a:srgbClr val="210BC2"/>
                </a:solidFill>
              </a:rPr>
              <a:t>Modelo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Representação simplificada da realidade.</a:t>
            </a:r>
          </a:p>
          <a:p>
            <a:pPr lvl="1"/>
            <a:r>
              <a:rPr lang="pt-US" sz="2000" u="sng" dirty="0">
                <a:solidFill>
                  <a:srgbClr val="210BC2"/>
                </a:solidFill>
              </a:rPr>
              <a:t>Objetivo da análise econômica em estudo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O que determina o valor do aluguel dos apartamentos;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Uma descrição </a:t>
            </a:r>
            <a:r>
              <a:rPr lang="pt-US" sz="1800" u="sng" dirty="0">
                <a:solidFill>
                  <a:srgbClr val="210BC2"/>
                </a:solidFill>
              </a:rPr>
              <a:t>simplificada</a:t>
            </a:r>
            <a:r>
              <a:rPr lang="pt-US" sz="1800" dirty="0">
                <a:solidFill>
                  <a:srgbClr val="210BC2"/>
                </a:solidFill>
              </a:rPr>
              <a:t> do mercado;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Não se ater, a princípio, em </a:t>
            </a:r>
            <a:r>
              <a:rPr lang="pt-US" sz="1800" u="sng" dirty="0">
                <a:solidFill>
                  <a:srgbClr val="210BC2"/>
                </a:solidFill>
              </a:rPr>
              <a:t>complexidades</a:t>
            </a:r>
            <a:r>
              <a:rPr lang="pt-US" sz="1800" dirty="0">
                <a:solidFill>
                  <a:srgbClr val="210BC2"/>
                </a:solidFill>
              </a:rPr>
              <a:t> ou </a:t>
            </a:r>
            <a:r>
              <a:rPr lang="pt-US" sz="1800" u="sng" dirty="0">
                <a:solidFill>
                  <a:srgbClr val="210BC2"/>
                </a:solidFill>
              </a:rPr>
              <a:t>realismos</a:t>
            </a:r>
            <a:r>
              <a:rPr lang="pt-US" sz="1800" dirty="0">
                <a:solidFill>
                  <a:srgbClr val="210BC2"/>
                </a:solidFill>
              </a:rPr>
              <a:t>.</a:t>
            </a:r>
            <a:endParaRPr lang="pt-US" sz="1800" u="sng" dirty="0">
              <a:solidFill>
                <a:srgbClr val="210B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11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1900" u="sng" dirty="0">
                    <a:solidFill>
                      <a:srgbClr val="210BC2"/>
                    </a:solidFill>
                  </a:rPr>
                  <a:t>Cesta de consumo</a:t>
                </a:r>
                <a:r>
                  <a:rPr lang="pt-US" sz="19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1900" dirty="0">
                    <a:solidFill>
                      <a:srgbClr val="210BC2"/>
                    </a:solidFill>
                  </a:rPr>
                  <a:t>Indicativo das quantidades dos dois bens: x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1</a:t>
                </a:r>
                <a:r>
                  <a:rPr lang="pt-US" sz="1900" dirty="0">
                    <a:solidFill>
                      <a:srgbClr val="210BC2"/>
                    </a:solidFill>
                  </a:rPr>
                  <a:t> e x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2</a:t>
                </a:r>
                <a:r>
                  <a:rPr lang="pt-US" sz="1900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1"/>
                <a:r>
                  <a:rPr lang="pt-US" sz="1900" dirty="0">
                    <a:solidFill>
                      <a:srgbClr val="210BC2"/>
                    </a:solidFill>
                  </a:rPr>
                  <a:t>Representada por (x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1 </a:t>
                </a:r>
                <a:r>
                  <a:rPr lang="pt-US" sz="1900" dirty="0">
                    <a:solidFill>
                      <a:srgbClr val="210BC2"/>
                    </a:solidFill>
                  </a:rPr>
                  <a:t>, x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2</a:t>
                </a:r>
                <a:r>
                  <a:rPr lang="pt-US" sz="1900" dirty="0">
                    <a:solidFill>
                      <a:srgbClr val="210BC2"/>
                    </a:solidFill>
                  </a:rPr>
                  <a:t>);</a:t>
                </a:r>
              </a:p>
              <a:p>
                <a:pPr lvl="1"/>
                <a:r>
                  <a:rPr lang="pt-US" sz="1900" dirty="0">
                    <a:solidFill>
                      <a:srgbClr val="210BC2"/>
                    </a:solidFill>
                  </a:rPr>
                  <a:t>P</a:t>
                </a:r>
                <a:r>
                  <a:rPr lang="pt-BR" sz="1900" dirty="0">
                    <a:solidFill>
                      <a:srgbClr val="210BC2"/>
                    </a:solidFill>
                  </a:rPr>
                  <a:t>o</a:t>
                </a:r>
                <a:r>
                  <a:rPr lang="pt-US" sz="1900" dirty="0">
                    <a:solidFill>
                      <a:srgbClr val="210BC2"/>
                    </a:solidFill>
                  </a:rPr>
                  <a:t>demos ainda representá-la por X = (x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1 </a:t>
                </a:r>
                <a:r>
                  <a:rPr lang="pt-US" sz="1900" dirty="0">
                    <a:solidFill>
                      <a:srgbClr val="210BC2"/>
                    </a:solidFill>
                  </a:rPr>
                  <a:t>, x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2</a:t>
                </a:r>
                <a:r>
                  <a:rPr lang="pt-US" sz="1900" dirty="0">
                    <a:solidFill>
                      <a:srgbClr val="210BC2"/>
                    </a:solidFill>
                  </a:rPr>
                  <a:t>);</a:t>
                </a:r>
              </a:p>
              <a:p>
                <a:pPr lvl="1"/>
                <a:r>
                  <a:rPr lang="pt-US" sz="1900" dirty="0">
                    <a:solidFill>
                      <a:srgbClr val="210BC2"/>
                    </a:solidFill>
                  </a:rPr>
                  <a:t>É possível ainda observar os preços desses dois bens (p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1 </a:t>
                </a:r>
                <a:r>
                  <a:rPr lang="pt-US" sz="1900" dirty="0">
                    <a:solidFill>
                      <a:srgbClr val="210BC2"/>
                    </a:solidFill>
                  </a:rPr>
                  <a:t>, p</a:t>
                </a:r>
                <a:r>
                  <a:rPr lang="pt-US" sz="1900" baseline="-25000" dirty="0">
                    <a:solidFill>
                      <a:srgbClr val="210BC2"/>
                    </a:solidFill>
                  </a:rPr>
                  <a:t>2</a:t>
                </a:r>
                <a:r>
                  <a:rPr lang="pt-US" sz="1900" dirty="0">
                    <a:solidFill>
                      <a:srgbClr val="210BC2"/>
                    </a:solidFill>
                  </a:rPr>
                  <a:t>) e a quantidade de recursos ou dinheiro disponível ao consumidor para gastar, M;</a:t>
                </a:r>
              </a:p>
              <a:p>
                <a:pPr lvl="1"/>
                <a:r>
                  <a:rPr lang="pt-US" sz="1900" dirty="0">
                    <a:solidFill>
                      <a:srgbClr val="210BC2"/>
                    </a:solidFill>
                  </a:rPr>
                  <a:t>Assim, podemos escrever a </a:t>
                </a:r>
                <a:r>
                  <a:rPr lang="pt-US" sz="1900" u="sng" dirty="0">
                    <a:solidFill>
                      <a:srgbClr val="210BC2"/>
                    </a:solidFill>
                  </a:rPr>
                  <a:t>restrição orçamentária</a:t>
                </a:r>
                <a:r>
                  <a:rPr lang="pt-US" sz="1900" dirty="0">
                    <a:solidFill>
                      <a:srgbClr val="210BC2"/>
                    </a:solidFill>
                  </a:rPr>
                  <a:t> da seguinte forma: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US" sz="19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US" sz="19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9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9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9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9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pt-US" sz="1900" dirty="0">
                  <a:solidFill>
                    <a:srgbClr val="210BC2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2" t="-1007" r="-427" b="-1678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974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1500" u="sng" dirty="0">
                    <a:solidFill>
                      <a:srgbClr val="210BC2"/>
                    </a:solidFill>
                  </a:rPr>
                  <a:t>Restrição orçamentária</a:t>
                </a:r>
                <a:r>
                  <a:rPr lang="pt-US" sz="15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US" sz="15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US" sz="15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5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5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5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sz="1500" b="0" dirty="0">
                    <a:solidFill>
                      <a:srgbClr val="210BC2"/>
                    </a:solidFill>
                    <a:ea typeface="Cambria Math" panose="02040503050406030204" pitchFamily="18" charset="0"/>
                  </a:rPr>
                  <a:t>							(2)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US" sz="15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US" sz="15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1500" dirty="0">
                    <a:solidFill>
                      <a:srgbClr val="210BC2"/>
                    </a:solidFill>
                  </a:rPr>
                  <a:t> é o valor que o consumidor gasta na aquisição do bem 1;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5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500" dirty="0">
                    <a:solidFill>
                      <a:srgbClr val="210BC2"/>
                    </a:solidFill>
                  </a:rPr>
                  <a:t> é o valor que o consumidor gasta na aquisição do bem 2;</a:t>
                </a:r>
              </a:p>
              <a:p>
                <a:pPr lvl="1"/>
                <a:r>
                  <a:rPr lang="pt-US" sz="1500" dirty="0">
                    <a:solidFill>
                      <a:srgbClr val="210BC2"/>
                    </a:solidFill>
                  </a:rPr>
                  <a:t>A restrição orçamentária representa uma situação em que o consumidor gasta com os bens 1 e 2 uma quantidade de dinheiro que não excede o total de renda que lhe está disponível;</a:t>
                </a:r>
              </a:p>
              <a:p>
                <a:pPr lvl="1"/>
                <a:r>
                  <a:rPr lang="pt-US" sz="1500" dirty="0">
                    <a:solidFill>
                      <a:srgbClr val="210BC2"/>
                    </a:solidFill>
                  </a:rPr>
                  <a:t>Vamos admitir a circunstância em que a restrição orçamentária está sendo atendida;</a:t>
                </a:r>
              </a:p>
              <a:p>
                <a:pPr lvl="1"/>
                <a:r>
                  <a:rPr lang="pt-US" sz="1500" dirty="0">
                    <a:solidFill>
                      <a:srgbClr val="210BC2"/>
                    </a:solidFill>
                  </a:rPr>
                  <a:t>Logo, as cestas de consumo que o consumidor pode adquirir são aquelas possíveis dentro do conunto de possibilidades da restrição orçamentária;</a:t>
                </a:r>
              </a:p>
              <a:p>
                <a:pPr lvl="1"/>
                <a:r>
                  <a:rPr lang="pt-US" sz="1500" dirty="0">
                    <a:solidFill>
                      <a:srgbClr val="210BC2"/>
                    </a:solidFill>
                  </a:rPr>
                  <a:t>É o conjunto orçamentário.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" t="-336" b="-671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27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200" u="sng" dirty="0">
                <a:solidFill>
                  <a:srgbClr val="210BC2"/>
                </a:solidFill>
              </a:rPr>
              <a:t>Inclinação da reta orçamentária</a:t>
            </a:r>
            <a:r>
              <a:rPr lang="pt-US" sz="22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BR" sz="2000" dirty="0" err="1">
                <a:solidFill>
                  <a:srgbClr val="210BC2"/>
                </a:solidFill>
              </a:rPr>
              <a:t>T</a:t>
            </a:r>
            <a:r>
              <a:rPr lang="pt-US" sz="2000" dirty="0">
                <a:solidFill>
                  <a:srgbClr val="210BC2"/>
                </a:solidFill>
              </a:rPr>
              <a:t>axa pela qual o mercado está “disposto” a substituir o bem 1 pelo bem 2;</a:t>
            </a:r>
          </a:p>
          <a:p>
            <a:pPr lvl="1"/>
            <a:r>
              <a:rPr lang="pt-US" sz="2000" dirty="0">
                <a:solidFill>
                  <a:srgbClr val="210BC2"/>
                </a:solidFill>
              </a:rPr>
              <a:t>Vamos admitir que o consumidor queira elevar o consumo do bem 1 na quantidade Δx</a:t>
            </a:r>
            <a:r>
              <a:rPr lang="pt-US" sz="2000" baseline="-25000" dirty="0">
                <a:solidFill>
                  <a:srgbClr val="210BC2"/>
                </a:solidFill>
              </a:rPr>
              <a:t>1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Como o consumo do bem 2 vai variar para satisfazer a restrição orçamentária desse consumidor?;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Δx</a:t>
            </a:r>
            <a:r>
              <a:rPr lang="pt-US" sz="1800" baseline="-25000" dirty="0">
                <a:solidFill>
                  <a:srgbClr val="210BC2"/>
                </a:solidFill>
              </a:rPr>
              <a:t>s</a:t>
            </a:r>
            <a:r>
              <a:rPr lang="pt-US" sz="1800" dirty="0">
                <a:solidFill>
                  <a:srgbClr val="210BC2"/>
                </a:solidFill>
              </a:rPr>
              <a:t>: variação no consumo do bem 2;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O consumidor satisfaz sua restrição orçamentária antes e depois da variação, logo a mesma se esgota.</a:t>
            </a:r>
          </a:p>
        </p:txBody>
      </p:sp>
    </p:spTree>
    <p:extLst>
      <p:ext uri="{BB962C8B-B14F-4D97-AF65-F5344CB8AC3E}">
        <p14:creationId xmlns:p14="http://schemas.microsoft.com/office/powerpoint/2010/main" val="2521687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200" u="sng" dirty="0">
                    <a:solidFill>
                      <a:srgbClr val="210BC2"/>
                    </a:solidFill>
                  </a:rPr>
                  <a:t>Inclinação da reta orçamentária</a:t>
                </a:r>
                <a:r>
                  <a:rPr lang="pt-US" sz="22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sz="2000" b="0" dirty="0">
                    <a:solidFill>
                      <a:srgbClr val="210BC2"/>
                    </a:solidFill>
                  </a:rPr>
                  <a:t>								(4)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US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210BC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210BC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210BC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US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210BC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210BC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solidFill>
                                      <a:srgbClr val="210BC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sz="2000" b="0" dirty="0">
                    <a:solidFill>
                      <a:srgbClr val="210BC2"/>
                    </a:solidFill>
                  </a:rPr>
                  <a:t>				(5)</a:t>
                </a:r>
              </a:p>
              <a:p>
                <a:r>
                  <a:rPr lang="pt-BR" sz="2200" u="sng" dirty="0">
                    <a:solidFill>
                      <a:srgbClr val="210BC2"/>
                    </a:solidFill>
                  </a:rPr>
                  <a:t>Substituindo (4) em (5)</a:t>
                </a:r>
                <a:r>
                  <a:rPr lang="pt-BR" sz="2200" dirty="0">
                    <a:solidFill>
                      <a:srgbClr val="210BC2"/>
                    </a:solidFill>
                  </a:rPr>
                  <a:t>:</a:t>
                </a:r>
                <a:endParaRPr lang="pt-BR" sz="2200" b="0" dirty="0">
                  <a:solidFill>
                    <a:srgbClr val="210BC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pt-BR" sz="2000" b="0" dirty="0">
                  <a:solidFill>
                    <a:srgbClr val="210BC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0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000" b="0" dirty="0">
                    <a:solidFill>
                      <a:srgbClr val="210BC2"/>
                    </a:solidFill>
                  </a:rPr>
                  <a:t>							(6)</a:t>
                </a:r>
              </a:p>
              <a:p>
                <a:r>
                  <a:rPr lang="pt-BR" sz="2200" b="0" dirty="0">
                    <a:solidFill>
                      <a:srgbClr val="210BC2"/>
                    </a:solidFill>
                  </a:rPr>
                  <a:t>Logo, a variação total do valor consumido por esse consumidor deve ser </a:t>
                </a:r>
                <a:r>
                  <a:rPr lang="pt-BR" sz="2200" b="0" u="sng" dirty="0">
                    <a:solidFill>
                      <a:srgbClr val="210BC2"/>
                    </a:solidFill>
                  </a:rPr>
                  <a:t>nula</a:t>
                </a:r>
                <a:r>
                  <a:rPr lang="pt-BR" sz="2200" b="0" dirty="0">
                    <a:solidFill>
                      <a:srgbClr val="210BC2"/>
                    </a:solidFill>
                  </a:rPr>
                  <a:t>.</a:t>
                </a:r>
                <a:endParaRPr lang="pt-BR" sz="2200" b="0" u="sng" dirty="0">
                  <a:solidFill>
                    <a:srgbClr val="210BC2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5" t="-1342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33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b="0" u="sng" dirty="0">
                    <a:solidFill>
                      <a:srgbClr val="210BC2"/>
                    </a:solidFill>
                  </a:rPr>
                  <a:t>Partindo da equação (6), temos o seguinte</a:t>
                </a:r>
                <a:r>
                  <a:rPr lang="pt-BR" b="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8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1800" b="0" dirty="0">
                  <a:solidFill>
                    <a:srgbClr val="210BC2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pt-BR" sz="1800" dirty="0">
                    <a:solidFill>
                      <a:srgbClr val="210BC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800" b="0" dirty="0">
                    <a:solidFill>
                      <a:srgbClr val="210BC2"/>
                    </a:solidFill>
                  </a:rPr>
                  <a:t> ou ainda: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pt-BR" sz="1800" dirty="0">
                    <a:solidFill>
                      <a:srgbClr val="210BC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800" b="0" dirty="0">
                    <a:solidFill>
                      <a:srgbClr val="210BC2"/>
                    </a:solidFill>
                  </a:rPr>
                  <a:t>							(7)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1800" dirty="0">
                    <a:solidFill>
                      <a:srgbClr val="210BC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800" b="0" dirty="0">
                    <a:solidFill>
                      <a:srgbClr val="210BC2"/>
                    </a:solidFill>
                  </a:rPr>
                  <a:t> </a:t>
                </a:r>
                <a:r>
                  <a:rPr lang="pt-BR" sz="1800" dirty="0">
                    <a:solidFill>
                      <a:srgbClr val="210BC2"/>
                    </a:solidFill>
                  </a:rPr>
                  <a:t>é a inclinação da reta orçamentária;</a:t>
                </a:r>
              </a:p>
              <a:p>
                <a:pPr lvl="1"/>
                <a:r>
                  <a:rPr lang="pt-BR" sz="1800" b="0" dirty="0">
                    <a:solidFill>
                      <a:srgbClr val="210BC2"/>
                    </a:solidFill>
                  </a:rPr>
                  <a:t>O sinal negativo denota que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800" b="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800" b="0" dirty="0">
                    <a:solidFill>
                      <a:srgbClr val="210BC2"/>
                    </a:solidFill>
                  </a:rPr>
                  <a:t> devem ter sempre sinais trocados;</a:t>
                </a:r>
              </a:p>
              <a:p>
                <a:pPr lvl="1"/>
                <a:r>
                  <a:rPr lang="pt-BR" sz="1800" dirty="0">
                    <a:solidFill>
                      <a:srgbClr val="210BC2"/>
                    </a:solidFill>
                  </a:rPr>
                  <a:t>A inclinação da reta orçamentária também mede o custo de oportunidade do consumo do bem 1.</a:t>
                </a:r>
                <a:endParaRPr lang="pt-BR" sz="1800" b="0" dirty="0">
                  <a:solidFill>
                    <a:srgbClr val="210BC2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671" b="-2013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14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700" b="0" u="sng" dirty="0">
                <a:solidFill>
                  <a:srgbClr val="210BC2"/>
                </a:solidFill>
              </a:rPr>
              <a:t>Variação da reta orçamentária</a:t>
            </a:r>
            <a:r>
              <a:rPr lang="pt-BR" sz="2700" b="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BR" sz="2700" u="sng" dirty="0">
                <a:solidFill>
                  <a:srgbClr val="210BC2"/>
                </a:solidFill>
              </a:rPr>
              <a:t>Os preços dos bens variam, assim como a renda do consumidor</a:t>
            </a:r>
            <a:r>
              <a:rPr lang="pt-BR" sz="27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BR" sz="2700" b="0" dirty="0">
                <a:solidFill>
                  <a:srgbClr val="210BC2"/>
                </a:solidFill>
              </a:rPr>
              <a:t>Neste caso, o conjunto de bens que o consumidor pode adquirir também varia;</a:t>
            </a:r>
          </a:p>
          <a:p>
            <a:pPr lvl="2"/>
            <a:r>
              <a:rPr lang="pt-BR" sz="2700" dirty="0">
                <a:solidFill>
                  <a:srgbClr val="210BC2"/>
                </a:solidFill>
              </a:rPr>
              <a:t>Como avaliar as alterações no conjunto orçamentário, quando ocorrem alterações nos preços e na renda?</a:t>
            </a:r>
            <a:endParaRPr lang="pt-BR" sz="2700" b="0" dirty="0">
              <a:solidFill>
                <a:srgbClr val="210B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5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700" b="0" u="sng" dirty="0">
                <a:solidFill>
                  <a:srgbClr val="210BC2"/>
                </a:solidFill>
              </a:rPr>
              <a:t>Variação da reta orçamentária</a:t>
            </a:r>
            <a:r>
              <a:rPr lang="pt-BR" sz="2700" b="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BR" sz="2500" u="sng" dirty="0">
                <a:solidFill>
                  <a:srgbClr val="210BC2"/>
                </a:solidFill>
              </a:rPr>
              <a:t>Variação na renda do consumidor</a:t>
            </a:r>
            <a:r>
              <a:rPr lang="pt-BR" sz="25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BR" sz="2300" b="0" dirty="0">
                <a:solidFill>
                  <a:srgbClr val="210BC2"/>
                </a:solidFill>
              </a:rPr>
              <a:t>Um</a:t>
            </a:r>
            <a:r>
              <a:rPr lang="pt-BR" sz="2300" dirty="0">
                <a:solidFill>
                  <a:srgbClr val="210BC2"/>
                </a:solidFill>
              </a:rPr>
              <a:t>a elevação na renda do consumidor provoca um deslocamento no intercepto vertical da reta orçamentária, sem, no entanto, afetar a sua inclinação;</a:t>
            </a:r>
          </a:p>
          <a:p>
            <a:pPr lvl="2"/>
            <a:r>
              <a:rPr lang="pt-BR" sz="2300" b="0" dirty="0">
                <a:solidFill>
                  <a:srgbClr val="210BC2"/>
                </a:solidFill>
              </a:rPr>
              <a:t>Logo, uma elevação da renda do consumidor provoca um deslocamento paralelo e para fora dessa reta.</a:t>
            </a:r>
          </a:p>
        </p:txBody>
      </p:sp>
    </p:spTree>
    <p:extLst>
      <p:ext uri="{BB962C8B-B14F-4D97-AF65-F5344CB8AC3E}">
        <p14:creationId xmlns:p14="http://schemas.microsoft.com/office/powerpoint/2010/main" val="224396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Restrição Orçamentária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2000" b="0" u="sng" dirty="0">
                    <a:solidFill>
                      <a:srgbClr val="210BC2"/>
                    </a:solidFill>
                  </a:rPr>
                  <a:t>Variação da reta orçamentária</a:t>
                </a:r>
                <a:r>
                  <a:rPr lang="pt-BR" sz="2000" b="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BR" sz="2000" u="sng" dirty="0">
                    <a:solidFill>
                      <a:srgbClr val="210BC2"/>
                    </a:solidFill>
                  </a:rPr>
                  <a:t>Variação nos preços</a:t>
                </a:r>
                <a:r>
                  <a:rPr lang="pt-BR" sz="20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BR" sz="2000" dirty="0">
                    <a:solidFill>
                      <a:srgbClr val="210BC2"/>
                    </a:solidFill>
                  </a:rPr>
                  <a:t>Situação que comporta vários casos;</a:t>
                </a:r>
              </a:p>
              <a:p>
                <a:pPr lvl="2"/>
                <a:r>
                  <a:rPr lang="pt-BR" sz="2000" dirty="0">
                    <a:solidFill>
                      <a:srgbClr val="210BC2"/>
                    </a:solidFill>
                  </a:rPr>
                  <a:t>Primeiro, examinamos o caso em que o preço do bem 1 aumenta e o preço do bem 2 e a renda do consumidor permanecem inalterados (</a:t>
                </a:r>
                <a:r>
                  <a:rPr lang="pt-BR" sz="2000" i="1" dirty="0" err="1">
                    <a:solidFill>
                      <a:srgbClr val="210BC2"/>
                    </a:solidFill>
                  </a:rPr>
                  <a:t>coeteris</a:t>
                </a:r>
                <a:r>
                  <a:rPr lang="pt-BR" sz="2000" i="1" dirty="0">
                    <a:solidFill>
                      <a:srgbClr val="210BC2"/>
                    </a:solidFill>
                  </a:rPr>
                  <a:t> </a:t>
                </a:r>
                <a:r>
                  <a:rPr lang="pt-BR" sz="2000" i="1" dirty="0" err="1">
                    <a:solidFill>
                      <a:srgbClr val="210BC2"/>
                    </a:solidFill>
                  </a:rPr>
                  <a:t>paribus</a:t>
                </a:r>
                <a:r>
                  <a:rPr lang="pt-BR" sz="2000" dirty="0">
                    <a:solidFill>
                      <a:srgbClr val="210BC2"/>
                    </a:solidFill>
                  </a:rPr>
                  <a:t>);</a:t>
                </a:r>
              </a:p>
              <a:p>
                <a:pPr lvl="2"/>
                <a:r>
                  <a:rPr lang="pt-BR" sz="2000" dirty="0">
                    <a:solidFill>
                      <a:srgbClr val="210BC2"/>
                    </a:solidFill>
                  </a:rPr>
                  <a:t>Neste caso, não se verificam alterações no intercepto vertical, mas a inclinação da reta orçamentária aumenta, porque a razão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0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0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000" dirty="0">
                    <a:solidFill>
                      <a:srgbClr val="210BC2"/>
                    </a:solidFill>
                  </a:rPr>
                  <a:t> cresce.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2" t="-1007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241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US" sz="4000" u="sng" dirty="0">
                <a:solidFill>
                  <a:srgbClr val="1F1CC2"/>
                </a:solidFill>
              </a:rPr>
              <a:t>Preferências</a:t>
            </a:r>
          </a:p>
        </p:txBody>
      </p:sp>
    </p:spTree>
    <p:extLst>
      <p:ext uri="{BB962C8B-B14F-4D97-AF65-F5344CB8AC3E}">
        <p14:creationId xmlns:p14="http://schemas.microsoft.com/office/powerpoint/2010/main" val="4189944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u="sng" dirty="0">
                    <a:solidFill>
                      <a:srgbClr val="210BC2"/>
                    </a:solidFill>
                  </a:rPr>
                  <a:t>Detalhamento de um modelo de comportamento do consumidor que está fundamentado no postulado da racionalidade, cujo significado desdobra-se em três outros postulados</a:t>
                </a:r>
                <a:r>
                  <a:rPr lang="pt-US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1800" dirty="0">
                    <a:solidFill>
                      <a:srgbClr val="210BC2"/>
                    </a:solidFill>
                  </a:rPr>
                  <a:t>Se o consumidor estiver diante de duas alternativas de consumo, os bens x</a:t>
                </a:r>
                <a:r>
                  <a:rPr lang="pt-US" sz="1800" baseline="-25000" dirty="0">
                    <a:solidFill>
                      <a:srgbClr val="210BC2"/>
                    </a:solidFill>
                  </a:rPr>
                  <a:t>1</a:t>
                </a:r>
                <a:r>
                  <a:rPr lang="pt-US" sz="1800" dirty="0">
                    <a:solidFill>
                      <a:srgbClr val="210BC2"/>
                    </a:solidFill>
                  </a:rPr>
                  <a:t> e x</a:t>
                </a:r>
                <a:r>
                  <a:rPr lang="pt-US" sz="1800" baseline="-25000" dirty="0">
                    <a:solidFill>
                      <a:srgbClr val="210BC2"/>
                    </a:solidFill>
                  </a:rPr>
                  <a:t>2</a:t>
                </a:r>
                <a:r>
                  <a:rPr lang="pt-US" sz="1800" dirty="0">
                    <a:solidFill>
                      <a:srgbClr val="210BC2"/>
                    </a:solidFill>
                  </a:rPr>
                  <a:t>, então expressará as seguintes preferências: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8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8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8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800" dirty="0">
                    <a:solidFill>
                      <a:srgbClr val="210BC2"/>
                    </a:solidFill>
                  </a:rPr>
                  <a:t>,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18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1800" dirty="0">
                    <a:solidFill>
                      <a:srgbClr val="210BC2"/>
                    </a:solidFill>
                  </a:rPr>
                  <a:t>,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8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800" b="0" i="0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1800" b="0" dirty="0">
                  <a:solidFill>
                    <a:srgbClr val="210BC2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pt-US" sz="1800" dirty="0">
                    <a:solidFill>
                      <a:srgbClr val="210BC2"/>
                    </a:solidFill>
                  </a:rPr>
                  <a:t>Se o consumidor estiver diante de três alternativas de consumo, os bens x</a:t>
                </a:r>
                <a:r>
                  <a:rPr lang="pt-US" sz="1800" baseline="-25000" dirty="0">
                    <a:solidFill>
                      <a:srgbClr val="210BC2"/>
                    </a:solidFill>
                  </a:rPr>
                  <a:t>1</a:t>
                </a:r>
                <a:r>
                  <a:rPr lang="pt-US" sz="1800" dirty="0">
                    <a:solidFill>
                      <a:srgbClr val="210BC2"/>
                    </a:solidFill>
                  </a:rPr>
                  <a:t>, x</a:t>
                </a:r>
                <a:r>
                  <a:rPr lang="pt-US" sz="1800" baseline="-25000" dirty="0">
                    <a:solidFill>
                      <a:srgbClr val="210BC2"/>
                    </a:solidFill>
                  </a:rPr>
                  <a:t>2</a:t>
                </a:r>
                <a:r>
                  <a:rPr lang="pt-US" sz="1800" dirty="0">
                    <a:solidFill>
                      <a:srgbClr val="210BC2"/>
                    </a:solidFill>
                  </a:rPr>
                  <a:t> e x</a:t>
                </a:r>
                <a:r>
                  <a:rPr lang="pt-US" sz="1800" baseline="-25000" dirty="0">
                    <a:solidFill>
                      <a:srgbClr val="210BC2"/>
                    </a:solidFill>
                  </a:rPr>
                  <a:t>3</a:t>
                </a:r>
                <a:r>
                  <a:rPr lang="pt-US" sz="1800" dirty="0">
                    <a:solidFill>
                      <a:srgbClr val="210BC2"/>
                    </a:solidFill>
                  </a:rPr>
                  <a:t>, então o consumidor racional expressará preferências trnasitivas; isto é: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8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8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8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8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18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US" sz="1800" dirty="0">
                    <a:solidFill>
                      <a:srgbClr val="210BC2"/>
                    </a:solidFill>
                  </a:rPr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8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8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1800" b="0" dirty="0">
                  <a:solidFill>
                    <a:srgbClr val="210BC2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pt-US" sz="1800" dirty="0">
                    <a:solidFill>
                      <a:srgbClr val="210BC2"/>
                    </a:solidFill>
                  </a:rPr>
                  <a:t>O comportamento do consumidor é </a:t>
                </a:r>
                <a:r>
                  <a:rPr lang="pt-US" sz="1800" u="sng" dirty="0">
                    <a:solidFill>
                      <a:srgbClr val="210BC2"/>
                    </a:solidFill>
                  </a:rPr>
                  <a:t>otimizador</a:t>
                </a:r>
                <a:r>
                  <a:rPr lang="pt-US" sz="1800" dirty="0">
                    <a:solidFill>
                      <a:srgbClr val="210BC2"/>
                    </a:solidFill>
                  </a:rPr>
                  <a:t>, ou seja, ele sempre escolherá </a:t>
                </a:r>
                <a:r>
                  <a:rPr lang="pt-US" sz="1800" u="sng" dirty="0">
                    <a:solidFill>
                      <a:srgbClr val="210BC2"/>
                    </a:solidFill>
                  </a:rPr>
                  <a:t>as melhores alternativas</a:t>
                </a:r>
                <a:r>
                  <a:rPr lang="pt-US" sz="1800" dirty="0">
                    <a:solidFill>
                      <a:srgbClr val="210BC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671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2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700" u="sng" dirty="0">
                <a:solidFill>
                  <a:srgbClr val="210BC2"/>
                </a:solidFill>
              </a:rPr>
              <a:t>Exemplo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700" dirty="0">
                <a:solidFill>
                  <a:srgbClr val="210BC2"/>
                </a:solidFill>
              </a:rPr>
              <a:t>Mercado de apartamentos em uma cidade universitária de tamanho médio no Meio Oeste dos EUA:</a:t>
            </a:r>
          </a:p>
          <a:p>
            <a:pPr lvl="2"/>
            <a:r>
              <a:rPr lang="pt-US" sz="1700" u="sng" dirty="0">
                <a:solidFill>
                  <a:srgbClr val="210BC2"/>
                </a:solidFill>
              </a:rPr>
              <a:t>Tipos</a:t>
            </a:r>
            <a:r>
              <a:rPr lang="pt-US" sz="1700" dirty="0">
                <a:solidFill>
                  <a:srgbClr val="210BC2"/>
                </a:solidFill>
              </a:rPr>
              <a:t>: localizados perto da universidade e outros localizados a maior distância;</a:t>
            </a:r>
          </a:p>
          <a:p>
            <a:pPr lvl="2"/>
            <a:r>
              <a:rPr lang="pt-US" sz="1700" u="sng" dirty="0">
                <a:solidFill>
                  <a:srgbClr val="210BC2"/>
                </a:solidFill>
              </a:rPr>
              <a:t>Preferência</a:t>
            </a:r>
            <a:r>
              <a:rPr lang="pt-US" sz="1700" dirty="0">
                <a:solidFill>
                  <a:srgbClr val="210BC2"/>
                </a:solidFill>
              </a:rPr>
              <a:t>: pelos apartamentos situados nas proximidades da universidade;</a:t>
            </a:r>
          </a:p>
          <a:p>
            <a:pPr lvl="2"/>
            <a:r>
              <a:rPr lang="pt-US" sz="1700" u="sng" dirty="0">
                <a:solidFill>
                  <a:srgbClr val="210BC2"/>
                </a:solidFill>
              </a:rPr>
              <a:t>Foco da análise</a:t>
            </a:r>
            <a:r>
              <a:rPr lang="pt-US" sz="1700" dirty="0">
                <a:solidFill>
                  <a:srgbClr val="210BC2"/>
                </a:solidFill>
              </a:rPr>
              <a:t>: mercado de apartamentos localizados nas proximidades da universidade:</a:t>
            </a:r>
          </a:p>
          <a:p>
            <a:pPr lvl="3"/>
            <a:r>
              <a:rPr lang="pt-US" sz="1700" dirty="0">
                <a:solidFill>
                  <a:srgbClr val="210BC2"/>
                </a:solidFill>
              </a:rPr>
              <a:t>Fixação do valor do aluguel desses apartamentos;</a:t>
            </a:r>
          </a:p>
          <a:p>
            <a:pPr lvl="3"/>
            <a:r>
              <a:rPr lang="pt-US" sz="1700" dirty="0">
                <a:solidFill>
                  <a:srgbClr val="210BC2"/>
                </a:solidFill>
              </a:rPr>
              <a:t>Quem vai morar nesses apartamentos.</a:t>
            </a:r>
          </a:p>
        </p:txBody>
      </p:sp>
    </p:spTree>
    <p:extLst>
      <p:ext uri="{BB962C8B-B14F-4D97-AF65-F5344CB8AC3E}">
        <p14:creationId xmlns:p14="http://schemas.microsoft.com/office/powerpoint/2010/main" val="417243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000" u="sng" dirty="0">
                    <a:solidFill>
                      <a:srgbClr val="210BC2"/>
                    </a:solidFill>
                  </a:rPr>
                  <a:t>Relação entre preferências</a:t>
                </a:r>
                <a:r>
                  <a:rPr lang="pt-US" sz="20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2000" dirty="0">
                    <a:solidFill>
                      <a:srgbClr val="210BC2"/>
                    </a:solidFill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20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20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, conclui-se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20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1"/>
                <a:r>
                  <a:rPr lang="pt-US" sz="2000" dirty="0">
                    <a:solidFill>
                      <a:srgbClr val="210BC2"/>
                    </a:solidFill>
                  </a:rPr>
                  <a:t>P</a:t>
                </a:r>
                <a:r>
                  <a:rPr lang="pt-BR" sz="2000" dirty="0">
                    <a:solidFill>
                      <a:srgbClr val="210BC2"/>
                    </a:solidFill>
                  </a:rPr>
                  <a:t>o</a:t>
                </a:r>
                <a:r>
                  <a:rPr lang="pt-US" sz="2000" dirty="0">
                    <a:solidFill>
                      <a:srgbClr val="210BC2"/>
                    </a:solidFill>
                  </a:rPr>
                  <a:t>r outro lado, se sabemos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20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, mas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20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, logo conclui-se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20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1"/>
                <a:r>
                  <a:rPr lang="pt-US" sz="2000" u="sng" dirty="0">
                    <a:solidFill>
                      <a:srgbClr val="210BC2"/>
                    </a:solidFill>
                  </a:rPr>
                  <a:t>Relações de preferência</a:t>
                </a:r>
                <a:r>
                  <a:rPr lang="pt-US" sz="20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Estritas;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Estritamente fracas;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Indiferença.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2" t="-1007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325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000" u="sng" dirty="0">
                    <a:solidFill>
                      <a:srgbClr val="210BC2"/>
                    </a:solidFill>
                  </a:rPr>
                  <a:t>Pressupostos ou hipóteses acerca do comportamento das preferências</a:t>
                </a:r>
                <a:r>
                  <a:rPr lang="pt-US" sz="20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1800" u="sng" dirty="0">
                    <a:solidFill>
                      <a:srgbClr val="210BC2"/>
                    </a:solidFill>
                  </a:rPr>
                  <a:t>Completude</a:t>
                </a:r>
                <a:r>
                  <a:rPr lang="pt-US" sz="18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1600" dirty="0">
                    <a:solidFill>
                      <a:srgbClr val="210BC2"/>
                    </a:solidFill>
                  </a:rPr>
                  <a:t>A comparação entre duas cestas de consumo quaisquer é </a:t>
                </a:r>
                <a:r>
                  <a:rPr lang="pt-US" sz="1600" u="sng" dirty="0">
                    <a:solidFill>
                      <a:srgbClr val="210BC2"/>
                    </a:solidFill>
                  </a:rPr>
                  <a:t>possível</a:t>
                </a:r>
                <a:r>
                  <a:rPr lang="pt-US" sz="1600" dirty="0">
                    <a:solidFill>
                      <a:srgbClr val="210BC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6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,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16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,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6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16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;</a:t>
                </a:r>
                <a:endParaRPr lang="pt-US" sz="1800" dirty="0">
                  <a:solidFill>
                    <a:srgbClr val="210BC2"/>
                  </a:solidFill>
                </a:endParaRPr>
              </a:p>
              <a:p>
                <a:pPr lvl="1"/>
                <a:r>
                  <a:rPr lang="pt-US" sz="1800" u="sng" dirty="0">
                    <a:solidFill>
                      <a:srgbClr val="210BC2"/>
                    </a:solidFill>
                  </a:rPr>
                  <a:t>Reflexividade</a:t>
                </a:r>
                <a:r>
                  <a:rPr lang="pt-US" sz="18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1600" dirty="0">
                    <a:solidFill>
                      <a:srgbClr val="210BC2"/>
                    </a:solidFill>
                  </a:rPr>
                  <a:t>Todas as cestas são, ao menos, tão boas quanto elas mesmas: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6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16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1"/>
                <a:r>
                  <a:rPr lang="pt-US" sz="1800" u="sng" dirty="0">
                    <a:solidFill>
                      <a:srgbClr val="210BC2"/>
                    </a:solidFill>
                  </a:rPr>
                  <a:t>Transitividade</a:t>
                </a:r>
                <a:r>
                  <a:rPr lang="pt-US" sz="18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1600" dirty="0">
                    <a:solidFill>
                      <a:srgbClr val="210BC2"/>
                    </a:solidFill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6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US" sz="16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US" sz="16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sSub>
                      <m:sSubPr>
                        <m:ctrlPr>
                          <a:rPr lang="pt-US" sz="16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US" sz="1600" dirty="0">
                    <a:solidFill>
                      <a:srgbClr val="210BC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2" t="-1007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349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900" u="sng" dirty="0">
                <a:solidFill>
                  <a:srgbClr val="210BC2"/>
                </a:solidFill>
              </a:rPr>
              <a:t>Curvas de indiferença</a:t>
            </a:r>
            <a:r>
              <a:rPr lang="pt-US" sz="19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900" dirty="0">
                <a:solidFill>
                  <a:srgbClr val="210BC2"/>
                </a:solidFill>
              </a:rPr>
              <a:t>Apesar de a teoria do consumidor ser inteiramente descrita por preferências que satisfaçam os três axiomas fundamentais e pressupostos técnicos adicionais, é conveniente tratar, analisar e descrever preferências por meio de gráficos utilizando o conceito de </a:t>
            </a:r>
            <a:r>
              <a:rPr lang="pt-US" sz="1900" u="sng" dirty="0">
                <a:solidFill>
                  <a:srgbClr val="210BC2"/>
                </a:solidFill>
              </a:rPr>
              <a:t>curvas de indiferença</a:t>
            </a:r>
            <a:r>
              <a:rPr lang="pt-US" sz="1900" dirty="0">
                <a:solidFill>
                  <a:srgbClr val="210BC2"/>
                </a:solidFill>
              </a:rPr>
              <a:t>;</a:t>
            </a:r>
          </a:p>
          <a:p>
            <a:pPr lvl="1"/>
            <a:r>
              <a:rPr lang="pt-US" sz="1900" u="sng" dirty="0">
                <a:solidFill>
                  <a:srgbClr val="210BC2"/>
                </a:solidFill>
              </a:rPr>
              <a:t>Definição</a:t>
            </a:r>
            <a:r>
              <a:rPr lang="pt-US" sz="19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900" dirty="0">
                <a:solidFill>
                  <a:srgbClr val="210BC2"/>
                </a:solidFill>
              </a:rPr>
              <a:t>Conjunto de cestas ou de combinações de bens que deixam o consumidor indiferente à escolha de qualquer uma;</a:t>
            </a:r>
          </a:p>
          <a:p>
            <a:pPr lvl="2"/>
            <a:r>
              <a:rPr lang="pt-US" sz="1900" dirty="0">
                <a:solidFill>
                  <a:srgbClr val="210BC2"/>
                </a:solidFill>
              </a:rPr>
              <a:t>Gráfico.</a:t>
            </a:r>
          </a:p>
        </p:txBody>
      </p:sp>
    </p:spTree>
    <p:extLst>
      <p:ext uri="{BB962C8B-B14F-4D97-AF65-F5344CB8AC3E}">
        <p14:creationId xmlns:p14="http://schemas.microsoft.com/office/powerpoint/2010/main" val="2956365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</p:spPr>
            <p:txBody>
              <a:bodyPr>
                <a:noAutofit/>
              </a:bodyPr>
              <a:lstStyle/>
              <a:p>
                <a:r>
                  <a:rPr lang="pt-US" sz="2400" u="sng" dirty="0">
                    <a:solidFill>
                      <a:srgbClr val="210BC2"/>
                    </a:solidFill>
                  </a:rPr>
                  <a:t>Exemplos de preferências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2200" u="sng" dirty="0">
                    <a:solidFill>
                      <a:srgbClr val="210BC2"/>
                    </a:solidFill>
                  </a:rPr>
                  <a:t>Substitutos perfeitos</a:t>
                </a:r>
                <a:r>
                  <a:rPr lang="pt-US" sz="22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Dois 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 são substitutos perfeitos, quando o consumidor aceita substitutir um pelo outro a uma </a:t>
                </a:r>
                <a:r>
                  <a:rPr lang="pt-US" sz="2000" u="sng" dirty="0">
                    <a:solidFill>
                      <a:srgbClr val="210BC2"/>
                    </a:solidFill>
                  </a:rPr>
                  <a:t>taxa constante</a:t>
                </a:r>
                <a:r>
                  <a:rPr lang="pt-US" sz="2000" dirty="0">
                    <a:solidFill>
                      <a:srgbClr val="210BC2"/>
                    </a:solidFill>
                  </a:rPr>
                  <a:t>. P</a:t>
                </a:r>
                <a:r>
                  <a:rPr lang="pt-BR" sz="2000" dirty="0">
                    <a:solidFill>
                      <a:srgbClr val="210BC2"/>
                    </a:solidFill>
                  </a:rPr>
                  <a:t>o</a:t>
                </a:r>
                <a:r>
                  <a:rPr lang="pt-US" sz="2000" dirty="0">
                    <a:solidFill>
                      <a:srgbClr val="210BC2"/>
                    </a:solidFill>
                  </a:rPr>
                  <a:t>r exemplo, à taxa 1:1;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Neste caso, as curvas de indiferença são todas linhas retas e paralelas com inclinação igual a -1;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As inclinações das curvas de indiferença são constantes.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O consumidor importa-se apenas com o número de unidades dos bens e não com os atributos dos mesmos.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  <a:blipFill>
                <a:blip r:embed="rId2"/>
                <a:stretch>
                  <a:fillRect l="-997" t="-1235" r="-427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069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</p:spPr>
            <p:txBody>
              <a:bodyPr>
                <a:noAutofit/>
              </a:bodyPr>
              <a:lstStyle/>
              <a:p>
                <a:r>
                  <a:rPr lang="pt-US" sz="2400" u="sng" dirty="0">
                    <a:solidFill>
                      <a:srgbClr val="210BC2"/>
                    </a:solidFill>
                  </a:rPr>
                  <a:t>Exemplos de preferências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2200" u="sng" dirty="0">
                    <a:solidFill>
                      <a:srgbClr val="210BC2"/>
                    </a:solidFill>
                  </a:rPr>
                  <a:t>Complementares perfeitos</a:t>
                </a:r>
                <a:r>
                  <a:rPr lang="pt-US" sz="22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Dois 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 são complementares perfeitos, quando consumidos </a:t>
                </a:r>
                <a:r>
                  <a:rPr lang="pt-US" sz="2000" u="sng" dirty="0">
                    <a:solidFill>
                      <a:srgbClr val="210BC2"/>
                    </a:solidFill>
                  </a:rPr>
                  <a:t>sempre juntos</a:t>
                </a:r>
                <a:r>
                  <a:rPr lang="pt-US" sz="2000" dirty="0">
                    <a:solidFill>
                      <a:srgbClr val="210BC2"/>
                    </a:solidFill>
                  </a:rPr>
                  <a:t> e em </a:t>
                </a:r>
                <a:r>
                  <a:rPr lang="pt-US" sz="2000" u="sng" dirty="0">
                    <a:solidFill>
                      <a:srgbClr val="210BC2"/>
                    </a:solidFill>
                  </a:rPr>
                  <a:t>proporções fixas</a:t>
                </a:r>
                <a:r>
                  <a:rPr lang="pt-US" sz="2000" dirty="0">
                    <a:solidFill>
                      <a:srgbClr val="210BC2"/>
                    </a:solidFill>
                  </a:rPr>
                  <a:t>. Os dois bens complementam-se </a:t>
                </a:r>
                <a:r>
                  <a:rPr lang="pt-US" sz="2000" u="sng" dirty="0">
                    <a:solidFill>
                      <a:srgbClr val="210BC2"/>
                    </a:solidFill>
                  </a:rPr>
                  <a:t>mutuamente</a:t>
                </a:r>
                <a:r>
                  <a:rPr lang="pt-US" sz="2000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Os formatos das curvas de indiferença para esse tipo de preferência é em L, com vértice situado no ponto em que as unidades dos dois bens são iguais;</a:t>
                </a:r>
              </a:p>
              <a:p>
                <a:pPr lvl="2"/>
                <a:r>
                  <a:rPr lang="pt-US" sz="2000" dirty="0">
                    <a:solidFill>
                      <a:srgbClr val="210BC2"/>
                    </a:solidFill>
                  </a:rPr>
                  <a:t>As proporções são fixas, não necessariamente 1:1. P</a:t>
                </a:r>
                <a:r>
                  <a:rPr lang="pt-BR" sz="2000" dirty="0">
                    <a:solidFill>
                      <a:srgbClr val="210BC2"/>
                    </a:solidFill>
                  </a:rPr>
                  <a:t>o</a:t>
                </a:r>
                <a:r>
                  <a:rPr lang="pt-US" sz="2000" dirty="0">
                    <a:solidFill>
                      <a:srgbClr val="210BC2"/>
                    </a:solidFill>
                  </a:rPr>
                  <a:t>r exemplo, o uso de duas colheres de chá de açucar por xícara de café.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  <a:blipFill>
                <a:blip r:embed="rId2"/>
                <a:stretch>
                  <a:fillRect l="-997" t="-1235" r="-855" b="-926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901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Exemplos de preferências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u="sng" dirty="0">
                <a:solidFill>
                  <a:srgbClr val="210BC2"/>
                </a:solidFill>
              </a:rPr>
              <a:t>Males</a:t>
            </a:r>
            <a:r>
              <a:rPr lang="pt-US" sz="22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São bens que não trazem satisfação ao consumidor quando consumidos ou quando disponíveis para consumo;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Neste caso, para que o consumidor aceite consumir ma</a:t>
            </a:r>
            <a:r>
              <a:rPr lang="pt-BR" sz="2000" dirty="0" err="1">
                <a:solidFill>
                  <a:srgbClr val="210BC2"/>
                </a:solidFill>
              </a:rPr>
              <a:t>is</a:t>
            </a:r>
            <a:r>
              <a:rPr lang="pt-US" sz="2000" dirty="0">
                <a:solidFill>
                  <a:srgbClr val="210BC2"/>
                </a:solidFill>
              </a:rPr>
              <a:t> unidades de um mal, exigirá muito mais unidades do outro bem para mantê-lo na mesma curva de indiferença, compensando-o;</a:t>
            </a:r>
          </a:p>
          <a:p>
            <a:pPr lvl="2"/>
            <a:r>
              <a:rPr lang="pt-US" sz="2000" dirty="0">
                <a:solidFill>
                  <a:srgbClr val="210BC2"/>
                </a:solidFill>
              </a:rPr>
              <a:t>As curvas de indiferença inclinam-se positivamente e a direção do aumento da preferência aponta para o bem e não para o mal.</a:t>
            </a:r>
          </a:p>
        </p:txBody>
      </p:sp>
    </p:spTree>
    <p:extLst>
      <p:ext uri="{BB962C8B-B14F-4D97-AF65-F5344CB8AC3E}">
        <p14:creationId xmlns:p14="http://schemas.microsoft.com/office/powerpoint/2010/main" val="2589061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pt-US" sz="2600" u="sng" dirty="0">
                <a:solidFill>
                  <a:srgbClr val="210BC2"/>
                </a:solidFill>
              </a:rPr>
              <a:t>Saciedade</a:t>
            </a:r>
            <a:r>
              <a:rPr lang="pt-US" sz="26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600" dirty="0">
                <a:solidFill>
                  <a:srgbClr val="210BC2"/>
                </a:solidFill>
              </a:rPr>
              <a:t>Situação específica em que existe uma cesta de consumo que seja melhor do que todas as demais disponíveis ao consumidor;</a:t>
            </a:r>
          </a:p>
          <a:p>
            <a:pPr lvl="1"/>
            <a:r>
              <a:rPr lang="pt-US" sz="2600" dirty="0">
                <a:solidFill>
                  <a:srgbClr val="210BC2"/>
                </a:solidFill>
              </a:rPr>
              <a:t> Quanto mais próximo delas estiver o consumidor, melhor estará, de acordo com suas preferências;</a:t>
            </a:r>
          </a:p>
          <a:p>
            <a:pPr lvl="1"/>
            <a:r>
              <a:rPr lang="pt-US" sz="2600" dirty="0">
                <a:solidFill>
                  <a:srgbClr val="210BC2"/>
                </a:solidFill>
              </a:rPr>
              <a:t>Gráfico;</a:t>
            </a:r>
          </a:p>
          <a:p>
            <a:pPr lvl="1"/>
            <a:r>
              <a:rPr lang="pt-US" sz="2600" dirty="0">
                <a:solidFill>
                  <a:srgbClr val="210BC2"/>
                </a:solidFill>
              </a:rPr>
              <a:t>Exemplo do bolo de chocolate e do sorvete.</a:t>
            </a:r>
          </a:p>
        </p:txBody>
      </p:sp>
    </p:spTree>
    <p:extLst>
      <p:ext uri="{BB962C8B-B14F-4D97-AF65-F5344CB8AC3E}">
        <p14:creationId xmlns:p14="http://schemas.microsoft.com/office/powerpoint/2010/main" val="419173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pt-US" sz="2000" u="sng" dirty="0">
                <a:solidFill>
                  <a:srgbClr val="210BC2"/>
                </a:solidFill>
              </a:rPr>
              <a:t>Preferências bem comportadas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000" dirty="0">
                <a:solidFill>
                  <a:srgbClr val="210BC2"/>
                </a:solidFill>
              </a:rPr>
              <a:t>São pressupostos gerais sobre preferências e suas implicações que são admitidos para que as formas das curvas de indiferença relacionas àquelas sejam também bem comportadas:</a:t>
            </a:r>
          </a:p>
          <a:p>
            <a:pPr lvl="2"/>
            <a:r>
              <a:rPr lang="pt-US" sz="2000" u="sng" dirty="0">
                <a:solidFill>
                  <a:srgbClr val="210BC2"/>
                </a:solidFill>
              </a:rPr>
              <a:t>Monotonicidade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Mais de um bem é sempre melhor, até certo ponto;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A hipótese aplica-se até o ponto de saciedade do consumidor;</a:t>
            </a:r>
          </a:p>
          <a:p>
            <a:pPr lvl="3"/>
            <a:r>
              <a:rPr lang="pt-US" sz="2000" dirty="0">
                <a:solidFill>
                  <a:srgbClr val="210BC2"/>
                </a:solidFill>
              </a:rPr>
              <a:t>Garantia da inclinação negativa da curva de indiferença.</a:t>
            </a:r>
          </a:p>
        </p:txBody>
      </p:sp>
    </p:spTree>
    <p:extLst>
      <p:ext uri="{BB962C8B-B14F-4D97-AF65-F5344CB8AC3E}">
        <p14:creationId xmlns:p14="http://schemas.microsoft.com/office/powerpoint/2010/main" val="982855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</p:spPr>
            <p:txBody>
              <a:bodyPr>
                <a:noAutofit/>
              </a:bodyPr>
              <a:lstStyle/>
              <a:p>
                <a:r>
                  <a:rPr lang="pt-US" sz="2000" u="sng" dirty="0">
                    <a:solidFill>
                      <a:srgbClr val="210BC2"/>
                    </a:solidFill>
                  </a:rPr>
                  <a:t>Preferências bem comportadas</a:t>
                </a:r>
                <a:r>
                  <a:rPr lang="pt-US" sz="17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1700" u="sng" dirty="0">
                    <a:solidFill>
                      <a:srgbClr val="210BC2"/>
                    </a:solidFill>
                  </a:rPr>
                  <a:t>Os pontos médios são preferidos aos extremos</a:t>
                </a:r>
                <a:r>
                  <a:rPr lang="pt-US" sz="17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1700" dirty="0">
                    <a:solidFill>
                      <a:srgbClr val="210BC2"/>
                    </a:solidFill>
                  </a:rPr>
                  <a:t>As combinações ponderadas são preferíveis às combinações extremas;</a:t>
                </a:r>
              </a:p>
              <a:p>
                <a:pPr lvl="2"/>
                <a:r>
                  <a:rPr lang="pt-US" sz="1700" dirty="0">
                    <a:solidFill>
                      <a:srgbClr val="210BC2"/>
                    </a:solidFill>
                  </a:rPr>
                  <a:t>Tomando dos 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7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7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US" sz="17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US" sz="17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7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US" sz="1700" dirty="0">
                    <a:solidFill>
                      <a:srgbClr val="210BC2"/>
                    </a:solidFill>
                  </a:rPr>
                  <a:t>, para duas cestas de consumo na mesma curva de indiferença, temos: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US" sz="17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US" sz="170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sz="17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US" sz="1700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US" sz="17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US" sz="17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7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7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sz="1700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pt-BR" sz="17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7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700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17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US" sz="1700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2"/>
                <a:r>
                  <a:rPr lang="pt-US" sz="1700" dirty="0">
                    <a:solidFill>
                      <a:srgbClr val="210BC2"/>
                    </a:solidFill>
                  </a:rPr>
                  <a:t>Uma média ponderada das duas cestas de consumo é definida por: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pt-US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US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  ;</m:t>
                        </m:r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pt-US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d>
                      <m:dPr>
                        <m:ctrlP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US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  ;</m:t>
                        </m:r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pt-US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d>
                      <m:dPr>
                        <m:ctrlP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US" dirty="0">
                    <a:solidFill>
                      <a:srgbClr val="210BC2"/>
                    </a:solidFill>
                  </a:rPr>
                  <a:t>;</a:t>
                </a:r>
              </a:p>
              <a:p>
                <a:pPr lvl="2"/>
                <a:r>
                  <a:rPr lang="pt-US" sz="1700" dirty="0">
                    <a:solidFill>
                      <a:srgbClr val="210BC2"/>
                    </a:solidFill>
                  </a:rPr>
                  <a:t>Logo, para </a:t>
                </a:r>
                <a14:m>
                  <m:oMath xmlns:m="http://schemas.openxmlformats.org/officeDocument/2006/math">
                    <m:r>
                      <a:rPr lang="pt-BR" sz="17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7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7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7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pt-US" sz="1700" dirty="0">
                    <a:solidFill>
                      <a:srgbClr val="210BC2"/>
                    </a:solidFill>
                  </a:rPr>
                  <a:t>, </a:t>
                </a:r>
                <a:r>
                  <a:rPr lang="pt-US" sz="1700" u="sng" dirty="0">
                    <a:solidFill>
                      <a:srgbClr val="210BC2"/>
                    </a:solidFill>
                  </a:rPr>
                  <a:t>então</a:t>
                </a:r>
                <a:r>
                  <a:rPr lang="pt-US" sz="17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pt-US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Sup>
                          <m:sSubSupPr>
                            <m:ctrlPr>
                              <a:rPr lang="pt-US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  ;</m:t>
                        </m:r>
                        <m:r>
                          <a:rPr lang="pt-BR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US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pt-US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d>
                      <m:dPr>
                        <m:ctrlP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US" dirty="0">
                    <a:solidFill>
                      <a:srgbClr val="210BC2"/>
                    </a:solidFill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  ;</m:t>
                        </m:r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pt-US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d>
                      <m:dPr>
                        <m:ctrlPr>
                          <a:rPr lang="pt-US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US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pt-BR" i="1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US" dirty="0">
                    <a:solidFill>
                      <a:srgbClr val="210BC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  <a:blipFill>
                <a:blip r:embed="rId2"/>
                <a:stretch>
                  <a:fillRect l="-712" t="-926" r="-142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197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pt-US" u="sng" dirty="0">
                <a:solidFill>
                  <a:srgbClr val="210BC2"/>
                </a:solidFill>
              </a:rPr>
              <a:t>Preferências bem comportadas</a:t>
            </a:r>
            <a:r>
              <a:rPr lang="pt-US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800" u="sng" dirty="0">
                <a:solidFill>
                  <a:srgbClr val="210BC2"/>
                </a:solidFill>
              </a:rPr>
              <a:t>Convexidade das preferências</a:t>
            </a:r>
            <a:r>
              <a:rPr lang="pt-US" sz="18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Por que?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Porque, em geral, os bens são consumidos conjuntamente.</a:t>
            </a:r>
          </a:p>
          <a:p>
            <a:pPr lvl="1"/>
            <a:r>
              <a:rPr lang="pt-US" sz="1800" u="sng" dirty="0">
                <a:solidFill>
                  <a:srgbClr val="210BC2"/>
                </a:solidFill>
              </a:rPr>
              <a:t>Convexidade estrita</a:t>
            </a:r>
            <a:r>
              <a:rPr lang="pt-US" sz="18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A média ponderada de duas cestas indiferentes é estritamente preferida às duas cestas extremas.</a:t>
            </a:r>
          </a:p>
          <a:p>
            <a:pPr lvl="1"/>
            <a:r>
              <a:rPr lang="pt-US" sz="1800" u="sng" dirty="0">
                <a:solidFill>
                  <a:srgbClr val="210BC2"/>
                </a:solidFill>
              </a:rPr>
              <a:t>Substitutos perfeitos</a:t>
            </a:r>
            <a:r>
              <a:rPr lang="pt-US" sz="18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As preferências são convexas, mas não estritamente convexas;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As curvas de indiferença são retas (planos).</a:t>
            </a:r>
          </a:p>
        </p:txBody>
      </p:sp>
    </p:spTree>
    <p:extLst>
      <p:ext uri="{BB962C8B-B14F-4D97-AF65-F5344CB8AC3E}">
        <p14:creationId xmlns:p14="http://schemas.microsoft.com/office/powerpoint/2010/main" val="404128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700" u="sng" dirty="0">
                <a:solidFill>
                  <a:srgbClr val="210BC2"/>
                </a:solidFill>
              </a:rPr>
              <a:t>Distinção de preços entre os dois tipos de apartamentos (aluguel)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800" dirty="0">
                <a:solidFill>
                  <a:srgbClr val="210BC2"/>
                </a:solidFill>
              </a:rPr>
              <a:t>Os aluguéis dos apartamentos externos são uma </a:t>
            </a:r>
            <a:r>
              <a:rPr lang="pt-US" sz="1800" u="sng" dirty="0">
                <a:solidFill>
                  <a:srgbClr val="210BC2"/>
                </a:solidFill>
              </a:rPr>
              <a:t>variável exógena</a:t>
            </a:r>
            <a:r>
              <a:rPr lang="pt-US" sz="1800" dirty="0">
                <a:solidFill>
                  <a:srgbClr val="210BC2"/>
                </a:solidFill>
              </a:rPr>
              <a:t>, porque a determinação dos mesmos ocorre por meio de fatores não discutidos no modelo específico descrito;</a:t>
            </a:r>
          </a:p>
          <a:p>
            <a:pPr lvl="1"/>
            <a:r>
              <a:rPr lang="pt-US" sz="1800" dirty="0">
                <a:solidFill>
                  <a:srgbClr val="210BC2"/>
                </a:solidFill>
              </a:rPr>
              <a:t>Os aluguéis das apartamentos próximos à universidade são determinados por fatores próprios ao modelo, logo são uma </a:t>
            </a:r>
            <a:r>
              <a:rPr lang="pt-US" sz="1800" u="sng" dirty="0">
                <a:solidFill>
                  <a:srgbClr val="210BC2"/>
                </a:solidFill>
              </a:rPr>
              <a:t>variável endógena</a:t>
            </a:r>
            <a:r>
              <a:rPr lang="pt-US" sz="1800" dirty="0">
                <a:solidFill>
                  <a:srgbClr val="210BC2"/>
                </a:solidFill>
              </a:rPr>
              <a:t>.</a:t>
            </a:r>
          </a:p>
          <a:p>
            <a:r>
              <a:rPr lang="pt-US" sz="1700" u="sng" dirty="0">
                <a:solidFill>
                  <a:srgbClr val="210BC2"/>
                </a:solidFill>
              </a:rPr>
              <a:t>Simplificação</a:t>
            </a:r>
            <a:r>
              <a:rPr lang="pt-US" sz="1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1500" dirty="0">
                <a:solidFill>
                  <a:srgbClr val="210BC2"/>
                </a:solidFill>
              </a:rPr>
              <a:t>Todos os apartamentos são </a:t>
            </a:r>
            <a:r>
              <a:rPr lang="pt-US" sz="1500" u="sng" dirty="0">
                <a:solidFill>
                  <a:srgbClr val="210BC2"/>
                </a:solidFill>
              </a:rPr>
              <a:t>idênticos</a:t>
            </a:r>
            <a:r>
              <a:rPr lang="pt-US" sz="1500" dirty="0">
                <a:solidFill>
                  <a:srgbClr val="210BC2"/>
                </a:solidFill>
              </a:rPr>
              <a:t> em todos os aspectos, exceto pela </a:t>
            </a:r>
            <a:r>
              <a:rPr lang="pt-US" sz="1500" u="sng" dirty="0">
                <a:solidFill>
                  <a:srgbClr val="210BC2"/>
                </a:solidFill>
              </a:rPr>
              <a:t>localização</a:t>
            </a:r>
            <a:r>
              <a:rPr lang="pt-US" sz="1500" dirty="0">
                <a:solidFill>
                  <a:srgbClr val="210BC2"/>
                </a:solidFill>
              </a:rPr>
              <a:t>. Logo, não é relevante a preocupação com os valores dos aluguéis dos apartamentos, caso sejam imóveis de um, dois ou mais quartos.</a:t>
            </a:r>
          </a:p>
        </p:txBody>
      </p:sp>
    </p:spTree>
    <p:extLst>
      <p:ext uri="{BB962C8B-B14F-4D97-AF65-F5344CB8AC3E}">
        <p14:creationId xmlns:p14="http://schemas.microsoft.com/office/powerpoint/2010/main" val="2297067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Preferências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Taxa marginal de substituição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Referência </a:t>
            </a:r>
            <a:r>
              <a:rPr lang="pt-US" sz="2400" dirty="0">
                <a:solidFill>
                  <a:srgbClr val="210BC2"/>
                </a:solidFill>
              </a:rPr>
              <a:t>à inclinação da curva de indiferença em determinado ponto;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Essa inclinação é denominada </a:t>
            </a:r>
            <a:r>
              <a:rPr lang="pt-US" sz="2400" u="sng" dirty="0">
                <a:solidFill>
                  <a:srgbClr val="210BC2"/>
                </a:solidFill>
              </a:rPr>
              <a:t>taxa marginal de substituição</a:t>
            </a:r>
            <a:r>
              <a:rPr lang="pt-US" sz="2400" dirty="0">
                <a:solidFill>
                  <a:srgbClr val="210BC2"/>
                </a:solidFill>
              </a:rPr>
              <a:t> (TMS);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A taxa a que o consumidor está disposto a substituir um bem pelo outro.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Gráfico.</a:t>
            </a:r>
            <a:endParaRPr lang="pt-US" sz="2200" dirty="0">
              <a:solidFill>
                <a:srgbClr val="210B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48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US" sz="4000" u="sng" dirty="0">
                <a:solidFill>
                  <a:srgbClr val="1F1CC2"/>
                </a:solidFill>
              </a:rPr>
              <a:t>Utilidade</a:t>
            </a:r>
          </a:p>
        </p:txBody>
      </p:sp>
    </p:spTree>
    <p:extLst>
      <p:ext uri="{BB962C8B-B14F-4D97-AF65-F5344CB8AC3E}">
        <p14:creationId xmlns:p14="http://schemas.microsoft.com/office/powerpoint/2010/main" val="3966850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Utilidade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Inglaterra vitoriana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Referência a um indicador do bem estar geral de um indivíduo, ou um medida de felicidade individual;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P</a:t>
            </a:r>
            <a:r>
              <a:rPr lang="pt-BR" sz="2400" dirty="0">
                <a:solidFill>
                  <a:srgbClr val="210BC2"/>
                </a:solidFill>
              </a:rPr>
              <a:t>o</a:t>
            </a:r>
            <a:r>
              <a:rPr lang="pt-US" sz="2400" dirty="0">
                <a:solidFill>
                  <a:srgbClr val="210BC2"/>
                </a:solidFill>
              </a:rPr>
              <a:t>r conta da disseminação dessa ideia, natural imaginar que os consumidores manifestassem escolhas de forma a </a:t>
            </a:r>
            <a:r>
              <a:rPr lang="pt-US" sz="2400" u="sng" dirty="0">
                <a:solidFill>
                  <a:srgbClr val="210BC2"/>
                </a:solidFill>
              </a:rPr>
              <a:t>maximizar</a:t>
            </a:r>
            <a:r>
              <a:rPr lang="pt-US" sz="2400" dirty="0">
                <a:solidFill>
                  <a:srgbClr val="210BC2"/>
                </a:solidFill>
              </a:rPr>
              <a:t> suas </a:t>
            </a:r>
            <a:r>
              <a:rPr lang="pt-US" sz="2400" u="sng" dirty="0">
                <a:solidFill>
                  <a:srgbClr val="210BC2"/>
                </a:solidFill>
              </a:rPr>
              <a:t>utilidades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Felicidade individual;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Máximo de felicidade.</a:t>
            </a:r>
          </a:p>
        </p:txBody>
      </p:sp>
    </p:spTree>
    <p:extLst>
      <p:ext uri="{BB962C8B-B14F-4D97-AF65-F5344CB8AC3E}">
        <p14:creationId xmlns:p14="http://schemas.microsoft.com/office/powerpoint/2010/main" val="1201125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Utilidade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dirty="0">
                <a:solidFill>
                  <a:srgbClr val="210BC2"/>
                </a:solidFill>
              </a:rPr>
              <a:t>Problemas conceituais envolvendo as medidas de utilidade levaram os economistas a abandonar a visão de utilidade como medida de felicidade, reformulando a teoria econômica a partir das preferênciasç</a:t>
            </a:r>
          </a:p>
          <a:p>
            <a:r>
              <a:rPr lang="pt-US" sz="2400" dirty="0">
                <a:solidFill>
                  <a:srgbClr val="210BC2"/>
                </a:solidFill>
              </a:rPr>
              <a:t>A utilidade passa a ser o modo de descrever as preferências;</a:t>
            </a:r>
          </a:p>
          <a:p>
            <a:r>
              <a:rPr lang="pt-US" sz="2400" dirty="0">
                <a:solidFill>
                  <a:srgbClr val="210BC2"/>
                </a:solidFill>
              </a:rPr>
              <a:t>As preferências são próprias para analisar a escolha enquanto a utilidade é apenas uma forma de descrever preferências.</a:t>
            </a:r>
          </a:p>
        </p:txBody>
      </p:sp>
    </p:spTree>
    <p:extLst>
      <p:ext uri="{BB962C8B-B14F-4D97-AF65-F5344CB8AC3E}">
        <p14:creationId xmlns:p14="http://schemas.microsoft.com/office/powerpoint/2010/main" val="15133749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Utilidade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Função utilidade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Forma de atribuir um valor a cada cesta de consumo possível, de modo os valores mais elevados sejam atribuídos às cestas preferidas e os menores às cestas menos preferidas;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A ordem de grandeza da função utilidade tem relevância apenas na medida em que ordena as diferentes cestas de consumo, não importanto as diferenças de utilidade entre as mesmas.</a:t>
            </a:r>
          </a:p>
        </p:txBody>
      </p:sp>
    </p:spTree>
    <p:extLst>
      <p:ext uri="{BB962C8B-B14F-4D97-AF65-F5344CB8AC3E}">
        <p14:creationId xmlns:p14="http://schemas.microsoft.com/office/powerpoint/2010/main" val="901282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Utilidade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400" u="sng" dirty="0">
                    <a:solidFill>
                      <a:srgbClr val="210BC2"/>
                    </a:solidFill>
                  </a:rPr>
                  <a:t>Utilidade Marginal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2200" dirty="0">
                    <a:solidFill>
                      <a:srgbClr val="210BC2"/>
                    </a:solidFill>
                  </a:rPr>
                  <a:t>Dada uma cesta de bens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US" sz="22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US" sz="220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200" b="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22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US" sz="2000" dirty="0">
                    <a:solidFill>
                      <a:srgbClr val="210BC2"/>
                    </a:solidFill>
                  </a:rPr>
                  <a:t>, como varia a utilidade do consumidor quando a quantidade de um dos bens varia?</a:t>
                </a:r>
              </a:p>
              <a:p>
                <a:pPr lvl="1"/>
                <a:r>
                  <a:rPr lang="pt-US" sz="2000" dirty="0">
                    <a:solidFill>
                      <a:srgbClr val="210BC2"/>
                    </a:solidFill>
                  </a:rPr>
                  <a:t>Definição de </a:t>
                </a:r>
                <a:r>
                  <a:rPr lang="pt-US" sz="2000" u="sng" dirty="0">
                    <a:solidFill>
                      <a:srgbClr val="210BC2"/>
                    </a:solidFill>
                  </a:rPr>
                  <a:t>utilidade marginal</a:t>
                </a:r>
                <a:r>
                  <a:rPr lang="pt-US" sz="20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1800" dirty="0">
                    <a:solidFill>
                      <a:srgbClr val="210BC2"/>
                    </a:solidFill>
                  </a:rPr>
                  <a:t>Variação na utilidade do consumidor quando ocorre uma variação na quantidade de um dos bens de sua cesta de consumo;</a:t>
                </a:r>
              </a:p>
              <a:p>
                <a:pPr lvl="2"/>
                <a:r>
                  <a:rPr lang="pt-US" sz="1800" dirty="0">
                    <a:solidFill>
                      <a:srgbClr val="210BC2"/>
                    </a:solidFill>
                  </a:rPr>
                  <a:t>A utilidade marginal depende da função utilidade utilizada para representar o ordenamento de preferências,não tendo sua grandeza relevância alguma.</a:t>
                </a:r>
              </a:p>
              <a:p>
                <a:pPr lvl="1"/>
                <a:endParaRPr lang="pt-US" sz="2000" dirty="0">
                  <a:solidFill>
                    <a:srgbClr val="210BC2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7" t="-1342" r="-997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83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US" sz="4000" u="sng" dirty="0">
                <a:solidFill>
                  <a:srgbClr val="1F1CC2"/>
                </a:solidFill>
              </a:rPr>
              <a:t>Escolha</a:t>
            </a:r>
          </a:p>
        </p:txBody>
      </p:sp>
    </p:spTree>
    <p:extLst>
      <p:ext uri="{BB962C8B-B14F-4D97-AF65-F5344CB8AC3E}">
        <p14:creationId xmlns:p14="http://schemas.microsoft.com/office/powerpoint/2010/main" val="3264433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Escolha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dirty="0">
                <a:solidFill>
                  <a:srgbClr val="210BC2"/>
                </a:solidFill>
              </a:rPr>
              <a:t>União do conjunto orçamentário à teoria das preferências para obter e analisar o ponto de equilíbrio de escolha ótima do consumidor: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Os consumidores escolhem a </a:t>
            </a:r>
            <a:r>
              <a:rPr lang="pt-US" sz="2200" u="sng" dirty="0">
                <a:solidFill>
                  <a:srgbClr val="210BC2"/>
                </a:solidFill>
              </a:rPr>
              <a:t>melhor</a:t>
            </a:r>
            <a:r>
              <a:rPr lang="pt-US" sz="2200" dirty="0">
                <a:solidFill>
                  <a:srgbClr val="210BC2"/>
                </a:solidFill>
              </a:rPr>
              <a:t> cesta que podem adquirir, ou a melhor cesta possível;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Os consumidores escolhem a </a:t>
            </a:r>
            <a:r>
              <a:rPr lang="pt-US" sz="2200" u="sng" dirty="0">
                <a:solidFill>
                  <a:srgbClr val="210BC2"/>
                </a:solidFill>
              </a:rPr>
              <a:t>preferida das cestas</a:t>
            </a:r>
            <a:r>
              <a:rPr lang="pt-US" sz="2200" dirty="0">
                <a:solidFill>
                  <a:srgbClr val="210BC2"/>
                </a:solidFill>
              </a:rPr>
              <a:t> dentre aquelas disponíveis pelo seu conjunto orçamentário.</a:t>
            </a:r>
          </a:p>
        </p:txBody>
      </p:sp>
    </p:spTree>
    <p:extLst>
      <p:ext uri="{BB962C8B-B14F-4D97-AF65-F5344CB8AC3E}">
        <p14:creationId xmlns:p14="http://schemas.microsoft.com/office/powerpoint/2010/main" val="12880652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Escolha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200" u="sng" dirty="0">
                <a:solidFill>
                  <a:srgbClr val="210BC2"/>
                </a:solidFill>
              </a:rPr>
              <a:t>P</a:t>
            </a:r>
            <a:r>
              <a:rPr lang="pt-BR" sz="2200" u="sng" dirty="0">
                <a:solidFill>
                  <a:srgbClr val="210BC2"/>
                </a:solidFill>
              </a:rPr>
              <a:t>o</a:t>
            </a:r>
            <a:r>
              <a:rPr lang="pt-US" sz="2200" u="sng" dirty="0">
                <a:solidFill>
                  <a:srgbClr val="210BC2"/>
                </a:solidFill>
              </a:rPr>
              <a:t>nto ótimo</a:t>
            </a:r>
            <a:r>
              <a:rPr lang="pt-US" sz="2200" dirty="0">
                <a:solidFill>
                  <a:srgbClr val="210BC2"/>
                </a:solidFill>
              </a:rPr>
              <a:t>: </a:t>
            </a:r>
          </a:p>
          <a:p>
            <a:pPr lvl="1"/>
            <a:r>
              <a:rPr lang="pt-US" sz="2000" dirty="0">
                <a:solidFill>
                  <a:srgbClr val="210BC2"/>
                </a:solidFill>
              </a:rPr>
              <a:t>Situação em que a reta orçamentária do consumidor tangencia a mais elevada curva de indiferença do mapa de preferências do mesmo;</a:t>
            </a:r>
          </a:p>
          <a:p>
            <a:pPr lvl="1"/>
            <a:r>
              <a:rPr lang="pt-US" sz="2000" u="sng" dirty="0">
                <a:solidFill>
                  <a:srgbClr val="210BC2"/>
                </a:solidFill>
              </a:rPr>
              <a:t>Tangência</a:t>
            </a:r>
            <a:r>
              <a:rPr lang="pt-US" sz="20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Observações e casos anormais;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Comportamento das preferências: convexidade;</a:t>
            </a:r>
          </a:p>
          <a:p>
            <a:pPr lvl="2"/>
            <a:r>
              <a:rPr lang="pt-US" sz="1800" dirty="0">
                <a:solidFill>
                  <a:srgbClr val="210BC2"/>
                </a:solidFill>
              </a:rPr>
              <a:t>Soluções ótimas interiores.</a:t>
            </a:r>
          </a:p>
        </p:txBody>
      </p:sp>
    </p:spTree>
    <p:extLst>
      <p:ext uri="{BB962C8B-B14F-4D97-AF65-F5344CB8AC3E}">
        <p14:creationId xmlns:p14="http://schemas.microsoft.com/office/powerpoint/2010/main" val="12453090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US" sz="4000" u="sng" dirty="0">
                <a:solidFill>
                  <a:srgbClr val="1F1CC2"/>
                </a:solidFill>
              </a:rPr>
              <a:t>Demanda</a:t>
            </a:r>
          </a:p>
        </p:txBody>
      </p:sp>
    </p:spTree>
    <p:extLst>
      <p:ext uri="{BB962C8B-B14F-4D97-AF65-F5344CB8AC3E}">
        <p14:creationId xmlns:p14="http://schemas.microsoft.com/office/powerpoint/2010/main" val="388188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800" u="sng" dirty="0">
                <a:solidFill>
                  <a:srgbClr val="210BC2"/>
                </a:solidFill>
              </a:rPr>
              <a:t>Questões Relevantes à Análise Econômica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O que determina o valor do aluguel dos apartamentos nas proximidades da universidade?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O que determina quem vai morar n</a:t>
            </a:r>
            <a:r>
              <a:rPr lang="pt-BR" sz="2800" dirty="0">
                <a:solidFill>
                  <a:srgbClr val="210BC2"/>
                </a:solidFill>
              </a:rPr>
              <a:t>os apartamentos nas proximidades da universidade e quem, de fato, vai ocupá-los?</a:t>
            </a:r>
            <a:endParaRPr lang="pt-US" sz="2800" dirty="0">
              <a:solidFill>
                <a:srgbClr val="210B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693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Questão relevante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Como a demanda por um determinado bem varia quando preços e renda variam?</a:t>
            </a:r>
          </a:p>
          <a:p>
            <a:pPr lvl="1"/>
            <a:r>
              <a:rPr lang="pt-US" sz="2400" dirty="0">
                <a:solidFill>
                  <a:srgbClr val="210BC2"/>
                </a:solidFill>
              </a:rPr>
              <a:t>O estudo dos impactos das variações de preços e renda sobre as quantidades demandadas dos bens abre espaço a uma classificação dos mesmos: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Quanto aos impactos das variações na renda;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Quanto aos impactos das variações nos preços.</a:t>
            </a:r>
          </a:p>
        </p:txBody>
      </p:sp>
    </p:spTree>
    <p:extLst>
      <p:ext uri="{BB962C8B-B14F-4D97-AF65-F5344CB8AC3E}">
        <p14:creationId xmlns:p14="http://schemas.microsoft.com/office/powerpoint/2010/main" val="3169784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u="sng" dirty="0">
                <a:solidFill>
                  <a:srgbClr val="210BC2"/>
                </a:solidFill>
              </a:rPr>
              <a:t>Bens normais e bens inferiores</a:t>
            </a:r>
            <a:r>
              <a:rPr lang="pt-US" sz="2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700" dirty="0">
                <a:solidFill>
                  <a:srgbClr val="210BC2"/>
                </a:solidFill>
              </a:rPr>
              <a:t>Iniciamos a análise pelos impactos das variações nas rendas dos consumidores sobre a demanda dos bens;</a:t>
            </a:r>
          </a:p>
          <a:p>
            <a:pPr lvl="1"/>
            <a:r>
              <a:rPr lang="pt-US" sz="2700" dirty="0">
                <a:solidFill>
                  <a:srgbClr val="210BC2"/>
                </a:solidFill>
              </a:rPr>
              <a:t>Neste caso, os preços dos bens são, por hipótese, mantidos constantes ou fixos;</a:t>
            </a:r>
          </a:p>
          <a:p>
            <a:pPr lvl="1"/>
            <a:r>
              <a:rPr lang="pt-US" sz="2700" dirty="0">
                <a:solidFill>
                  <a:srgbClr val="210BC2"/>
                </a:solidFill>
              </a:rPr>
              <a:t>O que ocorre quando a renda do consumidor aumenta?</a:t>
            </a:r>
          </a:p>
        </p:txBody>
      </p:sp>
    </p:spTree>
    <p:extLst>
      <p:ext uri="{BB962C8B-B14F-4D97-AF65-F5344CB8AC3E}">
        <p14:creationId xmlns:p14="http://schemas.microsoft.com/office/powerpoint/2010/main" val="36084904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dirty="0">
                <a:solidFill>
                  <a:srgbClr val="210BC2"/>
                </a:solidFill>
              </a:rPr>
              <a:t>O que ocorre quando a renda do consumidor aumenta?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Um aumento na renda do consumidor provoca um deslocamento paralelo para a direita na reta orçamentária;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Normalmente, a demanda pelo bem aumenta quando a renda do consumidor aumenta;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Neste caso, o bem é denominado </a:t>
            </a:r>
            <a:r>
              <a:rPr lang="pt-US" sz="2500" u="sng" dirty="0">
                <a:solidFill>
                  <a:srgbClr val="210BC2"/>
                </a:solidFill>
              </a:rPr>
              <a:t>normal</a:t>
            </a:r>
            <a:r>
              <a:rPr lang="pt-US" sz="2500" dirty="0">
                <a:solidFill>
                  <a:srgbClr val="210BC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161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dirty="0">
                <a:solidFill>
                  <a:srgbClr val="210BC2"/>
                </a:solidFill>
              </a:rPr>
              <a:t>O que ocorre quando a renda do consumidor aumenta?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Contudo, anormalmente, podemos nos defrontar com uma situação em que um aumento na renda provoque uma redução na demanda do bem;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Este são os denominados </a:t>
            </a:r>
            <a:r>
              <a:rPr lang="pt-US" sz="2500" u="sng" dirty="0">
                <a:solidFill>
                  <a:srgbClr val="210BC2"/>
                </a:solidFill>
              </a:rPr>
              <a:t>bens inferiores</a:t>
            </a:r>
            <a:r>
              <a:rPr lang="pt-US" sz="25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Graus de inferioridade;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Bens muito inferiores.</a:t>
            </a:r>
          </a:p>
        </p:txBody>
      </p:sp>
    </p:spTree>
    <p:extLst>
      <p:ext uri="{BB962C8B-B14F-4D97-AF65-F5344CB8AC3E}">
        <p14:creationId xmlns:p14="http://schemas.microsoft.com/office/powerpoint/2010/main" val="3155101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dirty="0">
                <a:solidFill>
                  <a:srgbClr val="210BC2"/>
                </a:solidFill>
              </a:rPr>
              <a:t>O que ocorre quando a renda do consumidor aumenta?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Contudo, anormalmente, podemos nos defrontar com uma situação em que um aumento na renda provoque uma redução na demanda do bem;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Este são os denominados </a:t>
            </a:r>
            <a:r>
              <a:rPr lang="pt-US" sz="2500" u="sng" dirty="0">
                <a:solidFill>
                  <a:srgbClr val="210BC2"/>
                </a:solidFill>
              </a:rPr>
              <a:t>bens inferiores</a:t>
            </a:r>
            <a:r>
              <a:rPr lang="pt-US" sz="2500" dirty="0">
                <a:solidFill>
                  <a:srgbClr val="210BC2"/>
                </a:solidFill>
              </a:rPr>
              <a:t>: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Graus de inferioridade;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Bens muito inferiores.</a:t>
            </a:r>
          </a:p>
        </p:txBody>
      </p:sp>
    </p:spTree>
    <p:extLst>
      <p:ext uri="{BB962C8B-B14F-4D97-AF65-F5344CB8AC3E}">
        <p14:creationId xmlns:p14="http://schemas.microsoft.com/office/powerpoint/2010/main" val="2688380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600" u="sng" dirty="0">
                <a:solidFill>
                  <a:srgbClr val="210BC2"/>
                </a:solidFill>
              </a:rPr>
              <a:t>Normalidade</a:t>
            </a:r>
            <a:r>
              <a:rPr lang="pt-US" sz="1600" dirty="0">
                <a:solidFill>
                  <a:srgbClr val="210BC2"/>
                </a:solidFill>
              </a:rPr>
              <a:t> e </a:t>
            </a:r>
            <a:r>
              <a:rPr lang="pt-US" sz="1600" u="sng" dirty="0">
                <a:solidFill>
                  <a:srgbClr val="210BC2"/>
                </a:solidFill>
              </a:rPr>
              <a:t>anormalidade</a:t>
            </a:r>
            <a:r>
              <a:rPr lang="pt-US" sz="1600" dirty="0">
                <a:solidFill>
                  <a:srgbClr val="210BC2"/>
                </a:solidFill>
              </a:rPr>
              <a:t> são situações relativas, pois dependem do nível de renda examinado;</a:t>
            </a:r>
          </a:p>
          <a:p>
            <a:pPr lvl="1"/>
            <a:r>
              <a:rPr lang="pt-US" dirty="0">
                <a:solidFill>
                  <a:srgbClr val="210BC2"/>
                </a:solidFill>
              </a:rPr>
              <a:t>Um bem pode ser caracterizado como normal até determinado nível de renda e inferior a partir dai;</a:t>
            </a:r>
          </a:p>
          <a:p>
            <a:pPr lvl="1"/>
            <a:r>
              <a:rPr lang="pt-US" dirty="0">
                <a:solidFill>
                  <a:srgbClr val="210BC2"/>
                </a:solidFill>
              </a:rPr>
              <a:t>Situações de normalidade e anormalidade em níveis de renda muito elevados produzem conclusões muito distintas daquelas de rendas muito baixas;</a:t>
            </a:r>
          </a:p>
          <a:p>
            <a:pPr lvl="1"/>
            <a:r>
              <a:rPr lang="pt-US" u="sng" dirty="0">
                <a:solidFill>
                  <a:srgbClr val="210BC2"/>
                </a:solidFill>
              </a:rPr>
              <a:t>Bens</a:t>
            </a:r>
            <a:r>
              <a:rPr lang="pt-US" dirty="0">
                <a:solidFill>
                  <a:srgbClr val="210BC2"/>
                </a:solidFill>
              </a:rPr>
              <a:t>: 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Luxo; 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Normais;</a:t>
            </a:r>
          </a:p>
          <a:p>
            <a:pPr lvl="2"/>
            <a:r>
              <a:rPr lang="pt-US" sz="1600" dirty="0">
                <a:solidFill>
                  <a:srgbClr val="210BC2"/>
                </a:solidFill>
              </a:rPr>
              <a:t>inferiores.</a:t>
            </a:r>
          </a:p>
        </p:txBody>
      </p:sp>
    </p:spTree>
    <p:extLst>
      <p:ext uri="{BB962C8B-B14F-4D97-AF65-F5344CB8AC3E}">
        <p14:creationId xmlns:p14="http://schemas.microsoft.com/office/powerpoint/2010/main" val="17898896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u="sng" dirty="0">
                <a:solidFill>
                  <a:srgbClr val="210BC2"/>
                </a:solidFill>
              </a:rPr>
              <a:t>Bens comuns e bens de Giffen</a:t>
            </a:r>
            <a:r>
              <a:rPr lang="pt-US" sz="2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Analisamos agora os impactos das variações nos preços dos bens sobre as respectivas demandas:</a:t>
            </a:r>
          </a:p>
          <a:p>
            <a:pPr lvl="2"/>
            <a:r>
              <a:rPr lang="pt-BR" sz="2300" dirty="0">
                <a:solidFill>
                  <a:srgbClr val="210BC2"/>
                </a:solidFill>
              </a:rPr>
              <a:t>V</a:t>
            </a:r>
            <a:r>
              <a:rPr lang="pt-US" sz="2300" dirty="0">
                <a:solidFill>
                  <a:srgbClr val="210BC2"/>
                </a:solidFill>
              </a:rPr>
              <a:t>amos admitir uma queda no preço do bem 1, mantendo-se constante o preço do bem 2 e a renda do consumidor;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O que ocorre com a quantidade demandada do bem 1</a:t>
            </a:r>
            <a:r>
              <a:rPr lang="pt-US" sz="2400" dirty="0">
                <a:solidFill>
                  <a:srgbClr val="210BC2"/>
                </a:solidFill>
              </a:rPr>
              <a:t>?</a:t>
            </a:r>
            <a:endParaRPr lang="pt-US" sz="2300" dirty="0">
              <a:solidFill>
                <a:srgbClr val="210B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290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u="sng" dirty="0">
                <a:solidFill>
                  <a:srgbClr val="210BC2"/>
                </a:solidFill>
              </a:rPr>
              <a:t>Bens comuns e bens de Giffen</a:t>
            </a:r>
            <a:r>
              <a:rPr lang="pt-US" sz="2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Intuitivamente, podemos afirmar que a quantidade demandada do bem 1 deve aumentar;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D</a:t>
            </a:r>
            <a:r>
              <a:rPr lang="pt-BR" sz="2500" dirty="0">
                <a:solidFill>
                  <a:srgbClr val="210BC2"/>
                </a:solidFill>
              </a:rPr>
              <a:t>e fato, é isso o que </a:t>
            </a:r>
            <a:r>
              <a:rPr lang="pt-BR" sz="2500" u="sng" dirty="0">
                <a:solidFill>
                  <a:srgbClr val="210BC2"/>
                </a:solidFill>
              </a:rPr>
              <a:t>normalmente</a:t>
            </a:r>
            <a:r>
              <a:rPr lang="pt-BR" sz="2500" dirty="0">
                <a:solidFill>
                  <a:srgbClr val="210BC2"/>
                </a:solidFill>
              </a:rPr>
              <a:t> ocorre;</a:t>
            </a:r>
          </a:p>
          <a:p>
            <a:pPr lvl="1"/>
            <a:r>
              <a:rPr lang="pt-BR" sz="2500" dirty="0">
                <a:solidFill>
                  <a:srgbClr val="210BC2"/>
                </a:solidFill>
              </a:rPr>
              <a:t>Anormalidades também ocorrem nesse tipo de exercício</a:t>
            </a:r>
            <a:r>
              <a:rPr lang="pt-US" sz="2800" dirty="0">
                <a:solidFill>
                  <a:srgbClr val="210BC2"/>
                </a:solidFill>
              </a:rPr>
              <a:t>?</a:t>
            </a:r>
            <a:endParaRPr lang="pt-US" sz="2500" dirty="0">
              <a:solidFill>
                <a:srgbClr val="210B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369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u="sng" dirty="0">
                <a:solidFill>
                  <a:srgbClr val="210BC2"/>
                </a:solidFill>
              </a:rPr>
              <a:t>Bens comuns e bens de Giffen</a:t>
            </a:r>
            <a:r>
              <a:rPr lang="pt-US" sz="2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800" dirty="0">
                <a:solidFill>
                  <a:srgbClr val="210BC2"/>
                </a:solidFill>
              </a:rPr>
              <a:t>Vamos admitir uma queda no preço do bem 1, mantendo-se constante o preço do bem 2 e a renda do consumidor: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A queda no preço do bem 1 deixa a reta orçamentária mais plana e a escolha ótima move-se para a direita;</a:t>
            </a:r>
          </a:p>
          <a:p>
            <a:pPr lvl="2"/>
            <a:r>
              <a:rPr lang="pt-US" sz="2300" dirty="0">
                <a:solidFill>
                  <a:srgbClr val="210BC2"/>
                </a:solidFill>
              </a:rPr>
              <a:t>A quantidade demandada do bem 1 aumenta.</a:t>
            </a:r>
          </a:p>
        </p:txBody>
      </p:sp>
    </p:spTree>
    <p:extLst>
      <p:ext uri="{BB962C8B-B14F-4D97-AF65-F5344CB8AC3E}">
        <p14:creationId xmlns:p14="http://schemas.microsoft.com/office/powerpoint/2010/main" val="41837200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700" u="sng" dirty="0">
                <a:solidFill>
                  <a:srgbClr val="210BC2"/>
                </a:solidFill>
              </a:rPr>
              <a:t>Bens comuns e bens de Giffen</a:t>
            </a:r>
            <a:r>
              <a:rPr lang="pt-US" sz="27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Esta direção de movimento nem sempre se verifica;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É possível encontrarmos uma situação em que a queda no preço do bem 1 provoque diminuição da demanda por esse bem;</a:t>
            </a:r>
          </a:p>
          <a:p>
            <a:pPr lvl="1"/>
            <a:r>
              <a:rPr lang="pt-US" sz="2500" dirty="0">
                <a:solidFill>
                  <a:srgbClr val="210BC2"/>
                </a:solidFill>
              </a:rPr>
              <a:t>Circunstância em que nos deparamos com um tipo de bem denominado </a:t>
            </a:r>
            <a:r>
              <a:rPr lang="pt-US" sz="2500" u="sng" dirty="0">
                <a:solidFill>
                  <a:srgbClr val="210BC2"/>
                </a:solidFill>
              </a:rPr>
              <a:t>Bem de Giffen</a:t>
            </a:r>
            <a:r>
              <a:rPr lang="pt-US" sz="2500" dirty="0">
                <a:solidFill>
                  <a:srgbClr val="210BC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800" u="sng" dirty="0">
                <a:solidFill>
                  <a:srgbClr val="210BC2"/>
                </a:solidFill>
              </a:rPr>
              <a:t>Otimização e Equilíbrio</a:t>
            </a:r>
            <a:r>
              <a:rPr lang="pt-US" sz="28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600" dirty="0">
                <a:solidFill>
                  <a:srgbClr val="210BC2"/>
                </a:solidFill>
              </a:rPr>
              <a:t>Explicar o comportamento da escolha a partir de modelos simplificados aplicados a situações bem específicas;</a:t>
            </a:r>
          </a:p>
          <a:p>
            <a:pPr lvl="1"/>
            <a:r>
              <a:rPr lang="pt-US" sz="2600" dirty="0">
                <a:solidFill>
                  <a:srgbClr val="210BC2"/>
                </a:solidFill>
              </a:rPr>
              <a:t>Quais são os princípios simples a serem sugeridos?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Otimização;</a:t>
            </a:r>
          </a:p>
          <a:p>
            <a:pPr lvl="2"/>
            <a:r>
              <a:rPr lang="pt-US" sz="2400" dirty="0">
                <a:solidFill>
                  <a:srgbClr val="210BC2"/>
                </a:solidFill>
              </a:rPr>
              <a:t>Equilíbrio.</a:t>
            </a:r>
          </a:p>
        </p:txBody>
      </p:sp>
    </p:spTree>
    <p:extLst>
      <p:ext uri="{BB962C8B-B14F-4D97-AF65-F5344CB8AC3E}">
        <p14:creationId xmlns:p14="http://schemas.microsoft.com/office/powerpoint/2010/main" val="16697266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1600" u="sng" dirty="0">
                <a:solidFill>
                  <a:srgbClr val="001DC2"/>
                </a:solidFill>
                <a:latin typeface="+mj-lt"/>
              </a:rPr>
              <a:t>Bens comuns e bens de Giffen</a:t>
            </a:r>
            <a:r>
              <a:rPr lang="pt-US" sz="1600" dirty="0">
                <a:solidFill>
                  <a:srgbClr val="001DC2"/>
                </a:solidFill>
                <a:latin typeface="+mj-lt"/>
              </a:rPr>
              <a:t>:</a:t>
            </a:r>
          </a:p>
          <a:p>
            <a:pPr lvl="1"/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Essa classe de bens recebe esse nome em homenagem a </a:t>
            </a:r>
            <a:r>
              <a:rPr lang="pt-BR" b="0" i="0" strike="noStrike" dirty="0">
                <a:solidFill>
                  <a:srgbClr val="001DC2"/>
                </a:solidFill>
                <a:effectLst/>
                <a:latin typeface="+mj-lt"/>
                <a:hlinkClick r:id="rId2" tooltip="Robert Giff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Sir Robert Giffen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, citado no século XIX por </a:t>
            </a:r>
            <a:r>
              <a:rPr lang="pt-BR" b="0" i="0" strike="noStrike" dirty="0">
                <a:solidFill>
                  <a:srgbClr val="001DC2"/>
                </a:solidFill>
                <a:effectLst/>
                <a:latin typeface="+mj-lt"/>
                <a:hlinkClick r:id="rId3" tooltip="Alfred Marsha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Alfred Marshall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 como o criador da ideia;</a:t>
            </a:r>
          </a:p>
          <a:p>
            <a:pPr lvl="1"/>
            <a:r>
              <a:rPr lang="pt-BR" b="0" i="0" dirty="0" err="1">
                <a:solidFill>
                  <a:srgbClr val="001DC2"/>
                </a:solidFill>
                <a:effectLst/>
                <a:latin typeface="+mj-lt"/>
              </a:rPr>
              <a:t>Giffen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 imaginou uma família muito pobre e sua renda seria de 100 unidades monetárias, suficiente apenas para consumir arroz durante o mês;</a:t>
            </a:r>
          </a:p>
          <a:p>
            <a:pPr lvl="1"/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Nesse caso, uma queda no preço do arroz faria com que esta família não consumisse mais arroz, pois eles já estavam saturados deste produto e dariam preferência a outro produto;</a:t>
            </a:r>
          </a:p>
          <a:p>
            <a:pPr lvl="1"/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 Dessa forma, nesse </a:t>
            </a:r>
            <a:r>
              <a:rPr lang="pt-BR" b="0" i="0" dirty="0" err="1">
                <a:solidFill>
                  <a:srgbClr val="001DC2"/>
                </a:solidFill>
                <a:effectLst/>
                <a:latin typeface="+mj-lt"/>
              </a:rPr>
              <a:t>cao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, a variação da </a:t>
            </a:r>
            <a:r>
              <a:rPr lang="pt-BR" b="0" i="0" u="none" strike="noStrike" dirty="0">
                <a:solidFill>
                  <a:srgbClr val="001DC2"/>
                </a:solidFill>
                <a:effectLst/>
                <a:latin typeface="+mj-lt"/>
                <a:hlinkClick r:id="rId4" tooltip="Deman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demanda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 é </a:t>
            </a:r>
            <a:r>
              <a:rPr lang="pt-BR" b="0" i="0" u="none" strike="noStrike" dirty="0">
                <a:solidFill>
                  <a:srgbClr val="001DC2"/>
                </a:solidFill>
                <a:effectLst/>
                <a:latin typeface="+mj-lt"/>
                <a:hlinkClick r:id="rId5" tooltip="Diretamente proporcion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diretamente proporcional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 à variação do preço, e não </a:t>
            </a:r>
            <a:r>
              <a:rPr lang="pt-BR" b="0" i="0" u="none" strike="noStrike" dirty="0">
                <a:solidFill>
                  <a:srgbClr val="001DC2"/>
                </a:solidFill>
                <a:effectLst/>
                <a:latin typeface="+mj-lt"/>
                <a:hlinkClick r:id="rId6" tooltip="Inversamente proporcion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inversamente</a:t>
            </a:r>
            <a:r>
              <a:rPr lang="pt-BR" b="0" i="0" dirty="0">
                <a:solidFill>
                  <a:srgbClr val="001DC2"/>
                </a:solidFill>
                <a:effectLst/>
                <a:latin typeface="+mj-lt"/>
              </a:rPr>
              <a:t>, como no caso dos bens comuns.</a:t>
            </a:r>
          </a:p>
          <a:p>
            <a:pPr algn="l"/>
            <a:r>
              <a:rPr lang="pt-BR" sz="1600" b="0" i="0" dirty="0">
                <a:solidFill>
                  <a:srgbClr val="001DC2"/>
                </a:solidFill>
                <a:effectLst/>
                <a:latin typeface="+mj-lt"/>
              </a:rPr>
              <a:t>Os Bens de </a:t>
            </a:r>
            <a:r>
              <a:rPr lang="pt-BR" sz="1600" b="0" i="0" dirty="0" err="1">
                <a:solidFill>
                  <a:srgbClr val="001DC2"/>
                </a:solidFill>
                <a:effectLst/>
                <a:latin typeface="+mj-lt"/>
              </a:rPr>
              <a:t>Giffen</a:t>
            </a:r>
            <a:r>
              <a:rPr lang="pt-BR" sz="1600" b="0" i="0" dirty="0">
                <a:solidFill>
                  <a:srgbClr val="001DC2"/>
                </a:solidFill>
                <a:effectLst/>
                <a:latin typeface="+mj-lt"/>
              </a:rPr>
              <a:t> violam a </a:t>
            </a:r>
            <a:r>
              <a:rPr lang="pt-BR" sz="1600" b="0" i="0" u="none" strike="noStrike" dirty="0">
                <a:solidFill>
                  <a:srgbClr val="001DC2"/>
                </a:solidFill>
                <a:effectLst/>
                <a:latin typeface="+mj-lt"/>
                <a:hlinkClick r:id="rId7" tooltip="Lei da deman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da demanda</a:t>
            </a:r>
            <a:r>
              <a:rPr lang="pt-BR" sz="1600" u="none" strike="noStrike" dirty="0">
                <a:solidFill>
                  <a:srgbClr val="001DC2"/>
                </a:solidFill>
                <a:latin typeface="+mj-lt"/>
              </a:rPr>
              <a:t>.</a:t>
            </a:r>
            <a:endParaRPr lang="pt-BR" sz="1600" b="0" i="0" dirty="0">
              <a:solidFill>
                <a:srgbClr val="001DC2"/>
              </a:solidFill>
              <a:effectLst/>
              <a:latin typeface="+mj-lt"/>
            </a:endParaRPr>
          </a:p>
          <a:p>
            <a:endParaRPr lang="pt-US" sz="1600" dirty="0">
              <a:solidFill>
                <a:srgbClr val="001DC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400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400" u="sng" dirty="0">
                    <a:solidFill>
                      <a:srgbClr val="210BC2"/>
                    </a:solidFill>
                  </a:rPr>
                  <a:t>Bens Substitutos e Bens Complementares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2400" u="sng" dirty="0">
                    <a:solidFill>
                      <a:srgbClr val="210BC2"/>
                    </a:solidFill>
                  </a:rPr>
                  <a:t>Bens Substitutos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2400" dirty="0">
                    <a:solidFill>
                      <a:srgbClr val="210BC2"/>
                    </a:solidFill>
                  </a:rPr>
                  <a:t>Dois bens 1 e 2 são substitutos no consumo, quando uma variação no preço do bem 1 produzir uma variação positiva na quantidade demandada do bem 2;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pt-US" sz="24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US" sz="24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US" sz="240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US" sz="24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US" sz="240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US" sz="240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sz="24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US" sz="2400" dirty="0">
                  <a:solidFill>
                    <a:srgbClr val="210BC2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7" t="-1342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7892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US" sz="2400" u="sng" dirty="0">
                    <a:solidFill>
                      <a:srgbClr val="210BC2"/>
                    </a:solidFill>
                  </a:rPr>
                  <a:t>Bens Substitutos e Bens Complementares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1"/>
                <a:r>
                  <a:rPr lang="pt-US" sz="2400" u="sng" dirty="0">
                    <a:solidFill>
                      <a:srgbClr val="210BC2"/>
                    </a:solidFill>
                  </a:rPr>
                  <a:t>Bens Complementares</a:t>
                </a:r>
                <a:r>
                  <a:rPr lang="pt-US" sz="2400" dirty="0">
                    <a:solidFill>
                      <a:srgbClr val="210BC2"/>
                    </a:solidFill>
                  </a:rPr>
                  <a:t>:</a:t>
                </a:r>
              </a:p>
              <a:p>
                <a:pPr lvl="2"/>
                <a:r>
                  <a:rPr lang="pt-US" sz="2400" dirty="0">
                    <a:solidFill>
                      <a:srgbClr val="210BC2"/>
                    </a:solidFill>
                  </a:rPr>
                  <a:t>Dois bens 1 e 2 são complementares no consumo, quando uma variação no preço do bem 1 produzir uma variação negativa na quantidade demandada do bem 2;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pt-US" sz="24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US" sz="24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US" sz="240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US" sz="2400" i="1" smtClean="0">
                            <a:solidFill>
                              <a:srgbClr val="210B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US" sz="240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210BC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US" sz="2400" i="1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sz="2400" b="0" i="1" smtClean="0">
                        <a:solidFill>
                          <a:srgbClr val="210B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US" sz="2400" dirty="0">
                  <a:solidFill>
                    <a:srgbClr val="210BC2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38D17BD-71AF-1255-0E71-EE57124A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7" t="-1342" r="-855"/>
                </a:stretch>
              </a:blipFill>
            </p:spPr>
            <p:txBody>
              <a:bodyPr/>
              <a:lstStyle/>
              <a:p>
                <a:r>
                  <a:rPr lang="pt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8576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61A416-269E-AE2B-E527-4B8E32781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US" sz="4000" u="sng" dirty="0">
                <a:solidFill>
                  <a:srgbClr val="1F1CC2"/>
                </a:solidFill>
              </a:rPr>
              <a:t>Demanda de Mercado</a:t>
            </a:r>
          </a:p>
        </p:txBody>
      </p:sp>
    </p:spTree>
    <p:extLst>
      <p:ext uri="{BB962C8B-B14F-4D97-AF65-F5344CB8AC3E}">
        <p14:creationId xmlns:p14="http://schemas.microsoft.com/office/powerpoint/2010/main" val="30186200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Demanda de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2400" u="sng" dirty="0">
                <a:solidFill>
                  <a:srgbClr val="210BC2"/>
                </a:solidFill>
              </a:rPr>
              <a:t>Definição</a:t>
            </a:r>
            <a:r>
              <a:rPr lang="pt-US" sz="24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Soma das quantidades demandadas de todos os consumidores para os diferentes preços dos bens;</a:t>
            </a:r>
          </a:p>
          <a:p>
            <a:pPr lvl="1"/>
            <a:r>
              <a:rPr lang="pt-US" sz="2200" dirty="0">
                <a:solidFill>
                  <a:srgbClr val="210BC2"/>
                </a:solidFill>
              </a:rPr>
              <a:t>A curva de demanda de mercado é nomalmente ma</a:t>
            </a:r>
            <a:r>
              <a:rPr lang="pt-BR" sz="2200" dirty="0" err="1">
                <a:solidFill>
                  <a:srgbClr val="210BC2"/>
                </a:solidFill>
              </a:rPr>
              <a:t>is</a:t>
            </a:r>
            <a:r>
              <a:rPr lang="pt-US" sz="2200" dirty="0">
                <a:solidFill>
                  <a:srgbClr val="210BC2"/>
                </a:solidFill>
              </a:rPr>
              <a:t> elástica do que as curvas de demanda individuais:</a:t>
            </a:r>
          </a:p>
          <a:p>
            <a:pPr lvl="2"/>
            <a:r>
              <a:rPr lang="pt-US" sz="2000" u="sng" dirty="0">
                <a:solidFill>
                  <a:srgbClr val="210BC2"/>
                </a:solidFill>
              </a:rPr>
              <a:t>Elasticidade</a:t>
            </a:r>
            <a:r>
              <a:rPr lang="pt-US" sz="2000" dirty="0">
                <a:solidFill>
                  <a:srgbClr val="210BC2"/>
                </a:solidFill>
              </a:rPr>
              <a:t>: </a:t>
            </a:r>
          </a:p>
          <a:p>
            <a:pPr lvl="3"/>
            <a:r>
              <a:rPr lang="pt-US" sz="1800" dirty="0">
                <a:solidFill>
                  <a:srgbClr val="210BC2"/>
                </a:solidFill>
              </a:rPr>
              <a:t>Capacidade de resposta da demanda quando ocorrem variaçôes dos preços dos bens;</a:t>
            </a:r>
          </a:p>
          <a:p>
            <a:pPr lvl="3"/>
            <a:r>
              <a:rPr lang="pt-US" sz="1800" dirty="0">
                <a:solidFill>
                  <a:srgbClr val="210BC2"/>
                </a:solidFill>
              </a:rPr>
              <a:t>Elevada, unitária e baixa.</a:t>
            </a:r>
          </a:p>
        </p:txBody>
      </p:sp>
    </p:spTree>
    <p:extLst>
      <p:ext uri="{BB962C8B-B14F-4D97-AF65-F5344CB8AC3E}">
        <p14:creationId xmlns:p14="http://schemas.microsoft.com/office/powerpoint/2010/main" val="286447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685-D0A6-7667-78BB-FB58B072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US" u="sng" dirty="0">
                <a:solidFill>
                  <a:srgbClr val="001DC2"/>
                </a:solidFill>
              </a:rPr>
              <a:t>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D17BD-71AF-1255-0E71-EE57124A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US" sz="3200" u="sng" dirty="0">
                <a:solidFill>
                  <a:srgbClr val="210BC2"/>
                </a:solidFill>
              </a:rPr>
              <a:t>Otimização</a:t>
            </a:r>
            <a:r>
              <a:rPr lang="pt-US" sz="3200" dirty="0">
                <a:solidFill>
                  <a:srgbClr val="210BC2"/>
                </a:solidFill>
              </a:rPr>
              <a:t>:</a:t>
            </a:r>
          </a:p>
          <a:p>
            <a:pPr lvl="1"/>
            <a:r>
              <a:rPr lang="pt-US" sz="3200" dirty="0">
                <a:solidFill>
                  <a:srgbClr val="210BC2"/>
                </a:solidFill>
              </a:rPr>
              <a:t>As pessoas tendem a escolher os </a:t>
            </a:r>
            <a:r>
              <a:rPr lang="pt-US" sz="3200" u="sng" dirty="0">
                <a:solidFill>
                  <a:srgbClr val="210BC2"/>
                </a:solidFill>
              </a:rPr>
              <a:t>melhores padrões de consumo</a:t>
            </a:r>
            <a:r>
              <a:rPr lang="pt-US" sz="3200" dirty="0">
                <a:solidFill>
                  <a:srgbClr val="210BC2"/>
                </a:solidFill>
              </a:rPr>
              <a:t> que lhe sejam </a:t>
            </a:r>
            <a:r>
              <a:rPr lang="pt-US" sz="3200" u="sng" dirty="0">
                <a:solidFill>
                  <a:srgbClr val="210BC2"/>
                </a:solidFill>
              </a:rPr>
              <a:t>possíveis</a:t>
            </a:r>
            <a:r>
              <a:rPr lang="pt-US" sz="3200" dirty="0">
                <a:solidFill>
                  <a:srgbClr val="210BC2"/>
                </a:solidFill>
              </a:rPr>
              <a:t>; </a:t>
            </a:r>
          </a:p>
          <a:p>
            <a:pPr lvl="1"/>
            <a:r>
              <a:rPr lang="pt-US" sz="3200" dirty="0">
                <a:solidFill>
                  <a:srgbClr val="210BC2"/>
                </a:solidFill>
              </a:rPr>
              <a:t>Isto é, alocar o apartamento mais próximo da universidade que </a:t>
            </a:r>
            <a:r>
              <a:rPr lang="pt-US" sz="3200" u="sng" dirty="0">
                <a:solidFill>
                  <a:srgbClr val="210BC2"/>
                </a:solidFill>
              </a:rPr>
              <a:t>puderem</a:t>
            </a:r>
            <a:r>
              <a:rPr lang="pt-US" sz="3200" dirty="0">
                <a:solidFill>
                  <a:srgbClr val="210BC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33188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{F77E8E1D-1FEA-1F49-8B96-D1CE1866B53C}tf10001069</Template>
  <TotalTime>310</TotalTime>
  <Words>4787</Words>
  <Application>Microsoft Macintosh PowerPoint</Application>
  <PresentationFormat>Widescreen</PresentationFormat>
  <Paragraphs>472</Paragraphs>
  <Slides>84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89" baseType="lpstr">
      <vt:lpstr>Arial</vt:lpstr>
      <vt:lpstr>Cambria Math</vt:lpstr>
      <vt:lpstr>Century Gothic</vt:lpstr>
      <vt:lpstr>Wingdings 3</vt:lpstr>
      <vt:lpstr>Cacho</vt:lpstr>
      <vt:lpstr>DPC5933 – Análise Econômica do Processo Civil</vt:lpstr>
      <vt:lpstr>Definição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O Mercado</vt:lpstr>
      <vt:lpstr>Restrição Orçamentária</vt:lpstr>
      <vt:lpstr>Restrição Orçamentária</vt:lpstr>
      <vt:lpstr>Restrição Orçamentária</vt:lpstr>
      <vt:lpstr>Restrição Orçamentária</vt:lpstr>
      <vt:lpstr>Restrição Orçamentária</vt:lpstr>
      <vt:lpstr>Restrição Orçamentária</vt:lpstr>
      <vt:lpstr>Restrição Orçamentária</vt:lpstr>
      <vt:lpstr>Restrição Orçamentária</vt:lpstr>
      <vt:lpstr>Restrição Orçamentária</vt:lpstr>
      <vt:lpstr>Restrição Orçamentária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Preferências</vt:lpstr>
      <vt:lpstr>Utilidade</vt:lpstr>
      <vt:lpstr>Utilidade</vt:lpstr>
      <vt:lpstr>Utilidade</vt:lpstr>
      <vt:lpstr>Utilidade</vt:lpstr>
      <vt:lpstr>Utilidade</vt:lpstr>
      <vt:lpstr>Escolha</vt:lpstr>
      <vt:lpstr>Escolha</vt:lpstr>
      <vt:lpstr>Escolha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</vt:lpstr>
      <vt:lpstr>Demanda de Mercado</vt:lpstr>
      <vt:lpstr>Demanda de Mercado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REC2101 – Microeconomia I</dc:title>
  <dc:creator>Milton Barossi-Filho</dc:creator>
  <cp:lastModifiedBy>Milton Barossi-Filho</cp:lastModifiedBy>
  <cp:revision>8</cp:revision>
  <dcterms:created xsi:type="dcterms:W3CDTF">2023-03-12T05:45:41Z</dcterms:created>
  <dcterms:modified xsi:type="dcterms:W3CDTF">2023-03-17T07:38:04Z</dcterms:modified>
</cp:coreProperties>
</file>