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4" r:id="rId10"/>
    <p:sldId id="296" r:id="rId11"/>
    <p:sldId id="297" r:id="rId12"/>
    <p:sldId id="298" r:id="rId13"/>
    <p:sldId id="299" r:id="rId14"/>
    <p:sldId id="300" r:id="rId15"/>
    <p:sldId id="302" r:id="rId16"/>
    <p:sldId id="331" r:id="rId17"/>
    <p:sldId id="303" r:id="rId18"/>
    <p:sldId id="301" r:id="rId19"/>
    <p:sldId id="305" r:id="rId20"/>
    <p:sldId id="304" r:id="rId21"/>
    <p:sldId id="306" r:id="rId22"/>
    <p:sldId id="307" r:id="rId23"/>
    <p:sldId id="308" r:id="rId24"/>
    <p:sldId id="309" r:id="rId25"/>
    <p:sldId id="310" r:id="rId26"/>
    <p:sldId id="313" r:id="rId27"/>
    <p:sldId id="312" r:id="rId28"/>
    <p:sldId id="314" r:id="rId29"/>
    <p:sldId id="315" r:id="rId30"/>
    <p:sldId id="316" r:id="rId31"/>
    <p:sldId id="332" r:id="rId32"/>
    <p:sldId id="317" r:id="rId33"/>
    <p:sldId id="318" r:id="rId34"/>
    <p:sldId id="320" r:id="rId35"/>
    <p:sldId id="319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33" r:id="rId44"/>
    <p:sldId id="334" r:id="rId45"/>
    <p:sldId id="335" r:id="rId46"/>
    <p:sldId id="336" r:id="rId47"/>
    <p:sldId id="337" r:id="rId48"/>
    <p:sldId id="338" r:id="rId49"/>
    <p:sldId id="347" r:id="rId50"/>
    <p:sldId id="348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9" r:id="rId59"/>
    <p:sldId id="351" r:id="rId60"/>
    <p:sldId id="352" r:id="rId61"/>
    <p:sldId id="353" r:id="rId62"/>
    <p:sldId id="350" r:id="rId63"/>
    <p:sldId id="329" r:id="rId64"/>
    <p:sldId id="330" r:id="rId65"/>
    <p:sldId id="354" r:id="rId6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37B5EB-0573-4D40-B8CD-AA39322EA73E}" type="datetimeFigureOut">
              <a:rPr lang="pt-BR"/>
              <a:pPr>
                <a:defRPr/>
              </a:pPr>
              <a:t>07/11/2017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4AC81F-A994-41E0-BCBA-F3775DDA78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38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A8B7C5-C3EA-4B5D-929D-C11A17FE77A9}" type="datetimeFigureOut">
              <a:rPr lang="pt-BR"/>
              <a:pPr>
                <a:defRPr/>
              </a:pPr>
              <a:t>07/11/2017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9FA9A3-A34E-4E63-9831-B8297B9204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90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FA9A3-A34E-4E63-9831-B8297B92041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7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Imagine um cara com score c. para ter efeito causal para</a:t>
            </a:r>
            <a:r>
              <a:rPr lang="pt-BR" baseline="0" dirty="0" smtClean="0"/>
              <a:t> esse cara, preciso de chutes para qual seria seu Y com e sem o tratamento.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FA9A3-A34E-4E63-9831-B8297B92041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4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6084888"/>
            <a:ext cx="9144000" cy="7858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 descr="http://www.observatoriodacana.org/files/fea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64730"/>
            <a:ext cx="1785917" cy="79327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 userDrawn="1"/>
        </p:nvSpPr>
        <p:spPr>
          <a:xfrm>
            <a:off x="0" y="-12700"/>
            <a:ext cx="9144000" cy="785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4" descr="http://www.cpq.fearp.usp.br/img/fea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-12700"/>
            <a:ext cx="114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 userDrawn="1"/>
        </p:nvSpPr>
        <p:spPr>
          <a:xfrm>
            <a:off x="1785938" y="6092825"/>
            <a:ext cx="689740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FACULDADE DE ECONOMIA, ADMINISTRAÇÃO E CONTABILIDADE DE RIBEIRÃO PRETO</a:t>
            </a: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UNIVERSIDADE DE SÃO PAULO</a:t>
            </a:r>
          </a:p>
          <a:p>
            <a:pPr>
              <a:defRPr/>
            </a:pPr>
            <a:endParaRPr lang="pt-BR" sz="14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755650" y="4437063"/>
            <a:ext cx="7772400" cy="12144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cap="small" dirty="0">
                <a:solidFill>
                  <a:schemeClr val="accent1"/>
                </a:solidFill>
                <a:latin typeface="Tw Cen MT" pitchFamily="34" charset="0"/>
                <a:ea typeface="+mj-ea"/>
                <a:cs typeface="+mj-cs"/>
              </a:rPr>
              <a:t>Mestrado – Economia aplicada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800" cap="small" dirty="0" smtClean="0">
                <a:solidFill>
                  <a:schemeClr val="accent1"/>
                </a:solidFill>
                <a:latin typeface="Tw Cen MT" pitchFamily="34" charset="0"/>
                <a:ea typeface="+mj-ea"/>
                <a:cs typeface="+mj-cs"/>
              </a:rPr>
              <a:t>Novembro/2017</a:t>
            </a:r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2000250" y="4143375"/>
            <a:ext cx="5214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084888"/>
            <a:ext cx="9144000" cy="7858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http://www.observatoriodacana.org/files/fea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64730"/>
            <a:ext cx="1785917" cy="79327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 userDrawn="1"/>
        </p:nvSpPr>
        <p:spPr>
          <a:xfrm>
            <a:off x="0" y="-12700"/>
            <a:ext cx="9144000" cy="785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4" descr="http://www.cpq.fearp.usp.br/img/fea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-12700"/>
            <a:ext cx="114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1785938" y="6092825"/>
            <a:ext cx="68974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FACULDADE DE ECONOMIA, ADMINISTRAÇÃO E CONTABILIDADE DE RIBEIRÃO PRETO</a:t>
            </a:r>
          </a:p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UNIVERSIDADE DE SÃO PAULO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0" y="1484784"/>
            <a:ext cx="5000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507682" y="169476"/>
            <a:ext cx="29527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sz="1400" dirty="0">
                <a:solidFill>
                  <a:schemeClr val="bg1"/>
                </a:solidFill>
                <a:latin typeface="Tw Cen MT" pitchFamily="34" charset="0"/>
              </a:rPr>
              <a:t>REGRESSÃO COM 	        DESCONTINUIDADE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1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F2CDD877-D030-43BE-AF57-8D266D0F4F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000125" y="1928813"/>
            <a:ext cx="76866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222AE-33BF-4550-B82F-13BB4F9BDE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084888"/>
            <a:ext cx="9144000" cy="7858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2" descr="http://www.observatoriodacana.org/files/fea.jp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64730"/>
            <a:ext cx="1785917" cy="79327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 userDrawn="1"/>
        </p:nvSpPr>
        <p:spPr>
          <a:xfrm>
            <a:off x="0" y="-12700"/>
            <a:ext cx="9144000" cy="785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4" name="Picture 4" descr="http://www.cpq.fearp.usp.br/img/fea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-12700"/>
            <a:ext cx="114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 userDrawn="1"/>
        </p:nvSpPr>
        <p:spPr>
          <a:xfrm>
            <a:off x="1785938" y="6092825"/>
            <a:ext cx="6449907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cap="small" dirty="0">
                <a:solidFill>
                  <a:schemeClr val="bg1"/>
                </a:solidFill>
                <a:latin typeface="Tw Cen MT" pitchFamily="34" charset="0"/>
                <a:cs typeface="+mn-cs"/>
              </a:rPr>
              <a:t>Faculdade de Economia, Administração e Contabilidade de Ribeirão Preto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cap="small" dirty="0">
                <a:solidFill>
                  <a:schemeClr val="bg1"/>
                </a:solidFill>
                <a:latin typeface="Tw Cen MT" pitchFamily="34" charset="0"/>
                <a:cs typeface="+mn-cs"/>
              </a:rPr>
              <a:t>Universidade de São Paulo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cap="small" dirty="0" smtClean="0">
                <a:solidFill>
                  <a:schemeClr val="bg1"/>
                </a:solidFill>
                <a:latin typeface="Tw Cen MT" pitchFamily="34" charset="0"/>
                <a:cs typeface="+mn-cs"/>
              </a:rPr>
              <a:t>Novembro</a:t>
            </a:r>
            <a:r>
              <a:rPr lang="pt-BR" sz="1400" cap="small" baseline="0" dirty="0" smtClean="0">
                <a:solidFill>
                  <a:schemeClr val="bg1"/>
                </a:solidFill>
                <a:latin typeface="Tw Cen MT" pitchFamily="34" charset="0"/>
                <a:cs typeface="+mn-cs"/>
              </a:rPr>
              <a:t> de 2014</a:t>
            </a:r>
            <a:endParaRPr lang="pt-BR" sz="1400" cap="small" dirty="0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small">
          <a:solidFill>
            <a:schemeClr val="accent1"/>
          </a:solidFill>
          <a:latin typeface="Tw Cen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jeconom.2007.05.001" TargetMode="External"/><Relationship Id="rId2" Type="http://schemas.openxmlformats.org/officeDocument/2006/relationships/hyperlink" Target="http://dx.doi.org/10.1257/jel.48.2.2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phenporter.org/causalinference/RD_resource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ítulo 2"/>
          <p:cNvSpPr txBox="1">
            <a:spLocks/>
          </p:cNvSpPr>
          <p:nvPr/>
        </p:nvSpPr>
        <p:spPr bwMode="auto">
          <a:xfrm>
            <a:off x="1371600" y="17859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700" b="1" dirty="0">
                <a:solidFill>
                  <a:schemeClr val="accent1"/>
                </a:solidFill>
                <a:latin typeface="Tw Cen MT" pitchFamily="34" charset="0"/>
              </a:rPr>
              <a:t>Regressão com Descontinuidade - RDD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pt-BR" sz="2200" dirty="0">
              <a:solidFill>
                <a:schemeClr val="accent1"/>
              </a:solidFill>
              <a:latin typeface="Tw Cen MT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400" dirty="0">
                <a:solidFill>
                  <a:schemeClr val="accent1"/>
                </a:solidFill>
                <a:latin typeface="Tw Cen MT" pitchFamily="34" charset="0"/>
              </a:rPr>
              <a:t>Prof. Dr. Luiz Guilherme Scorzafave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3929063"/>
          </a:xfrm>
        </p:spPr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prática</a:t>
            </a:r>
            <a:r>
              <a:rPr lang="en-US" dirty="0" smtClean="0"/>
              <a:t>,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i="1" dirty="0" smtClean="0"/>
              <a:t>trade-off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 smtClean="0"/>
              <a:t> dos </a:t>
            </a:r>
            <a:r>
              <a:rPr lang="en-US" dirty="0" err="1" smtClean="0"/>
              <a:t>pontos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usados</a:t>
            </a:r>
            <a:r>
              <a:rPr lang="en-US" dirty="0" smtClean="0"/>
              <a:t>.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menor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considerada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próximo</a:t>
            </a:r>
            <a:r>
              <a:rPr lang="en-US" dirty="0" smtClean="0"/>
              <a:t> da </a:t>
            </a:r>
            <a:r>
              <a:rPr lang="en-US" dirty="0" err="1" smtClean="0"/>
              <a:t>quebra</a:t>
            </a:r>
            <a:r>
              <a:rPr lang="en-US" dirty="0" smtClean="0"/>
              <a:t>; </a:t>
            </a:r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haverão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figura</a:t>
            </a:r>
            <a:r>
              <a:rPr lang="en-US" dirty="0" smtClean="0"/>
              <a:t> anterior,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nenhum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r>
              <a:rPr lang="en-US" dirty="0" smtClean="0"/>
              <a:t> entre c’ e c’’!!!</a:t>
            </a:r>
          </a:p>
          <a:p>
            <a:r>
              <a:rPr lang="en-US" dirty="0" err="1" smtClean="0"/>
              <a:t>Assim</a:t>
            </a:r>
            <a:r>
              <a:rPr lang="en-US" dirty="0" smtClean="0"/>
              <a:t>, é </a:t>
            </a:r>
            <a:r>
              <a:rPr lang="en-US" dirty="0" err="1" smtClean="0"/>
              <a:t>inevitável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dados </a:t>
            </a:r>
            <a:r>
              <a:rPr lang="en-US" dirty="0" err="1" smtClean="0"/>
              <a:t>mais</a:t>
            </a:r>
            <a:r>
              <a:rPr lang="en-US" dirty="0" smtClean="0"/>
              <a:t>  </a:t>
            </a:r>
            <a:r>
              <a:rPr lang="en-US" dirty="0" err="1" smtClean="0"/>
              <a:t>longe</a:t>
            </a:r>
            <a:r>
              <a:rPr lang="en-US" dirty="0" smtClean="0"/>
              <a:t> da </a:t>
            </a:r>
            <a:r>
              <a:rPr lang="en-US" dirty="0" err="1" smtClean="0"/>
              <a:t>quebra</a:t>
            </a:r>
            <a:r>
              <a:rPr lang="en-US" dirty="0" smtClean="0"/>
              <a:t>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10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</p:spPr>
            <p:txBody>
              <a:bodyPr/>
              <a:lstStyle/>
              <a:p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pontos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serem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destacados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A) </a:t>
                </a:r>
                <a:r>
                  <a:rPr lang="en-US" dirty="0" err="1" smtClean="0"/>
                  <a:t>necessidade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todos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outros </a:t>
                </a:r>
                <a:r>
                  <a:rPr lang="en-US" dirty="0" err="1" smtClean="0"/>
                  <a:t>fatores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afetando</a:t>
                </a:r>
                <a:r>
                  <a:rPr lang="en-US" dirty="0" smtClean="0"/>
                  <a:t> Y </a:t>
                </a:r>
                <a:r>
                  <a:rPr lang="en-US" dirty="0" err="1" smtClean="0"/>
                  <a:t>variem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suavemente</a:t>
                </a:r>
                <a:r>
                  <a:rPr lang="en-US" dirty="0" smtClean="0"/>
                  <a:t> com </a:t>
                </a:r>
                <a:r>
                  <a:rPr lang="en-US" dirty="0" err="1" smtClean="0"/>
                  <a:t>relação</a:t>
                </a:r>
                <a:r>
                  <a:rPr lang="en-US" dirty="0" smtClean="0"/>
                  <a:t> a X. </a:t>
                </a:r>
                <a:r>
                  <a:rPr lang="en-US" dirty="0" err="1" smtClean="0"/>
                  <a:t>Caso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pulem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c, o gap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será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estimado</a:t>
                </a:r>
                <a:r>
                  <a:rPr lang="en-US" dirty="0" smtClean="0"/>
                  <a:t> com </a:t>
                </a:r>
                <a:r>
                  <a:rPr lang="en-US" dirty="0" err="1" smtClean="0"/>
                  <a:t>viés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B) Como </a:t>
                </a:r>
                <a:r>
                  <a:rPr lang="en-US" dirty="0" err="1" smtClean="0"/>
                  <a:t>usa</a:t>
                </a:r>
                <a:r>
                  <a:rPr lang="en-US" dirty="0" smtClean="0"/>
                  <a:t> dados </a:t>
                </a:r>
                <a:r>
                  <a:rPr lang="en-US" dirty="0" err="1" smtClean="0"/>
                  <a:t>longe</a:t>
                </a:r>
                <a:r>
                  <a:rPr lang="en-US" dirty="0" smtClean="0"/>
                  <a:t> da </a:t>
                </a:r>
                <a:r>
                  <a:rPr lang="en-US" dirty="0" err="1" smtClean="0"/>
                  <a:t>quebra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estimativa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será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dependente</a:t>
                </a:r>
                <a:r>
                  <a:rPr lang="en-US" dirty="0" smtClean="0"/>
                  <a:t> da </a:t>
                </a:r>
                <a:r>
                  <a:rPr lang="en-US" dirty="0" err="1" smtClean="0"/>
                  <a:t>escolha</a:t>
                </a:r>
                <a:r>
                  <a:rPr lang="en-US" dirty="0" smtClean="0"/>
                  <a:t> da forma </a:t>
                </a:r>
                <a:r>
                  <a:rPr lang="en-US" dirty="0" err="1" smtClean="0"/>
                  <a:t>funcional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  <a:blipFill rotWithShape="0">
                <a:blip r:embed="rId2"/>
                <a:stretch>
                  <a:fillRect l="-1608" t="-2016" b="-116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11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RDD e Resultados Potenciais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Hahn, Todd e van der </a:t>
            </a:r>
            <a:r>
              <a:rPr lang="en-US" dirty="0" err="1" smtClean="0"/>
              <a:t>Klauw</a:t>
            </a:r>
            <a:r>
              <a:rPr lang="en-US" dirty="0" smtClean="0"/>
              <a:t> (2001) </a:t>
            </a:r>
          </a:p>
          <a:p>
            <a:pPr lvl="1"/>
            <a:r>
              <a:rPr lang="en-US" dirty="0" err="1" smtClean="0"/>
              <a:t>traduziram</a:t>
            </a:r>
            <a:r>
              <a:rPr lang="en-US" dirty="0" smtClean="0"/>
              <a:t> RDD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da </a:t>
            </a:r>
            <a:r>
              <a:rPr lang="en-US" dirty="0" err="1" smtClean="0"/>
              <a:t>literatura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potenciais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Hipótese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validade</a:t>
            </a:r>
            <a:r>
              <a:rPr lang="en-US" dirty="0" smtClean="0"/>
              <a:t> do RDD:</a:t>
            </a:r>
          </a:p>
          <a:p>
            <a:pPr lvl="1"/>
            <a:r>
              <a:rPr lang="en-US" dirty="0" err="1" smtClean="0"/>
              <a:t>continuidade</a:t>
            </a:r>
            <a:r>
              <a:rPr lang="en-US" dirty="0" smtClean="0"/>
              <a:t> dos outros </a:t>
            </a:r>
            <a:r>
              <a:rPr lang="en-US" dirty="0" err="1" smtClean="0"/>
              <a:t>fatores</a:t>
            </a:r>
            <a:r>
              <a:rPr lang="en-US" dirty="0" smtClean="0"/>
              <a:t> com </a:t>
            </a:r>
            <a:r>
              <a:rPr lang="en-US" dirty="0" err="1" smtClean="0"/>
              <a:t>relação</a:t>
            </a:r>
            <a:r>
              <a:rPr lang="en-US" dirty="0" smtClean="0"/>
              <a:t> a X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12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13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16191" r="12473" b="13524"/>
          <a:stretch/>
        </p:blipFill>
        <p:spPr bwMode="auto">
          <a:xfrm>
            <a:off x="56432" y="836713"/>
            <a:ext cx="8620024" cy="518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6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764704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RDD e Resultados Potenciais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484784"/>
                <a:ext cx="8964613" cy="3929063"/>
              </a:xfrm>
            </p:spPr>
            <p:txBody>
              <a:bodyPr/>
              <a:lstStyle/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𝐵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↓0</m:t>
                              </m:r>
                            </m:lim>
                          </m:limLow>
                        </m:fName>
                        <m:e>
                          <m:r>
                            <a:rPr lang="pt-BR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|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  <m:r>
                            <a:rPr lang="pt-BR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d>
                        <m:dPr>
                          <m:begChr m:val="|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=</m:t>
                          </m:r>
                          <m:r>
                            <a:rPr lang="pt-BR" i="1">
                              <a:latin typeface="Cambria Math"/>
                            </a:rPr>
                            <m:t>𝑐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𝐵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  <m:e>
                        <m:r>
                          <a:rPr lang="pt-BR" b="0" i="1" smtClean="0">
                            <a:latin typeface="Cambria Math"/>
                          </a:rPr>
                          <m:t>𝑋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𝐴𝑇𝐸</m:t>
                    </m:r>
                  </m:oMath>
                </a14:m>
                <a:r>
                  <a:rPr lang="en-US" dirty="0" smtClean="0"/>
                  <a:t> no </a:t>
                </a:r>
                <a:r>
                  <a:rPr lang="en-US" dirty="0" err="1" smtClean="0"/>
                  <a:t>ponto</a:t>
                </a:r>
                <a:r>
                  <a:rPr lang="en-US" dirty="0" smtClean="0"/>
                  <a:t> c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273050" lvl="1" indent="-27305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Essa </a:t>
                </a:r>
                <a:r>
                  <a:rPr lang="en-US" sz="3000" dirty="0" err="1"/>
                  <a:t>inferência</a:t>
                </a:r>
                <a:r>
                  <a:rPr lang="en-US" sz="3000" dirty="0"/>
                  <a:t> é </a:t>
                </a:r>
                <a:r>
                  <a:rPr lang="en-US" sz="3000" dirty="0" err="1"/>
                  <a:t>possível</a:t>
                </a:r>
                <a:r>
                  <a:rPr lang="en-US" sz="3000" dirty="0"/>
                  <a:t> </a:t>
                </a:r>
                <a:r>
                  <a:rPr lang="en-US" sz="3000" dirty="0" err="1"/>
                  <a:t>devido</a:t>
                </a:r>
                <a:r>
                  <a:rPr lang="en-US" sz="3000" dirty="0"/>
                  <a:t> a </a:t>
                </a:r>
                <a:r>
                  <a:rPr lang="en-US" sz="3000" dirty="0" err="1"/>
                  <a:t>continuidade</a:t>
                </a:r>
                <a:r>
                  <a:rPr lang="en-US" sz="3000" dirty="0"/>
                  <a:t> das </a:t>
                </a:r>
                <a:r>
                  <a:rPr lang="en-US" sz="3000" dirty="0" err="1"/>
                  <a:t>funções</a:t>
                </a:r>
                <a:r>
                  <a:rPr lang="en-US" sz="3000" dirty="0"/>
                  <a:t>, que </a:t>
                </a:r>
                <a:r>
                  <a:rPr lang="en-US" sz="3000" b="1" dirty="0" err="1"/>
                  <a:t>permite</a:t>
                </a:r>
                <a:r>
                  <a:rPr lang="en-US" sz="3000" b="1" dirty="0"/>
                  <a:t> </a:t>
                </a:r>
                <a:r>
                  <a:rPr lang="en-US" sz="3000" b="1" dirty="0" err="1"/>
                  <a:t>usar</a:t>
                </a:r>
                <a:r>
                  <a:rPr lang="en-US" sz="3000" b="1" dirty="0"/>
                  <a:t> o </a:t>
                </a:r>
                <a:r>
                  <a:rPr lang="en-US" sz="3000" b="1" dirty="0" err="1"/>
                  <a:t>resultado</a:t>
                </a:r>
                <a:r>
                  <a:rPr lang="en-US" sz="3000" b="1" dirty="0"/>
                  <a:t> </a:t>
                </a:r>
                <a:r>
                  <a:rPr lang="en-US" sz="3000" b="1" dirty="0" err="1"/>
                  <a:t>médio</a:t>
                </a:r>
                <a:r>
                  <a:rPr lang="en-US" sz="3000" b="1" dirty="0"/>
                  <a:t> </a:t>
                </a:r>
                <a:r>
                  <a:rPr lang="en-US" sz="3000" b="1" dirty="0" err="1"/>
                  <a:t>daqueles</a:t>
                </a:r>
                <a:r>
                  <a:rPr lang="en-US" sz="3000" b="1" dirty="0"/>
                  <a:t> </a:t>
                </a:r>
                <a:r>
                  <a:rPr lang="en-US" sz="3000" b="1" dirty="0" err="1"/>
                  <a:t>imediatamente</a:t>
                </a:r>
                <a:r>
                  <a:rPr lang="en-US" sz="3000" b="1" dirty="0"/>
                  <a:t> </a:t>
                </a:r>
                <a:r>
                  <a:rPr lang="en-US" sz="3000" b="1" dirty="0" err="1"/>
                  <a:t>abaixo</a:t>
                </a:r>
                <a:r>
                  <a:rPr lang="en-US" sz="3000" b="1" dirty="0"/>
                  <a:t> do </a:t>
                </a:r>
                <a:r>
                  <a:rPr lang="en-US" sz="3000" b="1" dirty="0" err="1" smtClean="0"/>
                  <a:t>ponto</a:t>
                </a:r>
                <a:r>
                  <a:rPr lang="en-US" sz="3000" b="1" dirty="0" smtClean="0"/>
                  <a:t> </a:t>
                </a:r>
                <a:r>
                  <a:rPr lang="en-US" sz="3000" b="1" dirty="0" err="1" smtClean="0"/>
                  <a:t>corte</a:t>
                </a:r>
                <a:r>
                  <a:rPr lang="en-US" sz="3000" b="1" dirty="0" smtClean="0"/>
                  <a:t> </a:t>
                </a:r>
                <a:r>
                  <a:rPr lang="en-US" sz="3000" b="1" dirty="0" err="1"/>
                  <a:t>como</a:t>
                </a:r>
                <a:r>
                  <a:rPr lang="en-US" sz="3000" b="1" dirty="0"/>
                  <a:t> contrafactual </a:t>
                </a:r>
                <a:r>
                  <a:rPr lang="en-US" sz="3000" b="1" dirty="0" err="1"/>
                  <a:t>válido</a:t>
                </a:r>
                <a:r>
                  <a:rPr lang="en-US" sz="3000" b="1" dirty="0"/>
                  <a:t> para </a:t>
                </a:r>
                <a:r>
                  <a:rPr lang="en-US" sz="3000" b="1" dirty="0" err="1"/>
                  <a:t>os</a:t>
                </a:r>
                <a:r>
                  <a:rPr lang="en-US" sz="3000" b="1" dirty="0"/>
                  <a:t> que </a:t>
                </a:r>
                <a:r>
                  <a:rPr lang="en-US" sz="3000" b="1" dirty="0" err="1"/>
                  <a:t>receberam</a:t>
                </a:r>
                <a:r>
                  <a:rPr lang="en-US" sz="3000" b="1" dirty="0"/>
                  <a:t> </a:t>
                </a:r>
                <a:r>
                  <a:rPr lang="en-US" sz="3000" b="1" dirty="0" err="1"/>
                  <a:t>tratamento</a:t>
                </a:r>
                <a:r>
                  <a:rPr lang="en-US" sz="3000" b="1" dirty="0"/>
                  <a:t>.</a:t>
                </a:r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484784"/>
                <a:ext cx="8964613" cy="3929063"/>
              </a:xfrm>
              <a:blipFill rotWithShape="0">
                <a:blip r:embed="rId2"/>
                <a:stretch>
                  <a:fillRect l="-1360" r="-204" b="-203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14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RDD e Resultados Potenciais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r>
              <a:rPr lang="en-US" dirty="0" err="1" smtClean="0"/>
              <a:t>Abordagem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potenciais</a:t>
            </a:r>
            <a:r>
              <a:rPr lang="en-US" dirty="0" smtClean="0"/>
              <a:t> </a:t>
            </a:r>
            <a:r>
              <a:rPr lang="en-US" dirty="0" err="1" smtClean="0"/>
              <a:t>introduz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dificuldades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interpretação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claro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continuidade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vista </a:t>
            </a:r>
            <a:r>
              <a:rPr lang="en-US" dirty="0" err="1" smtClean="0"/>
              <a:t>econômico</a:t>
            </a:r>
            <a:r>
              <a:rPr lang="en-US" dirty="0" smtClean="0"/>
              <a:t>, </a:t>
            </a:r>
            <a:r>
              <a:rPr lang="en-US" dirty="0" err="1" smtClean="0"/>
              <a:t>pois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paralelo</a:t>
            </a:r>
            <a:r>
              <a:rPr lang="en-US" dirty="0" smtClean="0"/>
              <a:t> </a:t>
            </a:r>
            <a:r>
              <a:rPr lang="en-US" dirty="0" err="1" smtClean="0"/>
              <a:t>dessa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aplicações</a:t>
            </a:r>
            <a:r>
              <a:rPr lang="en-US" dirty="0" smtClean="0"/>
              <a:t> </a:t>
            </a:r>
            <a:r>
              <a:rPr lang="en-US" dirty="0" err="1" smtClean="0"/>
              <a:t>econométricas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i="1" dirty="0" smtClean="0"/>
              <a:t>matching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15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764704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RDD e Resultados Potenciais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504" y="1628775"/>
            <a:ext cx="8857109" cy="3929063"/>
          </a:xfrm>
        </p:spPr>
        <p:txBody>
          <a:bodyPr/>
          <a:lstStyle/>
          <a:p>
            <a:r>
              <a:rPr lang="en-US" dirty="0" err="1" smtClean="0"/>
              <a:t>Abordagem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potenciais</a:t>
            </a:r>
            <a:r>
              <a:rPr lang="en-US" dirty="0" smtClean="0"/>
              <a:t> </a:t>
            </a:r>
            <a:r>
              <a:rPr lang="en-US" dirty="0" err="1" smtClean="0"/>
              <a:t>introduz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dificuldades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interpretação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RDD é </a:t>
            </a:r>
            <a:r>
              <a:rPr lang="en-US" dirty="0" err="1"/>
              <a:t>aplicação</a:t>
            </a:r>
            <a:r>
              <a:rPr lang="en-US" dirty="0"/>
              <a:t> peculiar de </a:t>
            </a:r>
            <a:r>
              <a:rPr lang="en-US" dirty="0" err="1"/>
              <a:t>seleção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observáveis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se fosse forma </a:t>
            </a:r>
            <a:r>
              <a:rPr lang="en-US" dirty="0" err="1" smtClean="0"/>
              <a:t>limite</a:t>
            </a:r>
            <a:r>
              <a:rPr lang="en-US" dirty="0" smtClean="0"/>
              <a:t> de matching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ponto</a:t>
            </a:r>
            <a:r>
              <a:rPr lang="en-US" dirty="0" smtClean="0"/>
              <a:t> (Heckman, </a:t>
            </a:r>
            <a:r>
              <a:rPr lang="en-US" dirty="0" err="1" smtClean="0"/>
              <a:t>Lalonde</a:t>
            </a:r>
            <a:r>
              <a:rPr lang="en-US" dirty="0" smtClean="0"/>
              <a:t>, Smith, 1999).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considerando</a:t>
            </a:r>
            <a:r>
              <a:rPr lang="en-US" dirty="0" smtClean="0"/>
              <a:t>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interpretação</a:t>
            </a:r>
            <a:r>
              <a:rPr lang="en-US" dirty="0" smtClean="0"/>
              <a:t>, RDD </a:t>
            </a:r>
            <a:r>
              <a:rPr lang="en-US" dirty="0" err="1" smtClean="0"/>
              <a:t>satisfaz</a:t>
            </a:r>
            <a:r>
              <a:rPr lang="en-US" dirty="0" smtClean="0"/>
              <a:t> </a:t>
            </a:r>
            <a:r>
              <a:rPr lang="en-US" dirty="0" err="1" smtClean="0"/>
              <a:t>parcialmente</a:t>
            </a:r>
            <a:r>
              <a:rPr lang="en-US" dirty="0" smtClean="0"/>
              <a:t>  as </a:t>
            </a:r>
            <a:r>
              <a:rPr lang="en-US" dirty="0" err="1" smtClean="0"/>
              <a:t>hipóteses</a:t>
            </a:r>
            <a:r>
              <a:rPr lang="en-US" dirty="0" smtClean="0"/>
              <a:t> matching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inferência</a:t>
            </a:r>
            <a:r>
              <a:rPr lang="en-US" dirty="0" smtClean="0"/>
              <a:t> causal (</a:t>
            </a:r>
            <a:r>
              <a:rPr lang="en-US" dirty="0" err="1" smtClean="0"/>
              <a:t>ignorabilidade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 smtClean="0"/>
              <a:t>sobreposição</a:t>
            </a:r>
            <a:r>
              <a:rPr lang="en-US" dirty="0"/>
              <a:t>)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16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RDD e Resultados Potenciais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496" y="1412776"/>
            <a:ext cx="9108504" cy="3929063"/>
          </a:xfrm>
        </p:spPr>
        <p:txBody>
          <a:bodyPr/>
          <a:lstStyle/>
          <a:p>
            <a:r>
              <a:rPr lang="en-US" dirty="0" err="1" smtClean="0"/>
              <a:t>Abordagem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potenciais</a:t>
            </a:r>
            <a:r>
              <a:rPr lang="en-US" dirty="0" smtClean="0"/>
              <a:t> </a:t>
            </a:r>
            <a:r>
              <a:rPr lang="en-US" dirty="0" err="1" smtClean="0"/>
              <a:t>introduz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dificuldades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interpretação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RDD </a:t>
            </a:r>
            <a:r>
              <a:rPr lang="en-US" dirty="0" err="1" smtClean="0"/>
              <a:t>satisfaz</a:t>
            </a:r>
            <a:r>
              <a:rPr lang="en-US" dirty="0" smtClean="0"/>
              <a:t> </a:t>
            </a:r>
            <a:r>
              <a:rPr lang="en-US" dirty="0" err="1" smtClean="0"/>
              <a:t>ignorabilidade</a:t>
            </a:r>
            <a:r>
              <a:rPr lang="en-US" dirty="0" smtClean="0"/>
              <a:t> </a:t>
            </a:r>
            <a:r>
              <a:rPr lang="en-US" dirty="0" err="1" smtClean="0"/>
              <a:t>trivialmente</a:t>
            </a:r>
            <a:r>
              <a:rPr lang="en-US" dirty="0" smtClean="0"/>
              <a:t> (</a:t>
            </a:r>
            <a:r>
              <a:rPr lang="en-US" dirty="0" err="1" smtClean="0"/>
              <a:t>condicional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X,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variação</a:t>
            </a:r>
            <a:r>
              <a:rPr lang="en-US" dirty="0" smtClean="0"/>
              <a:t> restante </a:t>
            </a:r>
            <a:r>
              <a:rPr lang="en-US" dirty="0" err="1" smtClean="0"/>
              <a:t>em</a:t>
            </a:r>
            <a:r>
              <a:rPr lang="en-US" dirty="0" smtClean="0"/>
              <a:t> D; </a:t>
            </a:r>
            <a:r>
              <a:rPr lang="en-US" dirty="0" err="1" smtClean="0"/>
              <a:t>então</a:t>
            </a:r>
            <a:r>
              <a:rPr lang="en-US" dirty="0" smtClean="0"/>
              <a:t> D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correlacionado</a:t>
            </a:r>
            <a:r>
              <a:rPr lang="en-US" dirty="0" smtClean="0"/>
              <a:t> a </a:t>
            </a:r>
            <a:r>
              <a:rPr lang="en-US" dirty="0" err="1" smtClean="0"/>
              <a:t>nenhum</a:t>
            </a:r>
            <a:r>
              <a:rPr lang="en-US" dirty="0" smtClean="0"/>
              <a:t> outro </a:t>
            </a:r>
            <a:r>
              <a:rPr lang="en-US" dirty="0" err="1" smtClean="0"/>
              <a:t>fator</a:t>
            </a:r>
            <a:r>
              <a:rPr lang="en-US" dirty="0" smtClean="0"/>
              <a:t>), mas viola </a:t>
            </a:r>
            <a:r>
              <a:rPr lang="en-US" dirty="0" err="1" smtClean="0"/>
              <a:t>sobreposição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consigo</a:t>
            </a:r>
            <a:r>
              <a:rPr lang="en-US" dirty="0" smtClean="0"/>
              <a:t> </a:t>
            </a:r>
            <a:r>
              <a:rPr lang="en-US" dirty="0" err="1" smtClean="0"/>
              <a:t>observar</a:t>
            </a:r>
            <a:r>
              <a:rPr lang="en-US" dirty="0" smtClean="0"/>
              <a:t>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tratadas</a:t>
            </a:r>
            <a:r>
              <a:rPr lang="en-US" dirty="0" smtClean="0"/>
              <a:t> e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valor de X)</a:t>
            </a:r>
          </a:p>
          <a:p>
            <a:pPr lvl="1"/>
            <a:r>
              <a:rPr lang="en-US" dirty="0" err="1" smtClean="0"/>
              <a:t>Isso</a:t>
            </a:r>
            <a:r>
              <a:rPr lang="en-US" dirty="0" smtClean="0"/>
              <a:t> é “</a:t>
            </a:r>
            <a:r>
              <a:rPr lang="en-US" dirty="0" err="1" smtClean="0"/>
              <a:t>compensado</a:t>
            </a:r>
            <a:r>
              <a:rPr lang="en-US" dirty="0" smtClean="0"/>
              <a:t>” pela </a:t>
            </a:r>
            <a:r>
              <a:rPr lang="en-US" dirty="0" err="1" smtClean="0"/>
              <a:t>hipótese</a:t>
            </a:r>
            <a:r>
              <a:rPr lang="en-US" dirty="0" smtClean="0"/>
              <a:t> de </a:t>
            </a:r>
            <a:r>
              <a:rPr lang="en-US" dirty="0" err="1" smtClean="0"/>
              <a:t>continuidade</a:t>
            </a:r>
            <a:r>
              <a:rPr lang="en-US" dirty="0" smtClean="0"/>
              <a:t> (</a:t>
            </a:r>
            <a:r>
              <a:rPr lang="en-US" dirty="0" err="1" smtClean="0"/>
              <a:t>observo</a:t>
            </a:r>
            <a:r>
              <a:rPr lang="en-US" dirty="0" smtClean="0"/>
              <a:t> Y para </a:t>
            </a:r>
            <a:r>
              <a:rPr lang="en-US" dirty="0" err="1" smtClean="0"/>
              <a:t>valores</a:t>
            </a:r>
            <a:r>
              <a:rPr lang="en-US" dirty="0" smtClean="0"/>
              <a:t> de X </a:t>
            </a:r>
            <a:r>
              <a:rPr lang="en-US" dirty="0" err="1" smtClean="0"/>
              <a:t>parecidos</a:t>
            </a:r>
            <a:r>
              <a:rPr lang="en-US" dirty="0" smtClean="0"/>
              <a:t>, </a:t>
            </a:r>
            <a:r>
              <a:rPr lang="en-US" dirty="0" err="1" smtClean="0"/>
              <a:t>perto</a:t>
            </a:r>
            <a:r>
              <a:rPr lang="en-US" dirty="0" smtClean="0"/>
              <a:t> de c)</a:t>
            </a:r>
            <a:endParaRPr lang="en-US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17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3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782662"/>
            <a:ext cx="8579296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sz="3800" cap="none" dirty="0" smtClean="0"/>
              <a:t>RDD como experimento aleatório local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504" y="1628775"/>
            <a:ext cx="9036496" cy="3929063"/>
          </a:xfrm>
        </p:spPr>
        <p:txBody>
          <a:bodyPr/>
          <a:lstStyle/>
          <a:p>
            <a:pPr marL="64293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Lee e Lemieux (2010) </a:t>
            </a:r>
            <a:r>
              <a:rPr lang="en-US" dirty="0" err="1" smtClean="0"/>
              <a:t>argumentam</a:t>
            </a:r>
            <a:r>
              <a:rPr lang="en-US" dirty="0" smtClean="0"/>
              <a:t> que as </a:t>
            </a:r>
            <a:r>
              <a:rPr lang="en-US" dirty="0" err="1" smtClean="0"/>
              <a:t>hipóteses</a:t>
            </a:r>
            <a:r>
              <a:rPr lang="en-US" dirty="0" smtClean="0"/>
              <a:t> do RDD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arbitrárias</a:t>
            </a:r>
            <a:r>
              <a:rPr lang="en-US" dirty="0" smtClean="0"/>
              <a:t> que as de outros </a:t>
            </a:r>
            <a:r>
              <a:rPr lang="en-US" dirty="0" err="1" smtClean="0"/>
              <a:t>métodos</a:t>
            </a:r>
            <a:r>
              <a:rPr lang="en-US" dirty="0" smtClean="0"/>
              <a:t> de </a:t>
            </a:r>
            <a:r>
              <a:rPr lang="en-US" dirty="0" err="1" smtClean="0"/>
              <a:t>inferência</a:t>
            </a:r>
            <a:r>
              <a:rPr lang="en-US" dirty="0" smtClean="0"/>
              <a:t> causal (VI, </a:t>
            </a:r>
            <a:r>
              <a:rPr lang="en-US" dirty="0" err="1" smtClean="0"/>
              <a:t>Dif-Dif</a:t>
            </a:r>
            <a:r>
              <a:rPr lang="en-US" dirty="0" smtClean="0"/>
              <a:t>, Matching);</a:t>
            </a:r>
          </a:p>
          <a:p>
            <a:pPr marL="64293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RDD se </a:t>
            </a:r>
            <a:r>
              <a:rPr lang="en-US" dirty="0" err="1" smtClean="0"/>
              <a:t>aproxima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do </a:t>
            </a:r>
            <a:r>
              <a:rPr lang="en-US" dirty="0" err="1" smtClean="0"/>
              <a:t>experimento</a:t>
            </a:r>
            <a:r>
              <a:rPr lang="en-US" dirty="0" smtClean="0"/>
              <a:t> </a:t>
            </a:r>
            <a:r>
              <a:rPr lang="en-US" dirty="0" err="1" smtClean="0"/>
              <a:t>aleatório</a:t>
            </a:r>
            <a:r>
              <a:rPr lang="en-US" dirty="0" smtClean="0"/>
              <a:t> do que </a:t>
            </a:r>
            <a:r>
              <a:rPr lang="en-US" dirty="0" err="1" smtClean="0"/>
              <a:t>desses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18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7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764704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sz="3600" cap="none" dirty="0"/>
              <a:t>RDD como experimento aleatório local</a:t>
            </a:r>
            <a:endParaRPr lang="pt-BR" sz="3600" cap="none" dirty="0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aleatorização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a </a:t>
            </a:r>
            <a:r>
              <a:rPr lang="en-US" dirty="0" err="1" smtClean="0"/>
              <a:t>variável</a:t>
            </a:r>
            <a:r>
              <a:rPr lang="en-US" dirty="0" smtClean="0"/>
              <a:t> X de </a:t>
            </a:r>
            <a:r>
              <a:rPr lang="en-US" dirty="0" err="1" smtClean="0"/>
              <a:t>atribuição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 é </a:t>
            </a:r>
            <a:r>
              <a:rPr lang="en-US" dirty="0" err="1" smtClean="0"/>
              <a:t>aleatória</a:t>
            </a:r>
            <a:r>
              <a:rPr lang="en-US" dirty="0" smtClean="0"/>
              <a:t> , </a:t>
            </a:r>
            <a:r>
              <a:rPr lang="en-US" dirty="0" err="1" smtClean="0"/>
              <a:t>ela</a:t>
            </a:r>
            <a:r>
              <a:rPr lang="en-US" dirty="0" smtClean="0"/>
              <a:t> é </a:t>
            </a:r>
            <a:r>
              <a:rPr lang="en-US" dirty="0" err="1" smtClean="0"/>
              <a:t>independente</a:t>
            </a:r>
            <a:r>
              <a:rPr lang="en-US" dirty="0" smtClean="0"/>
              <a:t> dos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potenciais</a:t>
            </a:r>
            <a:r>
              <a:rPr lang="en-US" dirty="0" smtClean="0"/>
              <a:t>, o que </a:t>
            </a:r>
            <a:r>
              <a:rPr lang="en-US" dirty="0" err="1" smtClean="0"/>
              <a:t>explica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horizontalidade</a:t>
            </a:r>
            <a:r>
              <a:rPr lang="en-US" dirty="0" smtClean="0"/>
              <a:t> e, </a:t>
            </a:r>
            <a:r>
              <a:rPr lang="en-US" dirty="0" err="1" smtClean="0"/>
              <a:t>portanto</a:t>
            </a:r>
            <a:r>
              <a:rPr lang="en-US" dirty="0" smtClean="0"/>
              <a:t>, a </a:t>
            </a:r>
            <a:r>
              <a:rPr lang="en-US" dirty="0" err="1" smtClean="0"/>
              <a:t>continuidade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c.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Desse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, o ATE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estimado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 </a:t>
            </a:r>
            <a:r>
              <a:rPr lang="en-US" dirty="0" err="1" smtClean="0"/>
              <a:t>diferença</a:t>
            </a:r>
            <a:r>
              <a:rPr lang="en-US" dirty="0" smtClean="0"/>
              <a:t> no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médio</a:t>
            </a:r>
            <a:r>
              <a:rPr lang="en-US" dirty="0" smtClean="0"/>
              <a:t> dos 2 </a:t>
            </a:r>
            <a:r>
              <a:rPr lang="en-US" dirty="0" err="1" smtClean="0"/>
              <a:t>grupos</a:t>
            </a:r>
            <a:r>
              <a:rPr lang="en-US" dirty="0" smtClean="0"/>
              <a:t>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19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Bibliografia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504" y="1484784"/>
            <a:ext cx="8713788" cy="3929063"/>
          </a:xfrm>
        </p:spPr>
        <p:txBody>
          <a:bodyPr/>
          <a:lstStyle/>
          <a:p>
            <a:pPr eaLnBrk="1" hangingPunct="1"/>
            <a:r>
              <a:rPr lang="pt-BR" dirty="0" smtClean="0"/>
              <a:t>Lee &amp; </a:t>
            </a:r>
            <a:r>
              <a:rPr lang="pt-BR" dirty="0" err="1" smtClean="0"/>
              <a:t>Lemieux</a:t>
            </a:r>
            <a:r>
              <a:rPr lang="pt-BR" dirty="0" smtClean="0"/>
              <a:t> (2010). </a:t>
            </a:r>
            <a:r>
              <a:rPr lang="pt-BR" u="sng" dirty="0" err="1" smtClean="0">
                <a:hlinkClick r:id="rId2"/>
              </a:rPr>
              <a:t>Regression</a:t>
            </a:r>
            <a:r>
              <a:rPr lang="pt-BR" u="sng" dirty="0" smtClean="0">
                <a:hlinkClick r:id="rId2"/>
              </a:rPr>
              <a:t> </a:t>
            </a:r>
            <a:r>
              <a:rPr lang="pt-BR" u="sng" dirty="0" err="1" smtClean="0">
                <a:hlinkClick r:id="rId2"/>
              </a:rPr>
              <a:t>discontinuity</a:t>
            </a:r>
            <a:r>
              <a:rPr lang="pt-BR" u="sng" dirty="0" smtClean="0">
                <a:hlinkClick r:id="rId2"/>
              </a:rPr>
              <a:t> designs in </a:t>
            </a:r>
            <a:r>
              <a:rPr lang="pt-BR" u="sng" dirty="0" err="1" smtClean="0">
                <a:hlinkClick r:id="rId2"/>
              </a:rPr>
              <a:t>economics</a:t>
            </a:r>
            <a:r>
              <a:rPr lang="pt-BR" dirty="0" smtClean="0"/>
              <a:t>. </a:t>
            </a:r>
            <a:r>
              <a:rPr lang="pt-BR" i="1" dirty="0" err="1" smtClean="0"/>
              <a:t>Journal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Economic</a:t>
            </a:r>
            <a:r>
              <a:rPr lang="pt-BR" i="1" dirty="0" smtClean="0"/>
              <a:t> </a:t>
            </a:r>
            <a:r>
              <a:rPr lang="pt-BR" i="1" dirty="0" err="1" smtClean="0"/>
              <a:t>Literature</a:t>
            </a:r>
            <a:r>
              <a:rPr lang="pt-BR" dirty="0" smtClean="0"/>
              <a:t>.</a:t>
            </a:r>
          </a:p>
          <a:p>
            <a:pPr eaLnBrk="1" hangingPunct="1"/>
            <a:r>
              <a:rPr lang="en-US" dirty="0" err="1" smtClean="0"/>
              <a:t>Imbens</a:t>
            </a:r>
            <a:r>
              <a:rPr lang="en-US" dirty="0" smtClean="0"/>
              <a:t> &amp; Lemieux (2008). </a:t>
            </a:r>
            <a:r>
              <a:rPr lang="en-US" dirty="0" smtClean="0">
                <a:hlinkClick r:id="rId3"/>
              </a:rPr>
              <a:t>Regression discontinuity designs: A guide to practice</a:t>
            </a:r>
            <a:r>
              <a:rPr lang="en-US" dirty="0" smtClean="0"/>
              <a:t>.</a:t>
            </a:r>
            <a:r>
              <a:rPr lang="en-US" i="1" dirty="0" smtClean="0"/>
              <a:t> Journal of Econometrics.</a:t>
            </a:r>
          </a:p>
          <a:p>
            <a:pPr eaLnBrk="1" hangingPunct="1"/>
            <a:r>
              <a:rPr lang="pt-BR" dirty="0" smtClean="0">
                <a:hlinkClick r:id="rId4"/>
              </a:rPr>
              <a:t>http://www.stephenporter.org/causalinference/RD_resources.html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 extensões, outros textos.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E962C76-F0C9-4B5B-9092-5A51218A739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20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2749" r="11757" b="10001"/>
          <a:stretch/>
        </p:blipFill>
        <p:spPr bwMode="auto">
          <a:xfrm>
            <a:off x="467544" y="764704"/>
            <a:ext cx="8186092" cy="532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Lee e Lemieux (2010) </a:t>
            </a:r>
            <a:r>
              <a:rPr lang="en-US" dirty="0" err="1" smtClean="0"/>
              <a:t>colocam</a:t>
            </a:r>
            <a:r>
              <a:rPr lang="en-US" dirty="0" smtClean="0"/>
              <a:t> 3 </a:t>
            </a:r>
            <a:r>
              <a:rPr lang="en-US" dirty="0" err="1" smtClean="0"/>
              <a:t>perguntas</a:t>
            </a:r>
            <a:r>
              <a:rPr lang="en-US" dirty="0" smtClean="0"/>
              <a:t> </a:t>
            </a:r>
            <a:r>
              <a:rPr lang="en-US" dirty="0" err="1" smtClean="0"/>
              <a:t>chaves</a:t>
            </a:r>
            <a:r>
              <a:rPr lang="en-US" dirty="0" smtClean="0"/>
              <a:t>:</a:t>
            </a:r>
          </a:p>
          <a:p>
            <a:pPr marL="0" lvl="1" indent="0">
              <a:buNone/>
            </a:pPr>
            <a:endParaRPr lang="en-US" dirty="0" smtClean="0"/>
          </a:p>
          <a:p>
            <a:pPr marL="914400" lvl="2" indent="-514350">
              <a:buFont typeface="+mj-lt"/>
              <a:buAutoNum type="romanUcPeriod"/>
            </a:pPr>
            <a:r>
              <a:rPr lang="en-US" dirty="0" smtClean="0"/>
              <a:t>Como saber se RDD é </a:t>
            </a:r>
            <a:r>
              <a:rPr lang="en-US" dirty="0" err="1" smtClean="0"/>
              <a:t>apropriado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minha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? </a:t>
            </a:r>
            <a:r>
              <a:rPr lang="en-US" dirty="0" err="1" smtClean="0"/>
              <a:t>Quando</a:t>
            </a:r>
            <a:r>
              <a:rPr lang="en-US" dirty="0" smtClean="0"/>
              <a:t> as </a:t>
            </a:r>
            <a:r>
              <a:rPr lang="en-US" dirty="0" err="1" smtClean="0"/>
              <a:t>hipóteses</a:t>
            </a:r>
            <a:r>
              <a:rPr lang="en-US" dirty="0" smtClean="0"/>
              <a:t> de </a:t>
            </a:r>
            <a:r>
              <a:rPr lang="en-US" dirty="0" err="1" smtClean="0"/>
              <a:t>identificação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plausíveis</a:t>
            </a:r>
            <a:r>
              <a:rPr lang="en-US" dirty="0" smtClean="0"/>
              <a:t>?</a:t>
            </a:r>
          </a:p>
          <a:p>
            <a:pPr marL="914400" lvl="2" indent="-514350">
              <a:buFont typeface="+mj-lt"/>
              <a:buAutoNum type="romanUcPeriod"/>
            </a:pP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alguma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aneira</a:t>
            </a:r>
            <a:r>
              <a:rPr lang="en-US" dirty="0" smtClean="0"/>
              <a:t> de </a:t>
            </a:r>
            <a:r>
              <a:rPr lang="en-US" dirty="0" err="1" smtClean="0"/>
              <a:t>testar</a:t>
            </a:r>
            <a:r>
              <a:rPr lang="en-US" dirty="0" smtClean="0"/>
              <a:t>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hipóteses</a:t>
            </a:r>
            <a:r>
              <a:rPr lang="en-US" dirty="0" smtClean="0"/>
              <a:t>?</a:t>
            </a:r>
          </a:p>
          <a:p>
            <a:pPr marL="914400" lvl="2" indent="-514350">
              <a:buFont typeface="+mj-lt"/>
              <a:buAutoNum type="romanUcPeriod"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de RDD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generalizáveis</a:t>
            </a:r>
            <a:r>
              <a:rPr lang="en-US" dirty="0" smtClean="0"/>
              <a:t>?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21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2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4" y="1628775"/>
            <a:ext cx="8893175" cy="3929063"/>
          </a:xfrm>
        </p:spPr>
        <p:txBody>
          <a:bodyPr/>
          <a:lstStyle/>
          <a:p>
            <a:pPr marL="571500" lvl="1" indent="-571500">
              <a:buFont typeface="+mj-lt"/>
              <a:buAutoNum type="romanUcPeriod"/>
            </a:pPr>
            <a:r>
              <a:rPr lang="en-US" dirty="0" smtClean="0"/>
              <a:t>Como saber se RDD é </a:t>
            </a:r>
            <a:r>
              <a:rPr lang="en-US" dirty="0" err="1" smtClean="0"/>
              <a:t>apropriado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minha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? </a:t>
            </a:r>
            <a:r>
              <a:rPr lang="en-US" dirty="0" err="1" smtClean="0"/>
              <a:t>Quando</a:t>
            </a:r>
            <a:r>
              <a:rPr lang="en-US" dirty="0" smtClean="0"/>
              <a:t> as </a:t>
            </a:r>
            <a:r>
              <a:rPr lang="en-US" dirty="0" err="1" smtClean="0"/>
              <a:t>hipóteses</a:t>
            </a:r>
            <a:r>
              <a:rPr lang="en-US" dirty="0" smtClean="0"/>
              <a:t> de </a:t>
            </a:r>
            <a:r>
              <a:rPr lang="en-US" dirty="0" err="1" smtClean="0"/>
              <a:t>identificação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plausíveis</a:t>
            </a:r>
            <a:r>
              <a:rPr lang="en-US" dirty="0" smtClean="0"/>
              <a:t>?</a:t>
            </a:r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RDD é </a:t>
            </a:r>
            <a:r>
              <a:rPr lang="en-US" dirty="0" err="1" smtClean="0">
                <a:solidFill>
                  <a:srgbClr val="FF0000"/>
                </a:solidFill>
              </a:rPr>
              <a:t>apropriado</a:t>
            </a:r>
            <a:r>
              <a:rPr lang="en-US" dirty="0" smtClean="0">
                <a:solidFill>
                  <a:srgbClr val="FF0000"/>
                </a:solidFill>
              </a:rPr>
              <a:t> se for </a:t>
            </a:r>
            <a:r>
              <a:rPr lang="en-US" dirty="0" err="1" smtClean="0">
                <a:solidFill>
                  <a:srgbClr val="FF0000"/>
                </a:solidFill>
              </a:rPr>
              <a:t>plausível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fatores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observáveis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sejam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continuamente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relacionados</a:t>
            </a:r>
            <a:r>
              <a:rPr lang="en-US" dirty="0" smtClean="0">
                <a:solidFill>
                  <a:srgbClr val="FF0000"/>
                </a:solidFill>
              </a:rPr>
              <a:t> a X</a:t>
            </a:r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um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estocástico</a:t>
            </a:r>
            <a:r>
              <a:rPr lang="en-US" dirty="0" smtClean="0"/>
              <a:t> </a:t>
            </a:r>
            <a:r>
              <a:rPr lang="en-US" dirty="0" err="1" smtClean="0"/>
              <a:t>distribuído</a:t>
            </a:r>
            <a:r>
              <a:rPr lang="en-US" dirty="0" smtClean="0"/>
              <a:t> </a:t>
            </a:r>
            <a:r>
              <a:rPr lang="en-US" dirty="0" err="1" smtClean="0"/>
              <a:t>continuamente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X (o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otimizadores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b="1" dirty="0" err="1" smtClean="0"/>
              <a:t>exato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variável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 smtClean="0"/>
              <a:t> X), </a:t>
            </a:r>
            <a:r>
              <a:rPr lang="en-US" dirty="0" err="1" smtClean="0"/>
              <a:t>então</a:t>
            </a:r>
            <a:r>
              <a:rPr lang="en-US" dirty="0" smtClean="0"/>
              <a:t> RDD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tão</a:t>
            </a:r>
            <a:r>
              <a:rPr lang="en-US" dirty="0" smtClean="0"/>
              <a:t> </a:t>
            </a: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aleatorização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vizinhança</a:t>
            </a:r>
            <a:r>
              <a:rPr lang="en-US" dirty="0" smtClean="0"/>
              <a:t> da </a:t>
            </a:r>
            <a:r>
              <a:rPr lang="en-US" dirty="0" err="1" smtClean="0"/>
              <a:t>quebra</a:t>
            </a:r>
            <a:r>
              <a:rPr lang="en-US" dirty="0" smtClean="0"/>
              <a:t>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22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857250" lvl="2" indent="-457200">
              <a:buFont typeface="Tw Cen MT" pitchFamily="34" charset="0"/>
              <a:buChar char="–"/>
            </a:pP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/>
              <a:t>seja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o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exato</a:t>
            </a:r>
            <a:r>
              <a:rPr lang="en-US" dirty="0" smtClean="0"/>
              <a:t> da </a:t>
            </a:r>
            <a:r>
              <a:rPr lang="en-US" dirty="0" err="1" smtClean="0"/>
              <a:t>atribuição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, via </a:t>
            </a:r>
            <a:r>
              <a:rPr lang="en-US" dirty="0" err="1" smtClean="0"/>
              <a:t>variável</a:t>
            </a:r>
            <a:r>
              <a:rPr lang="en-US" dirty="0" smtClean="0"/>
              <a:t> X, mas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parcial</a:t>
            </a:r>
            <a:r>
              <a:rPr lang="en-US" dirty="0" smtClean="0"/>
              <a:t>:</a:t>
            </a:r>
          </a:p>
          <a:p>
            <a:pPr marL="857250" lvl="2" indent="-457200">
              <a:buFont typeface="Tw Cen MT" pitchFamily="34" charset="0"/>
              <a:buChar char="–"/>
            </a:pPr>
            <a:endParaRPr lang="en-US" dirty="0" smtClean="0"/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smtClean="0"/>
              <a:t>Ex: </a:t>
            </a:r>
            <a:r>
              <a:rPr lang="en-US" dirty="0" err="1" smtClean="0"/>
              <a:t>alunos</a:t>
            </a:r>
            <a:r>
              <a:rPr lang="en-US" dirty="0" smtClean="0"/>
              <a:t> com </a:t>
            </a:r>
            <a:r>
              <a:rPr lang="en-US" dirty="0" err="1" smtClean="0"/>
              <a:t>habilidades</a:t>
            </a:r>
            <a:r>
              <a:rPr lang="en-US" dirty="0" smtClean="0"/>
              <a:t> (A &gt; B). A se </a:t>
            </a:r>
            <a:r>
              <a:rPr lang="en-US" dirty="0" err="1" smtClean="0"/>
              <a:t>esforça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B, mas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i="1" dirty="0" smtClean="0"/>
              <a:t>a priori</a:t>
            </a:r>
            <a:r>
              <a:rPr lang="en-US" dirty="0" smtClean="0"/>
              <a:t>, se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esforço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 para </a:t>
            </a:r>
            <a:r>
              <a:rPr lang="en-US" dirty="0" err="1" smtClean="0"/>
              <a:t>passar</a:t>
            </a:r>
            <a:r>
              <a:rPr lang="en-US" dirty="0" smtClean="0"/>
              <a:t> 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 e </a:t>
            </a:r>
            <a:r>
              <a:rPr lang="en-US" dirty="0" err="1" smtClean="0"/>
              <a:t>receber</a:t>
            </a:r>
            <a:r>
              <a:rPr lang="en-US" dirty="0" smtClean="0"/>
              <a:t> o </a:t>
            </a:r>
            <a:r>
              <a:rPr lang="en-US" dirty="0" err="1" smtClean="0"/>
              <a:t>prêmio</a:t>
            </a:r>
            <a:r>
              <a:rPr lang="en-US" dirty="0" smtClean="0"/>
              <a:t>.</a:t>
            </a:r>
          </a:p>
          <a:p>
            <a:pPr marL="857250" lvl="2" indent="-457200">
              <a:buFont typeface="Tw Cen MT" pitchFamily="34" charset="0"/>
              <a:buChar char="–"/>
            </a:pPr>
            <a:endParaRPr lang="en-US" dirty="0" smtClean="0"/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smtClean="0"/>
              <a:t>Se </a:t>
            </a:r>
            <a:r>
              <a:rPr lang="en-US" dirty="0" err="1" smtClean="0"/>
              <a:t>controle</a:t>
            </a:r>
            <a:r>
              <a:rPr lang="en-US" dirty="0" smtClean="0"/>
              <a:t> fosse </a:t>
            </a:r>
            <a:r>
              <a:rPr lang="en-US" dirty="0" err="1" smtClean="0"/>
              <a:t>exato</a:t>
            </a:r>
            <a:r>
              <a:rPr lang="en-US" dirty="0" smtClean="0"/>
              <a:t>, </a:t>
            </a:r>
            <a:r>
              <a:rPr lang="en-US" dirty="0" err="1" smtClean="0"/>
              <a:t>seria</a:t>
            </a:r>
            <a:r>
              <a:rPr lang="en-US" dirty="0" smtClean="0"/>
              <a:t> o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b="1" dirty="0" err="1" smtClean="0"/>
              <a:t>autosseleção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tratamento</a:t>
            </a:r>
            <a:r>
              <a:rPr lang="en-US" dirty="0" smtClean="0"/>
              <a:t>,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enviesaria</a:t>
            </a:r>
            <a:r>
              <a:rPr lang="en-US" dirty="0" smtClean="0"/>
              <a:t> o </a:t>
            </a:r>
            <a:r>
              <a:rPr lang="en-US" dirty="0" err="1" smtClean="0"/>
              <a:t>estimador</a:t>
            </a:r>
            <a:r>
              <a:rPr lang="en-US" dirty="0" smtClean="0"/>
              <a:t>. 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23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28775"/>
                <a:ext cx="9144000" cy="4248497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Além disso, </a:t>
                </a:r>
                <a:r>
                  <a:rPr lang="en-US" dirty="0" err="1" smtClean="0"/>
                  <a:t>quando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controle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sobre</a:t>
                </a:r>
                <a:r>
                  <a:rPr lang="en-US" dirty="0" smtClean="0"/>
                  <a:t> X é </a:t>
                </a:r>
                <a:r>
                  <a:rPr lang="en-US" dirty="0" err="1" smtClean="0"/>
                  <a:t>impreciso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 a </a:t>
                </a:r>
                <a:r>
                  <a:rPr lang="en-US" b="1" dirty="0" err="1" smtClean="0"/>
                  <a:t>variação</a:t>
                </a:r>
                <a:r>
                  <a:rPr lang="en-US" b="1" dirty="0" smtClean="0"/>
                  <a:t> no </a:t>
                </a:r>
                <a:r>
                  <a:rPr lang="en-US" b="1" dirty="0" err="1" smtClean="0"/>
                  <a:t>tratamento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na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vizinhança</a:t>
                </a:r>
                <a:r>
                  <a:rPr lang="en-US" b="1" dirty="0" smtClean="0"/>
                  <a:t> do </a:t>
                </a:r>
                <a:r>
                  <a:rPr lang="en-US" b="1" dirty="0" err="1" smtClean="0"/>
                  <a:t>ponto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corte</a:t>
                </a:r>
                <a:r>
                  <a:rPr lang="en-US" b="1" dirty="0" smtClean="0"/>
                  <a:t> é </a:t>
                </a:r>
                <a:r>
                  <a:rPr lang="en-US" b="1" dirty="0" err="1" smtClean="0"/>
                  <a:t>tão</a:t>
                </a:r>
                <a:r>
                  <a:rPr lang="en-US" b="1" dirty="0" smtClean="0"/>
                  <a:t> boa </a:t>
                </a:r>
                <a:r>
                  <a:rPr lang="en-US" b="1" dirty="0" err="1" smtClean="0"/>
                  <a:t>quanto</a:t>
                </a:r>
                <a:r>
                  <a:rPr lang="en-US" b="1" dirty="0" smtClean="0"/>
                  <a:t> a </a:t>
                </a:r>
                <a:r>
                  <a:rPr lang="en-US" b="1" dirty="0" err="1" smtClean="0"/>
                  <a:t>aleatorização</a:t>
                </a:r>
                <a:r>
                  <a:rPr lang="en-US" b="1" dirty="0"/>
                  <a:t>.</a:t>
                </a:r>
                <a:endParaRPr lang="en-US" b="1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Mais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formalmente</a:t>
                </a:r>
                <a:r>
                  <a:rPr lang="en-US" dirty="0" smtClean="0"/>
                  <a:t>…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/>
                        </a:rPr>
                        <m:t>𝑌</m:t>
                      </m:r>
                      <m:r>
                        <a:rPr lang="pt-BR" i="1" dirty="0" smtClean="0">
                          <a:latin typeface="Cambria Math"/>
                        </a:rPr>
                        <m:t>=</m:t>
                      </m:r>
                      <m:r>
                        <a:rPr lang="pt-BR" i="1" dirty="0" err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i="1" dirty="0" err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pt-BR" i="1" dirty="0" err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dirty="0" err="1" smtClean="0">
                          <a:latin typeface="Cambria Math"/>
                          <a:ea typeface="Cambria Math"/>
                        </a:rPr>
                        <m:t>𝑊</m:t>
                      </m:r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dirty="0" smtClean="0">
                          <a:latin typeface="Cambria Math"/>
                          <a:ea typeface="Cambria Math"/>
                        </a:rPr>
                        <m:t>𝑈</m:t>
                      </m:r>
                    </m:oMath>
                  </m:oMathPara>
                </a14:m>
                <a:endParaRPr lang="pt-BR" b="0" i="1" dirty="0" smtClean="0">
                  <a:latin typeface="Cambria Math"/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pt-BR" i="1" dirty="0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pt-BR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𝑊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t-BR" b="0" i="1" dirty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lvl="1" indent="0" algn="just">
                  <a:buNone/>
                </a:pPr>
                <a:r>
                  <a:rPr lang="en-US" dirty="0" err="1" smtClean="0"/>
                  <a:t>Onde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 é um </a:t>
                </a:r>
                <a:r>
                  <a:rPr lang="en-US" dirty="0" err="1" smtClean="0"/>
                  <a:t>conjunto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variáveis</a:t>
                </a:r>
                <a:r>
                  <a:rPr lang="en-US" dirty="0"/>
                  <a:t> </a:t>
                </a:r>
                <a:r>
                  <a:rPr lang="en-US" dirty="0" err="1" smtClean="0"/>
                  <a:t>observadas</a:t>
                </a:r>
                <a:r>
                  <a:rPr lang="en-US" dirty="0" smtClean="0"/>
                  <a:t> que </a:t>
                </a:r>
                <a:r>
                  <a:rPr lang="en-US" dirty="0" err="1" smtClean="0"/>
                  <a:t>podem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afetar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e/</a:t>
                </a:r>
                <a:r>
                  <a:rPr lang="en-US" dirty="0" err="1" smtClean="0"/>
                  <a:t>ou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Y</a:t>
                </a:r>
                <a:endParaRPr lang="en-US" i="1" dirty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28775"/>
                <a:ext cx="9144000" cy="4248497"/>
              </a:xfrm>
              <a:blipFill rotWithShape="0">
                <a:blip r:embed="rId2"/>
                <a:stretch>
                  <a:fillRect l="-1333" t="-1435" r="-1333" b="-2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24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4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</p:spPr>
            <p:txBody>
              <a:bodyPr/>
              <a:lstStyle/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/>
                        </a:rPr>
                        <m:t>𝑌</m:t>
                      </m:r>
                      <m:r>
                        <a:rPr lang="pt-BR" i="1" dirty="0" smtClean="0">
                          <a:latin typeface="Cambria Math"/>
                        </a:rPr>
                        <m:t>=</m:t>
                      </m:r>
                      <m:r>
                        <a:rPr lang="pt-BR" i="1" dirty="0" err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i="1" dirty="0" err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pt-BR" i="1" dirty="0" err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dirty="0" err="1" smtClean="0">
                          <a:latin typeface="Cambria Math"/>
                          <a:ea typeface="Cambria Math"/>
                        </a:rPr>
                        <m:t>𝑊</m:t>
                      </m:r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dirty="0" smtClean="0">
                          <a:latin typeface="Cambria Math"/>
                          <a:ea typeface="Cambria Math"/>
                        </a:rPr>
                        <m:t>𝑈</m:t>
                      </m:r>
                    </m:oMath>
                  </m:oMathPara>
                </a14:m>
                <a:endParaRPr lang="pt-BR" b="0" i="1" dirty="0" smtClean="0">
                  <a:latin typeface="Cambria Math"/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pt-BR" i="1" dirty="0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pt-BR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𝑋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𝑊</m:t>
                      </m:r>
                      <m:sSub>
                        <m:sSubPr>
                          <m:ctrlPr>
                            <a:rPr lang="pt-BR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 dirty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dirty="0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Nesse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modelo</a:t>
                </a:r>
                <a:r>
                  <a:rPr lang="en-US" dirty="0" smtClean="0"/>
                  <a:t> , a </a:t>
                </a:r>
                <a:r>
                  <a:rPr lang="en-US" dirty="0" err="1" smtClean="0"/>
                  <a:t>heterogeneidade</a:t>
                </a:r>
                <a:r>
                  <a:rPr lang="en-US" dirty="0" smtClean="0"/>
                  <a:t> individual no </a:t>
                </a:r>
                <a:r>
                  <a:rPr lang="en-US" dirty="0" err="1" smtClean="0"/>
                  <a:t>resultado</a:t>
                </a:r>
                <a:r>
                  <a:rPr lang="en-US" dirty="0" smtClean="0"/>
                  <a:t> é dada </a:t>
                </a:r>
                <a:r>
                  <a:rPr lang="en-US" dirty="0" err="1" smtClean="0"/>
                  <a:t>completamente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(</a:t>
                </a:r>
                <a:r>
                  <a:rPr lang="en-US" i="1" dirty="0" smtClean="0"/>
                  <a:t>W,U</a:t>
                </a:r>
                <a:r>
                  <a:rPr lang="en-US" dirty="0" smtClean="0"/>
                  <a:t>).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Ou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seja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individuos</a:t>
                </a:r>
                <a:r>
                  <a:rPr lang="en-US" dirty="0" smtClean="0"/>
                  <a:t> com </a:t>
                </a:r>
                <a:r>
                  <a:rPr lang="en-US" dirty="0" err="1" smtClean="0"/>
                  <a:t>mesmos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valores</a:t>
                </a:r>
                <a:r>
                  <a:rPr lang="en-US" dirty="0" smtClean="0"/>
                  <a:t> de (</a:t>
                </a:r>
                <a:r>
                  <a:rPr lang="en-US" i="1" dirty="0" smtClean="0"/>
                  <a:t>W,U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terão</a:t>
                </a:r>
                <a:r>
                  <a:rPr lang="en-US" dirty="0" smtClean="0"/>
                  <a:t> um dos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resultados</a:t>
                </a:r>
                <a:r>
                  <a:rPr lang="en-US" dirty="0" smtClean="0"/>
                  <a:t> de Y, </a:t>
                </a:r>
                <a:r>
                  <a:rPr lang="en-US" dirty="0" err="1" smtClean="0"/>
                  <a:t>dependendo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apenas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ter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recebido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  <a:blipFill rotWithShape="0">
                <a:blip r:embed="rId2"/>
                <a:stretch>
                  <a:fillRect l="-1259" b="-86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25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764704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Se </a:t>
            </a:r>
            <a:r>
              <a:rPr lang="en-US" dirty="0" err="1" smtClean="0"/>
              <a:t>ele</a:t>
            </a:r>
            <a:r>
              <a:rPr lang="en-US" dirty="0" smtClean="0"/>
              <a:t> se </a:t>
            </a:r>
            <a:r>
              <a:rPr lang="en-US" dirty="0" err="1" smtClean="0"/>
              <a:t>autosseleciona</a:t>
            </a:r>
            <a:r>
              <a:rPr lang="en-US" dirty="0" smtClean="0"/>
              <a:t>, a </a:t>
            </a:r>
            <a:r>
              <a:rPr lang="en-US" dirty="0" err="1" smtClean="0"/>
              <a:t>distribuição</a:t>
            </a:r>
            <a:r>
              <a:rPr lang="en-US" dirty="0" smtClean="0"/>
              <a:t> é </a:t>
            </a:r>
            <a:r>
              <a:rPr lang="en-US" dirty="0" err="1" smtClean="0"/>
              <a:t>degenerada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c, </a:t>
            </a:r>
            <a:r>
              <a:rPr lang="en-US" dirty="0" err="1" smtClean="0"/>
              <a:t>pois</a:t>
            </a:r>
            <a:r>
              <a:rPr lang="en-US" dirty="0" smtClean="0"/>
              <a:t> tem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exato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X. 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Se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exercer</a:t>
            </a:r>
            <a:r>
              <a:rPr lang="en-US" dirty="0" smtClean="0"/>
              <a:t> </a:t>
            </a:r>
            <a:r>
              <a:rPr lang="en-US" dirty="0" err="1" smtClean="0"/>
              <a:t>esforço</a:t>
            </a:r>
            <a:r>
              <a:rPr lang="en-US" dirty="0" smtClean="0"/>
              <a:t>, de </a:t>
            </a:r>
            <a:r>
              <a:rPr lang="en-US" dirty="0" err="1" smtClean="0"/>
              <a:t>sorte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 </a:t>
            </a:r>
            <a:r>
              <a:rPr lang="en-US" dirty="0" err="1" smtClean="0"/>
              <a:t>prêmio</a:t>
            </a:r>
            <a:r>
              <a:rPr lang="en-US" dirty="0" smtClean="0"/>
              <a:t>, </a:t>
            </a:r>
            <a:r>
              <a:rPr lang="en-US" dirty="0" err="1" smtClean="0"/>
              <a:t>embora</a:t>
            </a:r>
            <a:r>
              <a:rPr lang="en-US" dirty="0" smtClean="0"/>
              <a:t> a nota </a:t>
            </a:r>
            <a:r>
              <a:rPr lang="en-US" dirty="0" err="1" smtClean="0"/>
              <a:t>acima</a:t>
            </a:r>
            <a:r>
              <a:rPr lang="en-US" dirty="0" smtClean="0"/>
              <a:t> do valor de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alguma</a:t>
            </a:r>
            <a:r>
              <a:rPr lang="en-US" dirty="0" smtClean="0"/>
              <a:t> </a:t>
            </a:r>
            <a:r>
              <a:rPr lang="en-US" dirty="0" err="1" smtClean="0"/>
              <a:t>aleatoriedade</a:t>
            </a:r>
            <a:r>
              <a:rPr lang="en-US" dirty="0" smtClean="0"/>
              <a:t>, a </a:t>
            </a:r>
            <a:r>
              <a:rPr lang="en-US" dirty="0" err="1" smtClean="0"/>
              <a:t>distribuição</a:t>
            </a:r>
            <a:r>
              <a:rPr lang="en-US" dirty="0" smtClean="0"/>
              <a:t> é </a:t>
            </a:r>
            <a:r>
              <a:rPr lang="en-US" dirty="0" err="1" smtClean="0"/>
              <a:t>truncada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Se </a:t>
            </a:r>
            <a:r>
              <a:rPr lang="en-US" dirty="0" err="1" smtClean="0"/>
              <a:t>houver</a:t>
            </a:r>
            <a:r>
              <a:rPr lang="en-US" dirty="0" smtClean="0"/>
              <a:t>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estocástico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X e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preciso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X, a </a:t>
            </a:r>
            <a:r>
              <a:rPr lang="en-US" dirty="0" err="1" smtClean="0"/>
              <a:t>densidade</a:t>
            </a:r>
            <a:r>
              <a:rPr lang="en-US" dirty="0" smtClean="0"/>
              <a:t> de X, dado (</a:t>
            </a:r>
            <a:r>
              <a:rPr lang="en-US" i="1" dirty="0" smtClean="0"/>
              <a:t>U</a:t>
            </a:r>
            <a:r>
              <a:rPr lang="en-US" dirty="0" smtClean="0"/>
              <a:t>=</a:t>
            </a:r>
            <a:r>
              <a:rPr lang="en-US" dirty="0" err="1" smtClean="0"/>
              <a:t>u,</a:t>
            </a:r>
            <a:r>
              <a:rPr lang="en-US" i="1" dirty="0" err="1" smtClean="0"/>
              <a:t>W</a:t>
            </a:r>
            <a:r>
              <a:rPr lang="en-US" dirty="0" smtClean="0"/>
              <a:t>=w) é </a:t>
            </a:r>
            <a:r>
              <a:rPr lang="en-US" dirty="0" err="1" smtClean="0"/>
              <a:t>contínua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distribuição</a:t>
            </a:r>
            <a:r>
              <a:rPr lang="en-US" dirty="0" smtClean="0"/>
              <a:t> </a:t>
            </a:r>
            <a:r>
              <a:rPr lang="en-US" dirty="0" err="1" smtClean="0"/>
              <a:t>destruncada</a:t>
            </a:r>
            <a:r>
              <a:rPr lang="en-US" dirty="0" smtClean="0"/>
              <a:t>. 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26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27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11438" r="12226" b="6812"/>
          <a:stretch/>
        </p:blipFill>
        <p:spPr bwMode="auto">
          <a:xfrm>
            <a:off x="755576" y="764704"/>
            <a:ext cx="7584504" cy="527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0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28775"/>
                <a:ext cx="9144000" cy="392906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Definição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indivíduos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possuem</a:t>
                </a:r>
                <a:r>
                  <a:rPr lang="en-US" dirty="0" smtClean="0"/>
                  <a:t> </a:t>
                </a:r>
                <a:r>
                  <a:rPr lang="en-US" b="1" dirty="0" err="1" smtClean="0"/>
                  <a:t>controle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impreciso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sobre</a:t>
                </a:r>
                <a:r>
                  <a:rPr lang="en-US" b="1" dirty="0" smtClean="0"/>
                  <a:t> X </a:t>
                </a:r>
                <a:r>
                  <a:rPr lang="en-US" dirty="0" err="1" smtClean="0"/>
                  <a:t>quando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condicional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=w e 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=u, a </a:t>
                </a:r>
                <a:r>
                  <a:rPr lang="en-US" dirty="0" err="1" smtClean="0"/>
                  <a:t>densidade</a:t>
                </a:r>
                <a:r>
                  <a:rPr lang="en-US" dirty="0" smtClean="0"/>
                  <a:t> de V (e, </a:t>
                </a:r>
                <a:r>
                  <a:rPr lang="en-US" dirty="0" err="1" smtClean="0"/>
                  <a:t>portanto</a:t>
                </a:r>
                <a:r>
                  <a:rPr lang="en-US" dirty="0" smtClean="0"/>
                  <a:t>, X) é </a:t>
                </a:r>
                <a:r>
                  <a:rPr lang="en-US" dirty="0" err="1" smtClean="0"/>
                  <a:t>contínua</a:t>
                </a:r>
                <a:r>
                  <a:rPr lang="en-US" dirty="0" smtClean="0"/>
                  <a:t>. 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Nesse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caso</a:t>
                </a:r>
                <a:r>
                  <a:rPr lang="en-US" dirty="0" smtClean="0"/>
                  <a:t>, a </a:t>
                </a:r>
                <a:r>
                  <a:rPr lang="en-US" dirty="0" err="1" smtClean="0"/>
                  <a:t>variação</a:t>
                </a:r>
                <a:r>
                  <a:rPr lang="en-US" dirty="0" smtClean="0"/>
                  <a:t> no status de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 é </a:t>
                </a:r>
                <a:r>
                  <a:rPr lang="en-US" dirty="0" err="1" smtClean="0"/>
                  <a:t>aleatorizada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vizinhança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corte</a:t>
                </a:r>
                <a:r>
                  <a:rPr lang="en-US" dirty="0" smtClean="0"/>
                  <a:t>! 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Pela </a:t>
                </a:r>
                <a:r>
                  <a:rPr lang="en-US" dirty="0" err="1" smtClean="0"/>
                  <a:t>Regra</a:t>
                </a:r>
                <a:r>
                  <a:rPr lang="en-US" dirty="0" smtClean="0"/>
                  <a:t> de Bayes: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b="0" i="1" dirty="0" smtClean="0">
                  <a:latin typeface="Cambria Math"/>
                </a:endParaRPr>
              </a:p>
              <a:p>
                <a:pPr marL="0" lvl="1" indent="0" algn="ctr">
                  <a:buNone/>
                </a:pPr>
                <a:r>
                  <a:rPr lang="pt-BR" b="0" dirty="0" smtClean="0"/>
                  <a:t>=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|</m:t>
                    </m:r>
                    <m:r>
                      <a:rPr lang="pt-BR" b="0" i="1" smtClean="0">
                        <a:latin typeface="Cambria Math"/>
                      </a:rPr>
                      <m:t>𝑊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𝑤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𝑈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𝑢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pt-BR" i="1">
                                <a:latin typeface="Cambria Math"/>
                              </a:rPr>
                              <m:t>𝑊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𝑤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</a:rPr>
                              <m:t>𝑈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𝑢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28775"/>
                <a:ext cx="9144000" cy="3929063"/>
              </a:xfrm>
              <a:blipFill rotWithShape="0">
                <a:blip r:embed="rId2"/>
                <a:stretch>
                  <a:fillRect l="-1200" t="-1550" b="-37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28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|</m:t>
                    </m:r>
                    <m:r>
                      <a:rPr lang="pt-BR" b="0" i="1" smtClean="0">
                        <a:latin typeface="Cambria Math"/>
                      </a:rPr>
                      <m:t>𝑊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𝑤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𝑈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𝑢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pt-BR" i="1">
                                <a:latin typeface="Cambria Math"/>
                              </a:rPr>
                              <m:t>𝑊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𝑤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</a:rPr>
                              <m:t>𝑈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𝑢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Quando</a:t>
                </a:r>
                <a:r>
                  <a:rPr lang="en-US" dirty="0" smtClean="0"/>
                  <a:t> f(</a:t>
                </a:r>
                <a:r>
                  <a:rPr lang="en-US" dirty="0" err="1" smtClean="0"/>
                  <a:t>x|w,u</a:t>
                </a:r>
                <a:r>
                  <a:rPr lang="en-US" dirty="0" smtClean="0"/>
                  <a:t>) é </a:t>
                </a:r>
                <a:r>
                  <a:rPr lang="en-US" dirty="0" err="1" smtClean="0"/>
                  <a:t>contínua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x, </a:t>
                </a:r>
                <a:r>
                  <a:rPr lang="en-US" dirty="0" err="1" smtClean="0"/>
                  <a:t>essa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expressão</a:t>
                </a:r>
                <a:r>
                  <a:rPr lang="en-US" dirty="0" smtClean="0"/>
                  <a:t> é </a:t>
                </a:r>
                <a:r>
                  <a:rPr lang="en-US" dirty="0" err="1" smtClean="0"/>
                  <a:t>toda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contínua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X e a </a:t>
                </a:r>
                <a:r>
                  <a:rPr lang="en-US" dirty="0" err="1" smtClean="0"/>
                  <a:t>distribuição</a:t>
                </a:r>
                <a:r>
                  <a:rPr lang="en-US" dirty="0" smtClean="0"/>
                  <a:t> de (</a:t>
                </a:r>
                <a:r>
                  <a:rPr lang="en-US" i="1" dirty="0" smtClean="0"/>
                  <a:t>W,U</a:t>
                </a:r>
                <a:r>
                  <a:rPr lang="en-US" dirty="0" smtClean="0"/>
                  <a:t>), </a:t>
                </a:r>
                <a:r>
                  <a:rPr lang="en-US" dirty="0" err="1" smtClean="0"/>
                  <a:t>condicional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X, </a:t>
                </a:r>
                <a:r>
                  <a:rPr lang="en-US" dirty="0" err="1" smtClean="0"/>
                  <a:t>será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contínua</a:t>
                </a:r>
                <a:r>
                  <a:rPr lang="en-US" dirty="0" smtClean="0"/>
                  <a:t> 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Ou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seja</a:t>
                </a:r>
                <a:r>
                  <a:rPr lang="en-US" dirty="0" smtClean="0"/>
                  <a:t>, </a:t>
                </a:r>
                <a:r>
                  <a:rPr lang="en-US" b="1" dirty="0" err="1" smtClean="0"/>
                  <a:t>todas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características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observadas</a:t>
                </a:r>
                <a:r>
                  <a:rPr lang="en-US" b="1" dirty="0" smtClean="0"/>
                  <a:t> (W) </a:t>
                </a:r>
                <a:r>
                  <a:rPr lang="en-US" b="1" dirty="0" err="1" smtClean="0"/>
                  <a:t>ou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não</a:t>
                </a:r>
                <a:r>
                  <a:rPr lang="en-US" b="1" dirty="0" smtClean="0"/>
                  <a:t> </a:t>
                </a:r>
                <a:r>
                  <a:rPr lang="en-US" b="1" dirty="0" smtClean="0"/>
                  <a:t>(U), </a:t>
                </a:r>
                <a:r>
                  <a:rPr lang="en-US" b="1" dirty="0" err="1" smtClean="0"/>
                  <a:t>terão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distribuição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idêntica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em</a:t>
                </a:r>
                <a:r>
                  <a:rPr lang="en-US" b="1" dirty="0" smtClean="0"/>
                  <a:t> ambos </a:t>
                </a:r>
                <a:r>
                  <a:rPr lang="en-US" b="1" dirty="0" err="1" smtClean="0"/>
                  <a:t>os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lados</a:t>
                </a:r>
                <a:r>
                  <a:rPr lang="en-US" b="1" dirty="0" smtClean="0"/>
                  <a:t> de x=c, no </a:t>
                </a:r>
                <a:r>
                  <a:rPr lang="en-US" b="1" dirty="0" err="1" smtClean="0"/>
                  <a:t>limite</a:t>
                </a:r>
                <a:r>
                  <a:rPr lang="en-US" b="1" dirty="0" smtClean="0"/>
                  <a:t>, à </a:t>
                </a:r>
                <a:r>
                  <a:rPr lang="en-US" b="1" dirty="0" err="1" smtClean="0"/>
                  <a:t>medida</a:t>
                </a:r>
                <a:r>
                  <a:rPr lang="en-US" b="1" dirty="0" smtClean="0"/>
                  <a:t> que se </a:t>
                </a:r>
                <a:r>
                  <a:rPr lang="en-US" b="1" dirty="0" err="1" smtClean="0"/>
                  <a:t>examinam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vizinhanças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cada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vez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menores</a:t>
                </a:r>
                <a:r>
                  <a:rPr lang="en-US" b="1" dirty="0" smtClean="0"/>
                  <a:t> do </a:t>
                </a:r>
                <a:r>
                  <a:rPr lang="en-US" b="1" dirty="0" err="1" smtClean="0"/>
                  <a:t>ponto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corte</a:t>
                </a:r>
                <a:r>
                  <a:rPr lang="en-US" b="1" dirty="0" smtClean="0"/>
                  <a:t>. </a:t>
                </a:r>
                <a:endParaRPr lang="en-US" dirty="0" smtClean="0"/>
              </a:p>
            </p:txBody>
          </p:sp>
        </mc:Choice>
        <mc:Fallback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  <a:blipFill rotWithShape="0">
                <a:blip r:embed="rId2"/>
                <a:stretch>
                  <a:fillRect l="-1259" r="-2378" b="-1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29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r>
              <a:rPr lang="en-US" dirty="0" err="1" smtClean="0"/>
              <a:t>Thistlethwaite</a:t>
            </a:r>
            <a:r>
              <a:rPr lang="en-US" dirty="0" smtClean="0"/>
              <a:t> and Campbell (1960) </a:t>
            </a:r>
          </a:p>
          <a:p>
            <a:r>
              <a:rPr lang="en-US" dirty="0" err="1" smtClean="0"/>
              <a:t>Impacto</a:t>
            </a:r>
            <a:r>
              <a:rPr lang="en-US" dirty="0" smtClean="0"/>
              <a:t> de </a:t>
            </a:r>
            <a:r>
              <a:rPr lang="en-US" dirty="0" err="1" smtClean="0"/>
              <a:t>prêmio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mérito</a:t>
            </a:r>
            <a:r>
              <a:rPr lang="en-US" dirty="0" smtClean="0"/>
              <a:t> no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acadêmico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de </a:t>
            </a:r>
            <a:r>
              <a:rPr lang="en-US" dirty="0" err="1" smtClean="0"/>
              <a:t>estudantes</a:t>
            </a:r>
            <a:r>
              <a:rPr lang="en-US" dirty="0" smtClean="0"/>
              <a:t> de </a:t>
            </a:r>
            <a:r>
              <a:rPr lang="en-US" dirty="0" err="1" smtClean="0"/>
              <a:t>graduação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Apenas</a:t>
            </a:r>
            <a:r>
              <a:rPr lang="en-US" dirty="0" smtClean="0"/>
              <a:t> no final dos </a:t>
            </a:r>
            <a:r>
              <a:rPr lang="en-US" dirty="0" err="1" smtClean="0"/>
              <a:t>anos</a:t>
            </a:r>
            <a:r>
              <a:rPr lang="en-US" dirty="0" smtClean="0"/>
              <a:t> 90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redescoberto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Economia</a:t>
            </a:r>
            <a:r>
              <a:rPr lang="en-US" dirty="0" smtClean="0"/>
              <a:t> (Angrist e </a:t>
            </a:r>
            <a:r>
              <a:rPr lang="en-US" dirty="0" err="1" smtClean="0"/>
              <a:t>Lavy</a:t>
            </a:r>
            <a:r>
              <a:rPr lang="en-US" dirty="0" smtClean="0"/>
              <a:t>, 1999).</a:t>
            </a:r>
          </a:p>
          <a:p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, </a:t>
            </a:r>
            <a:r>
              <a:rPr lang="en-US" dirty="0" err="1" smtClean="0"/>
              <a:t>profusão</a:t>
            </a:r>
            <a:r>
              <a:rPr lang="en-US" dirty="0" smtClean="0"/>
              <a:t> de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RDD.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Portanto</a:t>
            </a:r>
            <a:r>
              <a:rPr lang="en-US" dirty="0" smtClean="0"/>
              <a:t>, o </a:t>
            </a:r>
            <a:r>
              <a:rPr lang="en-US" dirty="0" err="1" smtClean="0"/>
              <a:t>fato</a:t>
            </a:r>
            <a:r>
              <a:rPr lang="en-US" dirty="0" smtClean="0"/>
              <a:t> de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controlar</a:t>
            </a:r>
            <a:r>
              <a:rPr lang="en-US" dirty="0" smtClean="0"/>
              <a:t> </a:t>
            </a:r>
            <a:r>
              <a:rPr lang="en-US" dirty="0" err="1" smtClean="0"/>
              <a:t>perfeitamente</a:t>
            </a:r>
            <a:r>
              <a:rPr lang="en-US" dirty="0" smtClean="0"/>
              <a:t> X </a:t>
            </a:r>
            <a:r>
              <a:rPr lang="en-US" b="1" dirty="0" err="1" smtClean="0"/>
              <a:t>implica</a:t>
            </a:r>
            <a:r>
              <a:rPr lang="en-US" b="1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 é </a:t>
            </a:r>
            <a:r>
              <a:rPr lang="en-US" b="1" dirty="0" err="1" smtClean="0"/>
              <a:t>localmente</a:t>
            </a:r>
            <a:r>
              <a:rPr lang="en-US" b="1" dirty="0" smtClean="0"/>
              <a:t> </a:t>
            </a:r>
            <a:r>
              <a:rPr lang="en-US" b="1" dirty="0" err="1" smtClean="0"/>
              <a:t>aleatorizado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implicações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r>
              <a:rPr lang="en-US" dirty="0" smtClean="0"/>
              <a:t>: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b="1" dirty="0" smtClean="0"/>
              <a:t>Gap </a:t>
            </a:r>
            <a:r>
              <a:rPr lang="en-US" b="1" dirty="0" err="1" smtClean="0"/>
              <a:t>em</a:t>
            </a:r>
            <a:r>
              <a:rPr lang="en-US" b="1" dirty="0" smtClean="0"/>
              <a:t> y no </a:t>
            </a:r>
            <a:r>
              <a:rPr lang="en-US" b="1" dirty="0" err="1" smtClean="0"/>
              <a:t>ponto</a:t>
            </a:r>
            <a:r>
              <a:rPr lang="en-US" b="1" dirty="0" smtClean="0"/>
              <a:t> de </a:t>
            </a:r>
            <a:r>
              <a:rPr lang="en-US" b="1" dirty="0" err="1" smtClean="0"/>
              <a:t>quebra</a:t>
            </a:r>
            <a:r>
              <a:rPr lang="en-US" b="1" dirty="0" smtClean="0"/>
              <a:t> </a:t>
            </a:r>
            <a:r>
              <a:rPr lang="en-US" b="1" dirty="0" err="1" smtClean="0"/>
              <a:t>identifica</a:t>
            </a:r>
            <a:r>
              <a:rPr lang="en-US" b="1" dirty="0" smtClean="0"/>
              <a:t> o </a:t>
            </a:r>
            <a:r>
              <a:rPr lang="en-US" b="1" dirty="0" err="1" smtClean="0"/>
              <a:t>efeito</a:t>
            </a:r>
            <a:r>
              <a:rPr lang="en-US" b="1" dirty="0" smtClean="0"/>
              <a:t> do </a:t>
            </a:r>
            <a:r>
              <a:rPr lang="en-US" b="1" dirty="0" err="1" smtClean="0"/>
              <a:t>tratamento</a:t>
            </a:r>
            <a:endParaRPr lang="en-US" b="1" dirty="0" smtClean="0"/>
          </a:p>
          <a:p>
            <a:pPr marL="857250" lvl="2" indent="-457200">
              <a:buFont typeface="+mj-lt"/>
              <a:buAutoNum type="alphaLcParenR"/>
            </a:pPr>
            <a:r>
              <a:rPr lang="en-US" b="1" dirty="0" err="1" smtClean="0"/>
              <a:t>Abre</a:t>
            </a:r>
            <a:r>
              <a:rPr lang="en-US" b="1" dirty="0" smtClean="0"/>
              <a:t> </a:t>
            </a:r>
            <a:r>
              <a:rPr lang="en-US" b="1" dirty="0" err="1" smtClean="0"/>
              <a:t>possibilidade</a:t>
            </a:r>
            <a:r>
              <a:rPr lang="en-US" b="1" dirty="0" smtClean="0"/>
              <a:t> de </a:t>
            </a:r>
            <a:r>
              <a:rPr lang="en-US" b="1" dirty="0" err="1" smtClean="0"/>
              <a:t>testar</a:t>
            </a:r>
            <a:r>
              <a:rPr lang="en-US" b="1" dirty="0" smtClean="0"/>
              <a:t> a </a:t>
            </a:r>
            <a:r>
              <a:rPr lang="en-US" b="1" dirty="0" err="1" smtClean="0"/>
              <a:t>validade</a:t>
            </a:r>
            <a:r>
              <a:rPr lang="en-US" b="1" dirty="0" smtClean="0"/>
              <a:t> da </a:t>
            </a:r>
            <a:r>
              <a:rPr lang="en-US" b="1" dirty="0" err="1" smtClean="0"/>
              <a:t>estratégia</a:t>
            </a:r>
            <a:r>
              <a:rPr lang="en-US" b="1" dirty="0" smtClean="0"/>
              <a:t> RDD</a:t>
            </a:r>
          </a:p>
          <a:p>
            <a:pPr marL="857250" lvl="2" indent="-457200">
              <a:buFont typeface="+mj-lt"/>
              <a:buAutoNum type="alphaLcParenR"/>
            </a:pPr>
            <a:r>
              <a:rPr lang="en-US" b="1" dirty="0" err="1" smtClean="0"/>
              <a:t>Mostra</a:t>
            </a:r>
            <a:r>
              <a:rPr lang="en-US" b="1" dirty="0" smtClean="0"/>
              <a:t> a </a:t>
            </a:r>
            <a:r>
              <a:rPr lang="en-US" b="1" dirty="0" err="1" smtClean="0"/>
              <a:t>irrelevância</a:t>
            </a:r>
            <a:r>
              <a:rPr lang="en-US" b="1" dirty="0" smtClean="0"/>
              <a:t> de </a:t>
            </a:r>
            <a:r>
              <a:rPr lang="en-US" b="1" dirty="0" err="1" smtClean="0"/>
              <a:t>controlar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X do baseline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30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</p:spPr>
            <p:txBody>
              <a:bodyPr/>
              <a:lstStyle/>
              <a:p>
                <a:pPr marL="857250" lvl="2" indent="-457200">
                  <a:buFont typeface="+mj-lt"/>
                  <a:buAutoNum type="alphaLcParenR"/>
                </a:pPr>
                <a:r>
                  <a:rPr lang="en-US" b="1" dirty="0" smtClean="0"/>
                  <a:t>Gap </a:t>
                </a:r>
                <a:r>
                  <a:rPr lang="en-US" b="1" dirty="0" err="1" smtClean="0"/>
                  <a:t>em</a:t>
                </a:r>
                <a:r>
                  <a:rPr lang="en-US" b="1" dirty="0" smtClean="0"/>
                  <a:t> y no </a:t>
                </a:r>
                <a:r>
                  <a:rPr lang="en-US" b="1" dirty="0" err="1" smtClean="0"/>
                  <a:t>ponto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quebra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identifica</a:t>
                </a:r>
                <a:r>
                  <a:rPr lang="en-US" b="1" dirty="0" smtClean="0"/>
                  <a:t> o </a:t>
                </a:r>
                <a:r>
                  <a:rPr lang="en-US" b="1" dirty="0" err="1" smtClean="0"/>
                  <a:t>efeito</a:t>
                </a:r>
                <a:r>
                  <a:rPr lang="en-US" b="1" dirty="0" smtClean="0"/>
                  <a:t> do </a:t>
                </a:r>
                <a:r>
                  <a:rPr lang="en-US" b="1" dirty="0" err="1" smtClean="0"/>
                  <a:t>tratamento</a:t>
                </a:r>
                <a:r>
                  <a:rPr lang="en-US" b="1" dirty="0" smtClean="0"/>
                  <a:t>:</a:t>
                </a:r>
              </a:p>
              <a:p>
                <a:pPr marL="400050" lvl="2" indent="0">
                  <a:buNone/>
                </a:pPr>
                <a:r>
                  <a:rPr lang="pt-BR" dirty="0"/>
                  <a:t>Lembre que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/>
                      </a:rPr>
                      <m:t>𝑌</m:t>
                    </m:r>
                    <m:r>
                      <a:rPr lang="pt-BR" i="1" dirty="0">
                        <a:latin typeface="Cambria Math"/>
                      </a:rPr>
                      <m:t>=</m:t>
                    </m:r>
                    <m:r>
                      <a:rPr lang="pt-BR" i="1" dirty="0" err="1">
                        <a:latin typeface="Cambria Math"/>
                        <a:ea typeface="Cambria Math"/>
                      </a:rPr>
                      <m:t>𝐷</m:t>
                    </m:r>
                    <m:r>
                      <a:rPr lang="pt-BR" i="1" dirty="0" err="1">
                        <a:latin typeface="Cambria Math"/>
                        <a:ea typeface="Cambria Math"/>
                      </a:rPr>
                      <m:t>𝜏</m:t>
                    </m:r>
                    <m:r>
                      <a:rPr lang="pt-BR" i="1" dirty="0" err="1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 dirty="0" err="1">
                        <a:latin typeface="Cambria Math"/>
                        <a:ea typeface="Cambria Math"/>
                      </a:rPr>
                      <m:t>𝑊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pt-BR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i="1" dirty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i="1" dirty="0">
                        <a:latin typeface="Cambria Math"/>
                        <a:ea typeface="Cambria Math"/>
                      </a:rPr>
                      <m:t>𝑈</m:t>
                    </m:r>
                    <m:r>
                      <a:rPr lang="pt-BR" b="1" i="0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pt-BR" b="1" i="0" dirty="0" smtClean="0">
                        <a:latin typeface="Cambria Math" panose="02040503050406030204" pitchFamily="18" charset="0"/>
                        <a:ea typeface="Cambria Math"/>
                      </a:rPr>
                      <m:t>𝐞</m:t>
                    </m:r>
                    <m:r>
                      <a:rPr lang="pt-BR" b="1" i="0" dirty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en-US" b="1" dirty="0" smtClean="0"/>
              </a:p>
              <a:p>
                <a:pPr marL="400050" lvl="2" indent="0">
                  <a:buNone/>
                </a:pPr>
                <a:endParaRPr lang="en-US" b="1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↓0</m:t>
                              </m:r>
                            </m:lim>
                          </m:limLow>
                        </m:fName>
                        <m:e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  <m:r>
                            <a:rPr lang="pt-BR" i="1">
                              <a:latin typeface="Cambria Math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func>
                      <m:d>
                        <m:dPr>
                          <m:begChr m:val="|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i="1">
                              <a:latin typeface="Cambria Math"/>
                            </a:rPr>
                            <m:t>=</m:t>
                          </m:r>
                          <m:r>
                            <a:rPr lang="pt-BR" i="1">
                              <a:latin typeface="Cambria Math"/>
                            </a:rPr>
                            <m:t>𝑐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↑0</m:t>
                              </m:r>
                            </m:lim>
                          </m:limLow>
                        </m:fName>
                        <m:e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  <m:r>
                            <a:rPr lang="pt-BR" i="1">
                              <a:latin typeface="Cambria Math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func>
                      <m:d>
                        <m:dPr>
                          <m:begChr m:val="|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i="1">
                              <a:latin typeface="Cambria Math"/>
                            </a:rPr>
                            <m:t>=</m:t>
                          </m:r>
                          <m:r>
                            <a:rPr lang="pt-BR" i="1">
                              <a:latin typeface="Cambria Math"/>
                            </a:rPr>
                            <m:t>𝑐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BR" b="0" dirty="0" smtClean="0">
                  <a:ea typeface="Cambria Math"/>
                </a:endParaRPr>
              </a:p>
              <a:p>
                <a:pPr marL="400050" lvl="2" indent="0">
                  <a:buNone/>
                </a:pP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pt-BR" b="0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↓0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  <a:ea typeface="Cambria Math"/>
                          </a:rPr>
                          <m:t>Pr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⁡[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func>
                    <m:r>
                      <a:rPr lang="pt-BR" b="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        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pt-BR" b="0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↑</m:t>
                            </m:r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pt-BR" b="0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b="0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pt-BR" b="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b="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pt-BR" b="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𝑃𝑟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⁡[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𝑊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pt-BR" b="0" i="1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 smtClean="0"/>
                  <a:t> =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400050" lvl="2" indent="0">
                  <a:buNone/>
                </a:pPr>
                <a:endParaRPr lang="en-US" dirty="0" smtClean="0"/>
              </a:p>
              <a:p>
                <a:pPr marL="400050" lvl="2" indent="0">
                  <a:buNone/>
                </a:pP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continuidade</a:t>
                </a:r>
                <a:r>
                  <a:rPr lang="en-US" dirty="0" smtClean="0"/>
                  <a:t>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𝑊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𝑤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</a:rPr>
                              <m:t>𝑈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𝑢</m:t>
                            </m:r>
                          </m:e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  <a:blipFill rotWithShape="0">
                <a:blip r:embed="rId2"/>
                <a:stretch>
                  <a:fillRect t="-1085" b="-8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31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Voltando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perguntas</a:t>
            </a:r>
            <a:r>
              <a:rPr lang="en-US" dirty="0" smtClean="0"/>
              <a:t>…</a:t>
            </a:r>
          </a:p>
          <a:p>
            <a:pPr marL="571500" lvl="1" indent="-571500">
              <a:buFont typeface="+mj-lt"/>
              <a:buAutoNum type="romanUcPeriod" startAt="2"/>
            </a:pP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algum</a:t>
            </a:r>
            <a:r>
              <a:rPr lang="en-US" dirty="0" smtClean="0"/>
              <a:t> </a:t>
            </a:r>
            <a:r>
              <a:rPr lang="en-US" dirty="0" err="1" smtClean="0"/>
              <a:t>jeito</a:t>
            </a:r>
            <a:r>
              <a:rPr lang="en-US" dirty="0" smtClean="0"/>
              <a:t> de </a:t>
            </a:r>
            <a:r>
              <a:rPr lang="en-US" dirty="0" err="1" smtClean="0"/>
              <a:t>testar</a:t>
            </a:r>
            <a:r>
              <a:rPr lang="en-US" dirty="0" smtClean="0"/>
              <a:t>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 de </a:t>
            </a:r>
            <a:r>
              <a:rPr lang="en-US" dirty="0" err="1" smtClean="0"/>
              <a:t>identificação</a:t>
            </a:r>
            <a:r>
              <a:rPr lang="en-US" dirty="0" smtClean="0"/>
              <a:t>?</a:t>
            </a:r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continuidade</a:t>
            </a:r>
            <a:r>
              <a:rPr lang="en-US" dirty="0" smtClean="0">
                <a:solidFill>
                  <a:srgbClr val="FF0000"/>
                </a:solidFill>
              </a:rPr>
              <a:t> é </a:t>
            </a:r>
            <a:r>
              <a:rPr lang="en-US" dirty="0" err="1" smtClean="0">
                <a:solidFill>
                  <a:srgbClr val="FF0000"/>
                </a:solidFill>
              </a:rPr>
              <a:t>necessária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sorte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teste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validade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dela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err="1" smtClean="0"/>
              <a:t>Sim</a:t>
            </a:r>
            <a:r>
              <a:rPr lang="en-US" dirty="0" smtClean="0"/>
              <a:t>,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experimento</a:t>
            </a:r>
            <a:r>
              <a:rPr lang="en-US" dirty="0" smtClean="0"/>
              <a:t> </a:t>
            </a:r>
            <a:r>
              <a:rPr lang="en-US" dirty="0" err="1" smtClean="0"/>
              <a:t>aleatorizado</a:t>
            </a:r>
            <a:r>
              <a:rPr lang="en-US" dirty="0" smtClean="0"/>
              <a:t>, a </a:t>
            </a:r>
            <a:r>
              <a:rPr lang="en-US" dirty="0" err="1" smtClean="0"/>
              <a:t>distribuição</a:t>
            </a:r>
            <a:r>
              <a:rPr lang="en-US" dirty="0" smtClean="0"/>
              <a:t> das </a:t>
            </a:r>
            <a:r>
              <a:rPr lang="en-US" dirty="0" err="1" smtClean="0"/>
              <a:t>covariadas</a:t>
            </a:r>
            <a:r>
              <a:rPr lang="en-US" dirty="0" smtClean="0"/>
              <a:t> no baseline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mudar</a:t>
            </a:r>
            <a:r>
              <a:rPr lang="en-US" dirty="0" smtClean="0"/>
              <a:t> </a:t>
            </a:r>
            <a:r>
              <a:rPr lang="en-US" dirty="0" err="1" smtClean="0"/>
              <a:t>descontinuamente</a:t>
            </a:r>
            <a:r>
              <a:rPr lang="en-US" dirty="0" smtClean="0"/>
              <a:t> no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endParaRPr lang="en-US" b="1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32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3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33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0" y="1412776"/>
                <a:ext cx="91440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BR" sz="1000" dirty="0">
                  <a:solidFill>
                    <a:srgbClr val="000000"/>
                  </a:solidFill>
                  <a:latin typeface="Tw Cen MT"/>
                </a:endParaRPr>
              </a:p>
              <a:p>
                <a:endParaRPr lang="pt-BR" sz="1000" dirty="0">
                  <a:latin typeface="Tw Cen M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800" dirty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Embora não seja possível testar 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𝑊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𝑈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e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2800" dirty="0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 é </a:t>
                </a:r>
                <a:r>
                  <a:rPr lang="pt-BR" sz="2800" dirty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contínua, pois </a:t>
                </a:r>
                <a:r>
                  <a:rPr lang="pt-BR" sz="2800" i="1" dirty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U</a:t>
                </a:r>
                <a:r>
                  <a:rPr lang="pt-BR" sz="2800" dirty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 é não observável, pode-se testar 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𝑊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e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lang="pt-BR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2800" dirty="0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 </a:t>
                </a:r>
                <a:r>
                  <a:rPr lang="pt-BR" sz="2800" dirty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é contínua no ponto de quebra. Se não for, viola hipótese de identificação do RDD.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800" dirty="0" err="1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McCrary</a:t>
                </a:r>
                <a:r>
                  <a:rPr lang="pt-BR" sz="2800" dirty="0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 </a:t>
                </a:r>
                <a:r>
                  <a:rPr lang="pt-BR" sz="2800" dirty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(2008) sugere testar se a densidade de X é contínua. </a:t>
                </a:r>
                <a:endParaRPr lang="pt-BR" sz="2800" dirty="0" smtClean="0">
                  <a:solidFill>
                    <a:schemeClr val="accent1"/>
                  </a:solidFill>
                  <a:latin typeface="Tw Cen MT" pitchFamily="34" charset="0"/>
                  <a:cs typeface="+mn-cs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800" dirty="0" err="1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Cattaneo</a:t>
                </a:r>
                <a:r>
                  <a:rPr lang="pt-BR" sz="2800" dirty="0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 (2016) propõe método alternativo para teste da continuidade da densidade (comando </a:t>
                </a:r>
                <a:r>
                  <a:rPr lang="pt-BR" sz="2800" i="1" dirty="0" err="1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rddensity</a:t>
                </a:r>
                <a:r>
                  <a:rPr lang="pt-BR" sz="2800" dirty="0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 no </a:t>
                </a:r>
                <a:r>
                  <a:rPr lang="pt-BR" sz="2800" dirty="0" err="1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Stata</a:t>
                </a:r>
                <a:r>
                  <a:rPr lang="pt-BR" sz="2800" dirty="0" smtClean="0">
                    <a:solidFill>
                      <a:schemeClr val="accent1"/>
                    </a:solidFill>
                    <a:latin typeface="Tw Cen MT" pitchFamily="34" charset="0"/>
                    <a:cs typeface="+mn-cs"/>
                  </a:rPr>
                  <a:t>)</a:t>
                </a:r>
                <a:endParaRPr lang="pt-BR" sz="2800" dirty="0">
                  <a:solidFill>
                    <a:schemeClr val="accent1"/>
                  </a:solidFill>
                  <a:latin typeface="Tw Cen MT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4708981"/>
              </a:xfrm>
              <a:prstGeom prst="rect">
                <a:avLst/>
              </a:prstGeom>
              <a:blipFill rotWithShape="0">
                <a:blip r:embed="rId2"/>
                <a:stretch>
                  <a:fillRect l="-1200" r="-2333" b="-2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8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964613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inclusão</a:t>
            </a:r>
            <a:r>
              <a:rPr lang="en-US" dirty="0" smtClean="0"/>
              <a:t> de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explicativas</a:t>
            </a:r>
            <a:r>
              <a:rPr lang="en-US" dirty="0" smtClean="0"/>
              <a:t> do baseline é </a:t>
            </a:r>
            <a:r>
              <a:rPr lang="en-US" dirty="0" err="1" smtClean="0"/>
              <a:t>desnecessária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, no RDD. 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Na </a:t>
            </a:r>
            <a:r>
              <a:rPr lang="en-US" dirty="0" err="1" smtClean="0"/>
              <a:t>prática</a:t>
            </a:r>
            <a:r>
              <a:rPr lang="en-US" dirty="0" smtClean="0"/>
              <a:t>, é </a:t>
            </a:r>
            <a:r>
              <a:rPr lang="en-US" dirty="0" err="1" smtClean="0"/>
              <a:t>feito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para </a:t>
            </a:r>
            <a:r>
              <a:rPr lang="en-US" dirty="0" err="1" smtClean="0"/>
              <a:t>diminuir</a:t>
            </a:r>
            <a:r>
              <a:rPr lang="en-US" dirty="0" smtClean="0"/>
              <a:t> </a:t>
            </a:r>
            <a:r>
              <a:rPr lang="en-US" dirty="0" err="1" smtClean="0"/>
              <a:t>variabilidade</a:t>
            </a:r>
            <a:r>
              <a:rPr lang="en-US" dirty="0" smtClean="0"/>
              <a:t> </a:t>
            </a:r>
            <a:r>
              <a:rPr lang="en-US" dirty="0" err="1" smtClean="0"/>
              <a:t>amostral</a:t>
            </a:r>
            <a:r>
              <a:rPr lang="en-US" dirty="0" smtClean="0"/>
              <a:t> do </a:t>
            </a:r>
            <a:r>
              <a:rPr lang="en-US" dirty="0" err="1" smtClean="0"/>
              <a:t>estimador</a:t>
            </a:r>
            <a:r>
              <a:rPr lang="en-US" dirty="0" smtClean="0"/>
              <a:t>, </a:t>
            </a:r>
            <a:r>
              <a:rPr lang="en-US" dirty="0" err="1" smtClean="0"/>
              <a:t>especialmente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covariadas</a:t>
            </a:r>
            <a:r>
              <a:rPr lang="en-US" dirty="0" smtClean="0"/>
              <a:t> é a </a:t>
            </a:r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dependente</a:t>
            </a:r>
            <a:r>
              <a:rPr lang="en-US" dirty="0" smtClean="0"/>
              <a:t> </a:t>
            </a:r>
            <a:r>
              <a:rPr lang="en-US" dirty="0" err="1" smtClean="0"/>
              <a:t>observada</a:t>
            </a:r>
            <a:r>
              <a:rPr lang="en-US" dirty="0" smtClean="0"/>
              <a:t> antes da </a:t>
            </a:r>
            <a:r>
              <a:rPr lang="en-US" dirty="0" err="1" smtClean="0"/>
              <a:t>atribuição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altamente</a:t>
            </a:r>
            <a:r>
              <a:rPr lang="en-US" dirty="0" smtClean="0"/>
              <a:t> </a:t>
            </a:r>
            <a:r>
              <a:rPr lang="en-US" dirty="0" err="1" smtClean="0"/>
              <a:t>correlacionada</a:t>
            </a:r>
            <a:r>
              <a:rPr lang="en-US" dirty="0" smtClean="0"/>
              <a:t> com Y </a:t>
            </a:r>
            <a:r>
              <a:rPr lang="en-US" dirty="0" err="1" smtClean="0"/>
              <a:t>pós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34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7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Voltando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perguntas</a:t>
            </a:r>
            <a:r>
              <a:rPr lang="en-US" dirty="0" smtClean="0"/>
              <a:t>…</a:t>
            </a:r>
          </a:p>
          <a:p>
            <a:pPr marL="571500" lvl="1" indent="-571500">
              <a:buFont typeface="+mj-lt"/>
              <a:buAutoNum type="romanUcPeriod" startAt="3"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de RDD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generalizáveis</a:t>
            </a:r>
            <a:r>
              <a:rPr lang="en-US" dirty="0" smtClean="0"/>
              <a:t>?</a:t>
            </a:r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estimativa</a:t>
            </a:r>
            <a:r>
              <a:rPr lang="en-US" dirty="0" smtClean="0">
                <a:solidFill>
                  <a:srgbClr val="FF0000"/>
                </a:solidFill>
              </a:rPr>
              <a:t> de RDD </a:t>
            </a:r>
            <a:r>
              <a:rPr lang="en-US" dirty="0" err="1" smtClean="0">
                <a:solidFill>
                  <a:srgbClr val="FF0000"/>
                </a:solidFill>
              </a:rPr>
              <a:t>só</a:t>
            </a:r>
            <a:r>
              <a:rPr lang="en-US" dirty="0" smtClean="0">
                <a:solidFill>
                  <a:srgbClr val="FF0000"/>
                </a:solidFill>
              </a:rPr>
              <a:t> é </a:t>
            </a:r>
            <a:r>
              <a:rPr lang="en-US" dirty="0" err="1" smtClean="0">
                <a:solidFill>
                  <a:srgbClr val="FF0000"/>
                </a:solidFill>
              </a:rPr>
              <a:t>aplicável</a:t>
            </a:r>
            <a:r>
              <a:rPr lang="en-US" dirty="0" smtClean="0">
                <a:solidFill>
                  <a:srgbClr val="FF0000"/>
                </a:solidFill>
              </a:rPr>
              <a:t> para a </a:t>
            </a:r>
            <a:r>
              <a:rPr lang="en-US" dirty="0" err="1" smtClean="0">
                <a:solidFill>
                  <a:srgbClr val="FF0000"/>
                </a:solidFill>
              </a:rPr>
              <a:t>subpopulação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indivíduos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torno</a:t>
            </a:r>
            <a:r>
              <a:rPr lang="en-US" dirty="0" smtClean="0">
                <a:solidFill>
                  <a:srgbClr val="FF0000"/>
                </a:solidFill>
              </a:rPr>
              <a:t> do </a:t>
            </a:r>
            <a:r>
              <a:rPr lang="en-US" dirty="0" err="1" smtClean="0">
                <a:solidFill>
                  <a:srgbClr val="FF0000"/>
                </a:solidFill>
              </a:rPr>
              <a:t>ponto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quebra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informativa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sobre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efeito</a:t>
            </a:r>
            <a:r>
              <a:rPr lang="en-US" dirty="0" smtClean="0">
                <a:solidFill>
                  <a:srgbClr val="FF0000"/>
                </a:solidFill>
              </a:rPr>
              <a:t> para 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demais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857250" lvl="2" indent="-457200">
              <a:buFont typeface="Tw Cen MT" pitchFamily="34" charset="0"/>
              <a:buChar char="–"/>
            </a:pPr>
            <a:r>
              <a:rPr lang="en-US" dirty="0" smtClean="0"/>
              <a:t>RDD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interpretado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ponderada</a:t>
            </a:r>
            <a:r>
              <a:rPr lang="en-US" dirty="0" smtClean="0"/>
              <a:t> de ATE,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pesos </a:t>
            </a:r>
            <a:r>
              <a:rPr lang="en-US" dirty="0" err="1" smtClean="0"/>
              <a:t>são</a:t>
            </a:r>
            <a:r>
              <a:rPr lang="en-US" dirty="0" smtClean="0"/>
              <a:t> dados pela </a:t>
            </a:r>
            <a:r>
              <a:rPr lang="en-US" dirty="0" err="1" smtClean="0"/>
              <a:t>probabilidade</a:t>
            </a:r>
            <a:r>
              <a:rPr lang="en-US" dirty="0" smtClean="0"/>
              <a:t>  </a:t>
            </a:r>
            <a:r>
              <a:rPr lang="en-US" i="1" dirty="0" smtClean="0"/>
              <a:t>ex ante </a:t>
            </a:r>
            <a:r>
              <a:rPr lang="en-US" dirty="0" smtClean="0"/>
              <a:t>de </a:t>
            </a:r>
            <a:r>
              <a:rPr lang="en-US" dirty="0" err="1" smtClean="0"/>
              <a:t>que</a:t>
            </a:r>
            <a:r>
              <a:rPr lang="en-US" dirty="0" smtClean="0"/>
              <a:t> o valor da </a:t>
            </a:r>
            <a:r>
              <a:rPr lang="en-US" dirty="0" err="1" smtClean="0"/>
              <a:t>variável</a:t>
            </a:r>
            <a:r>
              <a:rPr lang="en-US" dirty="0" smtClean="0"/>
              <a:t> X </a:t>
            </a:r>
            <a:r>
              <a:rPr lang="en-US" dirty="0" err="1" smtClean="0"/>
              <a:t>esteja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vizinhança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.</a:t>
            </a:r>
            <a:endParaRPr lang="en-US" b="1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35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9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412776"/>
                <a:ext cx="9144000" cy="392906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Seja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o </a:t>
                </a:r>
                <a:r>
                  <a:rPr lang="en-US" dirty="0" err="1" smtClean="0"/>
                  <a:t>efeito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para</a:t>
                </a:r>
                <a:r>
                  <a:rPr lang="en-US" dirty="0" smtClean="0"/>
                  <a:t> um </a:t>
                </a:r>
                <a:r>
                  <a:rPr lang="en-US" dirty="0" err="1" smtClean="0"/>
                  <a:t>indivíduo</a:t>
                </a:r>
                <a:r>
                  <a:rPr lang="en-US" dirty="0" smtClean="0"/>
                  <a:t> com W=w e U=u. </a:t>
                </a:r>
                <a:r>
                  <a:rPr lang="en-US" dirty="0" err="1" smtClean="0"/>
                  <a:t>Assim</a:t>
                </a:r>
                <a:r>
                  <a:rPr lang="en-US" dirty="0" smtClean="0"/>
                  <a:t>, a </a:t>
                </a:r>
                <a:r>
                  <a:rPr lang="en-US" dirty="0" err="1" smtClean="0"/>
                  <a:t>equação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regressão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fica</a:t>
                </a:r>
                <a:r>
                  <a:rPr lang="en-US" dirty="0" smtClean="0"/>
                  <a:t>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𝑌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𝑊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  <a:ea typeface="Cambria Math"/>
                        </a:rPr>
                        <m:t>U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pt-BR" dirty="0" smtClean="0"/>
                  <a:t>Que é um modelo em que não há qualquer restrição a heterogeneidade individual do tratamento</a:t>
                </a:r>
                <a:endParaRPr lang="pt-BR" i="1" dirty="0" smtClean="0">
                  <a:latin typeface="Cambria Math"/>
                </a:endParaRPr>
              </a:p>
              <a:p>
                <a:pPr marL="4572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↓0</m:t>
                            </m:r>
                          </m:lim>
                        </m:limLow>
                      </m:fName>
                      <m:e>
                        <m:r>
                          <a:rPr lang="pt-BR" i="1">
                            <a:latin typeface="Cambria Math"/>
                          </a:rPr>
                          <m:t>𝐸</m:t>
                        </m:r>
                        <m:r>
                          <a:rPr lang="pt-BR" i="1">
                            <a:latin typeface="Cambria Math"/>
                          </a:rPr>
                          <m:t>[</m:t>
                        </m:r>
                        <m:r>
                          <a:rPr lang="pt-BR" b="0" i="1" smtClean="0">
                            <a:latin typeface="Cambria Math"/>
                          </a:rPr>
                          <m:t>𝑌</m:t>
                        </m:r>
                      </m:e>
                    </m:func>
                    <m:d>
                      <m:dPr>
                        <m:begChr m:val="|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𝑋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𝑐</m:t>
                        </m:r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−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  <m:r>
                              <a:rPr lang="pt-BR" i="1" smtClean="0">
                                <a:latin typeface="Cambria Math"/>
                                <a:ea typeface="Cambria Math"/>
                              </a:rPr>
                              <m:t>↑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pt-BR" i="1">
                            <a:latin typeface="Cambria Math"/>
                          </a:rPr>
                          <m:t>𝐸</m:t>
                        </m:r>
                        <m:r>
                          <a:rPr lang="pt-BR" i="1">
                            <a:latin typeface="Cambria Math"/>
                          </a:rPr>
                          <m:t>[</m:t>
                        </m:r>
                        <m:r>
                          <a:rPr lang="pt-BR" i="1">
                            <a:latin typeface="Cambria Math"/>
                          </a:rPr>
                          <m:t>𝑌</m:t>
                        </m:r>
                      </m:e>
                    </m:func>
                    <m:d>
                      <m:dPr>
                        <m:begChr m:val="|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𝑋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𝑐</m:t>
                        </m:r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marL="4572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BR" b="0" i="1" smtClean="0">
                            <a:latin typeface="Cambria Math"/>
                          </a:rPr>
                          <m:t>𝑤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𝑢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𝑊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𝑤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</a:rPr>
                              <m:t>𝑈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𝑢</m:t>
                            </m:r>
                          </m:e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endParaRPr lang="pt-BR" i="1" dirty="0">
                  <a:latin typeface="Cambria Math"/>
                </a:endParaRPr>
              </a:p>
              <a:p>
                <a:pPr marL="4572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BR" i="1">
                            <a:latin typeface="Cambria Math"/>
                          </a:rPr>
                          <m:t>𝑤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𝑢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pt-BR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  <m:r>
                      <a:rPr lang="pt-BR" i="1">
                        <a:latin typeface="Cambria Math"/>
                      </a:rPr>
                      <m:t>𝑓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  <m:r>
                      <a:rPr lang="pt-BR" i="1">
                        <a:latin typeface="Cambria Math"/>
                      </a:rPr>
                      <m:t>|</m:t>
                    </m:r>
                    <m:r>
                      <a:rPr lang="pt-BR" i="1">
                        <a:latin typeface="Cambria Math"/>
                      </a:rPr>
                      <m:t>𝑊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𝑤</m:t>
                    </m:r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𝑈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𝑢</m:t>
                    </m:r>
                    <m:r>
                      <a:rPr lang="pt-BR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pt-BR" i="1">
                                <a:latin typeface="Cambria Math"/>
                              </a:rPr>
                              <m:t>[</m:t>
                            </m:r>
                            <m:r>
                              <a:rPr lang="pt-BR" i="1">
                                <a:latin typeface="Cambria Math"/>
                              </a:rPr>
                              <m:t>𝑊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𝑤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</a:rPr>
                              <m:t>𝑈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𝑢</m:t>
                            </m:r>
                            <m:r>
                              <a:rPr lang="pt-BR" i="1">
                                <a:latin typeface="Cambria Math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𝑐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412776"/>
                <a:ext cx="9144000" cy="3929063"/>
              </a:xfrm>
              <a:blipFill rotWithShape="0">
                <a:blip r:embed="rId2"/>
                <a:stretch>
                  <a:fillRect l="-1200" t="-1708" b="-19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36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Identificação e Interpretação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484784"/>
                <a:ext cx="9143999" cy="392906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Ou </a:t>
                </a:r>
                <a:r>
                  <a:rPr lang="en-US" dirty="0" err="1" smtClean="0"/>
                  <a:t>seja</a:t>
                </a:r>
                <a:r>
                  <a:rPr lang="en-US" dirty="0" smtClean="0"/>
                  <a:t>, a </a:t>
                </a:r>
                <a:r>
                  <a:rPr lang="en-US" dirty="0" err="1" smtClean="0"/>
                  <a:t>descontinuidade</a:t>
                </a:r>
                <a:r>
                  <a:rPr lang="en-US" dirty="0" smtClean="0"/>
                  <a:t> é um </a:t>
                </a:r>
                <a:r>
                  <a:rPr lang="en-US" dirty="0" err="1" smtClean="0"/>
                  <a:t>tipo</a:t>
                </a:r>
                <a:r>
                  <a:rPr lang="en-US" dirty="0" smtClean="0"/>
                  <a:t> particular de </a:t>
                </a:r>
                <a:r>
                  <a:rPr lang="en-US" dirty="0" err="1" smtClean="0"/>
                  <a:t>efeito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médio</a:t>
                </a:r>
                <a:r>
                  <a:rPr lang="en-US" dirty="0" smtClean="0"/>
                  <a:t> entre </a:t>
                </a:r>
                <a:r>
                  <a:rPr lang="en-US" dirty="0" err="1" smtClean="0"/>
                  <a:t>todos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indivíduos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sendo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𝑐</m:t>
                        </m:r>
                        <m:r>
                          <a:rPr lang="pt-BR" b="0" i="1" smtClean="0">
                            <a:latin typeface="Cambria Math"/>
                          </a:rPr>
                          <m:t>|</m:t>
                        </m:r>
                        <m:r>
                          <a:rPr lang="pt-BR" b="0" i="1" smtClean="0">
                            <a:latin typeface="Cambria Math"/>
                          </a:rPr>
                          <m:t>𝑊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𝑤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𝑈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r>
                          <a:rPr lang="pt-BR" b="0" i="1" smtClean="0">
                            <a:latin typeface="Cambria Math"/>
                          </a:rPr>
                          <m:t>𝑢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𝑐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é o peso,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mede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probabilidade</a:t>
                </a:r>
                <a:r>
                  <a:rPr lang="en-US" dirty="0" smtClean="0"/>
                  <a:t> ex-ante de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realização</a:t>
                </a:r>
                <a:r>
                  <a:rPr lang="en-US" dirty="0" smtClean="0"/>
                  <a:t> de X </a:t>
                </a:r>
                <a:r>
                  <a:rPr lang="en-US" dirty="0" err="1" smtClean="0"/>
                  <a:t>para</a:t>
                </a:r>
                <a:r>
                  <a:rPr lang="en-US" dirty="0" smtClean="0"/>
                  <a:t> um </a:t>
                </a:r>
                <a:r>
                  <a:rPr lang="en-US" dirty="0" err="1" smtClean="0"/>
                  <a:t>indivíduo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esteja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próxima</a:t>
                </a:r>
                <a:r>
                  <a:rPr lang="en-US" dirty="0" smtClean="0"/>
                  <a:t> do valor do </a:t>
                </a:r>
                <a:r>
                  <a:rPr lang="en-US" dirty="0" err="1" smtClean="0"/>
                  <a:t>ponto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corte</a:t>
                </a:r>
                <a:r>
                  <a:rPr lang="en-US" dirty="0" smtClean="0"/>
                  <a:t>. 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No </a:t>
                </a:r>
                <a:r>
                  <a:rPr lang="en-US" dirty="0" err="1" smtClean="0"/>
                  <a:t>entanto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esse</a:t>
                </a:r>
                <a:r>
                  <a:rPr lang="en-US" dirty="0" smtClean="0"/>
                  <a:t> peso,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nível</a:t>
                </a:r>
                <a:r>
                  <a:rPr lang="en-US" dirty="0" smtClean="0"/>
                  <a:t> individual é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observado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pois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observo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densidade</a:t>
                </a:r>
                <a:r>
                  <a:rPr lang="en-US" dirty="0" smtClean="0"/>
                  <a:t> de X </a:t>
                </a:r>
                <a:r>
                  <a:rPr lang="en-US" dirty="0" err="1" smtClean="0"/>
                  <a:t>individualmente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apenas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realização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indivíduo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484784"/>
                <a:ext cx="9143999" cy="3929063"/>
              </a:xfrm>
              <a:blipFill rotWithShape="0">
                <a:blip r:embed="rId2"/>
                <a:stretch>
                  <a:fillRect l="-1200" t="-1708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37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51520" y="764704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err="1" smtClean="0"/>
              <a:t>Fuzzy</a:t>
            </a:r>
            <a:r>
              <a:rPr lang="pt-BR" cap="none" dirty="0" smtClean="0"/>
              <a:t> RDD x Sharp RDD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484784"/>
            <a:ext cx="9144000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Até</a:t>
            </a:r>
            <a:r>
              <a:rPr lang="en-US" dirty="0" smtClean="0"/>
              <a:t> agora, </a:t>
            </a:r>
            <a:r>
              <a:rPr lang="en-US" dirty="0" err="1" smtClean="0"/>
              <a:t>pressupomos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binária</a:t>
            </a:r>
            <a:r>
              <a:rPr lang="en-US" dirty="0" smtClean="0"/>
              <a:t> de </a:t>
            </a:r>
            <a:r>
              <a:rPr lang="en-US" dirty="0" err="1" smtClean="0"/>
              <a:t>tratamento</a:t>
            </a:r>
            <a:r>
              <a:rPr lang="en-US" dirty="0" smtClean="0"/>
              <a:t> e </a:t>
            </a:r>
            <a:r>
              <a:rPr lang="en-US" dirty="0" err="1" smtClean="0"/>
              <a:t>que</a:t>
            </a:r>
            <a:r>
              <a:rPr lang="en-US" dirty="0" smtClean="0"/>
              <a:t> X </a:t>
            </a:r>
            <a:r>
              <a:rPr lang="en-US" dirty="0" err="1" smtClean="0"/>
              <a:t>discrimina</a:t>
            </a:r>
            <a:r>
              <a:rPr lang="en-US" dirty="0" smtClean="0"/>
              <a:t> </a:t>
            </a:r>
            <a:r>
              <a:rPr lang="en-US" dirty="0" err="1" smtClean="0"/>
              <a:t>perfeitamente</a:t>
            </a:r>
            <a:r>
              <a:rPr lang="en-US" dirty="0" smtClean="0"/>
              <a:t> a </a:t>
            </a:r>
            <a:r>
              <a:rPr lang="en-US" dirty="0" err="1" smtClean="0"/>
              <a:t>recepção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. 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Lee e Lemieux (2010) </a:t>
            </a:r>
            <a:r>
              <a:rPr lang="en-US" dirty="0" err="1" smtClean="0"/>
              <a:t>discutem</a:t>
            </a:r>
            <a:r>
              <a:rPr lang="en-US" dirty="0" smtClean="0"/>
              <a:t> o </a:t>
            </a:r>
            <a:r>
              <a:rPr lang="en-US" dirty="0" err="1" smtClean="0"/>
              <a:t>caso</a:t>
            </a:r>
            <a:r>
              <a:rPr lang="en-US" dirty="0" smtClean="0"/>
              <a:t> de Fuzzy RDD, </a:t>
            </a:r>
            <a:r>
              <a:rPr lang="en-US" dirty="0" err="1" smtClean="0"/>
              <a:t>onde</a:t>
            </a:r>
            <a:r>
              <a:rPr lang="en-US" dirty="0" smtClean="0"/>
              <a:t> X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discrimina</a:t>
            </a:r>
            <a:r>
              <a:rPr lang="en-US" dirty="0" smtClean="0"/>
              <a:t> </a:t>
            </a:r>
            <a:r>
              <a:rPr lang="en-US" dirty="0" err="1" smtClean="0"/>
              <a:t>perfeitamente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Na </a:t>
            </a:r>
            <a:r>
              <a:rPr lang="en-US" dirty="0" err="1" smtClean="0"/>
              <a:t>prática</a:t>
            </a:r>
            <a:r>
              <a:rPr lang="en-US" dirty="0" smtClean="0"/>
              <a:t>,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um </a:t>
            </a:r>
            <a:r>
              <a:rPr lang="en-US" dirty="0" err="1" smtClean="0"/>
              <a:t>aumento</a:t>
            </a:r>
            <a:r>
              <a:rPr lang="en-US" dirty="0" smtClean="0"/>
              <a:t> (</a:t>
            </a:r>
            <a:r>
              <a:rPr lang="en-US" dirty="0" err="1" smtClean="0"/>
              <a:t>não</a:t>
            </a:r>
            <a:r>
              <a:rPr lang="en-US" dirty="0" smtClean="0"/>
              <a:t> de 0 </a:t>
            </a:r>
            <a:r>
              <a:rPr lang="en-US" dirty="0" err="1" smtClean="0"/>
              <a:t>para</a:t>
            </a:r>
            <a:r>
              <a:rPr lang="en-US" dirty="0" smtClean="0"/>
              <a:t> 1) 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probabilidade</a:t>
            </a:r>
            <a:r>
              <a:rPr lang="en-US" dirty="0" smtClean="0"/>
              <a:t> de </a:t>
            </a:r>
            <a:r>
              <a:rPr lang="en-US" dirty="0" err="1" smtClean="0"/>
              <a:t>receber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passar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X=c.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o </a:t>
            </a:r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prob</a:t>
            </a:r>
            <a:r>
              <a:rPr lang="en-US" dirty="0" smtClean="0"/>
              <a:t> &lt;1.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Assim</a:t>
            </a:r>
            <a:r>
              <a:rPr lang="en-US" dirty="0" smtClean="0"/>
              <a:t>, o </a:t>
            </a:r>
            <a:r>
              <a:rPr lang="en-US" dirty="0" err="1" smtClean="0"/>
              <a:t>salto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entre Y e X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interpretado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ATE.</a:t>
            </a:r>
            <a:endParaRPr lang="en-US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38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err="1" smtClean="0"/>
              <a:t>Fuzzy</a:t>
            </a:r>
            <a:r>
              <a:rPr lang="pt-BR" cap="none" dirty="0" smtClean="0"/>
              <a:t> RDD x Sharp RDD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Análogo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estimador</a:t>
                </a:r>
                <a:r>
                  <a:rPr lang="en-US" dirty="0" smtClean="0"/>
                  <a:t> de Wald de VI,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 é </a:t>
                </a:r>
                <a:r>
                  <a:rPr lang="en-US" dirty="0" err="1" smtClean="0"/>
                  <a:t>obtido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dividindo</a:t>
                </a:r>
                <a:r>
                  <a:rPr lang="en-US" dirty="0" smtClean="0"/>
                  <a:t>-se o </a:t>
                </a:r>
                <a:r>
                  <a:rPr lang="en-US" dirty="0" err="1" smtClean="0"/>
                  <a:t>salto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relação</a:t>
                </a:r>
                <a:r>
                  <a:rPr lang="en-US" dirty="0" smtClean="0"/>
                  <a:t> entre Y e X no </a:t>
                </a:r>
                <a:r>
                  <a:rPr lang="en-US" dirty="0" err="1" smtClean="0"/>
                  <a:t>ponto</a:t>
                </a:r>
                <a:r>
                  <a:rPr lang="en-US" dirty="0" smtClean="0"/>
                  <a:t> c, pela </a:t>
                </a:r>
                <a:r>
                  <a:rPr lang="en-US" dirty="0" err="1" smtClean="0"/>
                  <a:t>fração</a:t>
                </a:r>
                <a:r>
                  <a:rPr lang="en-US" dirty="0" smtClean="0"/>
                  <a:t> que </a:t>
                </a:r>
                <a:r>
                  <a:rPr lang="en-US" dirty="0" err="1" smtClean="0"/>
                  <a:t>foi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induzida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tomar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c (“</a:t>
                </a:r>
                <a:r>
                  <a:rPr lang="en-US" dirty="0" err="1" smtClean="0"/>
                  <a:t>pulo</a:t>
                </a:r>
                <a:r>
                  <a:rPr lang="en-US" dirty="0" smtClean="0"/>
                  <a:t>”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relação</a:t>
                </a:r>
                <a:r>
                  <a:rPr lang="en-US" dirty="0" smtClean="0"/>
                  <a:t> entre D e X)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endParaRPr lang="pt-BR" b="0" i="1" dirty="0" smtClean="0">
                  <a:latin typeface="Cambria Math"/>
                </a:endParaRPr>
              </a:p>
              <a:p>
                <a:pPr marL="4572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↓0</m:t>
                                </m:r>
                              </m:lim>
                            </m:limLow>
                          </m:fName>
                          <m:e>
                            <m:r>
                              <a:rPr lang="pt-BR" i="1">
                                <a:latin typeface="Cambria Math"/>
                              </a:rPr>
                              <m:t>𝐸</m:t>
                            </m:r>
                            <m:r>
                              <a:rPr lang="pt-BR" i="1">
                                <a:latin typeface="Cambria Math"/>
                              </a:rPr>
                              <m:t>[</m:t>
                            </m:r>
                            <m:r>
                              <a:rPr lang="pt-BR" i="1">
                                <a:latin typeface="Cambria Math"/>
                              </a:rPr>
                              <m:t>𝑌</m:t>
                            </m:r>
                          </m:e>
                        </m:func>
                        <m:d>
                          <m:dPr>
                            <m:begChr m:val="|"/>
                            <m:endChr m:val="]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+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  <m:r>
                          <a:rPr lang="pt-BR" i="1">
                            <a:latin typeface="Cambria Math"/>
                            <a:ea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↑0</m:t>
                                </m:r>
                              </m:lim>
                            </m:limLow>
                          </m:fName>
                          <m:e>
                            <m:r>
                              <a:rPr lang="pt-BR" i="1">
                                <a:latin typeface="Cambria Math"/>
                              </a:rPr>
                              <m:t>𝐸</m:t>
                            </m:r>
                            <m:r>
                              <a:rPr lang="pt-BR" i="1">
                                <a:latin typeface="Cambria Math"/>
                              </a:rPr>
                              <m:t>[</m:t>
                            </m:r>
                            <m:r>
                              <a:rPr lang="pt-BR" i="1">
                                <a:latin typeface="Cambria Math"/>
                              </a:rPr>
                              <m:t>𝑌</m:t>
                            </m:r>
                          </m:e>
                        </m:func>
                        <m:d>
                          <m:dPr>
                            <m:begChr m:val="|"/>
                            <m:endChr m:val="]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+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↓0</m:t>
                                </m:r>
                              </m:lim>
                            </m:limLow>
                          </m:fName>
                          <m:e>
                            <m:r>
                              <a:rPr lang="pt-BR" i="1">
                                <a:latin typeface="Cambria Math"/>
                              </a:rPr>
                              <m:t>𝐸</m:t>
                            </m:r>
                            <m:r>
                              <a:rPr lang="pt-BR" i="1">
                                <a:latin typeface="Cambria Math"/>
                              </a:rPr>
                              <m:t>[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𝐷</m:t>
                            </m:r>
                          </m:e>
                        </m:func>
                        <m:d>
                          <m:dPr>
                            <m:begChr m:val="|"/>
                            <m:endChr m:val="]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+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  <m:r>
                          <a:rPr lang="pt-BR" i="1">
                            <a:latin typeface="Cambria Math"/>
                            <a:ea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↑0</m:t>
                                </m:r>
                              </m:lim>
                            </m:limLow>
                          </m:fName>
                          <m:e>
                            <m:r>
                              <a:rPr lang="pt-BR" i="1">
                                <a:latin typeface="Cambria Math"/>
                              </a:rPr>
                              <m:t>𝐸</m:t>
                            </m:r>
                            <m:r>
                              <a:rPr lang="pt-BR" i="1">
                                <a:latin typeface="Cambria Math"/>
                              </a:rPr>
                              <m:t>[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𝐷</m:t>
                            </m:r>
                          </m:e>
                        </m:func>
                        <m:d>
                          <m:dPr>
                            <m:begChr m:val="|"/>
                            <m:endChr m:val="]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𝑋</m:t>
                            </m:r>
                            <m:r>
                              <a:rPr lang="pt-BR" i="1">
                                <a:latin typeface="Cambria Math"/>
                              </a:rPr>
                              <m:t>=</m:t>
                            </m:r>
                            <m:r>
                              <a:rPr lang="pt-BR" i="1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+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den>
                    </m:f>
                    <m:r>
                      <a:rPr lang="pt-BR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  <a:blipFill rotWithShape="0">
                <a:blip r:embed="rId2"/>
                <a:stretch>
                  <a:fillRect l="-1259" t="-1550" r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39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</p:spPr>
            <p:txBody>
              <a:bodyPr/>
              <a:lstStyle/>
              <a:p>
                <a:r>
                  <a:rPr lang="en-US" dirty="0" smtClean="0"/>
                  <a:t>Imagine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variável</a:t>
                </a:r>
                <a:r>
                  <a:rPr lang="en-US" dirty="0" smtClean="0"/>
                  <a:t> D define </a:t>
                </a:r>
                <a:r>
                  <a:rPr lang="en-US" dirty="0" err="1" smtClean="0"/>
                  <a:t>recebimento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err="1" smtClean="0"/>
                  <a:t>Assim</a:t>
                </a:r>
                <a:r>
                  <a:rPr lang="en-US" dirty="0" smtClean="0"/>
                  <a:t>,</a:t>
                </a:r>
              </a:p>
              <a:p>
                <a:pPr algn="ctr">
                  <a:buNone/>
                </a:pPr>
                <a:r>
                  <a:rPr lang="en-US" dirty="0" smtClean="0"/>
                  <a:t>D=1 se 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c</a:t>
                </a:r>
              </a:p>
              <a:p>
                <a:pPr algn="ctr">
                  <a:buNone/>
                </a:pPr>
                <a:r>
                  <a:rPr lang="en-US" dirty="0" smtClean="0"/>
                  <a:t>D=0 se X&lt;c</a:t>
                </a:r>
              </a:p>
              <a:p>
                <a:r>
                  <a:rPr lang="en-US" dirty="0" smtClean="0"/>
                  <a:t>X é </a:t>
                </a:r>
                <a:r>
                  <a:rPr lang="en-US" dirty="0" err="1" smtClean="0"/>
                  <a:t>denominada</a:t>
                </a:r>
                <a:r>
                  <a:rPr lang="en-US" dirty="0" smtClean="0"/>
                  <a:t> de </a:t>
                </a:r>
                <a:r>
                  <a:rPr lang="en-US" b="1" i="1" dirty="0" err="1" smtClean="0"/>
                  <a:t>variável</a:t>
                </a:r>
                <a:r>
                  <a:rPr lang="en-US" b="1" i="1" dirty="0" smtClean="0"/>
                  <a:t> de </a:t>
                </a:r>
                <a:r>
                  <a:rPr lang="en-US" b="1" i="1" dirty="0" err="1" smtClean="0"/>
                  <a:t>atribuição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3929063"/>
              </a:xfrm>
              <a:blipFill rotWithShape="0">
                <a:blip r:embed="rId2"/>
                <a:stretch>
                  <a:fillRect l="-1608" t="-2016" r="-3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764704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err="1" smtClean="0"/>
              <a:t>Fuzzy</a:t>
            </a:r>
            <a:r>
              <a:rPr lang="pt-BR" cap="none" dirty="0" smtClean="0"/>
              <a:t> RDD x Sharp RDD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-35496" y="1484784"/>
                <a:ext cx="9144000" cy="392906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Hahn, Todd e van der </a:t>
                </a:r>
                <a:r>
                  <a:rPr lang="en-US" dirty="0" err="1" smtClean="0"/>
                  <a:t>Klauw</a:t>
                </a:r>
                <a:r>
                  <a:rPr lang="en-US" dirty="0" smtClean="0"/>
                  <a:t> (2001) </a:t>
                </a:r>
                <a:r>
                  <a:rPr lang="en-US" dirty="0" err="1" smtClean="0"/>
                  <a:t>sugerem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rodar</a:t>
                </a:r>
                <a:r>
                  <a:rPr lang="en-US" dirty="0" smtClean="0"/>
                  <a:t> MQ2E e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requer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hipóteses</a:t>
                </a:r>
                <a:r>
                  <a:rPr lang="en-US" dirty="0" smtClean="0"/>
                  <a:t> de </a:t>
                </a:r>
                <a:r>
                  <a:rPr lang="en-US" b="1" dirty="0" err="1" smtClean="0"/>
                  <a:t>monotonicidade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cruzar</a:t>
                </a:r>
                <a:r>
                  <a:rPr lang="en-US" dirty="0" smtClean="0"/>
                  <a:t> X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c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simultaneamente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causa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alguns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tomem</a:t>
                </a:r>
                <a:r>
                  <a:rPr lang="en-US" dirty="0" smtClean="0"/>
                  <a:t> e outros </a:t>
                </a:r>
                <a:r>
                  <a:rPr lang="en-US" dirty="0" err="1" smtClean="0"/>
                  <a:t>rejeitem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) e </a:t>
                </a:r>
                <a:r>
                  <a:rPr lang="en-US" b="1" dirty="0" err="1" smtClean="0"/>
                  <a:t>exclusividade</a:t>
                </a:r>
                <a:r>
                  <a:rPr lang="en-US" b="1" dirty="0" smtClean="0"/>
                  <a:t> (</a:t>
                </a:r>
                <a:r>
                  <a:rPr lang="en-US" dirty="0" err="1" smtClean="0"/>
                  <a:t>cruzar</a:t>
                </a:r>
                <a:r>
                  <a:rPr lang="en-US" dirty="0" smtClean="0"/>
                  <a:t> X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c </a:t>
                </a:r>
                <a:r>
                  <a:rPr lang="en-US" dirty="0" err="1" smtClean="0"/>
                  <a:t>não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impactar</a:t>
                </a:r>
                <a:r>
                  <a:rPr lang="en-US" dirty="0" smtClean="0"/>
                  <a:t> Y </a:t>
                </a:r>
                <a:r>
                  <a:rPr lang="en-US" dirty="0" err="1" smtClean="0"/>
                  <a:t>exceto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pelo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fato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receber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)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Se </a:t>
                </a:r>
                <a:r>
                  <a:rPr lang="en-US" dirty="0" err="1" smtClean="0"/>
                  <a:t>ambas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válidas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então</a:t>
                </a:r>
                <a:r>
                  <a:rPr lang="en-US" dirty="0" smtClean="0"/>
                  <a:t>: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/>
                      </a:rPr>
                      <m:t>|</m:t>
                    </m:r>
                    <m:r>
                      <a:rPr lang="pt-BR" b="0" i="1" smtClean="0">
                        <a:latin typeface="Cambria Math"/>
                      </a:rPr>
                      <m:t>𝑖𝑛𝑑𝑖𝑣</m:t>
                    </m:r>
                    <m:r>
                      <a:rPr lang="pt-BR" b="0" i="1" smtClean="0">
                        <a:latin typeface="Cambria Math"/>
                      </a:rPr>
                      <m:t>í</m:t>
                    </m:r>
                    <m:r>
                      <a:rPr lang="pt-BR" b="0" i="1" smtClean="0">
                        <a:latin typeface="Cambria Math"/>
                      </a:rPr>
                      <m:t>𝑑𝑢𝑜</m:t>
                    </m:r>
                    <m:r>
                      <a:rPr lang="pt-BR" b="0" i="1" smtClean="0">
                        <a:latin typeface="Cambria Math"/>
                      </a:rPr>
                      <m:t> é </m:t>
                    </m:r>
                    <m:r>
                      <a:rPr lang="pt-BR" b="0" i="1" smtClean="0">
                        <a:latin typeface="Cambria Math"/>
                      </a:rPr>
                      <m:t>𝑐𝑜𝑚𝑝𝑙𝑖𝑒𝑟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  <m:r>
                      <a:rPr lang="pt-BR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err="1" smtClean="0"/>
                  <a:t>Onde</a:t>
                </a:r>
                <a:r>
                  <a:rPr lang="en-US" dirty="0" smtClean="0"/>
                  <a:t> complier é </a:t>
                </a:r>
                <a:r>
                  <a:rPr lang="en-US" dirty="0" err="1" smtClean="0"/>
                  <a:t>aquele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recebe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quando</a:t>
                </a:r>
                <a:r>
                  <a:rPr lang="en-US" dirty="0" smtClean="0"/>
                  <a:t> X&gt;c</a:t>
                </a:r>
                <a:endParaRPr lang="en-US" dirty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-35496" y="1484784"/>
                <a:ext cx="9144000" cy="3929063"/>
              </a:xfrm>
              <a:blipFill rotWithShape="0">
                <a:blip r:embed="rId2"/>
                <a:stretch>
                  <a:fillRect l="-1200" t="-1708" r="-1533" b="-218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40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6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20688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err="1" smtClean="0"/>
              <a:t>Fuzzy</a:t>
            </a:r>
            <a:r>
              <a:rPr lang="pt-BR" cap="none" dirty="0" smtClean="0"/>
              <a:t> RDD x Sharp RDD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suma</a:t>
            </a:r>
            <a:r>
              <a:rPr lang="en-US" dirty="0" smtClean="0"/>
              <a:t>, a </a:t>
            </a:r>
            <a:r>
              <a:rPr lang="en-US" dirty="0" err="1" smtClean="0"/>
              <a:t>diferença</a:t>
            </a:r>
            <a:r>
              <a:rPr lang="en-US" dirty="0" smtClean="0"/>
              <a:t> entre Fuzzy e Sharp RDD é </a:t>
            </a:r>
            <a:r>
              <a:rPr lang="en-US" dirty="0" err="1" smtClean="0"/>
              <a:t>análoga</a:t>
            </a:r>
            <a:r>
              <a:rPr lang="en-US" dirty="0" smtClean="0"/>
              <a:t> a </a:t>
            </a:r>
            <a:r>
              <a:rPr lang="en-US" dirty="0" err="1" smtClean="0"/>
              <a:t>diferença</a:t>
            </a:r>
            <a:r>
              <a:rPr lang="en-US" dirty="0" smtClean="0"/>
              <a:t> entre </a:t>
            </a:r>
            <a:r>
              <a:rPr lang="en-US" dirty="0" err="1" smtClean="0"/>
              <a:t>experimento</a:t>
            </a:r>
            <a:r>
              <a:rPr lang="en-US" dirty="0" smtClean="0"/>
              <a:t> </a:t>
            </a:r>
            <a:r>
              <a:rPr lang="en-US" dirty="0" err="1" smtClean="0"/>
              <a:t>aleatório</a:t>
            </a:r>
            <a:r>
              <a:rPr lang="en-US" dirty="0" smtClean="0"/>
              <a:t> com </a:t>
            </a:r>
            <a:r>
              <a:rPr lang="en-US" i="1" dirty="0" smtClean="0"/>
              <a:t>perfect compliance </a:t>
            </a:r>
            <a:r>
              <a:rPr lang="en-US" dirty="0" smtClean="0"/>
              <a:t>e o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i="1" dirty="0" smtClean="0"/>
              <a:t>imperfect </a:t>
            </a:r>
            <a:r>
              <a:rPr lang="en-US" dirty="0" smtClean="0"/>
              <a:t>compliance,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“</a:t>
            </a:r>
            <a:r>
              <a:rPr lang="en-US" dirty="0" err="1" smtClean="0"/>
              <a:t>intenção</a:t>
            </a:r>
            <a:r>
              <a:rPr lang="en-US" dirty="0" smtClean="0"/>
              <a:t> de </a:t>
            </a:r>
            <a:r>
              <a:rPr lang="en-US" dirty="0" err="1" smtClean="0"/>
              <a:t>tratamento</a:t>
            </a:r>
            <a:r>
              <a:rPr lang="en-US" dirty="0" smtClean="0"/>
              <a:t>” é </a:t>
            </a:r>
            <a:r>
              <a:rPr lang="en-US" dirty="0" err="1" smtClean="0"/>
              <a:t>aleatorizada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Também</a:t>
            </a:r>
            <a:r>
              <a:rPr lang="en-US" dirty="0" smtClean="0"/>
              <a:t> é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verificar</a:t>
            </a:r>
            <a:r>
              <a:rPr lang="en-US" dirty="0" smtClean="0"/>
              <a:t> a </a:t>
            </a:r>
            <a:r>
              <a:rPr lang="en-US" dirty="0" err="1" smtClean="0"/>
              <a:t>relação</a:t>
            </a:r>
            <a:r>
              <a:rPr lang="en-US" dirty="0" smtClean="0"/>
              <a:t> entre D e X no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estágio</a:t>
            </a:r>
            <a:r>
              <a:rPr lang="en-US" dirty="0" smtClean="0"/>
              <a:t>,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VI.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41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4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42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13433" r="10448" b="14188"/>
          <a:stretch/>
        </p:blipFill>
        <p:spPr bwMode="auto">
          <a:xfrm>
            <a:off x="251520" y="1644809"/>
            <a:ext cx="8784976" cy="521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1510" y="1916832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r>
              <a:rPr lang="pt-BR" sz="2200" dirty="0">
                <a:solidFill>
                  <a:schemeClr val="accent1"/>
                </a:solidFill>
                <a:latin typeface="Tw Cen MT" pitchFamily="34" charset="0"/>
                <a:cs typeface="+mn-cs"/>
              </a:rPr>
              <a:t>X e tratamento  </a:t>
            </a:r>
            <a:r>
              <a:rPr lang="pt-BR" sz="2200" dirty="0" smtClean="0">
                <a:solidFill>
                  <a:schemeClr val="accent1"/>
                </a:solidFill>
                <a:latin typeface="Tw Cen MT" pitchFamily="34" charset="0"/>
                <a:cs typeface="+mn-cs"/>
              </a:rPr>
              <a:t>           X </a:t>
            </a:r>
            <a:r>
              <a:rPr lang="pt-BR" sz="2200" dirty="0">
                <a:solidFill>
                  <a:schemeClr val="accent1"/>
                </a:solidFill>
                <a:latin typeface="Tw Cen MT" pitchFamily="34" charset="0"/>
                <a:cs typeface="+mn-cs"/>
              </a:rPr>
              <a:t>e observáveis        </a:t>
            </a:r>
            <a:r>
              <a:rPr lang="pt-BR" sz="2200" dirty="0" smtClean="0">
                <a:solidFill>
                  <a:schemeClr val="accent1"/>
                </a:solidFill>
                <a:latin typeface="Tw Cen MT" pitchFamily="34" charset="0"/>
                <a:cs typeface="+mn-cs"/>
              </a:rPr>
              <a:t>     </a:t>
            </a:r>
            <a:r>
              <a:rPr lang="pt-BR" sz="2200" dirty="0">
                <a:solidFill>
                  <a:schemeClr val="accent1"/>
                </a:solidFill>
                <a:latin typeface="Tw Cen MT" pitchFamily="34" charset="0"/>
                <a:cs typeface="+mn-cs"/>
              </a:rPr>
              <a:t>X e </a:t>
            </a:r>
            <a:r>
              <a:rPr lang="pt-BR" sz="2200" dirty="0" smtClean="0">
                <a:solidFill>
                  <a:schemeClr val="accent1"/>
                </a:solidFill>
                <a:latin typeface="Tw Cen MT" pitchFamily="34" charset="0"/>
                <a:cs typeface="+mn-cs"/>
              </a:rPr>
              <a:t>não observáveis</a:t>
            </a:r>
            <a:endParaRPr lang="pt-BR" sz="2200" dirty="0">
              <a:solidFill>
                <a:schemeClr val="accent1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20688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Comparando Métodos</a:t>
            </a:r>
          </a:p>
        </p:txBody>
      </p:sp>
    </p:spTree>
    <p:extLst>
      <p:ext uri="{BB962C8B-B14F-4D97-AF65-F5344CB8AC3E}">
        <p14:creationId xmlns:p14="http://schemas.microsoft.com/office/powerpoint/2010/main" val="3047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Análise Gráfica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Uma forma de </a:t>
            </a:r>
            <a:r>
              <a:rPr lang="en-US" dirty="0" err="1" smtClean="0"/>
              <a:t>apresentar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 no RDD é </a:t>
            </a:r>
            <a:r>
              <a:rPr lang="en-US" dirty="0" err="1" smtClean="0"/>
              <a:t>dividir</a:t>
            </a:r>
            <a:r>
              <a:rPr lang="en-US" dirty="0" smtClean="0"/>
              <a:t> a </a:t>
            </a:r>
            <a:r>
              <a:rPr lang="en-US" dirty="0" err="1" smtClean="0"/>
              <a:t>variável</a:t>
            </a:r>
            <a:r>
              <a:rPr lang="en-US" dirty="0" smtClean="0"/>
              <a:t> X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intervalos</a:t>
            </a:r>
            <a:r>
              <a:rPr lang="en-US" dirty="0" smtClean="0"/>
              <a:t> (</a:t>
            </a:r>
            <a:r>
              <a:rPr lang="en-US" i="1" dirty="0" smtClean="0"/>
              <a:t>bins</a:t>
            </a:r>
            <a:r>
              <a:rPr lang="en-US" dirty="0" smtClean="0"/>
              <a:t>), </a:t>
            </a:r>
            <a:r>
              <a:rPr lang="en-US" dirty="0" err="1" smtClean="0"/>
              <a:t>garantindo</a:t>
            </a:r>
            <a:r>
              <a:rPr lang="en-US" dirty="0" smtClean="0"/>
              <a:t> que </a:t>
            </a:r>
            <a:r>
              <a:rPr lang="en-US" dirty="0" err="1" smtClean="0"/>
              <a:t>haja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bins </a:t>
            </a:r>
            <a:r>
              <a:rPr lang="en-US" dirty="0" err="1" smtClean="0"/>
              <a:t>distintos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um bin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observações</a:t>
            </a:r>
            <a:r>
              <a:rPr lang="en-US" dirty="0" smtClean="0"/>
              <a:t> </a:t>
            </a:r>
            <a:r>
              <a:rPr lang="en-US" dirty="0" err="1" smtClean="0"/>
              <a:t>tratadas</a:t>
            </a:r>
            <a:r>
              <a:rPr lang="en-US" dirty="0" smtClean="0"/>
              <a:t> e </a:t>
            </a:r>
            <a:r>
              <a:rPr lang="en-US" dirty="0" err="1" smtClean="0"/>
              <a:t>não-tratadas</a:t>
            </a:r>
            <a:r>
              <a:rPr lang="en-US" dirty="0" smtClean="0"/>
              <a:t>)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Calcula</a:t>
            </a:r>
            <a:r>
              <a:rPr lang="en-US" dirty="0" smtClean="0"/>
              <a:t>-se o valor </a:t>
            </a:r>
            <a:r>
              <a:rPr lang="en-US" dirty="0" err="1" smtClean="0"/>
              <a:t>médio</a:t>
            </a:r>
            <a:r>
              <a:rPr lang="en-US" dirty="0" smtClean="0"/>
              <a:t> de Y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bin e </a:t>
            </a:r>
            <a:r>
              <a:rPr lang="en-US" dirty="0" err="1" smtClean="0"/>
              <a:t>representa-os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dispersão</a:t>
            </a:r>
            <a:r>
              <a:rPr lang="en-US" dirty="0" smtClean="0"/>
              <a:t> com o valor </a:t>
            </a:r>
            <a:r>
              <a:rPr lang="en-US" dirty="0" err="1" smtClean="0"/>
              <a:t>médio</a:t>
            </a:r>
            <a:r>
              <a:rPr lang="en-US" dirty="0" smtClean="0"/>
              <a:t> do bin.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43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Análise Gráfica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28775"/>
                <a:ext cx="8964613" cy="295235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Formalmente, </a:t>
                </a:r>
                <a:r>
                  <a:rPr lang="en-US" dirty="0" err="1" smtClean="0"/>
                  <a:t>para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alguma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janela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h</a:t>
                </a:r>
                <a:r>
                  <a:rPr lang="en-US" dirty="0"/>
                  <a:t> </a:t>
                </a:r>
                <a:r>
                  <a:rPr lang="en-US" dirty="0" smtClean="0"/>
                  <a:t>e </a:t>
                </a:r>
                <a:r>
                  <a:rPr lang="en-US" dirty="0" err="1" smtClean="0"/>
                  <a:t>para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número</a:t>
                </a:r>
                <a:r>
                  <a:rPr lang="en-US" dirty="0" smtClean="0"/>
                  <a:t> de bins K</a:t>
                </a:r>
                <a:r>
                  <a:rPr lang="en-US" baseline="-25000" dirty="0" smtClean="0"/>
                  <a:t>0</a:t>
                </a:r>
                <a:r>
                  <a:rPr lang="en-US" baseline="30000" dirty="0"/>
                  <a:t> </a:t>
                </a:r>
                <a:r>
                  <a:rPr lang="en-US" dirty="0" smtClean="0"/>
                  <a:t>e 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à </a:t>
                </a:r>
                <a:r>
                  <a:rPr lang="en-US" dirty="0" err="1" smtClean="0"/>
                  <a:t>esquerda</a:t>
                </a:r>
                <a:r>
                  <a:rPr lang="en-US" dirty="0" smtClean="0"/>
                  <a:t> e à </a:t>
                </a:r>
                <a:r>
                  <a:rPr lang="en-US" dirty="0" err="1" smtClean="0"/>
                  <a:t>direita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ponto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corte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respectivamente</a:t>
                </a:r>
                <a:r>
                  <a:rPr lang="en-US" dirty="0" smtClean="0"/>
                  <a:t>, a </a:t>
                </a:r>
                <a:r>
                  <a:rPr lang="en-US" dirty="0" err="1" smtClean="0"/>
                  <a:t>ideia</a:t>
                </a:r>
                <a:r>
                  <a:rPr lang="en-US" dirty="0" smtClean="0"/>
                  <a:t> é </a:t>
                </a:r>
                <a:r>
                  <a:rPr lang="en-US" dirty="0" err="1" smtClean="0"/>
                  <a:t>construir</a:t>
                </a:r>
                <a:r>
                  <a:rPr lang="en-US" dirty="0" smtClean="0"/>
                  <a:t> bins (b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,b</a:t>
                </a:r>
                <a:r>
                  <a:rPr lang="en-US" baseline="-25000" dirty="0" smtClean="0"/>
                  <a:t>k+1</a:t>
                </a:r>
                <a:r>
                  <a:rPr lang="en-US" dirty="0" smtClean="0"/>
                  <a:t>], </a:t>
                </a:r>
                <a:r>
                  <a:rPr lang="en-US" dirty="0" err="1" smtClean="0"/>
                  <a:t>para</a:t>
                </a:r>
                <a:r>
                  <a:rPr lang="en-US" dirty="0" smtClean="0"/>
                  <a:t> k=1,…K=</a:t>
                </a:r>
                <a:r>
                  <a:rPr lang="en-US" dirty="0"/>
                  <a:t> </a:t>
                </a:r>
                <a:r>
                  <a:rPr lang="en-US" dirty="0" smtClean="0"/>
                  <a:t>K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+K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onde</a:t>
                </a:r>
                <a:r>
                  <a:rPr lang="en-US" dirty="0" smtClean="0"/>
                  <a:t> 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h</m:t>
                    </m:r>
                  </m:oMath>
                </a14:m>
                <a:endParaRPr lang="en-US" i="1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i="1" dirty="0" smtClean="0"/>
                  <a:t>Ex: </a:t>
                </a:r>
                <a:r>
                  <a:rPr lang="en-US" dirty="0" smtClean="0"/>
                  <a:t>K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=3; 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=4; h=1  </a:t>
                </a:r>
                <a:r>
                  <a:rPr lang="en-US" dirty="0" smtClean="0">
                    <a:sym typeface="Wingdings" panose="05000000000000000000" pitchFamily="2" charset="2"/>
                  </a:rPr>
                  <a:t> 7 bins (k=1, …,7)</a:t>
                </a:r>
                <a:endParaRPr lang="en-US" i="1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endParaRPr lang="en-US" i="1" dirty="0"/>
              </a:p>
              <a:p>
                <a:pPr marL="0" lvl="1" indent="0">
                  <a:buNone/>
                </a:pPr>
                <a:endParaRPr lang="en-US" i="1" dirty="0" smtClean="0"/>
              </a:p>
              <a:p>
                <a:pPr marL="0" lvl="1" indent="0">
                  <a:buNone/>
                </a:pPr>
                <a:r>
                  <a:rPr lang="en-US" dirty="0" smtClean="0"/>
                  <a:t>OBS: A </a:t>
                </a:r>
                <a:r>
                  <a:rPr lang="en-US" dirty="0" err="1" smtClean="0"/>
                  <a:t>janela</a:t>
                </a:r>
                <a:r>
                  <a:rPr lang="en-US" dirty="0" smtClean="0"/>
                  <a:t> é a </a:t>
                </a:r>
                <a:r>
                  <a:rPr lang="en-US" dirty="0" err="1" smtClean="0"/>
                  <a:t>largura</a:t>
                </a:r>
                <a:r>
                  <a:rPr lang="en-US" dirty="0" smtClean="0"/>
                  <a:t> do bin.</a:t>
                </a:r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28775"/>
                <a:ext cx="8964613" cy="2952353"/>
              </a:xfrm>
              <a:blipFill rotWithShape="0">
                <a:blip r:embed="rId2"/>
                <a:stretch>
                  <a:fillRect l="-1360" t="-2066" b="-53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44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907704" y="4869160"/>
            <a:ext cx="4680520" cy="72008"/>
            <a:chOff x="827584" y="4581128"/>
            <a:chExt cx="4680520" cy="72008"/>
          </a:xfrm>
        </p:grpSpPr>
        <p:cxnSp>
          <p:nvCxnSpPr>
            <p:cNvPr id="3" name="Conector reto 2"/>
            <p:cNvCxnSpPr/>
            <p:nvPr/>
          </p:nvCxnSpPr>
          <p:spPr>
            <a:xfrm>
              <a:off x="827584" y="4581128"/>
              <a:ext cx="4680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1187624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691680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2267744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2843808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3347864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3923928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4499992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5004048" y="4581128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35696" y="4941169"/>
            <a:ext cx="4680520" cy="720079"/>
          </a:xfrm>
        </p:spPr>
        <p:txBody>
          <a:bodyPr/>
          <a:lstStyle/>
          <a:p>
            <a:pPr marL="0" lvl="1" indent="0">
              <a:buNone/>
            </a:pPr>
            <a:r>
              <a:rPr lang="en-US" i="1" dirty="0" smtClean="0"/>
              <a:t> -3  -2   -1    0   1    2    3   4  </a:t>
            </a:r>
          </a:p>
        </p:txBody>
      </p:sp>
    </p:spTree>
    <p:extLst>
      <p:ext uri="{BB962C8B-B14F-4D97-AF65-F5344CB8AC3E}">
        <p14:creationId xmlns:p14="http://schemas.microsoft.com/office/powerpoint/2010/main" val="17214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Análise Gráfica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2952353"/>
              </a:xfrm>
            </p:spPr>
            <p:txBody>
              <a:bodyPr/>
              <a:lstStyle/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O </a:t>
                </a:r>
                <a:r>
                  <a:rPr lang="en-US" dirty="0" err="1" smtClean="0"/>
                  <a:t>resultado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médio</a:t>
                </a:r>
                <a:r>
                  <a:rPr lang="en-US" dirty="0" smtClean="0"/>
                  <a:t> do bin é dado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: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 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457200" lvl="1" indent="-457200">
                  <a:buFont typeface="Arial" pitchFamily="34" charset="0"/>
                  <a:buChar char="•"/>
                </a:pPr>
                <a:r>
                  <a:rPr lang="en-US" dirty="0" smtClean="0"/>
                  <a:t>E o </a:t>
                </a:r>
                <a:r>
                  <a:rPr lang="en-US" dirty="0" err="1" smtClean="0"/>
                  <a:t>número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elementos</a:t>
                </a:r>
                <a:r>
                  <a:rPr lang="en-US" dirty="0" smtClean="0"/>
                  <a:t> do bin é dado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:</a:t>
                </a:r>
              </a:p>
              <a:p>
                <a:pPr marL="457200" lvl="1" indent="-45720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pt-BR" i="1">
                              <a:latin typeface="Cambria Math"/>
                            </a:rPr>
                            <m:t> 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2952353"/>
              </a:xfrm>
              <a:blipFill rotWithShape="1">
                <a:blip r:embed="rId2" cstate="print"/>
                <a:stretch>
                  <a:fillRect l="-1189" t="-2066" b="-4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45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2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Análise Gráfica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6512" y="1484784"/>
            <a:ext cx="9144000" cy="295235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r>
              <a:rPr lang="en-US" dirty="0" smtClean="0"/>
              <a:t> tem a </a:t>
            </a:r>
            <a:r>
              <a:rPr lang="en-US" dirty="0" err="1" smtClean="0"/>
              <a:t>vantagem</a:t>
            </a:r>
            <a:r>
              <a:rPr lang="en-US" dirty="0" smtClean="0"/>
              <a:t> de </a:t>
            </a:r>
            <a:r>
              <a:rPr lang="en-US" dirty="0" err="1" smtClean="0"/>
              <a:t>facilitar</a:t>
            </a:r>
            <a:r>
              <a:rPr lang="en-US" dirty="0" smtClean="0"/>
              <a:t> a </a:t>
            </a:r>
            <a:r>
              <a:rPr lang="en-US" dirty="0" err="1" smtClean="0"/>
              <a:t>visualização</a:t>
            </a:r>
            <a:r>
              <a:rPr lang="en-US" dirty="0" smtClean="0"/>
              <a:t> da forma </a:t>
            </a:r>
            <a:r>
              <a:rPr lang="en-US" dirty="0" err="1" smtClean="0"/>
              <a:t>funcional</a:t>
            </a:r>
            <a:r>
              <a:rPr lang="en-US" dirty="0" smtClean="0"/>
              <a:t> da </a:t>
            </a:r>
            <a:r>
              <a:rPr lang="en-US" dirty="0" err="1" smtClean="0"/>
              <a:t>regressão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 smtClean="0"/>
              <a:t>ideia</a:t>
            </a:r>
            <a:r>
              <a:rPr lang="en-US" dirty="0" smtClean="0"/>
              <a:t> do </a:t>
            </a:r>
            <a:r>
              <a:rPr lang="en-US" dirty="0" err="1" smtClean="0"/>
              <a:t>tamanho</a:t>
            </a:r>
            <a:r>
              <a:rPr lang="en-US" dirty="0" smtClean="0"/>
              <a:t> do </a:t>
            </a:r>
            <a:r>
              <a:rPr lang="en-US" dirty="0" err="1" smtClean="0"/>
              <a:t>salto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Y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, </a:t>
            </a:r>
            <a:r>
              <a:rPr lang="en-US" dirty="0" err="1" smtClean="0"/>
              <a:t>isto</a:t>
            </a:r>
            <a:r>
              <a:rPr lang="en-US" dirty="0" smtClean="0"/>
              <a:t> é, do </a:t>
            </a:r>
            <a:r>
              <a:rPr lang="en-US" dirty="0" err="1" smtClean="0"/>
              <a:t>efeito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se </a:t>
            </a:r>
            <a:r>
              <a:rPr lang="en-US" dirty="0" err="1" smtClean="0"/>
              <a:t>há</a:t>
            </a:r>
            <a:r>
              <a:rPr lang="en-US" dirty="0" smtClean="0"/>
              <a:t> “</a:t>
            </a:r>
            <a:r>
              <a:rPr lang="en-US" dirty="0" err="1" smtClean="0"/>
              <a:t>pulos</a:t>
            </a:r>
            <a:r>
              <a:rPr lang="en-US" dirty="0" smtClean="0"/>
              <a:t>” </a:t>
            </a:r>
            <a:r>
              <a:rPr lang="en-US" dirty="0" err="1" smtClean="0"/>
              <a:t>em</a:t>
            </a:r>
            <a:r>
              <a:rPr lang="en-US" dirty="0" smtClean="0"/>
              <a:t> outros </a:t>
            </a:r>
            <a:r>
              <a:rPr lang="en-US" dirty="0" err="1" smtClean="0"/>
              <a:t>pontos</a:t>
            </a:r>
            <a:r>
              <a:rPr lang="en-US" dirty="0" smtClean="0"/>
              <a:t>, </a:t>
            </a:r>
            <a:r>
              <a:rPr lang="en-US" dirty="0" err="1" smtClean="0"/>
              <a:t>além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estreitos</a:t>
            </a:r>
            <a:r>
              <a:rPr lang="en-US" dirty="0" smtClean="0"/>
              <a:t> </a:t>
            </a:r>
            <a:r>
              <a:rPr lang="en-US" dirty="0" err="1" smtClean="0"/>
              <a:t>forem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bins, </a:t>
            </a:r>
            <a:r>
              <a:rPr lang="en-US" dirty="0" err="1" smtClean="0"/>
              <a:t>aumenta</a:t>
            </a:r>
            <a:r>
              <a:rPr lang="en-US" dirty="0" smtClean="0"/>
              <a:t> a </a:t>
            </a:r>
            <a:r>
              <a:rPr lang="en-US" dirty="0" err="1" smtClean="0"/>
              <a:t>variância</a:t>
            </a:r>
            <a:r>
              <a:rPr lang="en-US" dirty="0" smtClean="0"/>
              <a:t> das </a:t>
            </a:r>
            <a:r>
              <a:rPr lang="en-US" dirty="0" err="1" smtClean="0"/>
              <a:t>estimativas</a:t>
            </a:r>
            <a:r>
              <a:rPr lang="en-US" dirty="0" smtClean="0"/>
              <a:t>. Se </a:t>
            </a:r>
            <a:r>
              <a:rPr lang="en-US" dirty="0" err="1" smtClean="0"/>
              <a:t>forem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largos, </a:t>
            </a:r>
            <a:r>
              <a:rPr lang="en-US" dirty="0" err="1" smtClean="0"/>
              <a:t>aumenta</a:t>
            </a:r>
            <a:r>
              <a:rPr lang="en-US" dirty="0" smtClean="0"/>
              <a:t> o </a:t>
            </a:r>
            <a:r>
              <a:rPr lang="en-US" dirty="0" err="1" smtClean="0"/>
              <a:t>viés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46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20688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Análise Gráfica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295235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 </a:t>
            </a:r>
            <a:r>
              <a:rPr lang="en-US" dirty="0" err="1" smtClean="0"/>
              <a:t>janela</a:t>
            </a:r>
            <a:r>
              <a:rPr lang="en-US" dirty="0" smtClean="0"/>
              <a:t> é um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sensível</a:t>
            </a:r>
            <a:r>
              <a:rPr lang="en-US" dirty="0" smtClean="0"/>
              <a:t>. Se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estimando</a:t>
            </a:r>
            <a:r>
              <a:rPr lang="en-US" dirty="0" smtClean="0"/>
              <a:t> a </a:t>
            </a:r>
            <a:r>
              <a:rPr lang="en-US" dirty="0" err="1" smtClean="0"/>
              <a:t>regressão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paramétrico</a:t>
            </a:r>
            <a:r>
              <a:rPr lang="en-US" dirty="0" smtClean="0"/>
              <a:t> (MQO), </a:t>
            </a:r>
            <a:r>
              <a:rPr lang="en-US" dirty="0" err="1" smtClean="0"/>
              <a:t>sugere</a:t>
            </a:r>
            <a:r>
              <a:rPr lang="en-US" dirty="0" smtClean="0"/>
              <a:t>-se: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A) imagine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K´ bins dummies. Dobra o </a:t>
            </a:r>
            <a:r>
              <a:rPr lang="en-US" dirty="0" err="1" smtClean="0"/>
              <a:t>número</a:t>
            </a:r>
            <a:r>
              <a:rPr lang="en-US" dirty="0" smtClean="0"/>
              <a:t> de bins </a:t>
            </a:r>
            <a:r>
              <a:rPr lang="en-US" dirty="0" err="1" smtClean="0"/>
              <a:t>para</a:t>
            </a:r>
            <a:r>
              <a:rPr lang="en-US" dirty="0" smtClean="0"/>
              <a:t> 2K´ (e </a:t>
            </a:r>
            <a:r>
              <a:rPr lang="en-US" dirty="0" err="1" smtClean="0"/>
              <a:t>reduz</a:t>
            </a:r>
            <a:r>
              <a:rPr lang="en-US" dirty="0" smtClean="0"/>
              <a:t> a </a:t>
            </a:r>
            <a:r>
              <a:rPr lang="en-US" dirty="0" err="1" smtClean="0"/>
              <a:t>janela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metade</a:t>
            </a:r>
            <a:r>
              <a:rPr lang="en-US" dirty="0" smtClean="0"/>
              <a:t>).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teste</a:t>
            </a:r>
            <a:r>
              <a:rPr lang="en-US" dirty="0" smtClean="0"/>
              <a:t> F </a:t>
            </a:r>
            <a:r>
              <a:rPr lang="en-US" dirty="0" err="1" smtClean="0"/>
              <a:t>comparando</a:t>
            </a:r>
            <a:r>
              <a:rPr lang="en-US" dirty="0" smtClean="0"/>
              <a:t> R</a:t>
            </a:r>
            <a:r>
              <a:rPr lang="en-US" baseline="30000" dirty="0" smtClean="0"/>
              <a:t>2 </a:t>
            </a:r>
            <a:r>
              <a:rPr lang="en-US" dirty="0" smtClean="0"/>
              <a:t>dos </a:t>
            </a:r>
            <a:r>
              <a:rPr lang="en-US" dirty="0" err="1" smtClean="0"/>
              <a:t>modelos</a:t>
            </a:r>
            <a:r>
              <a:rPr lang="en-US" dirty="0" smtClean="0"/>
              <a:t> com </a:t>
            </a:r>
            <a:r>
              <a:rPr lang="en-US" dirty="0" err="1" smtClean="0"/>
              <a:t>mais</a:t>
            </a:r>
            <a:r>
              <a:rPr lang="en-US" dirty="0" smtClean="0"/>
              <a:t> bins (</a:t>
            </a:r>
            <a:r>
              <a:rPr lang="en-US" dirty="0" err="1" smtClean="0"/>
              <a:t>irrestrito</a:t>
            </a:r>
            <a:r>
              <a:rPr lang="en-US" dirty="0" smtClean="0"/>
              <a:t>) e </a:t>
            </a:r>
            <a:r>
              <a:rPr lang="en-US" dirty="0" err="1" smtClean="0"/>
              <a:t>menos</a:t>
            </a:r>
            <a:r>
              <a:rPr lang="en-US" dirty="0" smtClean="0"/>
              <a:t> bins (</a:t>
            </a:r>
            <a:r>
              <a:rPr lang="en-US" dirty="0" err="1" smtClean="0"/>
              <a:t>restrito</a:t>
            </a:r>
            <a:r>
              <a:rPr lang="en-US" dirty="0" smtClean="0"/>
              <a:t>). 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rejeitar</a:t>
            </a:r>
            <a:r>
              <a:rPr lang="en-US" dirty="0" smtClean="0"/>
              <a:t> a </a:t>
            </a:r>
            <a:r>
              <a:rPr lang="en-US" dirty="0" err="1" smtClean="0"/>
              <a:t>nula</a:t>
            </a:r>
            <a:r>
              <a:rPr lang="en-US" dirty="0" smtClean="0"/>
              <a:t>,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suavizando</a:t>
            </a:r>
            <a:r>
              <a:rPr lang="en-US" dirty="0" smtClean="0"/>
              <a:t> </a:t>
            </a:r>
            <a:r>
              <a:rPr lang="en-US" dirty="0" err="1" smtClean="0"/>
              <a:t>demais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K´ bins. </a:t>
            </a:r>
            <a:endParaRPr lang="en-US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47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764704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Análise Gráfica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964613" cy="295235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escolha</a:t>
            </a:r>
            <a:r>
              <a:rPr lang="en-US" dirty="0" smtClean="0"/>
              <a:t> da </a:t>
            </a:r>
            <a:r>
              <a:rPr lang="en-US" dirty="0" err="1" smtClean="0"/>
              <a:t>janela</a:t>
            </a:r>
            <a:r>
              <a:rPr lang="en-US" dirty="0" smtClean="0"/>
              <a:t> é um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sensível</a:t>
            </a:r>
            <a:r>
              <a:rPr lang="en-US" dirty="0" smtClean="0"/>
              <a:t>. Se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estimando</a:t>
            </a:r>
            <a:r>
              <a:rPr lang="en-US" dirty="0" smtClean="0"/>
              <a:t> a </a:t>
            </a:r>
            <a:r>
              <a:rPr lang="en-US" dirty="0" err="1" smtClean="0"/>
              <a:t>regressão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paramétrico</a:t>
            </a:r>
            <a:r>
              <a:rPr lang="en-US" dirty="0" smtClean="0"/>
              <a:t> (MQO), </a:t>
            </a:r>
            <a:r>
              <a:rPr lang="en-US" dirty="0" err="1" smtClean="0"/>
              <a:t>sugere</a:t>
            </a:r>
            <a:r>
              <a:rPr lang="en-US" dirty="0" smtClean="0"/>
              <a:t>-se: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B) se </a:t>
            </a:r>
            <a:r>
              <a:rPr lang="en-US" dirty="0" err="1" smtClean="0"/>
              <a:t>os</a:t>
            </a:r>
            <a:r>
              <a:rPr lang="en-US" dirty="0" smtClean="0"/>
              <a:t> bins </a:t>
            </a:r>
            <a:r>
              <a:rPr lang="en-US" dirty="0" err="1" smtClean="0"/>
              <a:t>forem</a:t>
            </a:r>
            <a:r>
              <a:rPr lang="en-US" dirty="0" smtClean="0"/>
              <a:t> </a:t>
            </a:r>
            <a:r>
              <a:rPr lang="en-US" dirty="0" err="1" smtClean="0"/>
              <a:t>estreitos</a:t>
            </a:r>
            <a:r>
              <a:rPr lang="en-US" dirty="0" smtClean="0"/>
              <a:t> o </a:t>
            </a:r>
            <a:r>
              <a:rPr lang="en-US" dirty="0" err="1" smtClean="0"/>
              <a:t>suficiente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haver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entre X e Y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bin. (</a:t>
            </a:r>
            <a:r>
              <a:rPr lang="en-US" dirty="0" err="1" smtClean="0"/>
              <a:t>Roda</a:t>
            </a:r>
            <a:r>
              <a:rPr lang="en-US" dirty="0" smtClean="0"/>
              <a:t>-se  MQO de Y </a:t>
            </a:r>
            <a:r>
              <a:rPr lang="en-US" dirty="0" err="1" smtClean="0"/>
              <a:t>em</a:t>
            </a:r>
            <a:r>
              <a:rPr lang="en-US" dirty="0" smtClean="0"/>
              <a:t> X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bin).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r>
              <a:rPr lang="en-US" dirty="0" smtClean="0"/>
              <a:t> </a:t>
            </a:r>
            <a:r>
              <a:rPr lang="en-US" dirty="0" err="1" smtClean="0"/>
              <a:t>colocando</a:t>
            </a:r>
            <a:r>
              <a:rPr lang="en-US" dirty="0" smtClean="0"/>
              <a:t>-se </a:t>
            </a:r>
            <a:r>
              <a:rPr lang="en-US" dirty="0" err="1" smtClean="0"/>
              <a:t>interações</a:t>
            </a:r>
            <a:r>
              <a:rPr lang="en-US" dirty="0" smtClean="0"/>
              <a:t> das dummies de bins com X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de Y </a:t>
            </a:r>
            <a:r>
              <a:rPr lang="en-US" dirty="0" err="1" smtClean="0"/>
              <a:t>em</a:t>
            </a:r>
            <a:r>
              <a:rPr lang="en-US" dirty="0" smtClean="0"/>
              <a:t> dummies de bins e </a:t>
            </a:r>
            <a:r>
              <a:rPr lang="en-US" dirty="0" err="1" smtClean="0"/>
              <a:t>testando</a:t>
            </a:r>
            <a:r>
              <a:rPr lang="en-US" dirty="0" smtClean="0"/>
              <a:t> a </a:t>
            </a:r>
            <a:r>
              <a:rPr lang="en-US" dirty="0" err="1" smtClean="0"/>
              <a:t>significância</a:t>
            </a:r>
            <a:r>
              <a:rPr lang="en-US" dirty="0" smtClean="0"/>
              <a:t> </a:t>
            </a:r>
            <a:r>
              <a:rPr lang="en-US" dirty="0" err="1" smtClean="0"/>
              <a:t>conjunta</a:t>
            </a:r>
            <a:r>
              <a:rPr lang="en-US" dirty="0" smtClean="0"/>
              <a:t> das </a:t>
            </a:r>
            <a:r>
              <a:rPr lang="en-US" dirty="0" err="1" smtClean="0"/>
              <a:t>interações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48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-36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Exemplo: voto 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9144000" cy="295235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Efeito</a:t>
            </a:r>
            <a:r>
              <a:rPr lang="en-US" dirty="0" smtClean="0"/>
              <a:t> do </a:t>
            </a:r>
            <a:r>
              <a:rPr lang="en-US" dirty="0" err="1" smtClean="0"/>
              <a:t>parcela</a:t>
            </a:r>
            <a:r>
              <a:rPr lang="en-US" dirty="0" smtClean="0"/>
              <a:t> de </a:t>
            </a:r>
            <a:r>
              <a:rPr lang="en-US" dirty="0" err="1" smtClean="0"/>
              <a:t>votos</a:t>
            </a:r>
            <a:r>
              <a:rPr lang="en-US" dirty="0" smtClean="0"/>
              <a:t> </a:t>
            </a:r>
            <a:r>
              <a:rPr lang="en-US" dirty="0" err="1" smtClean="0"/>
              <a:t>democratas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eleição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probabilidade</a:t>
            </a:r>
            <a:r>
              <a:rPr lang="en-US" dirty="0" smtClean="0"/>
              <a:t> de re-</a:t>
            </a:r>
            <a:r>
              <a:rPr lang="en-US" dirty="0" err="1" smtClean="0"/>
              <a:t>eleição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t+1 (Lee, 2008) 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São </a:t>
            </a:r>
            <a:r>
              <a:rPr lang="en-US" dirty="0" err="1" smtClean="0"/>
              <a:t>modelos</a:t>
            </a:r>
            <a:r>
              <a:rPr lang="en-US" dirty="0" smtClean="0"/>
              <a:t> MQO a </a:t>
            </a:r>
            <a:r>
              <a:rPr lang="en-US" dirty="0" err="1" smtClean="0"/>
              <a:t>quarta</a:t>
            </a:r>
            <a:r>
              <a:rPr lang="en-US" dirty="0" smtClean="0"/>
              <a:t> </a:t>
            </a:r>
            <a:r>
              <a:rPr lang="en-US" dirty="0" err="1" smtClean="0"/>
              <a:t>potência</a:t>
            </a:r>
            <a:r>
              <a:rPr lang="en-US" dirty="0" smtClean="0"/>
              <a:t> </a:t>
            </a:r>
            <a:r>
              <a:rPr lang="en-US" dirty="0" err="1" smtClean="0"/>
              <a:t>estimados</a:t>
            </a:r>
            <a:r>
              <a:rPr lang="en-US" dirty="0" smtClean="0"/>
              <a:t> </a:t>
            </a:r>
            <a:r>
              <a:rPr lang="en-US" dirty="0" err="1" smtClean="0"/>
              <a:t>separadamente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. 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variável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 smtClean="0"/>
              <a:t> (X) é a </a:t>
            </a:r>
            <a:r>
              <a:rPr lang="en-US" dirty="0" err="1" smtClean="0"/>
              <a:t>diferença</a:t>
            </a:r>
            <a:r>
              <a:rPr lang="en-US" dirty="0" smtClean="0"/>
              <a:t> entre a </a:t>
            </a:r>
            <a:r>
              <a:rPr lang="en-US" dirty="0" err="1" smtClean="0"/>
              <a:t>parcela</a:t>
            </a:r>
            <a:r>
              <a:rPr lang="en-US" dirty="0" smtClean="0"/>
              <a:t> de </a:t>
            </a:r>
            <a:r>
              <a:rPr lang="en-US" dirty="0" err="1" smtClean="0"/>
              <a:t>votos</a:t>
            </a:r>
            <a:r>
              <a:rPr lang="en-US" dirty="0" smtClean="0"/>
              <a:t> </a:t>
            </a:r>
            <a:r>
              <a:rPr lang="en-US" dirty="0" err="1" smtClean="0"/>
              <a:t>democratas</a:t>
            </a:r>
            <a:r>
              <a:rPr lang="en-US" dirty="0" smtClean="0"/>
              <a:t> e </a:t>
            </a:r>
            <a:r>
              <a:rPr lang="en-US" dirty="0" err="1" smtClean="0"/>
              <a:t>republicanos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eleição</a:t>
            </a:r>
            <a:r>
              <a:rPr lang="en-US" dirty="0" smtClean="0"/>
              <a:t> anterior (</a:t>
            </a:r>
            <a:r>
              <a:rPr lang="en-US" dirty="0" err="1" smtClean="0"/>
              <a:t>normalizada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zero). </a:t>
            </a:r>
            <a:r>
              <a:rPr lang="en-US" dirty="0" err="1" smtClean="0"/>
              <a:t>Assim</a:t>
            </a:r>
            <a:r>
              <a:rPr lang="en-US" dirty="0" smtClean="0"/>
              <a:t>, o </a:t>
            </a:r>
            <a:r>
              <a:rPr lang="en-US" dirty="0" err="1" smtClean="0"/>
              <a:t>democrata</a:t>
            </a:r>
            <a:r>
              <a:rPr lang="en-US" dirty="0" smtClean="0"/>
              <a:t> é </a:t>
            </a:r>
            <a:r>
              <a:rPr lang="en-US" dirty="0" err="1" smtClean="0"/>
              <a:t>reeleito</a:t>
            </a:r>
            <a:r>
              <a:rPr lang="en-US" dirty="0" smtClean="0"/>
              <a:t>  se X&gt;0.</a:t>
            </a:r>
            <a:endParaRPr lang="en-US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49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4" y="1628775"/>
            <a:ext cx="8893175" cy="4248497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trabalho</a:t>
            </a:r>
            <a:r>
              <a:rPr lang="en-US" dirty="0" smtClean="0"/>
              <a:t> original de </a:t>
            </a:r>
            <a:r>
              <a:rPr lang="en-US" dirty="0" err="1" smtClean="0"/>
              <a:t>Thistlethwaite</a:t>
            </a:r>
            <a:r>
              <a:rPr lang="en-US" dirty="0" smtClean="0"/>
              <a:t> e Campbell (1960), </a:t>
            </a:r>
            <a:r>
              <a:rPr lang="en-US" dirty="0" err="1" smtClean="0"/>
              <a:t>avaliou</a:t>
            </a:r>
            <a:r>
              <a:rPr lang="en-US" dirty="0" smtClean="0"/>
              <a:t>-se o </a:t>
            </a:r>
            <a:r>
              <a:rPr lang="en-US" dirty="0" err="1" smtClean="0"/>
              <a:t>impacto</a:t>
            </a:r>
            <a:r>
              <a:rPr lang="en-US" dirty="0" smtClean="0"/>
              <a:t> de </a:t>
            </a:r>
            <a:r>
              <a:rPr lang="en-US" dirty="0" err="1" smtClean="0"/>
              <a:t>prêmio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mérito</a:t>
            </a:r>
            <a:r>
              <a:rPr lang="en-US" dirty="0" smtClean="0"/>
              <a:t> </a:t>
            </a:r>
            <a:r>
              <a:rPr lang="en-US" dirty="0" err="1" smtClean="0"/>
              <a:t>acadêmico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futuros</a:t>
            </a:r>
            <a:r>
              <a:rPr lang="en-US" dirty="0" smtClean="0"/>
              <a:t> (</a:t>
            </a:r>
            <a:r>
              <a:rPr lang="en-US" dirty="0" err="1" smtClean="0"/>
              <a:t>ingresso</a:t>
            </a:r>
            <a:r>
              <a:rPr lang="en-US" dirty="0" smtClean="0"/>
              <a:t> no </a:t>
            </a:r>
            <a:r>
              <a:rPr lang="en-US" dirty="0" err="1" smtClean="0"/>
              <a:t>ensino</a:t>
            </a:r>
            <a:r>
              <a:rPr lang="en-US" dirty="0" smtClean="0"/>
              <a:t> superior,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tinham</a:t>
            </a:r>
            <a:r>
              <a:rPr lang="en-US" dirty="0" smtClean="0"/>
              <a:t> </a:t>
            </a:r>
            <a:r>
              <a:rPr lang="en-US" dirty="0" err="1" smtClean="0"/>
              <a:t>desempenho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teste </a:t>
            </a:r>
            <a:r>
              <a:rPr lang="en-US" dirty="0" err="1" smtClean="0"/>
              <a:t>padronizado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de um </a:t>
            </a:r>
            <a:r>
              <a:rPr lang="en-US" dirty="0" err="1" smtClean="0"/>
              <a:t>determinando</a:t>
            </a:r>
            <a:r>
              <a:rPr lang="en-US" dirty="0" smtClean="0"/>
              <a:t> </a:t>
            </a:r>
            <a:r>
              <a:rPr lang="en-US" dirty="0" err="1" smtClean="0"/>
              <a:t>patamar</a:t>
            </a:r>
            <a:r>
              <a:rPr lang="en-US" dirty="0" smtClean="0"/>
              <a:t>, </a:t>
            </a:r>
            <a:r>
              <a:rPr lang="en-US" dirty="0" err="1" smtClean="0"/>
              <a:t>ganhavam</a:t>
            </a:r>
            <a:r>
              <a:rPr lang="en-US" dirty="0" smtClean="0"/>
              <a:t> o </a:t>
            </a:r>
            <a:r>
              <a:rPr lang="en-US" dirty="0" err="1" smtClean="0"/>
              <a:t>prêmio</a:t>
            </a:r>
            <a:r>
              <a:rPr lang="en-US" dirty="0" smtClean="0"/>
              <a:t>.</a:t>
            </a:r>
            <a:endParaRPr lang="en-US" b="1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50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2176" r="5566" b="4512"/>
          <a:stretch/>
        </p:blipFill>
        <p:spPr bwMode="auto">
          <a:xfrm>
            <a:off x="539552" y="404664"/>
            <a:ext cx="7848872" cy="52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2204864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b="1" dirty="0" smtClean="0"/>
              <a:t>Vote </a:t>
            </a:r>
            <a:r>
              <a:rPr lang="pt-BR" b="1" dirty="0" err="1" smtClean="0"/>
              <a:t>share</a:t>
            </a:r>
            <a:r>
              <a:rPr lang="pt-BR" b="1" dirty="0" smtClean="0"/>
              <a:t> em t+1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74231" y="5579948"/>
            <a:ext cx="276592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b="1" dirty="0" smtClean="0"/>
              <a:t>Vote </a:t>
            </a:r>
            <a:r>
              <a:rPr lang="pt-BR" b="1" dirty="0" err="1" smtClean="0"/>
              <a:t>share</a:t>
            </a:r>
            <a:r>
              <a:rPr lang="pt-BR" b="1" dirty="0" smtClean="0"/>
              <a:t> em 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87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51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48872" cy="51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52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7"/>
            <a:ext cx="7848872" cy="511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53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4" y="404664"/>
            <a:ext cx="7895828" cy="525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2204864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b="1" dirty="0" smtClean="0"/>
              <a:t>Ganhar eleição em t+1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74231" y="5579948"/>
            <a:ext cx="276592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b="1" dirty="0" smtClean="0"/>
              <a:t>Vote </a:t>
            </a:r>
            <a:r>
              <a:rPr lang="pt-BR" b="1" dirty="0" err="1" smtClean="0"/>
              <a:t>share</a:t>
            </a:r>
            <a:r>
              <a:rPr lang="pt-BR" b="1" dirty="0" smtClean="0"/>
              <a:t> em 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18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54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0" y="837156"/>
            <a:ext cx="7831584" cy="51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55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64896" cy="531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56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84716"/>
            <a:ext cx="7704857" cy="51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57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51" y="1162049"/>
            <a:ext cx="7542981" cy="49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8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Escolhas metodológicas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964613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Estimação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via </a:t>
            </a:r>
            <a:r>
              <a:rPr lang="en-US" dirty="0" err="1" smtClean="0"/>
              <a:t>regressão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paramétrica</a:t>
            </a:r>
            <a:r>
              <a:rPr lang="en-US" dirty="0" smtClean="0"/>
              <a:t> (kernel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regressão</a:t>
            </a:r>
            <a:r>
              <a:rPr lang="en-US" dirty="0" smtClean="0"/>
              <a:t> linear local) 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paramétrica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polinômios</a:t>
            </a:r>
            <a:r>
              <a:rPr lang="en-US" dirty="0" smtClean="0"/>
              <a:t> da </a:t>
            </a:r>
            <a:r>
              <a:rPr lang="en-US" dirty="0" err="1" smtClean="0"/>
              <a:t>variável</a:t>
            </a:r>
            <a:r>
              <a:rPr lang="en-US" dirty="0" smtClean="0"/>
              <a:t> X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Lee e Lemieux </a:t>
            </a:r>
            <a:r>
              <a:rPr lang="en-US" dirty="0" err="1" smtClean="0"/>
              <a:t>criticam</a:t>
            </a:r>
            <a:r>
              <a:rPr lang="en-US" dirty="0" smtClean="0"/>
              <a:t> o </a:t>
            </a:r>
            <a:r>
              <a:rPr lang="en-US" dirty="0" err="1" smtClean="0"/>
              <a:t>uso</a:t>
            </a:r>
            <a:r>
              <a:rPr lang="en-US" dirty="0" smtClean="0"/>
              <a:t> do kernel (</a:t>
            </a:r>
            <a:r>
              <a:rPr lang="en-US" dirty="0" err="1" smtClean="0"/>
              <a:t>retangular</a:t>
            </a:r>
            <a:r>
              <a:rPr lang="en-US" dirty="0" smtClean="0"/>
              <a:t>) </a:t>
            </a:r>
            <a:r>
              <a:rPr lang="en-US" dirty="0" err="1" smtClean="0"/>
              <a:t>pois</a:t>
            </a:r>
            <a:r>
              <a:rPr lang="en-US" dirty="0" smtClean="0"/>
              <a:t> </a:t>
            </a:r>
            <a:r>
              <a:rPr lang="en-US" dirty="0" err="1" smtClean="0"/>
              <a:t>leva</a:t>
            </a:r>
            <a:r>
              <a:rPr lang="en-US" dirty="0" smtClean="0"/>
              <a:t> a </a:t>
            </a:r>
            <a:r>
              <a:rPr lang="en-US" dirty="0" err="1" smtClean="0"/>
              <a:t>estimativa</a:t>
            </a:r>
            <a:r>
              <a:rPr lang="en-US" dirty="0" smtClean="0"/>
              <a:t> </a:t>
            </a:r>
            <a:r>
              <a:rPr lang="en-US" dirty="0" err="1" smtClean="0"/>
              <a:t>enviesada</a:t>
            </a:r>
            <a:r>
              <a:rPr lang="en-US" dirty="0" smtClean="0"/>
              <a:t> do </a:t>
            </a:r>
            <a:r>
              <a:rPr lang="en-US" dirty="0" err="1" smtClean="0"/>
              <a:t>efeito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 (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dirty="0" smtClean="0"/>
              <a:t> a </a:t>
            </a:r>
            <a:r>
              <a:rPr lang="en-US" dirty="0" err="1" smtClean="0"/>
              <a:t>seguir</a:t>
            </a:r>
            <a:r>
              <a:rPr lang="en-US" dirty="0" smtClean="0"/>
              <a:t>). </a:t>
            </a:r>
            <a:r>
              <a:rPr lang="en-US" dirty="0" err="1" smtClean="0"/>
              <a:t>Estimação</a:t>
            </a:r>
            <a:r>
              <a:rPr lang="en-US" dirty="0" smtClean="0"/>
              <a:t> Kernel (B´-A´) </a:t>
            </a:r>
            <a:r>
              <a:rPr lang="en-US" dirty="0" err="1" smtClean="0"/>
              <a:t>sobrestima</a:t>
            </a:r>
            <a:r>
              <a:rPr lang="en-US" dirty="0" smtClean="0"/>
              <a:t> o </a:t>
            </a:r>
            <a:r>
              <a:rPr lang="en-US" dirty="0" err="1" smtClean="0"/>
              <a:t>efeito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 (B-A)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problema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amostras</a:t>
            </a:r>
            <a:r>
              <a:rPr lang="en-US" dirty="0" smtClean="0"/>
              <a:t> </a:t>
            </a:r>
            <a:r>
              <a:rPr lang="en-US" dirty="0" err="1" smtClean="0"/>
              <a:t>finitas</a:t>
            </a:r>
            <a:r>
              <a:rPr lang="en-US" dirty="0" smtClean="0"/>
              <a:t>, </a:t>
            </a:r>
            <a:r>
              <a:rPr lang="en-US" dirty="0" err="1" smtClean="0"/>
              <a:t>há</a:t>
            </a:r>
            <a:r>
              <a:rPr lang="en-US" dirty="0" smtClean="0"/>
              <a:t> trade-off </a:t>
            </a:r>
            <a:r>
              <a:rPr lang="en-US" dirty="0" err="1" smtClean="0"/>
              <a:t>viés</a:t>
            </a:r>
            <a:r>
              <a:rPr lang="en-US" dirty="0" smtClean="0"/>
              <a:t>/</a:t>
            </a:r>
            <a:r>
              <a:rPr lang="en-US" dirty="0" err="1" smtClean="0"/>
              <a:t>variância</a:t>
            </a:r>
            <a:r>
              <a:rPr lang="en-US" dirty="0" smtClean="0"/>
              <a:t>, via </a:t>
            </a:r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redução</a:t>
            </a:r>
            <a:r>
              <a:rPr lang="en-US" dirty="0" smtClean="0"/>
              <a:t> da </a:t>
            </a:r>
            <a:r>
              <a:rPr lang="en-US" dirty="0" err="1" smtClean="0"/>
              <a:t>janela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58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59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14812" r="11289" b="7187"/>
          <a:stretch/>
        </p:blipFill>
        <p:spPr bwMode="auto">
          <a:xfrm>
            <a:off x="12010" y="777875"/>
            <a:ext cx="8160390" cy="529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2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havia</a:t>
            </a:r>
            <a:r>
              <a:rPr lang="en-US" dirty="0" smtClean="0"/>
              <a:t> outro </a:t>
            </a:r>
            <a:r>
              <a:rPr lang="en-US" dirty="0" err="1" smtClean="0"/>
              <a:t>motivo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r>
              <a:rPr lang="en-US" dirty="0" smtClean="0"/>
              <a:t> do </a:t>
            </a:r>
            <a:r>
              <a:rPr lang="en-US" dirty="0" err="1" smtClean="0"/>
              <a:t>prêmio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fizesse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acadêmico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(Y) ser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descontínua</a:t>
            </a:r>
            <a:r>
              <a:rPr lang="en-US" dirty="0" smtClean="0"/>
              <a:t> de teste </a:t>
            </a:r>
            <a:r>
              <a:rPr lang="en-US" dirty="0" err="1" smtClean="0"/>
              <a:t>padronizado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sugere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“</a:t>
            </a:r>
            <a:r>
              <a:rPr lang="en-US" dirty="0" err="1" smtClean="0"/>
              <a:t>pulo</a:t>
            </a:r>
            <a:r>
              <a:rPr lang="en-US" dirty="0" smtClean="0"/>
              <a:t>” </a:t>
            </a:r>
            <a:r>
              <a:rPr lang="en-US" dirty="0" err="1" smtClean="0"/>
              <a:t>em</a:t>
            </a:r>
            <a:r>
              <a:rPr lang="en-US" dirty="0" smtClean="0"/>
              <a:t> Y no </a:t>
            </a:r>
            <a:r>
              <a:rPr lang="en-US" dirty="0" err="1" smtClean="0"/>
              <a:t>ponto</a:t>
            </a:r>
            <a:r>
              <a:rPr lang="en-US" dirty="0" smtClean="0"/>
              <a:t> c </a:t>
            </a:r>
            <a:r>
              <a:rPr lang="en-US" dirty="0" err="1" smtClean="0"/>
              <a:t>seria</a:t>
            </a:r>
            <a:r>
              <a:rPr lang="en-US" dirty="0" smtClean="0"/>
              <a:t> o </a:t>
            </a:r>
            <a:r>
              <a:rPr lang="en-US" dirty="0" err="1" smtClean="0"/>
              <a:t>efeito</a:t>
            </a:r>
            <a:r>
              <a:rPr lang="en-US" dirty="0" smtClean="0"/>
              <a:t> causal do </a:t>
            </a:r>
            <a:r>
              <a:rPr lang="en-US" dirty="0" err="1" smtClean="0"/>
              <a:t>prêmio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mérito</a:t>
            </a:r>
            <a:r>
              <a:rPr lang="en-US" dirty="0" smtClean="0"/>
              <a:t>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6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5496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Escolhas metodológicas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Hahn, Todd e van der </a:t>
            </a:r>
            <a:r>
              <a:rPr lang="en-US" dirty="0" err="1" smtClean="0"/>
              <a:t>Klaauw</a:t>
            </a:r>
            <a:r>
              <a:rPr lang="en-US" dirty="0" smtClean="0"/>
              <a:t> (2001) </a:t>
            </a:r>
            <a:r>
              <a:rPr lang="en-US" dirty="0" err="1" smtClean="0"/>
              <a:t>sugerem</a:t>
            </a:r>
            <a:r>
              <a:rPr lang="en-US" dirty="0" smtClean="0"/>
              <a:t> </a:t>
            </a:r>
            <a:r>
              <a:rPr lang="en-US" i="1" dirty="0" err="1" smtClean="0"/>
              <a:t>regressão</a:t>
            </a:r>
            <a:r>
              <a:rPr lang="en-US" i="1" dirty="0" smtClean="0"/>
              <a:t> linear local.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Com kernel </a:t>
            </a:r>
            <a:r>
              <a:rPr lang="en-US" dirty="0" err="1" smtClean="0"/>
              <a:t>retangular</a:t>
            </a:r>
            <a:r>
              <a:rPr lang="en-US" dirty="0" smtClean="0"/>
              <a:t>,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equivale</a:t>
            </a:r>
            <a:r>
              <a:rPr lang="en-US" dirty="0" smtClean="0"/>
              <a:t> a </a:t>
            </a:r>
            <a:r>
              <a:rPr lang="en-US" dirty="0" err="1" smtClean="0"/>
              <a:t>rodar</a:t>
            </a:r>
            <a:r>
              <a:rPr lang="en-US" dirty="0" smtClean="0"/>
              <a:t> MQO </a:t>
            </a:r>
            <a:r>
              <a:rPr lang="en-US" dirty="0" err="1" smtClean="0"/>
              <a:t>dentro</a:t>
            </a:r>
            <a:r>
              <a:rPr lang="en-US" dirty="0" smtClean="0"/>
              <a:t> dos bins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vizinhança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  e </a:t>
            </a:r>
            <a:r>
              <a:rPr lang="en-US" dirty="0" err="1" smtClean="0"/>
              <a:t>calcular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previstos</a:t>
            </a:r>
            <a:r>
              <a:rPr lang="en-US" dirty="0" smtClean="0"/>
              <a:t>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gráfico</a:t>
            </a:r>
            <a:r>
              <a:rPr lang="en-US" dirty="0" smtClean="0"/>
              <a:t>,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de (B-A) do </a:t>
            </a:r>
            <a:r>
              <a:rPr lang="en-US" dirty="0" err="1" smtClean="0"/>
              <a:t>que</a:t>
            </a:r>
            <a:r>
              <a:rPr lang="en-US" dirty="0" smtClean="0"/>
              <a:t> (B´-A´), </a:t>
            </a:r>
            <a:r>
              <a:rPr lang="en-US" dirty="0" err="1" smtClean="0"/>
              <a:t>diminuindo</a:t>
            </a:r>
            <a:r>
              <a:rPr lang="en-US" dirty="0" smtClean="0"/>
              <a:t> o </a:t>
            </a:r>
            <a:r>
              <a:rPr lang="en-US" dirty="0" err="1" smtClean="0"/>
              <a:t>viés</a:t>
            </a:r>
            <a:r>
              <a:rPr lang="en-US" dirty="0" smtClean="0"/>
              <a:t> da </a:t>
            </a:r>
            <a:r>
              <a:rPr lang="en-US" dirty="0" err="1" smtClean="0"/>
              <a:t>estimação</a:t>
            </a:r>
            <a:r>
              <a:rPr lang="en-US" dirty="0" smtClean="0"/>
              <a:t>.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60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61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791" t="24023" r="18595" b="7617"/>
          <a:stretch/>
        </p:blipFill>
        <p:spPr>
          <a:xfrm>
            <a:off x="0" y="1412776"/>
            <a:ext cx="8820472" cy="559269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Exemplo de estimação</a:t>
            </a:r>
          </a:p>
        </p:txBody>
      </p:sp>
    </p:spTree>
    <p:extLst>
      <p:ext uri="{BB962C8B-B14F-4D97-AF65-F5344CB8AC3E}">
        <p14:creationId xmlns:p14="http://schemas.microsoft.com/office/powerpoint/2010/main" val="16272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Escolhas metodológicas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err="1" smtClean="0"/>
              <a:t>Conclusão</a:t>
            </a:r>
            <a:r>
              <a:rPr lang="en-US" dirty="0" smtClean="0"/>
              <a:t>: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paramétrico</a:t>
            </a:r>
            <a:r>
              <a:rPr lang="en-US" dirty="0" smtClean="0"/>
              <a:t>, é </a:t>
            </a:r>
            <a:r>
              <a:rPr lang="en-US" dirty="0" err="1" smtClean="0"/>
              <a:t>importante</a:t>
            </a:r>
            <a:r>
              <a:rPr lang="en-US" dirty="0" smtClean="0"/>
              <a:t> a </a:t>
            </a:r>
            <a:r>
              <a:rPr lang="en-US" dirty="0" err="1" smtClean="0"/>
              <a:t>escolha</a:t>
            </a:r>
            <a:r>
              <a:rPr lang="en-US" dirty="0" smtClean="0"/>
              <a:t> da </a:t>
            </a:r>
            <a:r>
              <a:rPr lang="en-US" dirty="0" err="1" smtClean="0"/>
              <a:t>janela</a:t>
            </a:r>
            <a:r>
              <a:rPr lang="en-US" dirty="0" smtClean="0"/>
              <a:t> do kernel. 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US" dirty="0" err="1" smtClean="0"/>
              <a:t>Imbens</a:t>
            </a:r>
            <a:r>
              <a:rPr lang="en-US" dirty="0" smtClean="0"/>
              <a:t> and </a:t>
            </a:r>
            <a:r>
              <a:rPr lang="en-US" dirty="0" err="1" smtClean="0"/>
              <a:t>Kalyanaraman</a:t>
            </a:r>
            <a:r>
              <a:rPr lang="en-US" dirty="0" smtClean="0"/>
              <a:t> (2009) </a:t>
            </a:r>
            <a:r>
              <a:rPr lang="en-US" dirty="0" err="1" smtClean="0"/>
              <a:t>sugerem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janela</a:t>
            </a:r>
            <a:r>
              <a:rPr lang="en-US" dirty="0" smtClean="0"/>
              <a:t> </a:t>
            </a:r>
            <a:r>
              <a:rPr lang="en-US" dirty="0" err="1" smtClean="0"/>
              <a:t>ótima</a:t>
            </a:r>
            <a:r>
              <a:rPr lang="en-US" dirty="0" smtClean="0"/>
              <a:t>, </a:t>
            </a:r>
            <a:r>
              <a:rPr lang="en-US" dirty="0" err="1" smtClean="0"/>
              <a:t>implementada</a:t>
            </a:r>
            <a:r>
              <a:rPr lang="en-US" dirty="0" smtClean="0"/>
              <a:t> no Stata.</a:t>
            </a:r>
          </a:p>
          <a:p>
            <a:pPr marL="857250" lvl="2" indent="-457200">
              <a:buFont typeface="Arial" pitchFamily="34" charset="0"/>
              <a:buChar char="•"/>
            </a:pPr>
            <a:r>
              <a:rPr lang="en-US" dirty="0" smtClean="0"/>
              <a:t>É </a:t>
            </a:r>
            <a:r>
              <a:rPr lang="en-US" dirty="0" err="1" smtClean="0"/>
              <a:t>importante</a:t>
            </a:r>
            <a:r>
              <a:rPr lang="en-US" dirty="0" smtClean="0"/>
              <a:t> a </a:t>
            </a:r>
            <a:r>
              <a:rPr lang="en-US" dirty="0" err="1" smtClean="0"/>
              <a:t>escolha</a:t>
            </a:r>
            <a:r>
              <a:rPr lang="en-US" dirty="0" smtClean="0"/>
              <a:t> dos </a:t>
            </a:r>
            <a:r>
              <a:rPr lang="en-US" dirty="0" err="1" smtClean="0"/>
              <a:t>termos</a:t>
            </a:r>
            <a:r>
              <a:rPr lang="en-US" dirty="0" smtClean="0"/>
              <a:t> do </a:t>
            </a:r>
            <a:r>
              <a:rPr lang="en-US" dirty="0" err="1" smtClean="0"/>
              <a:t>polinômio</a:t>
            </a:r>
            <a:r>
              <a:rPr lang="en-US" dirty="0" smtClean="0"/>
              <a:t>, no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paramétrico</a:t>
            </a:r>
            <a:r>
              <a:rPr lang="en-US" dirty="0" smtClean="0"/>
              <a:t>. 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62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8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err="1" smtClean="0"/>
              <a:t>Checklist</a:t>
            </a:r>
            <a:r>
              <a:rPr lang="pt-BR" cap="none" dirty="0" smtClean="0"/>
              <a:t> para RDD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Para </a:t>
            </a:r>
            <a:r>
              <a:rPr lang="en-US" dirty="0" err="1" smtClean="0"/>
              <a:t>verificar</a:t>
            </a:r>
            <a:r>
              <a:rPr lang="en-US" dirty="0" smtClean="0"/>
              <a:t> a </a:t>
            </a:r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manipulação</a:t>
            </a:r>
            <a:r>
              <a:rPr lang="en-US" dirty="0" smtClean="0"/>
              <a:t> da </a:t>
            </a:r>
            <a:r>
              <a:rPr lang="en-US" dirty="0" err="1" smtClean="0"/>
              <a:t>variável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 smtClean="0"/>
              <a:t> X, </a:t>
            </a:r>
            <a:r>
              <a:rPr lang="en-US" dirty="0" err="1" smtClean="0"/>
              <a:t>mostre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distribuição</a:t>
            </a:r>
            <a:r>
              <a:rPr lang="en-US" dirty="0" smtClean="0"/>
              <a:t>.</a:t>
            </a:r>
          </a:p>
          <a:p>
            <a:pPr marL="742950" lvl="2" indent="-342900"/>
            <a:r>
              <a:rPr lang="en-US" dirty="0" err="1" smtClean="0"/>
              <a:t>Histograma</a:t>
            </a:r>
            <a:r>
              <a:rPr lang="en-US" dirty="0" smtClean="0"/>
              <a:t> de X com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 de bins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teste</a:t>
            </a:r>
            <a:r>
              <a:rPr lang="en-US" dirty="0" smtClean="0"/>
              <a:t> </a:t>
            </a:r>
            <a:r>
              <a:rPr lang="en-US" dirty="0" err="1" smtClean="0"/>
              <a:t>proposto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McCrary (2008),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 </a:t>
            </a:r>
            <a:r>
              <a:rPr lang="en-US" u="sng" dirty="0" smtClean="0"/>
              <a:t>http</a:t>
            </a:r>
            <a:r>
              <a:rPr lang="en-US" u="sng" dirty="0"/>
              <a:t>://emlab.berkeley.edu/~jmccrary/DCdensity/</a:t>
            </a:r>
            <a:endParaRPr lang="en-US" u="sng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dirty="0" err="1" smtClean="0"/>
              <a:t>Apresente</a:t>
            </a:r>
            <a:r>
              <a:rPr lang="en-US" dirty="0" smtClean="0"/>
              <a:t> o </a:t>
            </a:r>
            <a:r>
              <a:rPr lang="en-US" dirty="0" err="1" smtClean="0"/>
              <a:t>gráfico</a:t>
            </a:r>
            <a:r>
              <a:rPr lang="en-US" dirty="0" smtClean="0"/>
              <a:t> de RD principal de Y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médias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dos bins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dirty="0" err="1" smtClean="0"/>
              <a:t>Coloque</a:t>
            </a:r>
            <a:r>
              <a:rPr lang="en-US" dirty="0" smtClean="0"/>
              <a:t> no </a:t>
            </a:r>
            <a:r>
              <a:rPr lang="en-US" dirty="0" err="1" smtClean="0"/>
              <a:t>gráfico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especificação</a:t>
            </a:r>
            <a:r>
              <a:rPr lang="en-US" dirty="0" smtClean="0"/>
              <a:t> </a:t>
            </a:r>
            <a:r>
              <a:rPr lang="en-US" dirty="0" err="1" smtClean="0"/>
              <a:t>polinomial</a:t>
            </a:r>
            <a:r>
              <a:rPr lang="en-US" dirty="0" smtClean="0"/>
              <a:t> </a:t>
            </a:r>
            <a:r>
              <a:rPr lang="en-US" dirty="0" err="1" smtClean="0"/>
              <a:t>básica</a:t>
            </a:r>
            <a:endParaRPr lang="en-US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63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2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err="1" smtClean="0"/>
              <a:t>Checklist</a:t>
            </a:r>
            <a:r>
              <a:rPr lang="pt-BR" cap="none" dirty="0" smtClean="0"/>
              <a:t> para RDD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pPr marL="514350" lvl="1" indent="-514350">
              <a:buFont typeface="+mj-lt"/>
              <a:buAutoNum type="arabicPeriod" startAt="4"/>
            </a:pPr>
            <a:r>
              <a:rPr lang="en-US" dirty="0" smtClean="0"/>
              <a:t>Explore a </a:t>
            </a:r>
            <a:r>
              <a:rPr lang="en-US" dirty="0" err="1" smtClean="0"/>
              <a:t>sensibilidade</a:t>
            </a:r>
            <a:r>
              <a:rPr lang="en-US" dirty="0" smtClean="0"/>
              <a:t> dos </a:t>
            </a:r>
            <a:r>
              <a:rPr lang="en-US" dirty="0" err="1" smtClean="0"/>
              <a:t>resultados</a:t>
            </a:r>
            <a:r>
              <a:rPr lang="en-US" dirty="0" smtClean="0"/>
              <a:t> a </a:t>
            </a:r>
            <a:r>
              <a:rPr lang="en-US" dirty="0" err="1" smtClean="0"/>
              <a:t>escolha</a:t>
            </a:r>
            <a:r>
              <a:rPr lang="en-US" dirty="0" smtClean="0"/>
              <a:t> do </a:t>
            </a:r>
            <a:r>
              <a:rPr lang="en-US" dirty="0" err="1" smtClean="0"/>
              <a:t>tamanho</a:t>
            </a:r>
            <a:r>
              <a:rPr lang="en-US" dirty="0" smtClean="0"/>
              <a:t> das </a:t>
            </a:r>
            <a:r>
              <a:rPr lang="en-US" dirty="0" err="1" smtClean="0"/>
              <a:t>janelas</a:t>
            </a:r>
            <a:r>
              <a:rPr lang="en-US" dirty="0" smtClean="0"/>
              <a:t> e da </a:t>
            </a:r>
            <a:r>
              <a:rPr lang="en-US" dirty="0" err="1" smtClean="0"/>
              <a:t>ordem</a:t>
            </a:r>
            <a:r>
              <a:rPr lang="en-US" dirty="0" smtClean="0"/>
              <a:t> do </a:t>
            </a:r>
            <a:r>
              <a:rPr lang="en-US" dirty="0" err="1" smtClean="0"/>
              <a:t>polinômio</a:t>
            </a:r>
            <a:r>
              <a:rPr lang="en-US" dirty="0" smtClean="0"/>
              <a:t>.</a:t>
            </a:r>
          </a:p>
          <a:p>
            <a:pPr marL="514350" lvl="1" indent="-514350">
              <a:buFont typeface="+mj-lt"/>
              <a:buAutoNum type="arabicPeriod" startAt="4"/>
            </a:pPr>
            <a:r>
              <a:rPr lang="en-US" dirty="0" err="1" smtClean="0"/>
              <a:t>Faça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RDD </a:t>
            </a:r>
            <a:r>
              <a:rPr lang="en-US" dirty="0" err="1" smtClean="0"/>
              <a:t>semelhante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covariadas</a:t>
            </a:r>
            <a:r>
              <a:rPr lang="en-US" dirty="0" smtClean="0"/>
              <a:t> do baseline</a:t>
            </a:r>
          </a:p>
          <a:p>
            <a:pPr marL="914400" lvl="2" indent="-514350"/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haver</a:t>
            </a:r>
            <a:r>
              <a:rPr lang="en-US" dirty="0"/>
              <a:t> </a:t>
            </a:r>
            <a:r>
              <a:rPr lang="en-US" dirty="0" err="1"/>
              <a:t>descontinuidade</a:t>
            </a:r>
            <a:r>
              <a:rPr lang="en-US" dirty="0"/>
              <a:t> </a:t>
            </a:r>
            <a:r>
              <a:rPr lang="en-US" dirty="0" err="1"/>
              <a:t>nessas</a:t>
            </a:r>
            <a:r>
              <a:rPr lang="en-US" dirty="0"/>
              <a:t> </a:t>
            </a:r>
            <a:r>
              <a:rPr lang="en-US" dirty="0" err="1"/>
              <a:t>variáveis</a:t>
            </a:r>
            <a:r>
              <a:rPr lang="en-US" dirty="0"/>
              <a:t> antes da </a:t>
            </a:r>
            <a:r>
              <a:rPr lang="en-US" dirty="0" err="1"/>
              <a:t>atribuição</a:t>
            </a:r>
            <a:r>
              <a:rPr lang="en-US" dirty="0"/>
              <a:t> do </a:t>
            </a:r>
            <a:r>
              <a:rPr lang="en-US" dirty="0" err="1"/>
              <a:t>tratamento</a:t>
            </a:r>
            <a:r>
              <a:rPr lang="en-US" dirty="0"/>
              <a:t> </a:t>
            </a:r>
          </a:p>
          <a:p>
            <a:pPr marL="514350" lvl="1" indent="-514350">
              <a:buFont typeface="+mj-lt"/>
              <a:buAutoNum type="arabicPeriod" startAt="4"/>
            </a:pPr>
            <a:r>
              <a:rPr lang="en-US" dirty="0" smtClean="0"/>
              <a:t>Explore a </a:t>
            </a:r>
            <a:r>
              <a:rPr lang="en-US" dirty="0" err="1" smtClean="0"/>
              <a:t>sensibilidade</a:t>
            </a:r>
            <a:r>
              <a:rPr lang="en-US" dirty="0" smtClean="0"/>
              <a:t> dos </a:t>
            </a:r>
            <a:r>
              <a:rPr lang="en-US" dirty="0" err="1" smtClean="0"/>
              <a:t>resultados</a:t>
            </a:r>
            <a:r>
              <a:rPr lang="en-US" dirty="0" smtClean="0"/>
              <a:t> a </a:t>
            </a:r>
            <a:r>
              <a:rPr lang="en-US" dirty="0" err="1" smtClean="0"/>
              <a:t>inclusão</a:t>
            </a:r>
            <a:r>
              <a:rPr lang="en-US" dirty="0" smtClean="0"/>
              <a:t> de </a:t>
            </a:r>
            <a:r>
              <a:rPr lang="en-US" dirty="0" err="1" smtClean="0"/>
              <a:t>covariadas</a:t>
            </a:r>
            <a:r>
              <a:rPr lang="en-US" dirty="0" smtClean="0"/>
              <a:t> da </a:t>
            </a:r>
            <a:r>
              <a:rPr lang="en-US" dirty="0" err="1" smtClean="0"/>
              <a:t>linha</a:t>
            </a:r>
            <a:r>
              <a:rPr lang="en-US" dirty="0" smtClean="0"/>
              <a:t> de base</a:t>
            </a:r>
          </a:p>
          <a:p>
            <a:pPr marL="857250" lvl="2" indent="-457200"/>
            <a:r>
              <a:rPr lang="en-US" dirty="0" err="1" smtClean="0"/>
              <a:t>Elas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64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6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pt-BR" cap="none" dirty="0" smtClean="0"/>
              <a:t>Extensão de RDD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4" y="1628775"/>
            <a:ext cx="8893175" cy="3929063"/>
          </a:xfrm>
        </p:spPr>
        <p:txBody>
          <a:bodyPr/>
          <a:lstStyle/>
          <a:p>
            <a:pPr marL="457200" lvl="1" indent="-457200"/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 smtClean="0"/>
              <a:t> (</a:t>
            </a:r>
            <a:r>
              <a:rPr lang="en-US" dirty="0" err="1" smtClean="0"/>
              <a:t>Papay</a:t>
            </a:r>
            <a:r>
              <a:rPr lang="en-US" dirty="0" smtClean="0"/>
              <a:t> et al., 2011)</a:t>
            </a:r>
          </a:p>
          <a:p>
            <a:pPr marL="857250" lvl="2" indent="-457200"/>
            <a:r>
              <a:rPr lang="en-US" dirty="0" smtClean="0"/>
              <a:t>Ex: se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tirarem</a:t>
            </a:r>
            <a:r>
              <a:rPr lang="en-US" dirty="0" smtClean="0"/>
              <a:t> nota </a:t>
            </a:r>
            <a:r>
              <a:rPr lang="en-US" dirty="0" err="1" smtClean="0"/>
              <a:t>acima</a:t>
            </a:r>
            <a:r>
              <a:rPr lang="en-US" dirty="0" smtClean="0"/>
              <a:t> do threshold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matemática</a:t>
            </a:r>
            <a:r>
              <a:rPr lang="en-US" dirty="0" smtClean="0"/>
              <a:t>, professor </a:t>
            </a:r>
            <a:r>
              <a:rPr lang="en-US" dirty="0" err="1" smtClean="0"/>
              <a:t>ganha</a:t>
            </a:r>
            <a:r>
              <a:rPr lang="en-US" dirty="0" smtClean="0"/>
              <a:t> bonus z. Se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tirar</a:t>
            </a:r>
            <a:r>
              <a:rPr lang="en-US" dirty="0" smtClean="0"/>
              <a:t> nota </a:t>
            </a:r>
            <a:r>
              <a:rPr lang="en-US" dirty="0" err="1" smtClean="0"/>
              <a:t>acima</a:t>
            </a:r>
            <a:r>
              <a:rPr lang="en-US" dirty="0" smtClean="0"/>
              <a:t> do threshold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ganha</a:t>
            </a:r>
            <a:r>
              <a:rPr lang="en-US" dirty="0" smtClean="0"/>
              <a:t> bonus </a:t>
            </a:r>
            <a:r>
              <a:rPr lang="en-US" dirty="0" err="1" smtClean="0"/>
              <a:t>maior</a:t>
            </a:r>
            <a:r>
              <a:rPr lang="en-US" dirty="0" smtClean="0"/>
              <a:t> que z. </a:t>
            </a:r>
          </a:p>
          <a:p>
            <a:pPr marL="857250" lvl="2" indent="-457200"/>
            <a:r>
              <a:rPr lang="en-US" dirty="0" smtClean="0"/>
              <a:t>Note que </a:t>
            </a:r>
            <a:r>
              <a:rPr lang="en-US" dirty="0" err="1" smtClean="0"/>
              <a:t>nesse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as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origem</a:t>
            </a:r>
            <a:r>
              <a:rPr lang="en-US" dirty="0" smtClean="0"/>
              <a:t> a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tratamentos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 </a:t>
            </a:r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65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79512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0825" y="1628775"/>
                <a:ext cx="8713788" cy="4320505"/>
              </a:xfrm>
            </p:spPr>
            <p:txBody>
              <a:bodyPr/>
              <a:lstStyle/>
              <a:p>
                <a:r>
                  <a:rPr lang="en-US" dirty="0" err="1" smtClean="0"/>
                  <a:t>Assumindo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relação</a:t>
                </a:r>
                <a:r>
                  <a:rPr lang="en-US" dirty="0" smtClean="0"/>
                  <a:t> entre Y e X </a:t>
                </a:r>
                <a:r>
                  <a:rPr lang="en-US" dirty="0" err="1" smtClean="0"/>
                  <a:t>seja</a:t>
                </a:r>
                <a:r>
                  <a:rPr lang="en-US" dirty="0" smtClean="0"/>
                  <a:t> linear, um </a:t>
                </a:r>
                <a:r>
                  <a:rPr lang="en-US" dirty="0" err="1" smtClean="0"/>
                  <a:t>modo</a:t>
                </a:r>
                <a:r>
                  <a:rPr lang="en-US" dirty="0" smtClean="0"/>
                  <a:t> simples de </a:t>
                </a:r>
                <a:r>
                  <a:rPr lang="en-US" dirty="0" err="1" smtClean="0"/>
                  <a:t>estimar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efeito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tratamento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é </a:t>
                </a:r>
                <a:r>
                  <a:rPr lang="en-US" dirty="0" err="1" smtClean="0"/>
                  <a:t>através</a:t>
                </a:r>
                <a:r>
                  <a:rPr lang="en-US" dirty="0" smtClean="0"/>
                  <a:t> da </a:t>
                </a:r>
                <a:r>
                  <a:rPr lang="en-US" dirty="0" err="1" smtClean="0"/>
                  <a:t>seguinte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regressão</a:t>
                </a:r>
                <a:r>
                  <a:rPr lang="en-US" dirty="0" smtClean="0"/>
                  <a:t> linear: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𝑌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Onde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termo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erro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visto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como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perturbação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redor</a:t>
                </a:r>
                <a:r>
                  <a:rPr lang="en-US" dirty="0" smtClean="0"/>
                  <a:t> da </a:t>
                </a:r>
                <a:r>
                  <a:rPr lang="en-US" dirty="0" err="1" smtClean="0"/>
                  <a:t>linha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regressão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9219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0825" y="1628775"/>
                <a:ext cx="8713788" cy="4320505"/>
              </a:xfrm>
              <a:blipFill rotWithShape="0">
                <a:blip r:embed="rId3"/>
                <a:stretch>
                  <a:fillRect l="-1608" t="-18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7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504" y="692696"/>
            <a:ext cx="8229600" cy="8461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dirty="0" smtClean="0"/>
              <a:t>Origens e Modelo Básico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fatores</a:t>
            </a:r>
            <a:r>
              <a:rPr lang="en-US" dirty="0" smtClean="0"/>
              <a:t>, </a:t>
            </a:r>
            <a:r>
              <a:rPr lang="en-US" dirty="0" err="1" smtClean="0"/>
              <a:t>além</a:t>
            </a:r>
            <a:r>
              <a:rPr lang="en-US" dirty="0" smtClean="0"/>
              <a:t> do </a:t>
            </a:r>
            <a:r>
              <a:rPr lang="en-US" dirty="0" err="1" smtClean="0"/>
              <a:t>prêmio</a:t>
            </a:r>
            <a:r>
              <a:rPr lang="en-US" dirty="0" smtClean="0"/>
              <a:t>, </a:t>
            </a:r>
            <a:r>
              <a:rPr lang="en-US" dirty="0" err="1" smtClean="0"/>
              <a:t>variam</a:t>
            </a:r>
            <a:r>
              <a:rPr lang="en-US" dirty="0" smtClean="0"/>
              <a:t> </a:t>
            </a:r>
            <a:r>
              <a:rPr lang="en-US" dirty="0" err="1" smtClean="0"/>
              <a:t>suavemente</a:t>
            </a:r>
            <a:r>
              <a:rPr lang="en-US" dirty="0" smtClean="0"/>
              <a:t> com X, </a:t>
            </a:r>
            <a:r>
              <a:rPr lang="en-US" dirty="0" err="1" smtClean="0"/>
              <a:t>então</a:t>
            </a:r>
            <a:r>
              <a:rPr lang="en-US" dirty="0" smtClean="0"/>
              <a:t> B’ é um </a:t>
            </a:r>
            <a:r>
              <a:rPr lang="en-US" dirty="0" err="1" smtClean="0"/>
              <a:t>bom</a:t>
            </a:r>
            <a:r>
              <a:rPr lang="en-US" dirty="0" smtClean="0"/>
              <a:t> chute de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seria</a:t>
            </a:r>
            <a:r>
              <a:rPr lang="en-US" dirty="0" smtClean="0"/>
              <a:t> o valor de Y para </a:t>
            </a:r>
            <a:r>
              <a:rPr lang="en-US" dirty="0" err="1" smtClean="0"/>
              <a:t>indivíduo</a:t>
            </a:r>
            <a:r>
              <a:rPr lang="en-US" dirty="0" smtClean="0"/>
              <a:t> com </a:t>
            </a:r>
            <a:r>
              <a:rPr lang="en-US" dirty="0" err="1" smtClean="0"/>
              <a:t>escore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recebeu</a:t>
            </a:r>
            <a:r>
              <a:rPr lang="en-US" dirty="0" smtClean="0"/>
              <a:t> o </a:t>
            </a:r>
            <a:r>
              <a:rPr lang="en-US" dirty="0" err="1" smtClean="0"/>
              <a:t>prêmio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A’’ </a:t>
            </a:r>
            <a:r>
              <a:rPr lang="en-US" dirty="0" err="1" smtClean="0"/>
              <a:t>seria</a:t>
            </a:r>
            <a:r>
              <a:rPr lang="en-US" dirty="0" smtClean="0"/>
              <a:t> </a:t>
            </a:r>
            <a:r>
              <a:rPr lang="en-US" dirty="0" err="1" smtClean="0"/>
              <a:t>bom</a:t>
            </a:r>
            <a:r>
              <a:rPr lang="en-US" dirty="0" smtClean="0"/>
              <a:t> chute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tivesse</a:t>
            </a:r>
            <a:r>
              <a:rPr lang="en-US" dirty="0" smtClean="0"/>
              <a:t> </a:t>
            </a:r>
            <a:r>
              <a:rPr lang="en-US" dirty="0" err="1" smtClean="0"/>
              <a:t>recebido</a:t>
            </a:r>
            <a:r>
              <a:rPr lang="en-US" dirty="0" smtClean="0"/>
              <a:t> o </a:t>
            </a:r>
            <a:r>
              <a:rPr lang="en-US" dirty="0" err="1" smtClean="0"/>
              <a:t>prêmio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B’ – A’’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efeito</a:t>
            </a:r>
            <a:r>
              <a:rPr lang="en-US" dirty="0" smtClean="0">
                <a:sym typeface="Wingdings" pitchFamily="2" charset="2"/>
              </a:rPr>
              <a:t> causal</a:t>
            </a:r>
            <a:endParaRPr lang="en-US" dirty="0" smtClean="0"/>
          </a:p>
        </p:txBody>
      </p:sp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8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cap="none" smtClean="0"/>
              <a:t>Origens e Modelo Básico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8713788" cy="39290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14311" r="12538" b="14526"/>
          <a:stretch/>
        </p:blipFill>
        <p:spPr bwMode="auto">
          <a:xfrm>
            <a:off x="140555" y="764704"/>
            <a:ext cx="8679917" cy="52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Espaço Reservado para Número de Slide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80F2754-17C3-41A1-A250-590B91602704}" type="slidenum">
              <a:rPr lang="pt-BR" sz="1200" i="1">
                <a:solidFill>
                  <a:schemeClr val="bg1"/>
                </a:solidFill>
                <a:latin typeface="Tw Cen MT" pitchFamily="34" charset="0"/>
                <a:cs typeface="+mn-cs"/>
              </a:rPr>
              <a:pPr algn="r">
                <a:defRPr/>
              </a:pPr>
              <a:t>9</a:t>
            </a:fld>
            <a:endParaRPr lang="pt-BR" sz="1200" i="1">
              <a:solidFill>
                <a:schemeClr val="bg1"/>
              </a:solidFill>
              <a:latin typeface="Tw Cen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11429</TotalTime>
  <Words>2803</Words>
  <Application>Microsoft Office PowerPoint</Application>
  <PresentationFormat>Apresentação na tela (4:3)</PresentationFormat>
  <Paragraphs>317</Paragraphs>
  <Slides>65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Cambria Math</vt:lpstr>
      <vt:lpstr>Tw Cen MT</vt:lpstr>
      <vt:lpstr>Wingdings</vt:lpstr>
      <vt:lpstr>Tema do Office</vt:lpstr>
      <vt:lpstr>Apresentação do PowerPoint</vt:lpstr>
      <vt:lpstr>Bibliografia</vt:lpstr>
      <vt:lpstr>Origens e Modelo Básico</vt:lpstr>
      <vt:lpstr>Origens e Modelo Básico</vt:lpstr>
      <vt:lpstr>Origens e Modelo Básico</vt:lpstr>
      <vt:lpstr>Origens e Modelo Básico</vt:lpstr>
      <vt:lpstr>Origens e Modelo Básico</vt:lpstr>
      <vt:lpstr>Origens e Modelo Básico</vt:lpstr>
      <vt:lpstr>Origens e Modelo Básico</vt:lpstr>
      <vt:lpstr>Origens e Modelo Básico</vt:lpstr>
      <vt:lpstr>Origens e Modelo Básico</vt:lpstr>
      <vt:lpstr>RDD e Resultados Potenciais</vt:lpstr>
      <vt:lpstr>Apresentação do PowerPoint</vt:lpstr>
      <vt:lpstr>RDD e Resultados Potenciais</vt:lpstr>
      <vt:lpstr>RDD e Resultados Potenciais</vt:lpstr>
      <vt:lpstr>RDD e Resultados Potenciais</vt:lpstr>
      <vt:lpstr>RDD e Resultados Potenciais</vt:lpstr>
      <vt:lpstr>RDD como experimento aleatório local</vt:lpstr>
      <vt:lpstr>RDD como experimento aleatório local</vt:lpstr>
      <vt:lpstr>Apresentação do PowerPoint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Apresentação do PowerPoint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Identificação e Interpretação</vt:lpstr>
      <vt:lpstr>Fuzzy RDD x Sharp RDD</vt:lpstr>
      <vt:lpstr>Fuzzy RDD x Sharp RDD</vt:lpstr>
      <vt:lpstr>Fuzzy RDD x Sharp RDD</vt:lpstr>
      <vt:lpstr>Fuzzy RDD x Sharp RDD</vt:lpstr>
      <vt:lpstr>Comparando Métodos</vt:lpstr>
      <vt:lpstr>Análise Gráfica</vt:lpstr>
      <vt:lpstr>Análise Gráfica</vt:lpstr>
      <vt:lpstr>Análise Gráfica</vt:lpstr>
      <vt:lpstr>Análise Gráfica</vt:lpstr>
      <vt:lpstr>Análise Gráfica</vt:lpstr>
      <vt:lpstr>Análise Gráfica</vt:lpstr>
      <vt:lpstr>Exemplo: voto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Escolhas metodológicas</vt:lpstr>
      <vt:lpstr>Apresentação do PowerPoint</vt:lpstr>
      <vt:lpstr>Escolhas metodológicas</vt:lpstr>
      <vt:lpstr>Exemplo de estimação</vt:lpstr>
      <vt:lpstr>Escolhas metodológicas</vt:lpstr>
      <vt:lpstr>Checklist para RDD</vt:lpstr>
      <vt:lpstr>Checklist para RDD</vt:lpstr>
      <vt:lpstr>Extensão de RDD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Luiz Guilherme Scorzafave</cp:lastModifiedBy>
  <cp:revision>249</cp:revision>
  <dcterms:created xsi:type="dcterms:W3CDTF">2009-09-02T12:55:20Z</dcterms:created>
  <dcterms:modified xsi:type="dcterms:W3CDTF">2017-11-07T20:00:52Z</dcterms:modified>
</cp:coreProperties>
</file>