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55" r:id="rId3"/>
    <p:sldId id="260" r:id="rId4"/>
    <p:sldId id="414" r:id="rId5"/>
    <p:sldId id="341" r:id="rId6"/>
    <p:sldId id="338" r:id="rId7"/>
    <p:sldId id="349" r:id="rId8"/>
    <p:sldId id="324" r:id="rId9"/>
    <p:sldId id="261" r:id="rId10"/>
    <p:sldId id="418" r:id="rId11"/>
    <p:sldId id="419" r:id="rId12"/>
    <p:sldId id="409" r:id="rId13"/>
    <p:sldId id="289" r:id="rId14"/>
    <p:sldId id="410" r:id="rId15"/>
    <p:sldId id="413" r:id="rId16"/>
    <p:sldId id="408" r:id="rId17"/>
    <p:sldId id="296" r:id="rId18"/>
    <p:sldId id="298" r:id="rId19"/>
    <p:sldId id="444" r:id="rId20"/>
    <p:sldId id="445" r:id="rId21"/>
    <p:sldId id="443" r:id="rId22"/>
    <p:sldId id="344" r:id="rId23"/>
    <p:sldId id="446" r:id="rId24"/>
    <p:sldId id="346" r:id="rId25"/>
    <p:sldId id="417" r:id="rId26"/>
    <p:sldId id="347" r:id="rId27"/>
    <p:sldId id="333" r:id="rId28"/>
    <p:sldId id="348" r:id="rId29"/>
    <p:sldId id="411" r:id="rId30"/>
    <p:sldId id="343" r:id="rId31"/>
    <p:sldId id="369" r:id="rId32"/>
    <p:sldId id="318" r:id="rId33"/>
    <p:sldId id="368" r:id="rId34"/>
    <p:sldId id="371" r:id="rId35"/>
    <p:sldId id="422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80" r:id="rId44"/>
    <p:sldId id="381" r:id="rId45"/>
    <p:sldId id="379" r:id="rId46"/>
    <p:sldId id="382" r:id="rId47"/>
    <p:sldId id="383" r:id="rId48"/>
    <p:sldId id="361" r:id="rId49"/>
    <p:sldId id="340" r:id="rId50"/>
    <p:sldId id="317" r:id="rId51"/>
    <p:sldId id="334" r:id="rId52"/>
    <p:sldId id="423" r:id="rId53"/>
    <p:sldId id="424" r:id="rId54"/>
    <p:sldId id="330" r:id="rId55"/>
    <p:sldId id="425" r:id="rId56"/>
    <p:sldId id="366" r:id="rId57"/>
    <p:sldId id="412" r:id="rId58"/>
    <p:sldId id="427" r:id="rId59"/>
    <p:sldId id="428" r:id="rId60"/>
    <p:sldId id="370" r:id="rId61"/>
    <p:sldId id="429" r:id="rId62"/>
    <p:sldId id="430" r:id="rId63"/>
    <p:sldId id="431" r:id="rId64"/>
    <p:sldId id="432" r:id="rId65"/>
    <p:sldId id="433" r:id="rId66"/>
    <p:sldId id="434" r:id="rId67"/>
    <p:sldId id="435" r:id="rId68"/>
    <p:sldId id="436" r:id="rId69"/>
    <p:sldId id="399" r:id="rId70"/>
    <p:sldId id="437" r:id="rId71"/>
    <p:sldId id="438" r:id="rId72"/>
    <p:sldId id="439" r:id="rId73"/>
    <p:sldId id="440" r:id="rId74"/>
    <p:sldId id="384" r:id="rId75"/>
    <p:sldId id="441" r:id="rId76"/>
    <p:sldId id="386" r:id="rId77"/>
    <p:sldId id="401" r:id="rId78"/>
    <p:sldId id="442" r:id="rId7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E5E7"/>
    <a:srgbClr val="FFFFFF"/>
    <a:srgbClr val="BFBFBF"/>
    <a:srgbClr val="E5E6E5"/>
    <a:srgbClr val="C1C5C9"/>
    <a:srgbClr val="C1C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8145-9051-48BD-A252-98B50C9F15A0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CF24-261E-4F04-B343-C223A802A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33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795ED-B279-4259-850F-B651C1129EC3}" type="slidenum">
              <a:rPr lang="en-US" altLang="pt-BR" smtClean="0"/>
              <a:pPr>
                <a:defRPr/>
              </a:pPr>
              <a:t>57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31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9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06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5877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57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7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03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94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9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91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83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0B71-7F25-4C1D-9E20-305C22A18F2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1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tting.com.br/blog/processos/o-que-qualidade-total-empresa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48.png"/><Relationship Id="rId15" Type="http://schemas.openxmlformats.org/officeDocument/2006/relationships/image" Target="../media/image65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1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6636" y="2744924"/>
            <a:ext cx="8638728" cy="2196244"/>
          </a:xfrm>
        </p:spPr>
        <p:txBody>
          <a:bodyPr>
            <a:normAutofit/>
          </a:bodyPr>
          <a:lstStyle/>
          <a:p>
            <a:r>
              <a:rPr lang="pt-BR" b="1" dirty="0"/>
              <a:t>O Modelo de Projeto Canvas </a:t>
            </a:r>
            <a:br>
              <a:rPr lang="pt-BR" b="1" dirty="0"/>
            </a:br>
            <a:br>
              <a:rPr lang="pt-BR" b="1" dirty="0"/>
            </a:br>
            <a:r>
              <a:rPr lang="pt-BR" b="1" i="1" dirty="0"/>
              <a:t>The Project Model Canvas </a:t>
            </a:r>
            <a:r>
              <a:rPr lang="pt-BR" b="1" dirty="0"/>
              <a:t>(PMC)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E9FC54-4E27-4391-A05F-F1BD8489EB22}"/>
              </a:ext>
            </a:extLst>
          </p:cNvPr>
          <p:cNvSpPr txBox="1"/>
          <p:nvPr/>
        </p:nvSpPr>
        <p:spPr>
          <a:xfrm>
            <a:off x="979856" y="836712"/>
            <a:ext cx="1023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PPE6401 Planejamento e Gestão de Projetos Educacionais</a:t>
            </a:r>
          </a:p>
        </p:txBody>
      </p:sp>
    </p:spTree>
    <p:extLst>
      <p:ext uri="{BB962C8B-B14F-4D97-AF65-F5344CB8AC3E}">
        <p14:creationId xmlns:p14="http://schemas.microsoft.com/office/powerpoint/2010/main" val="173475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o transformar um sonho em realidade - Coach Sandro Ferrari">
            <a:extLst>
              <a:ext uri="{FF2B5EF4-FFF2-40B4-BE49-F238E27FC236}">
                <a16:creationId xmlns:a16="http://schemas.microsoft.com/office/drawing/2014/main" id="{EDEA4729-2326-73B6-9A99-6E8E0016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" y="1340768"/>
            <a:ext cx="106511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DBB0A7C-DB43-CBEA-A1A2-41794ADECC3B}"/>
              </a:ext>
            </a:extLst>
          </p:cNvPr>
          <p:cNvSpPr txBox="1"/>
          <p:nvPr/>
        </p:nvSpPr>
        <p:spPr>
          <a:xfrm>
            <a:off x="1028700" y="404664"/>
            <a:ext cx="101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do sonho em realidade</a:t>
            </a:r>
          </a:p>
        </p:txBody>
      </p:sp>
    </p:spTree>
    <p:extLst>
      <p:ext uri="{BB962C8B-B14F-4D97-AF65-F5344CB8AC3E}">
        <p14:creationId xmlns:p14="http://schemas.microsoft.com/office/powerpoint/2010/main" val="94209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BB0A7C-DB43-CBEA-A1A2-41794ADECC3B}"/>
              </a:ext>
            </a:extLst>
          </p:cNvPr>
          <p:cNvSpPr txBox="1"/>
          <p:nvPr/>
        </p:nvSpPr>
        <p:spPr>
          <a:xfrm>
            <a:off x="1028700" y="404664"/>
            <a:ext cx="101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do sonho em realidade</a:t>
            </a:r>
          </a:p>
        </p:txBody>
      </p:sp>
      <p:pic>
        <p:nvPicPr>
          <p:cNvPr id="5122" name="Picture 2" descr="Sonhos com metas: o primeiro passo para um ano novo de sucesso">
            <a:extLst>
              <a:ext uri="{FF2B5EF4-FFF2-40B4-BE49-F238E27FC236}">
                <a16:creationId xmlns:a16="http://schemas.microsoft.com/office/drawing/2014/main" id="{6B8BE161-4813-0FCF-83F1-3824EE0C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0" y="1412776"/>
            <a:ext cx="7560840" cy="51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5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272430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 e Meta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8A4D76-57D6-9DE7-9FC3-018E24ADB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20812"/>
          <a:stretch/>
        </p:blipFill>
        <p:spPr bwMode="auto">
          <a:xfrm>
            <a:off x="263352" y="1576598"/>
            <a:ext cx="5832648" cy="45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C0FA44-2E69-674D-5294-FC28C73AB212}"/>
              </a:ext>
            </a:extLst>
          </p:cNvPr>
          <p:cNvSpPr txBox="1"/>
          <p:nvPr/>
        </p:nvSpPr>
        <p:spPr>
          <a:xfrm>
            <a:off x="6446342" y="126876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Está relacionado com a ideia de onde se quer chegar (LONGO PRAZO)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153F71-065F-3519-DE50-BFFAE48F55F9}"/>
              </a:ext>
            </a:extLst>
          </p:cNvPr>
          <p:cNvSpPr txBox="1"/>
          <p:nvPr/>
        </p:nvSpPr>
        <p:spPr>
          <a:xfrm>
            <a:off x="6446342" y="346163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o alvo mais simples e fácil de ser alcançado em menor intervalo de tempo como forma de manter o foco no OBJETIVO</a:t>
            </a:r>
          </a:p>
        </p:txBody>
      </p:sp>
    </p:spTree>
    <p:extLst>
      <p:ext uri="{BB962C8B-B14F-4D97-AF65-F5344CB8AC3E}">
        <p14:creationId xmlns:p14="http://schemas.microsoft.com/office/powerpoint/2010/main" val="250339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Objetivos e Metas: Conceitos, Diferenças, Importância e Exemplos">
            <a:extLst>
              <a:ext uri="{FF2B5EF4-FFF2-40B4-BE49-F238E27FC236}">
                <a16:creationId xmlns:a16="http://schemas.microsoft.com/office/drawing/2014/main" id="{C6F5313E-CA05-47F7-9E91-BFE17FF5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1" y="1484784"/>
            <a:ext cx="1054171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12476B-D538-576C-CAD8-1564C29C00FE}"/>
              </a:ext>
            </a:extLst>
          </p:cNvPr>
          <p:cNvSpPr txBox="1"/>
          <p:nvPr/>
        </p:nvSpPr>
        <p:spPr>
          <a:xfrm>
            <a:off x="1028700" y="404664"/>
            <a:ext cx="101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Transformando meta em objetivos</a:t>
            </a:r>
          </a:p>
        </p:txBody>
      </p:sp>
    </p:spTree>
    <p:extLst>
      <p:ext uri="{BB962C8B-B14F-4D97-AF65-F5344CB8AC3E}">
        <p14:creationId xmlns:p14="http://schemas.microsoft.com/office/powerpoint/2010/main" val="36687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O que são metas, objetivos e tarefas: veja diferenças e como alcançá-las">
            <a:extLst>
              <a:ext uri="{FF2B5EF4-FFF2-40B4-BE49-F238E27FC236}">
                <a16:creationId xmlns:a16="http://schemas.microsoft.com/office/drawing/2014/main" id="{230FBADC-5799-4861-8213-80089E32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8"/>
          <a:stretch/>
        </p:blipFill>
        <p:spPr bwMode="auto">
          <a:xfrm>
            <a:off x="913317" y="1988840"/>
            <a:ext cx="10365366" cy="23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0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429690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Pilares da Meta</a:t>
            </a:r>
          </a:p>
        </p:txBody>
      </p:sp>
      <p:pic>
        <p:nvPicPr>
          <p:cNvPr id="57348" name="Picture 4" descr="meta de vendas - Funil de Vendas - Funil de Vendas CRM | O jeito simples de  bater as metas!">
            <a:extLst>
              <a:ext uri="{FF2B5EF4-FFF2-40B4-BE49-F238E27FC236}">
                <a16:creationId xmlns:a16="http://schemas.microsoft.com/office/drawing/2014/main" id="{921AE9FC-335D-4197-8F72-161C31FE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16" y="1484784"/>
            <a:ext cx="8162967" cy="49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O que são Objetivos SMART? - Blog do Acelerato">
            <a:extLst>
              <a:ext uri="{FF2B5EF4-FFF2-40B4-BE49-F238E27FC236}">
                <a16:creationId xmlns:a16="http://schemas.microsoft.com/office/drawing/2014/main" id="{441E322A-9CD9-42D1-BE83-1A88AC16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340768"/>
            <a:ext cx="7653307" cy="38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476672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SMART</a:t>
            </a:r>
          </a:p>
        </p:txBody>
      </p:sp>
      <p:pic>
        <p:nvPicPr>
          <p:cNvPr id="55300" name="Picture 4" descr="O que são as metas SMART e como definir as suas - Vida de Produto">
            <a:extLst>
              <a:ext uri="{FF2B5EF4-FFF2-40B4-BE49-F238E27FC236}">
                <a16:creationId xmlns:a16="http://schemas.microsoft.com/office/drawing/2014/main" id="{4A15CEF4-DB23-4146-93FA-DF8DF1C9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1" y="4136446"/>
            <a:ext cx="10731529" cy="24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2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Escopo de um projeto 5W2H</a:t>
            </a:r>
          </a:p>
        </p:txBody>
      </p:sp>
      <p:pic>
        <p:nvPicPr>
          <p:cNvPr id="4098" name="Picture 2" descr="Resultado de imagem para aprendizagem baseada em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42" y="1366177"/>
            <a:ext cx="5720116" cy="52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9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vida linear do projeto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0A7B39-E23C-4DDB-BDFE-21A4F3A7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5" y="1961964"/>
            <a:ext cx="11745390" cy="22322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C520DF-0E10-43DF-A325-05E51BB12D40}"/>
              </a:ext>
            </a:extLst>
          </p:cNvPr>
          <p:cNvSpPr txBox="1"/>
          <p:nvPr/>
        </p:nvSpPr>
        <p:spPr>
          <a:xfrm>
            <a:off x="1355169" y="4897257"/>
            <a:ext cx="2260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Planejamento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C6503DB-0B20-4A4F-AE9C-2BCCFB4D1508}"/>
              </a:ext>
            </a:extLst>
          </p:cNvPr>
          <p:cNvCxnSpPr>
            <a:cxnSpLocks/>
          </p:cNvCxnSpPr>
          <p:nvPr/>
        </p:nvCxnSpPr>
        <p:spPr>
          <a:xfrm flipH="1" flipV="1">
            <a:off x="223305" y="4587861"/>
            <a:ext cx="4523834" cy="78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4AC647D-1921-4DA0-8DEB-3662D4D3BB19}"/>
              </a:ext>
            </a:extLst>
          </p:cNvPr>
          <p:cNvCxnSpPr/>
          <p:nvPr/>
        </p:nvCxnSpPr>
        <p:spPr>
          <a:xfrm flipV="1">
            <a:off x="263352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554ECF9-0058-42FC-A3BE-EE871B139220}"/>
              </a:ext>
            </a:extLst>
          </p:cNvPr>
          <p:cNvCxnSpPr/>
          <p:nvPr/>
        </p:nvCxnSpPr>
        <p:spPr>
          <a:xfrm flipV="1">
            <a:off x="2279576" y="4638014"/>
            <a:ext cx="0" cy="17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9565E70-1EC6-4717-9416-EDA2F90EC6DC}"/>
              </a:ext>
            </a:extLst>
          </p:cNvPr>
          <p:cNvCxnSpPr/>
          <p:nvPr/>
        </p:nvCxnSpPr>
        <p:spPr>
          <a:xfrm flipV="1">
            <a:off x="4727848" y="45091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E9A6C1-C3E8-4901-A0AE-A1FBDACF6420}"/>
              </a:ext>
            </a:extLst>
          </p:cNvPr>
          <p:cNvSpPr txBox="1"/>
          <p:nvPr/>
        </p:nvSpPr>
        <p:spPr>
          <a:xfrm>
            <a:off x="7966880" y="4941168"/>
            <a:ext cx="122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Gestão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C206B03-3E8B-4817-BB61-61CEDB23152B}"/>
              </a:ext>
            </a:extLst>
          </p:cNvPr>
          <p:cNvCxnSpPr>
            <a:cxnSpLocks/>
          </p:cNvCxnSpPr>
          <p:nvPr/>
        </p:nvCxnSpPr>
        <p:spPr>
          <a:xfrm flipH="1" flipV="1">
            <a:off x="5447928" y="4682666"/>
            <a:ext cx="6192688" cy="1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17A01EA0-ADE1-4D8E-8F10-7AE7537163E5}"/>
              </a:ext>
            </a:extLst>
          </p:cNvPr>
          <p:cNvCxnSpPr/>
          <p:nvPr/>
        </p:nvCxnSpPr>
        <p:spPr>
          <a:xfrm flipV="1">
            <a:off x="5447928" y="45091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03EB174-3E18-4248-B4CA-D16F1E9C2A9D}"/>
              </a:ext>
            </a:extLst>
          </p:cNvPr>
          <p:cNvCxnSpPr/>
          <p:nvPr/>
        </p:nvCxnSpPr>
        <p:spPr>
          <a:xfrm flipV="1">
            <a:off x="8544272" y="4701309"/>
            <a:ext cx="0" cy="191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1C6945C-5F43-4CEE-B9A6-66DA3F3D6EB4}"/>
              </a:ext>
            </a:extLst>
          </p:cNvPr>
          <p:cNvCxnSpPr/>
          <p:nvPr/>
        </p:nvCxnSpPr>
        <p:spPr>
          <a:xfrm flipV="1">
            <a:off x="11640616" y="4550884"/>
            <a:ext cx="0" cy="17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4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 que é ciclo PDCA">
            <a:extLst>
              <a:ext uri="{FF2B5EF4-FFF2-40B4-BE49-F238E27FC236}">
                <a16:creationId xmlns:a16="http://schemas.microsoft.com/office/drawing/2014/main" id="{47DE9942-B1A9-40F4-B6C0-FD9CED5A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1" y="651965"/>
            <a:ext cx="10072598" cy="38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6678F3-36E0-4590-A044-7812B76CF82B}"/>
              </a:ext>
            </a:extLst>
          </p:cNvPr>
          <p:cNvSpPr txBox="1"/>
          <p:nvPr/>
        </p:nvSpPr>
        <p:spPr>
          <a:xfrm>
            <a:off x="2854038" y="4042599"/>
            <a:ext cx="216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Planejar (PLAN)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398ED1-613C-4854-ADE7-279D1642B302}"/>
              </a:ext>
            </a:extLst>
          </p:cNvPr>
          <p:cNvSpPr txBox="1"/>
          <p:nvPr/>
        </p:nvSpPr>
        <p:spPr>
          <a:xfrm>
            <a:off x="5015346" y="4526041"/>
            <a:ext cx="216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Executar (DO)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DA9979-6F6F-46CA-8DD4-815F1B7EAE55}"/>
              </a:ext>
            </a:extLst>
          </p:cNvPr>
          <p:cNvSpPr txBox="1"/>
          <p:nvPr/>
        </p:nvSpPr>
        <p:spPr>
          <a:xfrm>
            <a:off x="7426034" y="4704319"/>
            <a:ext cx="216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Analisar (CHECK)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A3EAC9-C57B-4BA9-8AC6-E9C3E569A46C}"/>
              </a:ext>
            </a:extLst>
          </p:cNvPr>
          <p:cNvSpPr txBox="1"/>
          <p:nvPr/>
        </p:nvSpPr>
        <p:spPr>
          <a:xfrm>
            <a:off x="9337962" y="5007287"/>
            <a:ext cx="216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Agir (ACT)</a:t>
            </a:r>
          </a:p>
        </p:txBody>
      </p:sp>
    </p:spTree>
    <p:extLst>
      <p:ext uri="{BB962C8B-B14F-4D97-AF65-F5344CB8AC3E}">
        <p14:creationId xmlns:p14="http://schemas.microsoft.com/office/powerpoint/2010/main" val="18850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</a:t>
            </a:r>
          </a:p>
        </p:txBody>
      </p:sp>
    </p:spTree>
    <p:extLst>
      <p:ext uri="{BB962C8B-B14F-4D97-AF65-F5344CB8AC3E}">
        <p14:creationId xmlns:p14="http://schemas.microsoft.com/office/powerpoint/2010/main" val="402597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B279C7-ECDB-403C-A324-D3A3CADF5622}"/>
              </a:ext>
            </a:extLst>
          </p:cNvPr>
          <p:cNvSpPr/>
          <p:nvPr/>
        </p:nvSpPr>
        <p:spPr>
          <a:xfrm>
            <a:off x="1149926" y="1166520"/>
            <a:ext cx="9892145" cy="512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Ciclo PDCA também é chamado de ciclo de 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Shewhart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ou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Ciclo de Deming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nomes que atribuem crédito aos seus idealizadores.</a:t>
            </a:r>
          </a:p>
          <a:p>
            <a:pPr fontAlgn="base">
              <a:lnSpc>
                <a:spcPct val="125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engenheiro Walter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Shewhart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foi o criador do método do Ciclo PDCA, nos anos 1920. Mas o modelo do Ciclo PDCA foi se tornar famoso apenas nos anos 1950, principalmente no Japão, graças ao professor americano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Deming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Ele é considerado o pai do 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controle de qualidade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nos processos produtivos.</a:t>
            </a:r>
          </a:p>
          <a:p>
            <a:pPr fontAlgn="base">
              <a:lnSpc>
                <a:spcPct val="125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Seus criadores foram inspirados principalmente pelos americanos Clarence Irving Lewis e John Dewey, que foram dois dos fundadores da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filosófica do pragmatismo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além de outros diversos filósofos que escreveram sobre a geração de conhecimento.</a:t>
            </a:r>
            <a:endParaRPr lang="pt-BR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F339D5-F2BA-42D5-87F7-B2E9BD6DDC19}"/>
              </a:ext>
            </a:extLst>
          </p:cNvPr>
          <p:cNvSpPr txBox="1"/>
          <p:nvPr/>
        </p:nvSpPr>
        <p:spPr>
          <a:xfrm>
            <a:off x="1149927" y="359006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PDCA surgiu?</a:t>
            </a:r>
          </a:p>
        </p:txBody>
      </p:sp>
    </p:spTree>
    <p:extLst>
      <p:ext uri="{BB962C8B-B14F-4D97-AF65-F5344CB8AC3E}">
        <p14:creationId xmlns:p14="http://schemas.microsoft.com/office/powerpoint/2010/main" val="3193242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 PDCA é uma metodologia de aprimoramento da gestão, assim como metodologias como o OKR e o FCA. Sua utilização consiste no aprimoramento de atividades (como projetos e processos essenciais para o funcionamento da organização) e na solução de problemas, grandes ou pequenos, que atingem essas atividades. #ciclopdca #pdca">
            <a:extLst>
              <a:ext uri="{FF2B5EF4-FFF2-40B4-BE49-F238E27FC236}">
                <a16:creationId xmlns:a16="http://schemas.microsoft.com/office/drawing/2014/main" id="{1FC02357-9007-458A-92C0-D0F6CF2DA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2783632" y="0"/>
            <a:ext cx="6912768" cy="62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1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089D137-87F0-4088-A9E3-9890A91E0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708" y="1269548"/>
          <a:ext cx="8318584" cy="522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7172280" imgH="4505040" progId="PI3.Image">
                  <p:embed/>
                </p:oleObj>
              </mc:Choice>
              <mc:Fallback>
                <p:oleObj name="PhotoImpact" r:id="rId2" imgW="7172280" imgH="4505040" progId="PI3.Image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089D137-87F0-4088-A9E3-9890A91E0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6708" y="1269548"/>
                        <a:ext cx="8318584" cy="522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971A9E6-55B8-49FB-B9D1-6C7C3508F989}"/>
              </a:ext>
            </a:extLst>
          </p:cNvPr>
          <p:cNvSpPr txBox="1"/>
          <p:nvPr/>
        </p:nvSpPr>
        <p:spPr>
          <a:xfrm>
            <a:off x="1149927" y="359006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Fazendo girar o ciclo PDCA</a:t>
            </a:r>
          </a:p>
        </p:txBody>
      </p:sp>
    </p:spTree>
    <p:extLst>
      <p:ext uri="{BB962C8B-B14F-4D97-AF65-F5344CB8AC3E}">
        <p14:creationId xmlns:p14="http://schemas.microsoft.com/office/powerpoint/2010/main" val="52685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aizen png - Pesquisa Google | Kaizen, Tatuagem zen, Palavras ...">
            <a:extLst>
              <a:ext uri="{FF2B5EF4-FFF2-40B4-BE49-F238E27FC236}">
                <a16:creationId xmlns:a16="http://schemas.microsoft.com/office/drawing/2014/main" id="{E857A9B7-F41F-4247-B81B-EDD50B566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"/>
          <a:stretch/>
        </p:blipFill>
        <p:spPr bwMode="auto">
          <a:xfrm>
            <a:off x="3325415" y="2491221"/>
            <a:ext cx="5541169" cy="30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Metodologia Kaizen: Saiba o que é e como funciona">
            <a:extLst>
              <a:ext uri="{FF2B5EF4-FFF2-40B4-BE49-F238E27FC236}">
                <a16:creationId xmlns:a16="http://schemas.microsoft.com/office/drawing/2014/main" id="{377B3382-FCA1-4A9C-A165-BEB11DF6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5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16A4CEC-C08F-44D2-9F00-09504DE4B1D7}"/>
              </a:ext>
            </a:extLst>
          </p:cNvPr>
          <p:cNvSpPr/>
          <p:nvPr/>
        </p:nvSpPr>
        <p:spPr>
          <a:xfrm>
            <a:off x="1184564" y="1544593"/>
            <a:ext cx="98799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dirty="0">
                <a:solidFill>
                  <a:srgbClr val="0D0D0D"/>
                </a:solidFill>
                <a:latin typeface="Karla"/>
              </a:rPr>
              <a:t>Em japonês, essa palavra significa melhoria, mudança para melhor ou melhoria contínua </a:t>
            </a:r>
            <a:r>
              <a:rPr lang="pt-BR" sz="2800" dirty="0">
                <a:solidFill>
                  <a:srgbClr val="FF0000"/>
                </a:solidFill>
                <a:latin typeface="Karla"/>
              </a:rPr>
              <a:t>a longo prazo</a:t>
            </a:r>
            <a:r>
              <a:rPr lang="pt-BR" sz="2800" dirty="0">
                <a:solidFill>
                  <a:srgbClr val="0D0D0D"/>
                </a:solidFill>
                <a:latin typeface="Karla"/>
              </a:rPr>
              <a:t>. </a:t>
            </a:r>
          </a:p>
          <a:p>
            <a:pPr fontAlgn="base"/>
            <a:endParaRPr lang="pt-BR" sz="2800" dirty="0">
              <a:solidFill>
                <a:srgbClr val="0D0D0D"/>
              </a:solidFill>
              <a:latin typeface="Karla"/>
            </a:endParaRPr>
          </a:p>
          <a:p>
            <a:pPr fontAlgn="base"/>
            <a:r>
              <a:rPr lang="pt-BR" sz="2800" dirty="0">
                <a:solidFill>
                  <a:srgbClr val="0D0D0D"/>
                </a:solidFill>
                <a:latin typeface="Karla"/>
              </a:rPr>
              <a:t>Surgiu como processo de desenvolvimento industrial nos anos 1950, na fábrica 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/>
              </a:rPr>
              <a:t>Toyota</a:t>
            </a:r>
            <a:r>
              <a:rPr lang="pt-BR" sz="2800" dirty="0">
                <a:solidFill>
                  <a:srgbClr val="0D0D0D"/>
                </a:solidFill>
                <a:latin typeface="Karla"/>
              </a:rPr>
              <a:t>, quando a fábrica buscava se reerguer depois da Segunda Guerra Mundial.</a:t>
            </a:r>
          </a:p>
          <a:p>
            <a:pPr fontAlgn="base"/>
            <a:endParaRPr lang="pt-BR" sz="2800" dirty="0">
              <a:solidFill>
                <a:srgbClr val="0D0D0D"/>
              </a:solidFill>
              <a:latin typeface="Karla"/>
            </a:endParaRPr>
          </a:p>
          <a:p>
            <a:pPr fontAlgn="base"/>
            <a:r>
              <a:rPr lang="pt-BR" sz="2800" dirty="0">
                <a:solidFill>
                  <a:srgbClr val="0D0D0D"/>
                </a:solidFill>
                <a:latin typeface="Karla"/>
              </a:rPr>
              <a:t>Dado o sucesso alcançado pela Toyota, a filosofia Kaizen passou a ser praticada em diversas outras atividades que requer </a:t>
            </a:r>
            <a:r>
              <a:rPr lang="pt-BR" sz="2800" dirty="0">
                <a:solidFill>
                  <a:srgbClr val="0070C0"/>
                </a:solidFill>
                <a:latin typeface="Karla"/>
              </a:rPr>
              <a:t>melhoria contínua da qualidade</a:t>
            </a:r>
            <a:r>
              <a:rPr lang="pt-BR" sz="2800" dirty="0">
                <a:solidFill>
                  <a:srgbClr val="0D0D0D"/>
                </a:solidFill>
                <a:latin typeface="Karla"/>
              </a:rPr>
              <a:t>, </a:t>
            </a:r>
            <a:r>
              <a:rPr lang="pt-BR" sz="2800" dirty="0">
                <a:solidFill>
                  <a:srgbClr val="FF0000"/>
                </a:solidFill>
                <a:latin typeface="Karla"/>
              </a:rPr>
              <a:t>especialmente na Educação</a:t>
            </a:r>
            <a:r>
              <a:rPr lang="pt-BR" sz="2800" dirty="0">
                <a:solidFill>
                  <a:srgbClr val="0D0D0D"/>
                </a:solidFill>
                <a:latin typeface="Karla"/>
              </a:rPr>
              <a:t>.</a:t>
            </a:r>
            <a:endParaRPr lang="pt-BR" sz="2800" b="0" i="0" dirty="0">
              <a:solidFill>
                <a:srgbClr val="0D0D0D"/>
              </a:solidFill>
              <a:effectLst/>
              <a:latin typeface="Karla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997F3A9-2437-4C4C-9EB0-98E8B5D36155}"/>
              </a:ext>
            </a:extLst>
          </p:cNvPr>
          <p:cNvSpPr/>
          <p:nvPr/>
        </p:nvSpPr>
        <p:spPr>
          <a:xfrm>
            <a:off x="1184564" y="481315"/>
            <a:ext cx="2170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Kaizen</a:t>
            </a:r>
          </a:p>
        </p:txBody>
      </p:sp>
    </p:spTree>
    <p:extLst>
      <p:ext uri="{BB962C8B-B14F-4D97-AF65-F5344CB8AC3E}">
        <p14:creationId xmlns:p14="http://schemas.microsoft.com/office/powerpoint/2010/main" val="256904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66B983-6ACA-42E4-A52C-52FCA3211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9" t="4827" b="7571"/>
          <a:stretch/>
        </p:blipFill>
        <p:spPr>
          <a:xfrm>
            <a:off x="-124690" y="0"/>
            <a:ext cx="12316690" cy="7010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8B20CD-9502-48CB-B0D3-C838C7877CCD}"/>
              </a:ext>
            </a:extLst>
          </p:cNvPr>
          <p:cNvSpPr txBox="1"/>
          <p:nvPr/>
        </p:nvSpPr>
        <p:spPr>
          <a:xfrm>
            <a:off x="4978386" y="3136612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CD0B8B-88F0-47C6-9E74-697F058EABCA}"/>
              </a:ext>
            </a:extLst>
          </p:cNvPr>
          <p:cNvSpPr txBox="1"/>
          <p:nvPr/>
        </p:nvSpPr>
        <p:spPr>
          <a:xfrm>
            <a:off x="3068740" y="598810"/>
            <a:ext cx="592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Kaizen: melhoria contínua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B5C4E3-78F5-4654-DD3B-9433DD09EEB2}"/>
              </a:ext>
            </a:extLst>
          </p:cNvPr>
          <p:cNvSpPr txBox="1"/>
          <p:nvPr/>
        </p:nvSpPr>
        <p:spPr>
          <a:xfrm>
            <a:off x="7680176" y="1952048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</p:spTree>
    <p:extLst>
      <p:ext uri="{BB962C8B-B14F-4D97-AF65-F5344CB8AC3E}">
        <p14:creationId xmlns:p14="http://schemas.microsoft.com/office/powerpoint/2010/main" val="2927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aizen - A3">
            <a:extLst>
              <a:ext uri="{FF2B5EF4-FFF2-40B4-BE49-F238E27FC236}">
                <a16:creationId xmlns:a16="http://schemas.microsoft.com/office/drawing/2014/main" id="{4AB7DD39-D129-4A26-A0B1-C6797818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30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377ADE1-CB12-4315-BF80-766133506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78" y="519496"/>
            <a:ext cx="8912444" cy="58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eter-drucker | Frases de motivação, Citações famosas, Frases de ...">
            <a:extLst>
              <a:ext uri="{FF2B5EF4-FFF2-40B4-BE49-F238E27FC236}">
                <a16:creationId xmlns:a16="http://schemas.microsoft.com/office/drawing/2014/main" id="{757E18F4-4142-4455-830E-67AEE81D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5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DA9540-F604-4393-ADF0-985FDAF2D2A0}"/>
              </a:ext>
            </a:extLst>
          </p:cNvPr>
          <p:cNvSpPr txBox="1"/>
          <p:nvPr/>
        </p:nvSpPr>
        <p:spPr>
          <a:xfrm>
            <a:off x="1354752" y="2967335"/>
            <a:ext cx="948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1">
                    <a:lumMod val="50000"/>
                  </a:schemeClr>
                </a:solidFill>
              </a:rPr>
              <a:t>O Modelo de Projeto Canvas</a:t>
            </a:r>
          </a:p>
        </p:txBody>
      </p:sp>
    </p:spTree>
    <p:extLst>
      <p:ext uri="{BB962C8B-B14F-4D97-AF65-F5344CB8AC3E}">
        <p14:creationId xmlns:p14="http://schemas.microsoft.com/office/powerpoint/2010/main" val="191594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161143" y="920621"/>
            <a:ext cx="98697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o plano ou a planta de; </a:t>
            </a:r>
          </a:p>
          <a:p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projetar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plano ou roteiro de; 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programar.</a:t>
            </a:r>
          </a:p>
        </p:txBody>
      </p:sp>
    </p:spTree>
    <p:extLst>
      <p:ext uri="{BB962C8B-B14F-4D97-AF65-F5344CB8AC3E}">
        <p14:creationId xmlns:p14="http://schemas.microsoft.com/office/powerpoint/2010/main" val="262981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35EF4E-F242-479E-B92D-B71FE2D4A657}"/>
              </a:ext>
            </a:extLst>
          </p:cNvPr>
          <p:cNvSpPr txBox="1"/>
          <p:nvPr/>
        </p:nvSpPr>
        <p:spPr>
          <a:xfrm>
            <a:off x="3847825" y="138546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Referência #1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1B0BD34-57D2-405E-8F0D-2A60FC6C8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8226" y="846432"/>
          <a:ext cx="9815547" cy="579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695920" imgH="3362040" progId="PI3.Image">
                  <p:embed/>
                </p:oleObj>
              </mc:Choice>
              <mc:Fallback>
                <p:oleObj name="PhotoImpact" r:id="rId2" imgW="5695920" imgH="3362040" progId="PI3.Imag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1B0BD34-57D2-405E-8F0D-2A60FC6C8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8226" y="846432"/>
                        <a:ext cx="9815547" cy="579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589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C223440-1466-4340-9632-629AA7783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745" y="872836"/>
          <a:ext cx="8888509" cy="584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8210520" imgH="5400360" progId="PI3.Image">
                  <p:embed/>
                </p:oleObj>
              </mc:Choice>
              <mc:Fallback>
                <p:oleObj name="PhotoImpact" r:id="rId2" imgW="8210520" imgH="5400360" progId="PI3.Imag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C223440-1466-4340-9632-629AA7783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1745" y="872836"/>
                        <a:ext cx="8888509" cy="5846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135EF4E-F242-479E-B92D-B71FE2D4A657}"/>
              </a:ext>
            </a:extLst>
          </p:cNvPr>
          <p:cNvSpPr txBox="1"/>
          <p:nvPr/>
        </p:nvSpPr>
        <p:spPr>
          <a:xfrm>
            <a:off x="3847825" y="138546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Referência #2</a:t>
            </a:r>
          </a:p>
        </p:txBody>
      </p:sp>
    </p:spTree>
    <p:extLst>
      <p:ext uri="{BB962C8B-B14F-4D97-AF65-F5344CB8AC3E}">
        <p14:creationId xmlns:p14="http://schemas.microsoft.com/office/powerpoint/2010/main" val="1589948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82E0C17-AB30-81A7-2719-9F3696137F92}"/>
              </a:ext>
            </a:extLst>
          </p:cNvPr>
          <p:cNvSpPr/>
          <p:nvPr/>
        </p:nvSpPr>
        <p:spPr>
          <a:xfrm>
            <a:off x="5159896" y="1916832"/>
            <a:ext cx="6192688" cy="390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Premiado e reconhecido professor de Gerenciamento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do MBA da FGV Management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Consultor de implantação de PMO e Portfólio em empresas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líderes nos segmentos industriais e de serviços, como Natura, Ambev, McDonald’s, Roche e COB – Comitê Olímpico Brasileiro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Por meio de oficinas e business games tem formado e educado gerentes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adaptados à cultura específica de suas organizações, entre elas Petrobras, Bradesco, Votorantim, OAS, Andrade Gutierrez e Banco Central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Trabalhou como executivo de projetos nas empresas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Hewlett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Packard, Deloitte Consulting, BASF e Novartis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PMP (Project Management Professional), PMI-SP, PMI-RMP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Risk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Management Professional), CCPM 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Critical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Chain Professional Management)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Recebeu o PMI Professional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Development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Award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do PMI-USA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Autor de livros e artigos na área de gerenciamento de projetos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Mestrado em Engenharia pela Escola Politécnica da USP, MBA em Finanças Corporativas pela FEA-USP, Pós-Graduado em Administração pela EAESP-FGV e Graduado pela Universidade Federal de São Carlos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4626C-E6D8-B85F-BA5E-95166E16110D}"/>
              </a:ext>
            </a:extLst>
          </p:cNvPr>
          <p:cNvSpPr/>
          <p:nvPr/>
        </p:nvSpPr>
        <p:spPr>
          <a:xfrm>
            <a:off x="839416" y="720035"/>
            <a:ext cx="10513168" cy="43704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pt-B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Finocchio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Jr: criador do Project Model Canvas (PMC)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OTO_JUNIOR.jpg">
            <a:extLst>
              <a:ext uri="{FF2B5EF4-FFF2-40B4-BE49-F238E27FC236}">
                <a16:creationId xmlns:a16="http://schemas.microsoft.com/office/drawing/2014/main" id="{32F06682-E82A-58A7-C07A-5295CE6CC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" r="2817" b="14878"/>
          <a:stretch/>
        </p:blipFill>
        <p:spPr>
          <a:xfrm>
            <a:off x="839416" y="1997466"/>
            <a:ext cx="3777262" cy="3744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6DFE93E-CEE2-47DD-949C-F0B02A6F9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055" y="569118"/>
          <a:ext cx="10523890" cy="571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8429400" imgH="4581360" progId="PI3.Image">
                  <p:embed/>
                </p:oleObj>
              </mc:Choice>
              <mc:Fallback>
                <p:oleObj name="PhotoImpact" r:id="rId2" imgW="8429400" imgH="4581360" progId="PI3.Imag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6DFE93E-CEE2-47DD-949C-F0B02A6F9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4055" y="569118"/>
                        <a:ext cx="10523890" cy="5719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314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430BA07-7659-45C1-A4A6-953FF3543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0785"/>
              </p:ext>
            </p:extLst>
          </p:nvPr>
        </p:nvGraphicFramePr>
        <p:xfrm>
          <a:off x="263352" y="1304764"/>
          <a:ext cx="6933569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067000" imgH="3105000" progId="PI3.Image">
                  <p:embed/>
                </p:oleObj>
              </mc:Choice>
              <mc:Fallback>
                <p:oleObj name="PhotoImpact" r:id="rId2" imgW="5067000" imgH="310500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430BA07-7659-45C1-A4A6-953FF3543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352" y="1304764"/>
                        <a:ext cx="6933569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A3A788-67D1-DA25-011F-43D3AE7FF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13091"/>
              </p:ext>
            </p:extLst>
          </p:nvPr>
        </p:nvGraphicFramePr>
        <p:xfrm>
          <a:off x="7464152" y="260648"/>
          <a:ext cx="4320480" cy="611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4" imgW="3047760" imgH="4314600" progId="PI3.Image">
                  <p:embed/>
                </p:oleObj>
              </mc:Choice>
              <mc:Fallback>
                <p:oleObj name="PhotoImpact" r:id="rId4" imgW="3047760" imgH="431460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4152" y="260648"/>
                        <a:ext cx="4320480" cy="6116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426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agem da foto.png">
            <a:extLst>
              <a:ext uri="{FF2B5EF4-FFF2-40B4-BE49-F238E27FC236}">
                <a16:creationId xmlns:a16="http://schemas.microsoft.com/office/drawing/2014/main" id="{74F2017E-4BDF-572D-ACAA-21163542C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225550"/>
            <a:ext cx="581025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4">
            <a:extLst>
              <a:ext uri="{FF2B5EF4-FFF2-40B4-BE49-F238E27FC236}">
                <a16:creationId xmlns:a16="http://schemas.microsoft.com/office/drawing/2014/main" id="{863D9212-B255-9D90-1C4D-FA6D52D6F424}"/>
              </a:ext>
            </a:extLst>
          </p:cNvPr>
          <p:cNvSpPr txBox="1">
            <a:spLocks noChangeArrowheads="1"/>
          </p:cNvSpPr>
          <p:nvPr/>
        </p:nvSpPr>
        <p:spPr bwMode="auto">
          <a:xfrm rot="21081653">
            <a:off x="2352675" y="2859089"/>
            <a:ext cx="2305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/>
              <a:t>PLANO DE</a:t>
            </a:r>
          </a:p>
          <a:p>
            <a:pPr eaLnBrk="1" hangingPunct="1"/>
            <a:r>
              <a:rPr lang="pt-BR" altLang="pt-BR" sz="3200" b="1"/>
              <a:t> PROJETO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DD441100-3EE0-1657-469A-96D640B176F7}"/>
              </a:ext>
            </a:extLst>
          </p:cNvPr>
          <p:cNvSpPr/>
          <p:nvPr/>
        </p:nvSpPr>
        <p:spPr>
          <a:xfrm>
            <a:off x="5159375" y="1196975"/>
            <a:ext cx="909638" cy="43195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962F856-C599-BD2E-8EF6-876757E9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052513"/>
            <a:ext cx="46799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altLang="pt-BR" sz="14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Índice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Sumário Executivo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Declaração de Escopo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EAP e Dicionário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Organização do Projeto (com papéis e responsabilidades)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Cronograma Detalhado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Orçamento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escopo do projeto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cronograma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custos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 qualidade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das comunicações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pessoal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riscos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aquisições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Controle Integrado de Mudança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Sistema de gestão da configuração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Aprovações e assinaturas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CC475D77-F9E0-DE84-1B1F-19272E56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643564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800"/>
              <a:t>BUROCRÁTICO DEMAIS PARA SER ASSIMILADO</a:t>
            </a:r>
          </a:p>
          <a:p>
            <a:pPr eaLnBrk="1" hangingPunct="1"/>
            <a:r>
              <a:rPr lang="en-US" altLang="pt-BR" sz="2800"/>
              <a:t> POR ALGUMAS ORGANIZAÇÕES….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ACA335-9FAA-4130-8888-D992736B6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16518"/>
              </p:ext>
            </p:extLst>
          </p:nvPr>
        </p:nvGraphicFramePr>
        <p:xfrm>
          <a:off x="443372" y="363075"/>
          <a:ext cx="11305256" cy="613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9886680" imgH="5362560" progId="PI3.Image">
                  <p:embed/>
                </p:oleObj>
              </mc:Choice>
              <mc:Fallback>
                <p:oleObj name="PhotoImpact" r:id="rId2" imgW="9886680" imgH="5362560" progId="PI3.Image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5ACA335-9FAA-4130-8888-D992736B6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372" y="363075"/>
                        <a:ext cx="11305256" cy="613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186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1859599-F6BB-4DC5-B56E-77AB05702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922338"/>
          <a:ext cx="10239375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10239120" imgH="5010120" progId="PI3.Image">
                  <p:embed/>
                </p:oleObj>
              </mc:Choice>
              <mc:Fallback>
                <p:oleObj name="PhotoImpact" r:id="rId2" imgW="10239120" imgH="501012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1859599-F6BB-4DC5-B56E-77AB05702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6313" y="922338"/>
                        <a:ext cx="10239375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35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5AC7D1-B32C-4930-B527-A6C6640EF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74961" cy="674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4314600" imgH="2371680" progId="PI3.Image">
                  <p:embed/>
                </p:oleObj>
              </mc:Choice>
              <mc:Fallback>
                <p:oleObj name="PhotoImpact" r:id="rId2" imgW="4314600" imgH="237168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B5AC7D1-B32C-4930-B527-A6C6640EF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74961" cy="6747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995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D9B7228-E0E9-4A5D-B7EE-1DDDA4D43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544" y="1425578"/>
          <a:ext cx="9382911" cy="525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324400" imgH="2981160" progId="PI3.Image">
                  <p:embed/>
                </p:oleObj>
              </mc:Choice>
              <mc:Fallback>
                <p:oleObj name="PhotoImpact" r:id="rId2" imgW="5324400" imgH="2981160" progId="PI3.Image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D9B7228-E0E9-4A5D-B7EE-1DDDA4D43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4544" y="1425578"/>
                        <a:ext cx="9382911" cy="5253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963F15-1BB4-4093-812F-D716AC8BF52F}"/>
              </a:ext>
            </a:extLst>
          </p:cNvPr>
          <p:cNvSpPr txBox="1"/>
          <p:nvPr/>
        </p:nvSpPr>
        <p:spPr>
          <a:xfrm>
            <a:off x="1149927" y="359006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do sistema neural</a:t>
            </a:r>
          </a:p>
        </p:txBody>
      </p:sp>
    </p:spTree>
    <p:extLst>
      <p:ext uri="{BB962C8B-B14F-4D97-AF65-F5344CB8AC3E}">
        <p14:creationId xmlns:p14="http://schemas.microsoft.com/office/powerpoint/2010/main" val="27626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161143" y="674400"/>
            <a:ext cx="98697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Projetar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transitivo direto e pronominal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atirar(-se) à distância; arremessar(-se),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lançar(-se).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um projeto ou uma planta de.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arquitetar uma ideia, um projeto;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195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6C5DEB8-A75F-4CF6-918E-851CBDCB4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6638" y="697995"/>
          <a:ext cx="7258724" cy="5462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4809960" imgH="3619440" progId="PI3.Image">
                  <p:embed/>
                </p:oleObj>
              </mc:Choice>
              <mc:Fallback>
                <p:oleObj name="PhotoImpact" r:id="rId2" imgW="4809960" imgH="361944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6C5DEB8-A75F-4CF6-918E-851CBDCB4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6638" y="697995"/>
                        <a:ext cx="7258724" cy="5462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743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8A12814-33BA-4095-BD82-535FE90B8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8281" y="691344"/>
          <a:ext cx="6435437" cy="547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4724280" imgH="4019400" progId="PI3.Image">
                  <p:embed/>
                </p:oleObj>
              </mc:Choice>
              <mc:Fallback>
                <p:oleObj name="PhotoImpact" r:id="rId2" imgW="4724280" imgH="401940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8A12814-33BA-4095-BD82-535FE90B8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8281" y="691344"/>
                        <a:ext cx="6435437" cy="547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487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9A6F7EF-8326-4A08-BE48-A0295D7C7B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1662" y="723539"/>
          <a:ext cx="7128675" cy="541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4743360" imgH="3600360" progId="PI3.Image">
                  <p:embed/>
                </p:oleObj>
              </mc:Choice>
              <mc:Fallback>
                <p:oleObj name="PhotoImpact" r:id="rId2" imgW="4743360" imgH="360036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9A6F7EF-8326-4A08-BE48-A0295D7C7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1662" y="723539"/>
                        <a:ext cx="7128675" cy="5410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281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5100997-E0AB-4F48-947D-189D256154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502" y="868146"/>
          <a:ext cx="7982996" cy="512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314680" imgH="3409920" progId="PI3.Image">
                  <p:embed/>
                </p:oleObj>
              </mc:Choice>
              <mc:Fallback>
                <p:oleObj name="PhotoImpact" r:id="rId2" imgW="5314680" imgH="340992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5100997-E0AB-4F48-947D-189D256154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4502" y="868146"/>
                        <a:ext cx="7982996" cy="5121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390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58A2DAD-FB66-46B8-A418-D96ACBD62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0594" y="777659"/>
          <a:ext cx="8230811" cy="530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381280" imgH="3466800" progId="PI3.Image">
                  <p:embed/>
                </p:oleObj>
              </mc:Choice>
              <mc:Fallback>
                <p:oleObj name="PhotoImpact" r:id="rId2" imgW="5381280" imgH="346680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58A2DAD-FB66-46B8-A418-D96ACBD62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0594" y="777659"/>
                        <a:ext cx="8230811" cy="5302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846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D396184-3C9F-4CB0-AC0F-2EFFF80786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1681" y="692105"/>
          <a:ext cx="8148638" cy="547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628960" imgH="3781080" progId="PI3.Image">
                  <p:embed/>
                </p:oleObj>
              </mc:Choice>
              <mc:Fallback>
                <p:oleObj name="PhotoImpact" r:id="rId2" imgW="5628960" imgH="378108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D396184-3C9F-4CB0-AC0F-2EFFF8078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1681" y="692105"/>
                        <a:ext cx="8148638" cy="5473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672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67E98DF-E98F-4116-84B6-9A663C15A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2036" y="696031"/>
          <a:ext cx="8007927" cy="546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790960" imgH="3952800" progId="PI3.Image">
                  <p:embed/>
                </p:oleObj>
              </mc:Choice>
              <mc:Fallback>
                <p:oleObj name="PhotoImpact" r:id="rId2" imgW="5790960" imgH="395280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67E98DF-E98F-4116-84B6-9A663C15A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2036" y="696031"/>
                        <a:ext cx="8007927" cy="546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820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A24BE4C-6339-4B54-AB43-5A05B78255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7344" y="998245"/>
          <a:ext cx="8977312" cy="585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8200800" imgH="5352840" progId="PI3.Image">
                  <p:embed/>
                </p:oleObj>
              </mc:Choice>
              <mc:Fallback>
                <p:oleObj name="PhotoImpact" r:id="rId2" imgW="8200800" imgH="535284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A24BE4C-6339-4B54-AB43-5A05B7825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7344" y="998245"/>
                        <a:ext cx="8977312" cy="585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246CEDB-B2CB-4906-99E0-F587ABD95430}"/>
              </a:ext>
            </a:extLst>
          </p:cNvPr>
          <p:cNvSpPr txBox="1"/>
          <p:nvPr/>
        </p:nvSpPr>
        <p:spPr>
          <a:xfrm>
            <a:off x="1149927" y="359006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Modelo Canvas</a:t>
            </a:r>
          </a:p>
        </p:txBody>
      </p:sp>
    </p:spTree>
    <p:extLst>
      <p:ext uri="{BB962C8B-B14F-4D97-AF65-F5344CB8AC3E}">
        <p14:creationId xmlns:p14="http://schemas.microsoft.com/office/powerpoint/2010/main" val="3168283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541"/>
            <a:ext cx="10515600" cy="18869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elaboração</a:t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Modelo Canvas</a:t>
            </a:r>
          </a:p>
        </p:txBody>
      </p:sp>
    </p:spTree>
    <p:extLst>
      <p:ext uri="{BB962C8B-B14F-4D97-AF65-F5344CB8AC3E}">
        <p14:creationId xmlns:p14="http://schemas.microsoft.com/office/powerpoint/2010/main" val="3087889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FE00C6D-2621-40E7-BE95-DF6AC08B6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699" y="0"/>
          <a:ext cx="106426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7981920" imgH="5143320" progId="PI3.Image">
                  <p:embed/>
                </p:oleObj>
              </mc:Choice>
              <mc:Fallback>
                <p:oleObj name="PhotoImpact" r:id="rId2" imgW="7981920" imgH="5143320" progId="PI3.Imag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FE00C6D-2621-40E7-BE95-DF6AC08B6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4699" y="0"/>
                        <a:ext cx="106426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8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161143" y="1268760"/>
            <a:ext cx="9869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 oriunda do termo em latim </a:t>
            </a:r>
            <a:r>
              <a:rPr lang="pt-BR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projectum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que significa “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 lançado à frente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esse motivo, projeto também pode ser uma redação provisória de uma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qualquer que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ser realizada no futuro</a:t>
            </a:r>
          </a:p>
        </p:txBody>
      </p:sp>
    </p:spTree>
    <p:extLst>
      <p:ext uri="{BB962C8B-B14F-4D97-AF65-F5344CB8AC3E}">
        <p14:creationId xmlns:p14="http://schemas.microsoft.com/office/powerpoint/2010/main" val="805557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FAC9EC-838C-9628-00A3-1160D4953B3A}"/>
              </a:ext>
            </a:extLst>
          </p:cNvPr>
          <p:cNvSpPr/>
          <p:nvPr/>
        </p:nvSpPr>
        <p:spPr>
          <a:xfrm>
            <a:off x="6043614" y="617538"/>
            <a:ext cx="2168525" cy="64611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Princípios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12DD05-B420-45AF-997D-1DB658B41BB9}"/>
              </a:ext>
            </a:extLst>
          </p:cNvPr>
          <p:cNvSpPr/>
          <p:nvPr/>
        </p:nvSpPr>
        <p:spPr>
          <a:xfrm>
            <a:off x="6045201" y="1949451"/>
            <a:ext cx="993775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Visual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B6007-6732-8ADD-86A3-5C26D076DD53}"/>
              </a:ext>
            </a:extLst>
          </p:cNvPr>
          <p:cNvSpPr/>
          <p:nvPr/>
        </p:nvSpPr>
        <p:spPr>
          <a:xfrm>
            <a:off x="6045201" y="3028951"/>
            <a:ext cx="2144713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Agrupamentos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CB06A-7702-2A55-4B2A-28FED70882B6}"/>
              </a:ext>
            </a:extLst>
          </p:cNvPr>
          <p:cNvSpPr/>
          <p:nvPr/>
        </p:nvSpPr>
        <p:spPr>
          <a:xfrm>
            <a:off x="6045200" y="4179888"/>
            <a:ext cx="2152650" cy="43180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Simplificações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B6DEA-BF69-437F-81F0-53EC9325CAA3}"/>
              </a:ext>
            </a:extLst>
          </p:cNvPr>
          <p:cNvSpPr/>
          <p:nvPr/>
        </p:nvSpPr>
        <p:spPr>
          <a:xfrm>
            <a:off x="6045201" y="4954589"/>
            <a:ext cx="2708275" cy="7635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Estabelecer base com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stakeholders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7FA3F1A-6BD6-6336-13D8-6E8C5B902EFA}"/>
              </a:ext>
            </a:extLst>
          </p:cNvPr>
          <p:cNvSpPr/>
          <p:nvPr/>
        </p:nvSpPr>
        <p:spPr>
          <a:xfrm>
            <a:off x="6045201" y="6418263"/>
            <a:ext cx="2708275" cy="4254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Sequência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029EC19D-0825-EFCB-A4FC-8AF8B159973F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1257301"/>
            <a:ext cx="2128838" cy="1038225"/>
            <a:chOff x="2371725" y="1257300"/>
            <a:chExt cx="2128838" cy="103822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7229420-2215-77FC-D4A9-3DA16FFD09A7}"/>
                </a:ext>
              </a:extLst>
            </p:cNvPr>
            <p:cNvSpPr/>
            <p:nvPr/>
          </p:nvSpPr>
          <p:spPr>
            <a:xfrm>
              <a:off x="2371725" y="12573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91" name="Picture 2" descr="C:\Users\CASULO-\Desktop\S02_V02.png">
              <a:extLst>
                <a:ext uri="{FF2B5EF4-FFF2-40B4-BE49-F238E27FC236}">
                  <a16:creationId xmlns:a16="http://schemas.microsoft.com/office/drawing/2014/main" id="{C55F1998-94DC-36C8-DABD-0DFCD34F9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1" t="6540" r="53178" b="80331"/>
            <a:stretch>
              <a:fillRect/>
            </a:stretch>
          </p:blipFill>
          <p:spPr bwMode="auto">
            <a:xfrm>
              <a:off x="2519408" y="1334787"/>
              <a:ext cx="1762036" cy="90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5">
            <a:extLst>
              <a:ext uri="{FF2B5EF4-FFF2-40B4-BE49-F238E27FC236}">
                <a16:creationId xmlns:a16="http://schemas.microsoft.com/office/drawing/2014/main" id="{0B6A0F27-B9AD-8517-0A76-2B6BDF1DF40B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2362201"/>
            <a:ext cx="2128838" cy="1038225"/>
            <a:chOff x="2371725" y="2362200"/>
            <a:chExt cx="2128838" cy="103822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F49F2AE-B0E4-9752-1572-2B9D5ED05C66}"/>
                </a:ext>
              </a:extLst>
            </p:cNvPr>
            <p:cNvSpPr/>
            <p:nvPr/>
          </p:nvSpPr>
          <p:spPr>
            <a:xfrm>
              <a:off x="2371725" y="23622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9" name="Picture 2" descr="C:\Users\CASULO-\Desktop\S02_V02.png">
              <a:extLst>
                <a:ext uri="{FF2B5EF4-FFF2-40B4-BE49-F238E27FC236}">
                  <a16:creationId xmlns:a16="http://schemas.microsoft.com/office/drawing/2014/main" id="{65ACA940-925A-0F6C-559D-0120FE9BA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0" t="23956" r="54726" b="65727"/>
            <a:stretch>
              <a:fillRect/>
            </a:stretch>
          </p:blipFill>
          <p:spPr bwMode="auto">
            <a:xfrm>
              <a:off x="2519407" y="2468428"/>
              <a:ext cx="1762036" cy="84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14">
            <a:extLst>
              <a:ext uri="{FF2B5EF4-FFF2-40B4-BE49-F238E27FC236}">
                <a16:creationId xmlns:a16="http://schemas.microsoft.com/office/drawing/2014/main" id="{B391E804-2BE7-FF1B-9EFD-BA628D97B535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3471864"/>
            <a:ext cx="2128838" cy="1062037"/>
            <a:chOff x="2371725" y="3471267"/>
            <a:chExt cx="2128838" cy="1062633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D414496-79BE-10C1-4FAD-C8876344EDE1}"/>
                </a:ext>
              </a:extLst>
            </p:cNvPr>
            <p:cNvSpPr/>
            <p:nvPr/>
          </p:nvSpPr>
          <p:spPr>
            <a:xfrm>
              <a:off x="2371725" y="3495092"/>
              <a:ext cx="2128838" cy="10388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7" name="Picture 2" descr="C:\Users\CASULO-\Desktop\S02_V02.png">
              <a:extLst>
                <a:ext uri="{FF2B5EF4-FFF2-40B4-BE49-F238E27FC236}">
                  <a16:creationId xmlns:a16="http://schemas.microsoft.com/office/drawing/2014/main" id="{581162FB-FA66-6691-C7A0-34DC3D4FA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36865" r="57040" b="47021"/>
            <a:stretch>
              <a:fillRect/>
            </a:stretch>
          </p:blipFill>
          <p:spPr bwMode="auto">
            <a:xfrm>
              <a:off x="2907270" y="3471267"/>
              <a:ext cx="969218" cy="101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48409FA3-D633-AE1F-F855-A1CEB8DE4BBA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4591051"/>
            <a:ext cx="2128838" cy="1057275"/>
            <a:chOff x="2371725" y="4590598"/>
            <a:chExt cx="2128838" cy="105772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5BE44F7-42A6-E424-D6E3-C5BBD549E374}"/>
                </a:ext>
              </a:extLst>
            </p:cNvPr>
            <p:cNvSpPr/>
            <p:nvPr/>
          </p:nvSpPr>
          <p:spPr>
            <a:xfrm>
              <a:off x="2371725" y="4609656"/>
              <a:ext cx="2128838" cy="103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5" name="Picture 2" descr="C:\Users\CASULO-\Desktop\S02_V02.png">
              <a:extLst>
                <a:ext uri="{FF2B5EF4-FFF2-40B4-BE49-F238E27FC236}">
                  <a16:creationId xmlns:a16="http://schemas.microsoft.com/office/drawing/2014/main" id="{B278FC8E-4459-5605-7B4C-81FF50585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52979" r="51172" b="31598"/>
            <a:stretch>
              <a:fillRect/>
            </a:stretch>
          </p:blipFill>
          <p:spPr bwMode="auto">
            <a:xfrm>
              <a:off x="2621119" y="4590598"/>
              <a:ext cx="1765187" cy="105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27">
            <a:extLst>
              <a:ext uri="{FF2B5EF4-FFF2-40B4-BE49-F238E27FC236}">
                <a16:creationId xmlns:a16="http://schemas.microsoft.com/office/drawing/2014/main" id="{0A162ED0-A07F-BBF6-71CA-C4D558AB274C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5715001"/>
            <a:ext cx="2128838" cy="1038225"/>
            <a:chOff x="2371725" y="5715000"/>
            <a:chExt cx="2128838" cy="1038225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1C4D8DB-655E-7AF7-9131-D0BD0D20CFCA}"/>
                </a:ext>
              </a:extLst>
            </p:cNvPr>
            <p:cNvSpPr/>
            <p:nvPr/>
          </p:nvSpPr>
          <p:spPr>
            <a:xfrm>
              <a:off x="2371725" y="57150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3" name="Picture 2" descr="C:\Users\CASULO-\Desktop\S02_V02.png">
              <a:extLst>
                <a:ext uri="{FF2B5EF4-FFF2-40B4-BE49-F238E27FC236}">
                  <a16:creationId xmlns:a16="http://schemas.microsoft.com/office/drawing/2014/main" id="{152E855A-BD93-E391-A0FA-E7C31C21D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77640" r="51172" b="12129"/>
            <a:stretch>
              <a:fillRect/>
            </a:stretch>
          </p:blipFill>
          <p:spPr bwMode="auto">
            <a:xfrm>
              <a:off x="2670629" y="5929452"/>
              <a:ext cx="1765187" cy="70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7733AE-7E9C-BB81-421F-84FB371C7D3A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21B2D44-D85A-1DC6-6B70-E568289C584B}"/>
              </a:ext>
            </a:extLst>
          </p:cNvPr>
          <p:cNvSpPr/>
          <p:nvPr/>
        </p:nvSpPr>
        <p:spPr>
          <a:xfrm>
            <a:off x="3786189" y="454025"/>
            <a:ext cx="3248025" cy="76835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Metodologia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EBC7A5C-D982-E14A-91A2-C6F08F5BD441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3524251"/>
            <a:ext cx="3295650" cy="3217863"/>
            <a:chOff x="4427984" y="3848100"/>
            <a:chExt cx="3295650" cy="32171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263543-A781-687A-E825-CBC594182805}"/>
                </a:ext>
              </a:extLst>
            </p:cNvPr>
            <p:cNvSpPr/>
            <p:nvPr/>
          </p:nvSpPr>
          <p:spPr>
            <a:xfrm>
              <a:off x="4432747" y="3848100"/>
              <a:ext cx="3290887" cy="3217118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0" name="Rectangle 39">
              <a:extLst>
                <a:ext uri="{FF2B5EF4-FFF2-40B4-BE49-F238E27FC236}">
                  <a16:creationId xmlns:a16="http://schemas.microsoft.com/office/drawing/2014/main" id="{2AFD7992-986F-20CF-A652-3653D264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983516"/>
              <a:ext cx="2967899" cy="106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Conceber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Definição do projeto por meio 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de um fluxo de trabalho de 13 passos</a:t>
              </a:r>
            </a:p>
            <a:p>
              <a:pPr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11" name="Picture 2" descr="C:\Users\CASULO-\Desktop\5.png">
              <a:extLst>
                <a:ext uri="{FF2B5EF4-FFF2-40B4-BE49-F238E27FC236}">
                  <a16:creationId xmlns:a16="http://schemas.microsoft.com/office/drawing/2014/main" id="{A3878A54-54FF-63E4-DEDF-61DE2D56F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51219" r="75209" b="34059"/>
            <a:stretch>
              <a:fillRect/>
            </a:stretch>
          </p:blipFill>
          <p:spPr bwMode="auto">
            <a:xfrm>
              <a:off x="4523234" y="5023718"/>
              <a:ext cx="824422" cy="82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76DE3048-4855-1154-B495-CAB04E669282}"/>
              </a:ext>
            </a:extLst>
          </p:cNvPr>
          <p:cNvGrpSpPr>
            <a:grpSpLocks/>
          </p:cNvGrpSpPr>
          <p:nvPr/>
        </p:nvGrpSpPr>
        <p:grpSpPr bwMode="auto">
          <a:xfrm>
            <a:off x="3875089" y="3524251"/>
            <a:ext cx="2149475" cy="3228975"/>
            <a:chOff x="2123728" y="3581399"/>
            <a:chExt cx="2149736" cy="32289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BA728E-9AC3-7B1C-1068-5C370480668A}"/>
                </a:ext>
              </a:extLst>
            </p:cNvPr>
            <p:cNvSpPr/>
            <p:nvPr/>
          </p:nvSpPr>
          <p:spPr>
            <a:xfrm>
              <a:off x="2133254" y="3581399"/>
              <a:ext cx="2140210" cy="3228975"/>
            </a:xfrm>
            <a:prstGeom prst="rect">
              <a:avLst/>
            </a:prstGeom>
            <a:solidFill>
              <a:srgbClr val="1FCE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7" name="Rectangle 43">
              <a:extLst>
                <a:ext uri="{FF2B5EF4-FFF2-40B4-BE49-F238E27FC236}">
                  <a16:creationId xmlns:a16="http://schemas.microsoft.com/office/drawing/2014/main" id="{5526A944-95FD-68F0-B205-3847E1B3E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5736379"/>
              <a:ext cx="2116285" cy="90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Integrar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Agrupamento dos blocos 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para fazer as amarrações 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necessárias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8" name="Picture 2" descr="C:\Users\CASULO-\Desktop\5.png">
              <a:extLst>
                <a:ext uri="{FF2B5EF4-FFF2-40B4-BE49-F238E27FC236}">
                  <a16:creationId xmlns:a16="http://schemas.microsoft.com/office/drawing/2014/main" id="{A0A56B6F-E14A-B080-101C-A9F8A561F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58" t="51219" r="13438" b="34059"/>
            <a:stretch>
              <a:fillRect/>
            </a:stretch>
          </p:blipFill>
          <p:spPr bwMode="auto">
            <a:xfrm rot="2498267">
              <a:off x="2265082" y="4938437"/>
              <a:ext cx="701932" cy="63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4F388-01E6-A03E-676E-744E546D6ED5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1257301"/>
            <a:ext cx="3295650" cy="2143125"/>
            <a:chOff x="4427984" y="1727200"/>
            <a:chExt cx="3295650" cy="21431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D55306-D918-EFDA-F00D-B818FA9F0AAC}"/>
                </a:ext>
              </a:extLst>
            </p:cNvPr>
            <p:cNvSpPr/>
            <p:nvPr/>
          </p:nvSpPr>
          <p:spPr>
            <a:xfrm>
              <a:off x="4432747" y="1727200"/>
              <a:ext cx="3290887" cy="2143124"/>
            </a:xfrm>
            <a:prstGeom prst="rect">
              <a:avLst/>
            </a:prstGeom>
            <a:solidFill>
              <a:srgbClr val="FF06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Rectangle 45">
              <a:extLst>
                <a:ext uri="{FF2B5EF4-FFF2-40B4-BE49-F238E27FC236}">
                  <a16:creationId xmlns:a16="http://schemas.microsoft.com/office/drawing/2014/main" id="{0C41B797-A416-B4C2-3E83-8A896940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2747844"/>
              <a:ext cx="3200400" cy="95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Resolver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pt-BR" altLang="pt-BR" sz="1400">
                  <a:latin typeface="Trebuchet MS" panose="020B0603020202020204" pitchFamily="34" charset="0"/>
                  <a:cs typeface="Calibri" panose="020F0502020204030204" pitchFamily="34" charset="0"/>
                </a:rPr>
                <a:t>Encomenda de ações de balanceamento do projeto para equipe, clientes e patrocinadores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5" name="Picture 2" descr="C:\Users\CASULO-\Desktop\S02_V04.png">
              <a:extLst>
                <a:ext uri="{FF2B5EF4-FFF2-40B4-BE49-F238E27FC236}">
                  <a16:creationId xmlns:a16="http://schemas.microsoft.com/office/drawing/2014/main" id="{0DD26C77-ACA6-FB37-1E0D-0C2468F46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8" t="67361" r="13438" b="17639"/>
            <a:stretch>
              <a:fillRect/>
            </a:stretch>
          </p:blipFill>
          <p:spPr bwMode="auto">
            <a:xfrm>
              <a:off x="4519042" y="1863788"/>
              <a:ext cx="800143" cy="79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6A45D6E-7768-DEF5-438F-F3A70489D6BB}"/>
              </a:ext>
            </a:extLst>
          </p:cNvPr>
          <p:cNvGrpSpPr>
            <a:grpSpLocks/>
          </p:cNvGrpSpPr>
          <p:nvPr/>
        </p:nvGrpSpPr>
        <p:grpSpPr bwMode="auto">
          <a:xfrm>
            <a:off x="3890964" y="1257300"/>
            <a:ext cx="2162175" cy="2235200"/>
            <a:chOff x="2123728" y="1692102"/>
            <a:chExt cx="2162630" cy="22344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5BF3F5-F0AC-7A86-303F-AFD2E53E5EA4}"/>
                </a:ext>
              </a:extLst>
            </p:cNvPr>
            <p:cNvSpPr/>
            <p:nvPr/>
          </p:nvSpPr>
          <p:spPr>
            <a:xfrm>
              <a:off x="2133255" y="1692102"/>
              <a:ext cx="2124522" cy="2142435"/>
            </a:xfrm>
            <a:prstGeom prst="rect">
              <a:avLst/>
            </a:prstGeom>
            <a:solidFill>
              <a:srgbClr val="00A8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1" name="Rectangle 46">
              <a:extLst>
                <a:ext uri="{FF2B5EF4-FFF2-40B4-BE49-F238E27FC236}">
                  <a16:creationId xmlns:a16="http://schemas.microsoft.com/office/drawing/2014/main" id="{59210034-4B2F-B19C-D775-D5A40EAB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2678548"/>
              <a:ext cx="2162630" cy="124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Compartilhar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Comunicação das informações do projeto (em grupos)</a:t>
              </a:r>
            </a:p>
            <a:p>
              <a:pPr algn="r"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2" name="Picture 2" descr="C:\Users\CASULO-\Desktop\5.png">
              <a:extLst>
                <a:ext uri="{FF2B5EF4-FFF2-40B4-BE49-F238E27FC236}">
                  <a16:creationId xmlns:a16="http://schemas.microsoft.com/office/drawing/2014/main" id="{5D3DC5A5-0A7A-15F7-55EE-203E67892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67191" r="75233" b="17809"/>
            <a:stretch>
              <a:fillRect/>
            </a:stretch>
          </p:blipFill>
          <p:spPr bwMode="auto">
            <a:xfrm>
              <a:off x="2232695" y="1777008"/>
              <a:ext cx="825046" cy="84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8F108F1-CCB9-C7B4-04F8-537F44E92F23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ULO-\Dropbox\Criare Desenho\Palu\JPEG\S05.jpg">
            <a:extLst>
              <a:ext uri="{FF2B5EF4-FFF2-40B4-BE49-F238E27FC236}">
                <a16:creationId xmlns:a16="http://schemas.microsoft.com/office/drawing/2014/main" id="{472FE5F7-3A01-1453-13D8-E85549EE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ASULO-\Desktop\S05.png">
            <a:extLst>
              <a:ext uri="{FF2B5EF4-FFF2-40B4-BE49-F238E27FC236}">
                <a16:creationId xmlns:a16="http://schemas.microsoft.com/office/drawing/2014/main" id="{30D23F58-3484-0939-1F16-0B2B3CDE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C63415-14CA-A155-AB33-91C6DB1FD534}"/>
              </a:ext>
            </a:extLst>
          </p:cNvPr>
          <p:cNvSpPr/>
          <p:nvPr/>
        </p:nvSpPr>
        <p:spPr>
          <a:xfrm>
            <a:off x="7191375" y="750889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CONCEBER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37D16A-2DB5-E93F-9DAF-9BC82DB84CEF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D49D1A0B-C48F-4F47-7DCC-C2542E1A2198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C5E95A6-C3FE-04BF-7BFC-AF2275126A97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2D98127F-8D7D-0C53-E4DB-543213CFADA3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5F72240-5715-1D31-B9C6-5385D466AC15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2BA83668-3472-B5DA-51A3-1A9F0906252F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ED31F281-38B3-A484-55E0-8D93E977FD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B0642A2A-195A-096B-5B3C-6B5F13D88CEB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D226C26-13D5-58AD-91B0-33E0D2C0F2B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9A715380-B25B-507F-DA47-2E7E6D67F2B3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1138FAEC-DCAD-30E3-CB02-5EF14961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A35CE2C6-F70E-2425-22A9-35A058856778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EE66D85-E7A5-6B04-8C92-08D8D626ED4D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B0A1C06-2571-B09E-ECD8-89C4948FDC2C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AC77A298-03D2-2E97-8429-758D81248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339F5378-6AF8-8D9C-4459-275C3C149615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DAC81AD7-6337-E089-60BE-7825AA6DD2E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FF399996-CEBA-4963-9911-AB2907446878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6AF23279-8B05-5935-C034-971351A815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DCB04D2F-A5C2-B460-1050-D7DDE0ADB4C2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5AECC93-A7BD-4088-5939-4299D243E12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64070C59-34AC-76A5-9340-95ADBCE5A74E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5902C94-5546-7059-FBEF-684E99483D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6291A6E5-547E-81EC-77CF-53F6B19B27C7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8D01E7F-3B77-7C68-1761-2D32135052ED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B898A41-DE4D-148A-F3E9-3474289B26A0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E9A46B8B-6921-C33E-4C7D-F08A443E7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E3964329-1987-AF97-815E-A8B72409D539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DB031-A53C-8FD6-C2F0-F4250B7C8D2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0DA27D5-DFDD-20BE-3835-373966C269A7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4512028C-3EA6-05AC-A814-A01D65EFF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5E1E846C-5592-6254-0F24-C3CB0B1294EA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4022CE0-15E6-B8B0-A101-4DAC3D85B09B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39BD605-89CC-734D-73DC-73304D268DF8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6FF4F3C-0452-079D-2CBE-36F98EF129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2B48903C-D3C6-15A7-99F9-EB7D66333C63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99745BC2-8918-7569-A0B6-77886D9E389E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5C41D70C-3ABA-0CA6-FB0D-62E4FBABC2CB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4D940853-4D32-F408-0CDD-2670DC19241A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568CCF40-5DEB-BC4A-E191-DA25A490C854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0B5D9A6F-1EB6-23CA-A607-8EF8C1DF1C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25782EBA-48C5-41EF-501E-A14246AFA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FA09BC73-03E9-7509-C0D8-2457918C62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C3F8C7B2-0EF4-CF9F-958D-D5A2EE5A63E5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2C557E3F-1E13-9317-C1C2-334AE65ACD16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AD4601A-61F5-6B0B-149D-FBE739FC0BAB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520295C2-10EC-1EE0-CD17-6CDB28166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295D9BF8-D51D-C0BA-D287-5EA2180FB7DD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3AA94980-E43B-5440-7B4B-47A7DDFEAB41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2" name="Grupo 9">
              <a:extLst>
                <a:ext uri="{FF2B5EF4-FFF2-40B4-BE49-F238E27FC236}">
                  <a16:creationId xmlns:a16="http://schemas.microsoft.com/office/drawing/2014/main" id="{1A395360-25E0-1C16-12A3-3DAE4EC73F8D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A1E6E62-8954-7028-258B-C5AE9D0FEDED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1606CFD-D15B-B2AE-40DF-187B010DF269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FFD429B-5882-917E-8C81-1729ADB5BA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2F2B1B04-55D3-4BD9-7B2B-04A0E6F8C356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31" name="Grupo 19">
              <a:extLst>
                <a:ext uri="{FF2B5EF4-FFF2-40B4-BE49-F238E27FC236}">
                  <a16:creationId xmlns:a16="http://schemas.microsoft.com/office/drawing/2014/main" id="{B7233436-D2DD-2F0E-00C3-8D231C71845E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58AE358-6E0D-1CB6-07F3-25B7CA0EE02F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C68CBAB2-BA4F-CF27-2195-1344347A80B7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A4BBCFC2-8217-8953-E01D-4C3697554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32" name="Grupo 50">
            <a:extLst>
              <a:ext uri="{FF2B5EF4-FFF2-40B4-BE49-F238E27FC236}">
                <a16:creationId xmlns:a16="http://schemas.microsoft.com/office/drawing/2014/main" id="{B7BBBE17-0552-35E9-9F3C-5EEE1B4F43F8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4" name="Grupo 14">
              <a:extLst>
                <a:ext uri="{FF2B5EF4-FFF2-40B4-BE49-F238E27FC236}">
                  <a16:creationId xmlns:a16="http://schemas.microsoft.com/office/drawing/2014/main" id="{B3B64416-6C65-F481-7B0B-8E4EC4E2F912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B5D98174-4AD4-F093-E4F6-F468B1DDB2E8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DD6C4B8-6C1C-4CC0-EE1E-F1E3A8FFDB6D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8701E033-A36C-089F-E0C8-9462A1FA3B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78" name="Texto explicativo retangular 77">
            <a:extLst>
              <a:ext uri="{FF2B5EF4-FFF2-40B4-BE49-F238E27FC236}">
                <a16:creationId xmlns:a16="http://schemas.microsoft.com/office/drawing/2014/main" id="{AA58B940-E7AD-5D67-531B-F7D923B2CE8A}"/>
              </a:ext>
            </a:extLst>
          </p:cNvPr>
          <p:cNvSpPr/>
          <p:nvPr/>
        </p:nvSpPr>
        <p:spPr>
          <a:xfrm>
            <a:off x="5232401" y="1141413"/>
            <a:ext cx="3032125" cy="919162"/>
          </a:xfrm>
          <a:prstGeom prst="wedgeRectCallout">
            <a:avLst>
              <a:gd name="adj1" fmla="val -71212"/>
              <a:gd name="adj2" fmla="val -155838"/>
            </a:avLst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é uma frase pequena 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e rápida que consegue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sumarizar o projeto.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E9C97442-ACE5-A7E3-E828-100649E6217B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B2A2771-E393-5862-6EDE-8C3140A2F7B4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98AA5317-14A7-FFE0-E78D-5D0210559D66}"/>
              </a:ext>
            </a:extLst>
          </p:cNvPr>
          <p:cNvSpPr/>
          <p:nvPr/>
        </p:nvSpPr>
        <p:spPr>
          <a:xfrm>
            <a:off x="1646239" y="6524626"/>
            <a:ext cx="20351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FFA7CA7-DE34-8F3A-555C-8FA24BDBDDF8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A8E7BA3-9722-FCCB-E62D-F56622AE4BA7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FDCF57EB-D8FA-2465-2423-9F5554057751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solidFill>
            <a:srgbClr val="FFC703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AC5478B-1DB2-EDDC-EF97-E0384F6AC723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BE2FB11-B0CE-38A5-0FD3-7823C47B3EAD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37C3AA6-72E4-09B7-EAD9-5ECCD69E28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10685DA7-BB3A-F897-AD7D-C9FC54868F0D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solidFill>
            <a:srgbClr val="FFC70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6159507-0F43-4EB9-D396-FBAD7F7E517E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B80EB65-9CF8-9EC6-4866-A4F00DB52130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5C555EDB-A766-50FB-B3D8-671523CDA3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73171668-2BC5-1120-1309-07EAD215831A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solidFill>
            <a:srgbClr val="B889F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242B94E-5666-9C57-B7D5-3A028FAB7AAC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D75E86E-45E9-328C-65E4-3394C6584E6F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C7E48E7F-8808-5B09-7B86-18AC4EBE39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no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D0ED8BF3-0E77-0DF0-683F-C3DA5BD4A8AA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solidFill>
            <a:srgbClr val="93DF22"/>
          </a:solidFill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B8BE8A9-D044-3283-E53C-31B14177B168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592ABBC-95AC-A313-8B22-D714F677AD54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954AF396-ADAA-CEF2-816E-2A35D5EA8C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25000"/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AD116148-3F38-F75C-C169-A472F89B023C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2809875"/>
            <a:ext cx="1727200" cy="2236788"/>
            <a:chOff x="3707904" y="3456705"/>
            <a:chExt cx="1728192" cy="216853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53EF883-B811-4695-8D58-A8DF2B31B7FD}"/>
                </a:ext>
              </a:extLst>
            </p:cNvPr>
            <p:cNvSpPr/>
            <p:nvPr/>
          </p:nvSpPr>
          <p:spPr>
            <a:xfrm>
              <a:off x="3707904" y="3501338"/>
              <a:ext cx="1728192" cy="21239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EC27C2E-3FE9-3B83-7841-EE1D34C63DDB}"/>
                </a:ext>
              </a:extLst>
            </p:cNvPr>
            <p:cNvSpPr/>
            <p:nvPr/>
          </p:nvSpPr>
          <p:spPr>
            <a:xfrm>
              <a:off x="4284498" y="3545971"/>
              <a:ext cx="1080120" cy="2327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11299" name="Picture 2" descr="C:\Users\CASULO-\Desktop\S04.png">
              <a:extLst>
                <a:ext uri="{FF2B5EF4-FFF2-40B4-BE49-F238E27FC236}">
                  <a16:creationId xmlns:a16="http://schemas.microsoft.com/office/drawing/2014/main" id="{53BFA0DE-26AE-7708-339D-FABA0D34C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7" r="63644" b="55763"/>
            <a:stretch>
              <a:fillRect/>
            </a:stretch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4B404223-738E-2B04-1A95-4D675448132A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solidFill>
            <a:srgbClr val="B889F3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AE2492C-94C6-48EC-6FA7-E29AB95CCC33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49D6A30-90A1-0501-A9B5-AE809280CC5B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68F11BC4-2517-ACD0-2E78-70278FAEA2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no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9EE15ED3-8BE0-680A-A9C3-15218A5D8253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solidFill>
            <a:srgbClr val="44BBFF"/>
          </a:solidFill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4B853CB-2718-F117-CE71-B67C8DCFE86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15EEF23-BC34-20D6-EACF-73457EBAB540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6ECEF4E8-CE2D-CEAC-CE56-4CB171A6E0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no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698760DB-C372-6ABA-9FFF-0B055B75AB0D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solidFill>
            <a:srgbClr val="FFC703"/>
          </a:solidFill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E1EDD07-27EC-8C5E-2A7E-99C963823CC1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7657DEDF-D4B4-BC6F-73BE-A264BAACAAD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46A91409-D3A5-1C50-29BD-7A14B469A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3DCCF40B-FF53-F597-BB36-9DF295830C5A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2FA5BC1A-22AE-66FF-D83C-5A8B8E1CAC02}"/>
              </a:ext>
            </a:extLst>
          </p:cNvPr>
          <p:cNvGrpSpPr>
            <a:grpSpLocks/>
          </p:cNvGrpSpPr>
          <p:nvPr/>
        </p:nvGrpSpPr>
        <p:grpSpPr bwMode="auto">
          <a:xfrm>
            <a:off x="7032626" y="2852739"/>
            <a:ext cx="1774825" cy="2193925"/>
            <a:chOff x="5508104" y="2852935"/>
            <a:chExt cx="1774800" cy="2193197"/>
          </a:xfrm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36871B42-5337-1E25-A43F-172A9D4FF09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solidFill>
              <a:srgbClr val="44BBFF"/>
            </a:solidFill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DB39DE8-C555-9358-FA98-5EE486F6963B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01B3B12A-16FF-B877-7747-50D194842D35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11294" name="Picture 2" descr="C:\Users\CASULO-\Desktop\S04.png">
              <a:extLst>
                <a:ext uri="{FF2B5EF4-FFF2-40B4-BE49-F238E27FC236}">
                  <a16:creationId xmlns:a16="http://schemas.microsoft.com/office/drawing/2014/main" id="{77B699F8-A727-EFD4-D534-C0F52BD84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2" descr="C:\Users\CASULO-\Desktop\S04.png">
              <a:extLst>
                <a:ext uri="{FF2B5EF4-FFF2-40B4-BE49-F238E27FC236}">
                  <a16:creationId xmlns:a16="http://schemas.microsoft.com/office/drawing/2014/main" id="{6AB437D0-43B0-ED83-2264-41E8C2D23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2" descr="C:\Users\CASULO-\Desktop\S04.png">
              <a:extLst>
                <a:ext uri="{FF2B5EF4-FFF2-40B4-BE49-F238E27FC236}">
                  <a16:creationId xmlns:a16="http://schemas.microsoft.com/office/drawing/2014/main" id="{BE687035-FFE8-AAAE-0415-45BA1D160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508104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ADFAC936-643B-B742-B313-524DCDF0B17D}"/>
              </a:ext>
            </a:extLst>
          </p:cNvPr>
          <p:cNvGrpSpPr>
            <a:grpSpLocks/>
          </p:cNvGrpSpPr>
          <p:nvPr/>
        </p:nvGrpSpPr>
        <p:grpSpPr bwMode="auto">
          <a:xfrm>
            <a:off x="8826500" y="2565401"/>
            <a:ext cx="1733550" cy="2481263"/>
            <a:chOff x="7302816" y="2564903"/>
            <a:chExt cx="1733680" cy="2481229"/>
          </a:xfrm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70A56933-B767-C81E-3EEA-5A1063F1D868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solidFill>
              <a:srgbClr val="93DF22"/>
            </a:solidFill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B59D5F8-EA2B-3777-1589-3090F4CA320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0DB209E8-3B2D-22DE-25AC-885D89C44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11292" name="Retângulo 43">
              <a:extLst>
                <a:ext uri="{FF2B5EF4-FFF2-40B4-BE49-F238E27FC236}">
                  <a16:creationId xmlns:a16="http://schemas.microsoft.com/office/drawing/2014/main" id="{6AF74133-E86A-E78F-07E3-44F824CE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816" y="2780928"/>
              <a:ext cx="17281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pt-BR" altLang="pt-BR" sz="1200" b="1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0EBD2C43-608D-C887-1160-1B96B1122586}"/>
              </a:ext>
            </a:extLst>
          </p:cNvPr>
          <p:cNvGrpSpPr>
            <a:grpSpLocks/>
          </p:cNvGrpSpPr>
          <p:nvPr/>
        </p:nvGrpSpPr>
        <p:grpSpPr bwMode="auto">
          <a:xfrm>
            <a:off x="5232401" y="296864"/>
            <a:ext cx="1800225" cy="2484437"/>
            <a:chOff x="3707904" y="296332"/>
            <a:chExt cx="1800200" cy="2484595"/>
          </a:xfrm>
        </p:grpSpPr>
        <p:grpSp>
          <p:nvGrpSpPr>
            <p:cNvPr id="11287" name="Grupo 9">
              <a:extLst>
                <a:ext uri="{FF2B5EF4-FFF2-40B4-BE49-F238E27FC236}">
                  <a16:creationId xmlns:a16="http://schemas.microsoft.com/office/drawing/2014/main" id="{F0191CC4-6360-A162-D21E-F4E01FE31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904" y="296332"/>
              <a:ext cx="1800200" cy="2484595"/>
              <a:chOff x="3707904" y="1298837"/>
              <a:chExt cx="1800200" cy="2094159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F5C86A5-A667-0F6D-2500-6A4B7C7EF959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764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890B0C5B-0984-0A93-75DC-ECB149813B17}"/>
                  </a:ext>
                </a:extLst>
              </p:cNvPr>
              <p:cNvSpPr/>
              <p:nvPr/>
            </p:nvSpPr>
            <p:spPr>
              <a:xfrm>
                <a:off x="4212722" y="1357714"/>
                <a:ext cx="1295382" cy="3934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11288" name="Picture 2" descr="C:\Users\CASULO-\Desktop\S04.png">
              <a:extLst>
                <a:ext uri="{FF2B5EF4-FFF2-40B4-BE49-F238E27FC236}">
                  <a16:creationId xmlns:a16="http://schemas.microsoft.com/office/drawing/2014/main" id="{878FB2FD-5126-32BC-AA35-05EC29821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4" r="64223" b="73431"/>
            <a:stretch>
              <a:fillRect/>
            </a:stretch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1FA9C199-0A7C-E68A-DA09-F756151F8CAD}"/>
              </a:ext>
            </a:extLst>
          </p:cNvPr>
          <p:cNvGrpSpPr>
            <a:grpSpLocks/>
          </p:cNvGrpSpPr>
          <p:nvPr/>
        </p:nvGrpSpPr>
        <p:grpSpPr bwMode="auto">
          <a:xfrm>
            <a:off x="8832850" y="247651"/>
            <a:ext cx="1727200" cy="2244725"/>
            <a:chOff x="7308304" y="247536"/>
            <a:chExt cx="1728192" cy="2245362"/>
          </a:xfrm>
        </p:grpSpPr>
        <p:grpSp>
          <p:nvGrpSpPr>
            <p:cNvPr id="31" name="Grupo 19">
              <a:extLst>
                <a:ext uri="{FF2B5EF4-FFF2-40B4-BE49-F238E27FC236}">
                  <a16:creationId xmlns:a16="http://schemas.microsoft.com/office/drawing/2014/main" id="{4E9AF51E-231A-1445-198B-082857CD783A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solidFill>
              <a:srgbClr val="93DF22"/>
            </a:solidFill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49C9944-8975-B488-C370-A2824A2A8493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E7DE2D9F-DA4F-9800-6065-4814E7E22281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11286" name="Picture 2" descr="C:\Users\CASULO-\Desktop\S04.png">
              <a:extLst>
                <a:ext uri="{FF2B5EF4-FFF2-40B4-BE49-F238E27FC236}">
                  <a16:creationId xmlns:a16="http://schemas.microsoft.com/office/drawing/2014/main" id="{622F8A5E-8700-A895-0C79-E98DCED89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4" t="16121" r="39815" b="72147"/>
            <a:stretch>
              <a:fillRect/>
            </a:stretch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upo 50">
            <a:extLst>
              <a:ext uri="{FF2B5EF4-FFF2-40B4-BE49-F238E27FC236}">
                <a16:creationId xmlns:a16="http://schemas.microsoft.com/office/drawing/2014/main" id="{1C2B9768-A012-FFFE-6FEB-A84EBAA83E68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296864"/>
            <a:ext cx="1727200" cy="2484437"/>
            <a:chOff x="5508104" y="296332"/>
            <a:chExt cx="1728192" cy="2484595"/>
          </a:xfrm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6F69BD22-B514-CC31-A57E-DA623C90CE0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solidFill>
              <a:srgbClr val="44BBFF"/>
            </a:solidFill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F949B6F-B261-B424-EC11-72D34A954A72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B89B8BA-5F0B-0CB7-3BEE-4EA5387B4E67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11284" name="Picture 2" descr="C:\Users\CASULO-\Desktop\S04.png">
              <a:extLst>
                <a:ext uri="{FF2B5EF4-FFF2-40B4-BE49-F238E27FC236}">
                  <a16:creationId xmlns:a16="http://schemas.microsoft.com/office/drawing/2014/main" id="{6D7F24F6-39F3-782C-F400-A07CB8F0C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3" r="13321" b="57426"/>
            <a:stretch>
              <a:fillRect/>
            </a:stretch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2927D2A-110B-8435-02F8-C39CB2B7A127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4775D562-E627-09A9-21E6-CB40286928A9}"/>
              </a:ext>
            </a:extLst>
          </p:cNvPr>
          <p:cNvSpPr/>
          <p:nvPr/>
        </p:nvSpPr>
        <p:spPr>
          <a:xfrm>
            <a:off x="1563688" y="6524626"/>
            <a:ext cx="20367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0B98406-FF51-616D-6385-7F2F929A3CD3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7EAE7B2-8CD4-4D14-0CFC-90F06A4D6C6A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F4E6830-D604-4746-8C6F-7FFCFC8EC1DB}"/>
              </a:ext>
            </a:extLst>
          </p:cNvPr>
          <p:cNvSpPr/>
          <p:nvPr/>
        </p:nvSpPr>
        <p:spPr>
          <a:xfrm>
            <a:off x="1631950" y="298451"/>
            <a:ext cx="1727200" cy="6226175"/>
          </a:xfrm>
          <a:prstGeom prst="rect">
            <a:avLst/>
          </a:prstGeom>
          <a:solidFill>
            <a:srgbClr val="FFC70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D502295-4F30-4E0C-C7AF-51ADBC6C4D2F}"/>
              </a:ext>
            </a:extLst>
          </p:cNvPr>
          <p:cNvSpPr/>
          <p:nvPr/>
        </p:nvSpPr>
        <p:spPr>
          <a:xfrm>
            <a:off x="1651001" y="2819400"/>
            <a:ext cx="1704975" cy="99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POR QUE?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37CFB96-C0A3-1CBD-347E-A9898B76C4FE}"/>
              </a:ext>
            </a:extLst>
          </p:cNvPr>
          <p:cNvSpPr/>
          <p:nvPr/>
        </p:nvSpPr>
        <p:spPr>
          <a:xfrm>
            <a:off x="3432175" y="298451"/>
            <a:ext cx="1727200" cy="6226175"/>
          </a:xfrm>
          <a:prstGeom prst="rect">
            <a:avLst/>
          </a:prstGeom>
          <a:solidFill>
            <a:srgbClr val="B889F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6" name="Retângulo 35">
            <a:extLst>
              <a:ext uri="{FF2B5EF4-FFF2-40B4-BE49-F238E27FC236}">
                <a16:creationId xmlns:a16="http://schemas.microsoft.com/office/drawing/2014/main" id="{98F01C49-9BA0-DE0A-B2AE-BFB2FEFA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2668588"/>
            <a:ext cx="1687512" cy="1439862"/>
          </a:xfrm>
          <a:prstGeom prst="rect">
            <a:avLst/>
          </a:prstGeom>
          <a:solidFill>
            <a:srgbClr val="B88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 QUE?</a:t>
            </a:r>
          </a:p>
          <a:p>
            <a:pPr eaLnBrk="1" hangingPunct="1">
              <a:lnSpc>
                <a:spcPct val="80000"/>
              </a:lnSpc>
            </a:pPr>
            <a:endParaRPr lang="pt-BR" altLang="pt-BR" sz="3600" b="1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19BB4CB-B06A-B921-BB31-E477BC542C8E}"/>
              </a:ext>
            </a:extLst>
          </p:cNvPr>
          <p:cNvSpPr/>
          <p:nvPr/>
        </p:nvSpPr>
        <p:spPr>
          <a:xfrm>
            <a:off x="5232401" y="5106989"/>
            <a:ext cx="3527425" cy="1417637"/>
          </a:xfrm>
          <a:prstGeom prst="rect">
            <a:avLst/>
          </a:prstGeom>
          <a:solidFill>
            <a:srgbClr val="44BBFF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298" name="Grupo 9">
            <a:extLst>
              <a:ext uri="{FF2B5EF4-FFF2-40B4-BE49-F238E27FC236}">
                <a16:creationId xmlns:a16="http://schemas.microsoft.com/office/drawing/2014/main" id="{CA8CDE36-51FE-8DEA-3643-2249E84DA0FD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296863"/>
            <a:ext cx="1752600" cy="4743450"/>
            <a:chOff x="3707904" y="1298837"/>
            <a:chExt cx="1753096" cy="209415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E950818-3E05-F29C-6B21-682EDEC8BE33}"/>
                </a:ext>
              </a:extLst>
            </p:cNvPr>
            <p:cNvSpPr/>
            <p:nvPr/>
          </p:nvSpPr>
          <p:spPr>
            <a:xfrm>
              <a:off x="3707904" y="1298837"/>
              <a:ext cx="1727689" cy="209415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5E40549-1FDD-76EB-0D61-BE7642E9098A}"/>
                </a:ext>
              </a:extLst>
            </p:cNvPr>
            <p:cNvSpPr/>
            <p:nvPr/>
          </p:nvSpPr>
          <p:spPr>
            <a:xfrm>
              <a:off x="3707904" y="2019317"/>
              <a:ext cx="1753096" cy="2445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QUEM?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upo 19">
            <a:extLst>
              <a:ext uri="{FF2B5EF4-FFF2-40B4-BE49-F238E27FC236}">
                <a16:creationId xmlns:a16="http://schemas.microsoft.com/office/drawing/2014/main" id="{167223F3-014E-031C-FF1D-85DD8064BEF0}"/>
              </a:ext>
            </a:extLst>
          </p:cNvPr>
          <p:cNvGrpSpPr/>
          <p:nvPr/>
        </p:nvGrpSpPr>
        <p:grpSpPr>
          <a:xfrm>
            <a:off x="8726264" y="296334"/>
            <a:ext cx="1941737" cy="6229008"/>
            <a:chOff x="7202263" y="1288229"/>
            <a:chExt cx="1941737" cy="1852738"/>
          </a:xfrm>
          <a:solidFill>
            <a:srgbClr val="93DF22"/>
          </a:solidFill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2E085A9-51B6-45FB-27AE-6DC39F81DDB8}"/>
                </a:ext>
              </a:extLst>
            </p:cNvPr>
            <p:cNvSpPr/>
            <p:nvPr/>
          </p:nvSpPr>
          <p:spPr>
            <a:xfrm>
              <a:off x="7308304" y="1288229"/>
              <a:ext cx="1728192" cy="185273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A49E5BE-4126-567E-3A1B-093048B191EE}"/>
                </a:ext>
              </a:extLst>
            </p:cNvPr>
            <p:cNvSpPr/>
            <p:nvPr/>
          </p:nvSpPr>
          <p:spPr>
            <a:xfrm>
              <a:off x="7202263" y="2064828"/>
              <a:ext cx="1941737" cy="339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QUANDO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QUANTO?</a:t>
              </a:r>
            </a:p>
          </p:txBody>
        </p:sp>
      </p:grpSp>
      <p:grpSp>
        <p:nvGrpSpPr>
          <p:cNvPr id="4" name="Grupo 14">
            <a:extLst>
              <a:ext uri="{FF2B5EF4-FFF2-40B4-BE49-F238E27FC236}">
                <a16:creationId xmlns:a16="http://schemas.microsoft.com/office/drawing/2014/main" id="{676236D5-921C-ABFC-0DE9-E8AD87B8657D}"/>
              </a:ext>
            </a:extLst>
          </p:cNvPr>
          <p:cNvGrpSpPr/>
          <p:nvPr/>
        </p:nvGrpSpPr>
        <p:grpSpPr>
          <a:xfrm>
            <a:off x="7032104" y="296333"/>
            <a:ext cx="1730896" cy="5044825"/>
            <a:chOff x="5508104" y="1298837"/>
            <a:chExt cx="1730896" cy="2094159"/>
          </a:xfrm>
          <a:solidFill>
            <a:srgbClr val="44BBFF"/>
          </a:solidFill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BB66236-C6DE-1455-1129-83BB021E3C1C}"/>
                </a:ext>
              </a:extLst>
            </p:cNvPr>
            <p:cNvSpPr/>
            <p:nvPr/>
          </p:nvSpPr>
          <p:spPr>
            <a:xfrm>
              <a:off x="5508104" y="1298837"/>
              <a:ext cx="1728192" cy="209415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DC18EFA1-E880-D94D-A715-AB6C163BDF52}"/>
                </a:ext>
              </a:extLst>
            </p:cNvPr>
            <p:cNvSpPr/>
            <p:nvPr/>
          </p:nvSpPr>
          <p:spPr>
            <a:xfrm>
              <a:off x="5565254" y="2266159"/>
              <a:ext cx="1673746" cy="22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COMO?</a:t>
              </a: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74841B24-0138-ABA3-D3C5-9B360DB58BCF}"/>
              </a:ext>
            </a:extLst>
          </p:cNvPr>
          <p:cNvSpPr/>
          <p:nvPr/>
        </p:nvSpPr>
        <p:spPr>
          <a:xfrm>
            <a:off x="6880226" y="5135563"/>
            <a:ext cx="1876425" cy="557212"/>
          </a:xfrm>
          <a:prstGeom prst="rect">
            <a:avLst/>
          </a:prstGeom>
          <a:solidFill>
            <a:srgbClr val="44BB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D0EF85-3D6B-985C-1A4B-5B30C323D864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83F986E8-A453-C2E7-53B3-045251F80908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D1618BE-B9F0-BB52-EA07-E3D5605EF7F4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2A30DBA5-D02F-6F60-D0EA-B3CF92A3267A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02786A-E92C-C3DA-A7F5-CE30C72CDAE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0F90004-7246-0D7C-85C0-E37CF171B83F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AE24ABF-4A08-355A-E71E-0B04C430F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FCAF7A3D-8F75-1BEA-9795-A186555B140C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333FC35-887F-3E7F-02A1-AB6DC53A974A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25DA5EE-45AE-8746-3741-1D44EEEDA843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F7C27B30-DBCB-FD58-B42E-0F562FE60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E008E246-21F0-5D1D-45B1-34EADA8B541A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862BF12-4454-A70A-0686-F47D1FB0DAE9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C95CBD4-DA7A-7F17-009E-CBB4965C2ECA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6D8CBBAC-364A-5BCD-BD19-DC0AD5E626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F103524E-EAC7-AAC1-E4FE-F3C046EF2986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C93F2BE-6AF5-BD0F-3702-4FDE91B133A1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735ADAC-3856-0049-BCBF-C29A3DBE68B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B85BD0E-AE17-9FCC-8809-09078F1CE9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F1EEFB1E-96DD-6F61-C240-AD335214310A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5800EDA-27AD-09EC-905B-9D042AE8864F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F8674B3-F9A9-C4D6-51A5-B38654E3CF3A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78C8FB3-38BA-5E45-856B-65D5CB4B4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7D259145-8937-2AE6-3387-F20642645E98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B84EAF1-23EA-4D98-0E2F-5935B369490B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BD3A4D06-4088-C496-DFEB-A86EEF11A107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3DCDCC85-BB0E-4E51-9E39-8B690B8DE3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7E523CF5-67D1-C4F8-71E5-93027B1B50DA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A7EFA84-B0AD-75F2-D1C2-7202CF1D15D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ADA85F5-0B44-888E-B3F2-1B646F3F5DDC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4BF2518A-BB85-02DD-3309-606A842A1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55E697D4-F5BC-11A0-71F1-82EF3FDD7420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9F90DD7-9BD8-421D-67BE-3737FEF2CA3F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1C0E9AC-8FF7-1618-760C-08E0D240DE79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C6AE674F-21EE-2F3B-92B6-0E5E789C39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93C69F0-C496-C9D7-55AF-3B5E64EF0EAF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87A78DDF-35A6-B982-EC3A-D03C5171AA57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EAC9C81B-3511-51BE-1D07-B2015BE3F78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BD687738-E10E-627E-E421-8F017F37B208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94EB33-68F5-8851-FA0F-31A724C5540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65F0891F-E60B-4E79-4EFC-F236675DE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39107E72-5310-8E66-5965-4D26EFF386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2C7E4720-E60E-1DA4-0090-BC092C7A0F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A2391FAB-BD78-C0DD-E50E-85AEE897BA06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AF47053A-4864-E071-7A01-2E17BF70FA47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258C20E-7795-65EE-9853-24224CB7D38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D1083D64-7EF5-FA3C-116B-F71F963D35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6F3FFCDE-274E-99E9-0951-F1723854E24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8D5E5055-CF28-D147-7C68-E2F9E6B50FE2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2" name="Grupo 9">
              <a:extLst>
                <a:ext uri="{FF2B5EF4-FFF2-40B4-BE49-F238E27FC236}">
                  <a16:creationId xmlns:a16="http://schemas.microsoft.com/office/drawing/2014/main" id="{48EB6E53-4106-0A82-B856-108B87A8991A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FC637B-0630-2E2D-EBFC-63E0C1E9FA58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7C527B0-4BEB-1805-7843-596EA5B37B9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8FF21603-F9FF-132E-C61F-EF5B5E0846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037705FF-D2D7-9A57-25CC-BC02580189E6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32" name="Grupo 19">
              <a:extLst>
                <a:ext uri="{FF2B5EF4-FFF2-40B4-BE49-F238E27FC236}">
                  <a16:creationId xmlns:a16="http://schemas.microsoft.com/office/drawing/2014/main" id="{409E778A-46D0-F2F6-84D3-FEF14AB57507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7A65C83-F2AA-790F-E48D-CFDF77CF0792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3FDBB682-2883-050F-3C58-CC247DF354A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97C5BC19-73BC-6687-0281-7A301BD4A6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4" name="Grupo 50">
            <a:extLst>
              <a:ext uri="{FF2B5EF4-FFF2-40B4-BE49-F238E27FC236}">
                <a16:creationId xmlns:a16="http://schemas.microsoft.com/office/drawing/2014/main" id="{6130862B-B3A4-92CB-492A-35A9887A7A69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8D836EAD-E98A-C9C1-E32A-C349619E56F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B9917255-00C4-362D-885D-115D9D702409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44F2DCD-68CD-1A3E-EE9E-D01182191665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7A61138B-4134-EB8A-27FE-DA3B0A0149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C44DD867-1D68-BA35-63ED-EA041D0B1A26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79D8F388-0598-0529-A5ED-9A41E4209EE7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13D6EC94-DCB5-2850-9D7B-C757F661395D}"/>
              </a:ext>
            </a:extLst>
          </p:cNvPr>
          <p:cNvSpPr/>
          <p:nvPr/>
        </p:nvSpPr>
        <p:spPr>
          <a:xfrm rot="5400000">
            <a:off x="6280944" y="2655094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6703A495-A3F1-24FD-CD20-3BAA74700D72}"/>
              </a:ext>
            </a:extLst>
          </p:cNvPr>
          <p:cNvSpPr/>
          <p:nvPr/>
        </p:nvSpPr>
        <p:spPr>
          <a:xfrm rot="5400000">
            <a:off x="2475707" y="3245645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C70F8600-62BE-1AB2-4A7B-576BEABF7A11}"/>
              </a:ext>
            </a:extLst>
          </p:cNvPr>
          <p:cNvSpPr/>
          <p:nvPr/>
        </p:nvSpPr>
        <p:spPr>
          <a:xfrm rot="5400000">
            <a:off x="7551739" y="2592389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7EFBC50-FEBF-8250-1AA5-68018FA055F3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8474506A-3474-281B-DD1B-F3ECF48999A2}"/>
              </a:ext>
            </a:extLst>
          </p:cNvPr>
          <p:cNvSpPr/>
          <p:nvPr/>
        </p:nvSpPr>
        <p:spPr>
          <a:xfrm rot="5400000">
            <a:off x="10073482" y="4949032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66EAEE55-50F5-4D7C-B2A2-57FAF2BE27AC}"/>
              </a:ext>
            </a:extLst>
          </p:cNvPr>
          <p:cNvSpPr/>
          <p:nvPr/>
        </p:nvSpPr>
        <p:spPr>
          <a:xfrm rot="18900000">
            <a:off x="6873875" y="2641600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Seta para a direita 79">
            <a:extLst>
              <a:ext uri="{FF2B5EF4-FFF2-40B4-BE49-F238E27FC236}">
                <a16:creationId xmlns:a16="http://schemas.microsoft.com/office/drawing/2014/main" id="{627896C4-7470-A40F-908F-B276C3FA1B16}"/>
              </a:ext>
            </a:extLst>
          </p:cNvPr>
          <p:cNvSpPr/>
          <p:nvPr/>
        </p:nvSpPr>
        <p:spPr>
          <a:xfrm rot="5400000">
            <a:off x="9979819" y="2397919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0F370278-07D3-5501-B80B-29CB941DF619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019D82A-F093-6FEE-2B04-38E5DB4039C8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3" grpId="0" animBg="1"/>
      <p:bldP spid="84" grpId="0" animBg="1"/>
      <p:bldP spid="85" grpId="0" animBg="1"/>
      <p:bldP spid="87" grpId="0" animBg="1"/>
      <p:bldP spid="91" grpId="0" animBg="1"/>
      <p:bldP spid="93" grpId="0" animBg="1"/>
      <p:bldP spid="95" grpId="0" animBg="1"/>
      <p:bldP spid="8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2054"/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5" name="Grupo 4"/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/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611560" y="1358413"/>
                <a:ext cx="1296144" cy="28401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7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5"/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/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7"/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/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27" name="Grupo 26"/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/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10"/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/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/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/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/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2" name="Grupo 11"/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/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62" name="Grupo 61"/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/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/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/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/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/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/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/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/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/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/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/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48" name="Grupo 47"/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/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/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51" name="Grupo 50"/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/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/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/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/>
          <p:cNvSpPr/>
          <p:nvPr/>
        </p:nvSpPr>
        <p:spPr>
          <a:xfrm>
            <a:off x="1530351" y="-55563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484688" y="-41275"/>
            <a:ext cx="800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88" name="Grupo 87"/>
          <p:cNvGrpSpPr>
            <a:grpSpLocks/>
          </p:cNvGrpSpPr>
          <p:nvPr/>
        </p:nvGrpSpPr>
        <p:grpSpPr bwMode="auto">
          <a:xfrm>
            <a:off x="1747594" y="2249488"/>
            <a:ext cx="1471856" cy="1250950"/>
            <a:chOff x="223828" y="692695"/>
            <a:chExt cx="1471495" cy="1251502"/>
          </a:xfrm>
        </p:grpSpPr>
        <p:pic>
          <p:nvPicPr>
            <p:cNvPr id="215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/>
            <p:cNvSpPr/>
            <p:nvPr/>
          </p:nvSpPr>
          <p:spPr>
            <a:xfrm>
              <a:off x="223828" y="838809"/>
              <a:ext cx="1471495" cy="877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Retomar as aulas presenciais/ensino hibrido seguindo os protocolos de segurança.</a:t>
              </a:r>
            </a:p>
          </p:txBody>
        </p:sp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1760006" y="3804053"/>
            <a:ext cx="1447800" cy="1250950"/>
            <a:chOff x="247878" y="692695"/>
            <a:chExt cx="1447444" cy="1251502"/>
          </a:xfrm>
        </p:grpSpPr>
        <p:pic>
          <p:nvPicPr>
            <p:cNvPr id="215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/>
            <p:cNvSpPr/>
            <p:nvPr/>
          </p:nvSpPr>
          <p:spPr>
            <a:xfrm>
              <a:off x="279620" y="784811"/>
              <a:ext cx="1379199" cy="1034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Recuperação da aprendizagem para alunos que apresentaram dificuldades no remoto.</a:t>
              </a:r>
            </a:p>
          </p:txBody>
        </p:sp>
      </p:grpSp>
      <p:grpSp>
        <p:nvGrpSpPr>
          <p:cNvPr id="100" name="Grupo 99"/>
          <p:cNvGrpSpPr>
            <a:grpSpLocks/>
          </p:cNvGrpSpPr>
          <p:nvPr/>
        </p:nvGrpSpPr>
        <p:grpSpPr bwMode="auto">
          <a:xfrm>
            <a:off x="3567113" y="692150"/>
            <a:ext cx="1447800" cy="1252538"/>
            <a:chOff x="247878" y="692695"/>
            <a:chExt cx="1447444" cy="1251502"/>
          </a:xfrm>
        </p:grpSpPr>
        <p:pic>
          <p:nvPicPr>
            <p:cNvPr id="215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/>
            <p:cNvSpPr/>
            <p:nvPr/>
          </p:nvSpPr>
          <p:spPr>
            <a:xfrm>
              <a:off x="341517" y="919520"/>
              <a:ext cx="1260165" cy="7196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Volta às aulas presenciais no período de pandemia.</a:t>
              </a:r>
            </a:p>
          </p:txBody>
        </p:sp>
      </p:grpSp>
      <p:grpSp>
        <p:nvGrpSpPr>
          <p:cNvPr id="103" name="Grupo 102"/>
          <p:cNvGrpSpPr>
            <a:grpSpLocks/>
          </p:cNvGrpSpPr>
          <p:nvPr/>
        </p:nvGrpSpPr>
        <p:grpSpPr bwMode="auto">
          <a:xfrm>
            <a:off x="3466386" y="2488847"/>
            <a:ext cx="1447800" cy="1250950"/>
            <a:chOff x="247878" y="692696"/>
            <a:chExt cx="1447444" cy="1251502"/>
          </a:xfrm>
        </p:grpSpPr>
        <p:pic>
          <p:nvPicPr>
            <p:cNvPr id="215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6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/>
            <p:cNvSpPr/>
            <p:nvPr/>
          </p:nvSpPr>
          <p:spPr>
            <a:xfrm>
              <a:off x="341517" y="830870"/>
              <a:ext cx="1260165" cy="87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Treinamento de funcionários quanto aos protocolos de segurança.</a:t>
              </a:r>
            </a:p>
          </p:txBody>
        </p:sp>
      </p:grpSp>
      <p:grpSp>
        <p:nvGrpSpPr>
          <p:cNvPr id="106" name="Grupo 105"/>
          <p:cNvGrpSpPr>
            <a:grpSpLocks/>
          </p:cNvGrpSpPr>
          <p:nvPr/>
        </p:nvGrpSpPr>
        <p:grpSpPr bwMode="auto">
          <a:xfrm>
            <a:off x="5255342" y="757614"/>
            <a:ext cx="1447800" cy="1252538"/>
            <a:chOff x="247878" y="692695"/>
            <a:chExt cx="1447444" cy="1251502"/>
          </a:xfrm>
        </p:grpSpPr>
        <p:pic>
          <p:nvPicPr>
            <p:cNvPr id="214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/>
            <p:cNvSpPr/>
            <p:nvPr/>
          </p:nvSpPr>
          <p:spPr>
            <a:xfrm>
              <a:off x="341518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Prefeitura Municipal e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</a:p>
          </p:txBody>
        </p:sp>
      </p:grpSp>
      <p:grpSp>
        <p:nvGrpSpPr>
          <p:cNvPr id="112" name="Grupo 111"/>
          <p:cNvGrpSpPr>
            <a:grpSpLocks/>
          </p:cNvGrpSpPr>
          <p:nvPr/>
        </p:nvGrpSpPr>
        <p:grpSpPr bwMode="auto">
          <a:xfrm>
            <a:off x="7058421" y="606880"/>
            <a:ext cx="1447800" cy="1252538"/>
            <a:chOff x="164899" y="562628"/>
            <a:chExt cx="1447444" cy="1251502"/>
          </a:xfrm>
        </p:grpSpPr>
        <p:pic>
          <p:nvPicPr>
            <p:cNvPr id="214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99" y="562628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/>
            <p:cNvSpPr/>
            <p:nvPr/>
          </p:nvSpPr>
          <p:spPr>
            <a:xfrm>
              <a:off x="341518" y="808487"/>
              <a:ext cx="1260165" cy="5234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Envolvimento de toda equipe escolar.</a:t>
              </a:r>
            </a:p>
          </p:txBody>
        </p:sp>
      </p:grpSp>
      <p:grpSp>
        <p:nvGrpSpPr>
          <p:cNvPr id="118" name="Grupo 117"/>
          <p:cNvGrpSpPr>
            <a:grpSpLocks/>
          </p:cNvGrpSpPr>
          <p:nvPr/>
        </p:nvGrpSpPr>
        <p:grpSpPr bwMode="auto">
          <a:xfrm>
            <a:off x="5432426" y="5362575"/>
            <a:ext cx="1522413" cy="1250950"/>
            <a:chOff x="247878" y="692695"/>
            <a:chExt cx="1522914" cy="1251502"/>
          </a:xfrm>
        </p:grpSpPr>
        <p:pic>
          <p:nvPicPr>
            <p:cNvPr id="214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/>
            <p:cNvSpPr/>
            <p:nvPr/>
          </p:nvSpPr>
          <p:spPr>
            <a:xfrm>
              <a:off x="268523" y="919808"/>
              <a:ext cx="1502269" cy="87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Atendimento em período integral na creche.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Limitação de tempo na unidade.</a:t>
              </a:r>
            </a:p>
          </p:txBody>
        </p:sp>
      </p:grpSp>
      <p:grpSp>
        <p:nvGrpSpPr>
          <p:cNvPr id="121" name="Grupo 120"/>
          <p:cNvGrpSpPr>
            <a:grpSpLocks/>
          </p:cNvGrpSpPr>
          <p:nvPr/>
        </p:nvGrpSpPr>
        <p:grpSpPr bwMode="auto">
          <a:xfrm>
            <a:off x="8767874" y="484725"/>
            <a:ext cx="1447800" cy="1252537"/>
            <a:chOff x="247878" y="692695"/>
            <a:chExt cx="1447444" cy="1251502"/>
          </a:xfrm>
        </p:grpSpPr>
        <p:pic>
          <p:nvPicPr>
            <p:cNvPr id="214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/>
            <p:cNvSpPr/>
            <p:nvPr/>
          </p:nvSpPr>
          <p:spPr>
            <a:xfrm>
              <a:off x="341517" y="919519"/>
              <a:ext cx="1315457" cy="81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Falta de recursos humanos para cumprimento dos protocolos de segurança.</a:t>
              </a:r>
            </a:p>
          </p:txBody>
        </p:sp>
      </p:grpSp>
      <p:grpSp>
        <p:nvGrpSpPr>
          <p:cNvPr id="127" name="Grupo 126"/>
          <p:cNvGrpSpPr>
            <a:grpSpLocks/>
          </p:cNvGrpSpPr>
          <p:nvPr/>
        </p:nvGrpSpPr>
        <p:grpSpPr bwMode="auto">
          <a:xfrm>
            <a:off x="8959859" y="5302734"/>
            <a:ext cx="1746818" cy="1463675"/>
            <a:chOff x="161911" y="692695"/>
            <a:chExt cx="1746305" cy="1464594"/>
          </a:xfrm>
        </p:grpSpPr>
        <p:pic>
          <p:nvPicPr>
            <p:cNvPr id="214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/>
            <p:cNvSpPr/>
            <p:nvPr/>
          </p:nvSpPr>
          <p:spPr>
            <a:xfrm>
              <a:off x="161911" y="808655"/>
              <a:ext cx="1746305" cy="1348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EPIs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Materiais de limpeza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Termômetros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Máscaras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Fornecimento de água e alimentação individualizada.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endPara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  <a:p>
              <a:pPr eaLnBrk="1" hangingPunct="1">
                <a:lnSpc>
                  <a:spcPct val="85000"/>
                </a:lnSpc>
                <a:defRPr/>
              </a:pP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1938338" y="-71438"/>
            <a:ext cx="1851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i="1" dirty="0">
                <a:latin typeface="Trebuchet MS" pitchFamily="34" charset="0"/>
              </a:rPr>
              <a:t>Gestor Escolar</a:t>
            </a:r>
          </a:p>
        </p:txBody>
      </p:sp>
      <p:sp>
        <p:nvSpPr>
          <p:cNvPr id="130" name="Retângulo 129"/>
          <p:cNvSpPr>
            <a:spLocks noChangeArrowheads="1"/>
          </p:cNvSpPr>
          <p:nvPr/>
        </p:nvSpPr>
        <p:spPr bwMode="auto">
          <a:xfrm>
            <a:off x="5254625" y="-57150"/>
            <a:ext cx="383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i="1">
                <a:latin typeface="Trebuchet MS" pitchFamily="34" charset="0"/>
              </a:rPr>
              <a:t>Retomada das aulas presenciais</a:t>
            </a:r>
          </a:p>
        </p:txBody>
      </p:sp>
      <p:grpSp>
        <p:nvGrpSpPr>
          <p:cNvPr id="132" name="Grupo 131"/>
          <p:cNvGrpSpPr>
            <a:grpSpLocks/>
          </p:cNvGrpSpPr>
          <p:nvPr/>
        </p:nvGrpSpPr>
        <p:grpSpPr bwMode="auto">
          <a:xfrm>
            <a:off x="1855788" y="4667250"/>
            <a:ext cx="1446212" cy="1252538"/>
            <a:chOff x="247878" y="692695"/>
            <a:chExt cx="1447444" cy="1251502"/>
          </a:xfrm>
        </p:grpSpPr>
        <p:pic>
          <p:nvPicPr>
            <p:cNvPr id="213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/>
            <p:cNvSpPr/>
            <p:nvPr/>
          </p:nvSpPr>
          <p:spPr>
            <a:xfrm>
              <a:off x="414707" y="919520"/>
              <a:ext cx="1194817" cy="7201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Interação e integração de alunos, equipe escolar e pais.</a:t>
              </a:r>
            </a:p>
          </p:txBody>
        </p:sp>
      </p:grpSp>
      <p:grpSp>
        <p:nvGrpSpPr>
          <p:cNvPr id="138" name="Grupo 137"/>
          <p:cNvGrpSpPr>
            <a:grpSpLocks/>
          </p:cNvGrpSpPr>
          <p:nvPr/>
        </p:nvGrpSpPr>
        <p:grpSpPr bwMode="auto">
          <a:xfrm>
            <a:off x="1890369" y="5289609"/>
            <a:ext cx="1447800" cy="1250950"/>
            <a:chOff x="247878" y="692695"/>
            <a:chExt cx="1447444" cy="1251502"/>
          </a:xfrm>
        </p:grpSpPr>
        <p:pic>
          <p:nvPicPr>
            <p:cNvPr id="213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/>
            <p:cNvSpPr/>
            <p:nvPr/>
          </p:nvSpPr>
          <p:spPr>
            <a:xfrm>
              <a:off x="414524" y="907102"/>
              <a:ext cx="1280798" cy="7210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Acolhimento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socioemocional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 e prevenção da evasão escolar.</a:t>
              </a:r>
            </a:p>
          </p:txBody>
        </p:sp>
      </p:grpSp>
      <p:grpSp>
        <p:nvGrpSpPr>
          <p:cNvPr id="141" name="Grupo 140"/>
          <p:cNvGrpSpPr>
            <a:grpSpLocks/>
          </p:cNvGrpSpPr>
          <p:nvPr/>
        </p:nvGrpSpPr>
        <p:grpSpPr bwMode="auto">
          <a:xfrm>
            <a:off x="3588735" y="3355975"/>
            <a:ext cx="1446211" cy="1250950"/>
            <a:chOff x="102220" y="526740"/>
            <a:chExt cx="1447444" cy="1251502"/>
          </a:xfrm>
        </p:grpSpPr>
        <p:pic>
          <p:nvPicPr>
            <p:cNvPr id="213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0" y="526740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/>
            <p:cNvSpPr/>
            <p:nvPr/>
          </p:nvSpPr>
          <p:spPr>
            <a:xfrm>
              <a:off x="230407" y="774428"/>
              <a:ext cx="1259960" cy="8766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Limitação de número de estudantes e horário de funcionamento. </a:t>
              </a:r>
            </a:p>
          </p:txBody>
        </p:sp>
      </p:grpSp>
      <p:grpSp>
        <p:nvGrpSpPr>
          <p:cNvPr id="144" name="Grupo 143"/>
          <p:cNvGrpSpPr>
            <a:grpSpLocks/>
          </p:cNvGrpSpPr>
          <p:nvPr/>
        </p:nvGrpSpPr>
        <p:grpSpPr bwMode="auto">
          <a:xfrm>
            <a:off x="3726447" y="4326454"/>
            <a:ext cx="1447800" cy="1252538"/>
            <a:chOff x="247878" y="692695"/>
            <a:chExt cx="1447444" cy="1251502"/>
          </a:xfrm>
        </p:grpSpPr>
        <p:pic>
          <p:nvPicPr>
            <p:cNvPr id="213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/>
            <p:cNvSpPr/>
            <p:nvPr/>
          </p:nvSpPr>
          <p:spPr>
            <a:xfrm>
              <a:off x="341517" y="919520"/>
              <a:ext cx="1260165" cy="8771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Orientação aos familiares e alunos quanto aos protocolos de segurança.</a:t>
              </a:r>
            </a:p>
          </p:txBody>
        </p:sp>
      </p:grpSp>
      <p:grpSp>
        <p:nvGrpSpPr>
          <p:cNvPr id="147" name="Grupo 146"/>
          <p:cNvGrpSpPr>
            <a:grpSpLocks/>
          </p:cNvGrpSpPr>
          <p:nvPr/>
        </p:nvGrpSpPr>
        <p:grpSpPr bwMode="auto">
          <a:xfrm>
            <a:off x="5513388" y="1482725"/>
            <a:ext cx="1446212" cy="1252538"/>
            <a:chOff x="247878" y="692695"/>
            <a:chExt cx="1447444" cy="1251502"/>
          </a:xfrm>
        </p:grpSpPr>
        <p:pic>
          <p:nvPicPr>
            <p:cNvPr id="2131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/>
            <p:cNvSpPr/>
            <p:nvPr/>
          </p:nvSpPr>
          <p:spPr>
            <a:xfrm>
              <a:off x="341620" y="919520"/>
              <a:ext cx="1259960" cy="7196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Comunidade escolar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Instituições parceiras</a:t>
              </a:r>
            </a:p>
          </p:txBody>
        </p:sp>
      </p:grpSp>
      <p:grpSp>
        <p:nvGrpSpPr>
          <p:cNvPr id="150" name="Grupo 149"/>
          <p:cNvGrpSpPr>
            <a:grpSpLocks/>
          </p:cNvGrpSpPr>
          <p:nvPr/>
        </p:nvGrpSpPr>
        <p:grpSpPr bwMode="auto">
          <a:xfrm>
            <a:off x="7318742" y="1472553"/>
            <a:ext cx="1446213" cy="1252537"/>
            <a:chOff x="247878" y="692695"/>
            <a:chExt cx="1447444" cy="1251502"/>
          </a:xfrm>
        </p:grpSpPr>
        <p:pic>
          <p:nvPicPr>
            <p:cNvPr id="212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/>
            <p:cNvSpPr/>
            <p:nvPr/>
          </p:nvSpPr>
          <p:spPr>
            <a:xfrm>
              <a:off x="341621" y="919519"/>
              <a:ext cx="1259959" cy="954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Participação, compreensão e envolvimento dos pais e alunos.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Apoio da SME</a:t>
              </a:r>
            </a:p>
          </p:txBody>
        </p:sp>
      </p:grpSp>
      <p:grpSp>
        <p:nvGrpSpPr>
          <p:cNvPr id="153" name="Grupo 152"/>
          <p:cNvGrpSpPr>
            <a:grpSpLocks/>
          </p:cNvGrpSpPr>
          <p:nvPr/>
        </p:nvGrpSpPr>
        <p:grpSpPr bwMode="auto">
          <a:xfrm>
            <a:off x="6992938" y="5332413"/>
            <a:ext cx="1774936" cy="1250950"/>
            <a:chOff x="247878" y="692695"/>
            <a:chExt cx="1774499" cy="1251502"/>
          </a:xfrm>
        </p:grpSpPr>
        <p:pic>
          <p:nvPicPr>
            <p:cNvPr id="212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699258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/>
            <p:cNvSpPr/>
            <p:nvPr/>
          </p:nvSpPr>
          <p:spPr>
            <a:xfrm>
              <a:off x="299762" y="835097"/>
              <a:ext cx="1722615" cy="877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Cumprimento das normas de prevenção da covid19;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Redução do número de alunos por turma;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menores de dois anos neste momento inicial</a:t>
              </a:r>
            </a:p>
          </p:txBody>
        </p:sp>
      </p:grpSp>
      <p:grpSp>
        <p:nvGrpSpPr>
          <p:cNvPr id="156" name="Grupo 155"/>
          <p:cNvGrpSpPr>
            <a:grpSpLocks/>
          </p:cNvGrpSpPr>
          <p:nvPr/>
        </p:nvGrpSpPr>
        <p:grpSpPr bwMode="auto">
          <a:xfrm>
            <a:off x="9122011" y="974730"/>
            <a:ext cx="1447800" cy="1250950"/>
            <a:chOff x="247878" y="692695"/>
            <a:chExt cx="1447444" cy="1251502"/>
          </a:xfrm>
        </p:grpSpPr>
        <p:pic>
          <p:nvPicPr>
            <p:cNvPr id="21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/>
            <p:cNvSpPr/>
            <p:nvPr/>
          </p:nvSpPr>
          <p:spPr>
            <a:xfrm>
              <a:off x="341517" y="764165"/>
              <a:ext cx="1260165" cy="9560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Não cumprimento dos protocolos de segurança por parte da famílias/equipe.</a:t>
              </a:r>
            </a:p>
          </p:txBody>
        </p:sp>
      </p:grpSp>
      <p:grpSp>
        <p:nvGrpSpPr>
          <p:cNvPr id="159" name="Grupo 158"/>
          <p:cNvGrpSpPr>
            <a:grpSpLocks/>
          </p:cNvGrpSpPr>
          <p:nvPr/>
        </p:nvGrpSpPr>
        <p:grpSpPr bwMode="auto">
          <a:xfrm>
            <a:off x="8886823" y="1851262"/>
            <a:ext cx="1446191" cy="716064"/>
            <a:chOff x="343414" y="778295"/>
            <a:chExt cx="1447444" cy="1251502"/>
          </a:xfrm>
        </p:grpSpPr>
        <p:pic>
          <p:nvPicPr>
            <p:cNvPr id="2123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14" y="7782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/>
            <p:cNvSpPr/>
            <p:nvPr/>
          </p:nvSpPr>
          <p:spPr>
            <a:xfrm>
              <a:off x="420441" y="954851"/>
              <a:ext cx="1218491" cy="915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Contaminação da comunidade escolar.</a:t>
              </a:r>
            </a:p>
          </p:txBody>
        </p:sp>
      </p:grpSp>
      <p:grpSp>
        <p:nvGrpSpPr>
          <p:cNvPr id="2053" name="Grupo 2052"/>
          <p:cNvGrpSpPr>
            <a:grpSpLocks/>
          </p:cNvGrpSpPr>
          <p:nvPr/>
        </p:nvGrpSpPr>
        <p:grpSpPr bwMode="auto">
          <a:xfrm>
            <a:off x="9247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/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o 162"/>
          <p:cNvGrpSpPr>
            <a:grpSpLocks/>
          </p:cNvGrpSpPr>
          <p:nvPr/>
        </p:nvGrpSpPr>
        <p:grpSpPr bwMode="auto">
          <a:xfrm>
            <a:off x="1768476" y="466725"/>
            <a:ext cx="1592263" cy="1252538"/>
            <a:chOff x="247878" y="692695"/>
            <a:chExt cx="1591158" cy="1251502"/>
          </a:xfrm>
        </p:grpSpPr>
        <p:pic>
          <p:nvPicPr>
            <p:cNvPr id="211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/>
            <p:cNvSpPr/>
            <p:nvPr/>
          </p:nvSpPr>
          <p:spPr>
            <a:xfrm>
              <a:off x="247878" y="824349"/>
              <a:ext cx="1591158" cy="10072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Retomar as aulas presenciais para minimizar danos causados durante o isolamento social integrando equipe e alunos.</a:t>
              </a:r>
            </a:p>
          </p:txBody>
        </p:sp>
      </p:grp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1950534" y="857057"/>
            <a:ext cx="1563687" cy="1276350"/>
            <a:chOff x="-897863" y="131632"/>
            <a:chExt cx="1562578" cy="1251502"/>
          </a:xfrm>
        </p:grpSpPr>
        <p:pic>
          <p:nvPicPr>
            <p:cNvPr id="21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863" y="131632"/>
              <a:ext cx="1539497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7" name="Retângulo 51"/>
            <p:cNvSpPr>
              <a:spLocks noChangeArrowheads="1"/>
            </p:cNvSpPr>
            <p:nvPr/>
          </p:nvSpPr>
          <p:spPr bwMode="auto">
            <a:xfrm>
              <a:off x="-833648" y="363491"/>
              <a:ext cx="1498363" cy="86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pt-BR" altLang="pt-BR" sz="1000" dirty="0">
                  <a:solidFill>
                    <a:srgbClr val="595959"/>
                  </a:solidFill>
                </a:rPr>
                <a:t>Recuperar a aprendizagem dos alunos, priorizando habilidades essenciais, tanto cognitivas quanto socioemocionais.</a:t>
              </a:r>
            </a:p>
          </p:txBody>
        </p:sp>
      </p:grpSp>
      <p:grpSp>
        <p:nvGrpSpPr>
          <p:cNvPr id="2051" name="Grupo 2050"/>
          <p:cNvGrpSpPr>
            <a:grpSpLocks/>
          </p:cNvGrpSpPr>
          <p:nvPr/>
        </p:nvGrpSpPr>
        <p:grpSpPr bwMode="auto">
          <a:xfrm>
            <a:off x="6212860" y="3247546"/>
            <a:ext cx="725311" cy="625475"/>
            <a:chOff x="9859259" y="3765215"/>
            <a:chExt cx="724473" cy="626400"/>
          </a:xfrm>
        </p:grpSpPr>
        <p:pic>
          <p:nvPicPr>
            <p:cNvPr id="211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/>
            <p:cNvSpPr/>
            <p:nvPr/>
          </p:nvSpPr>
          <p:spPr>
            <a:xfrm>
              <a:off x="9998662" y="3955202"/>
              <a:ext cx="431392" cy="2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Pais</a:t>
              </a:r>
            </a:p>
          </p:txBody>
        </p:sp>
      </p:grpSp>
      <p:grpSp>
        <p:nvGrpSpPr>
          <p:cNvPr id="2049" name="Grupo 2048"/>
          <p:cNvGrpSpPr>
            <a:grpSpLocks/>
          </p:cNvGrpSpPr>
          <p:nvPr/>
        </p:nvGrpSpPr>
        <p:grpSpPr bwMode="auto">
          <a:xfrm>
            <a:off x="5267326" y="3219922"/>
            <a:ext cx="828675" cy="625475"/>
            <a:chOff x="9694072" y="4425269"/>
            <a:chExt cx="828798" cy="626400"/>
          </a:xfrm>
        </p:grpSpPr>
        <p:pic>
          <p:nvPicPr>
            <p:cNvPr id="211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/>
            <p:cNvSpPr/>
            <p:nvPr/>
          </p:nvSpPr>
          <p:spPr>
            <a:xfrm>
              <a:off x="9694072" y="4545426"/>
              <a:ext cx="828798" cy="354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Gestores  de unidade</a:t>
              </a:r>
            </a:p>
          </p:txBody>
        </p:sp>
      </p:grpSp>
      <p:grpSp>
        <p:nvGrpSpPr>
          <p:cNvPr id="2058" name="Grupo 2057"/>
          <p:cNvGrpSpPr>
            <a:grpSpLocks/>
          </p:cNvGrpSpPr>
          <p:nvPr/>
        </p:nvGrpSpPr>
        <p:grpSpPr bwMode="auto">
          <a:xfrm>
            <a:off x="5275946" y="3794832"/>
            <a:ext cx="922338" cy="625475"/>
            <a:chOff x="9762039" y="2472097"/>
            <a:chExt cx="923757" cy="626400"/>
          </a:xfrm>
        </p:grpSpPr>
        <p:pic>
          <p:nvPicPr>
            <p:cNvPr id="211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877" y="247209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/>
            <p:cNvSpPr/>
            <p:nvPr/>
          </p:nvSpPr>
          <p:spPr>
            <a:xfrm>
              <a:off x="9762039" y="2666788"/>
              <a:ext cx="923757" cy="2300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Professores</a:t>
              </a:r>
            </a:p>
          </p:txBody>
        </p:sp>
      </p:grpSp>
      <p:grpSp>
        <p:nvGrpSpPr>
          <p:cNvPr id="2056" name="Grupo 2055"/>
          <p:cNvGrpSpPr>
            <a:grpSpLocks/>
          </p:cNvGrpSpPr>
          <p:nvPr/>
        </p:nvGrpSpPr>
        <p:grpSpPr bwMode="auto">
          <a:xfrm>
            <a:off x="5250877" y="4424473"/>
            <a:ext cx="1165970" cy="625475"/>
            <a:chOff x="9647569" y="3160677"/>
            <a:chExt cx="909125" cy="626400"/>
          </a:xfrm>
        </p:grpSpPr>
        <p:pic>
          <p:nvPicPr>
            <p:cNvPr id="2108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7569" y="3160677"/>
              <a:ext cx="854491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/>
            <p:cNvSpPr/>
            <p:nvPr/>
          </p:nvSpPr>
          <p:spPr>
            <a:xfrm>
              <a:off x="9680043" y="3381623"/>
              <a:ext cx="876651" cy="2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Funcionários</a:t>
              </a:r>
            </a:p>
          </p:txBody>
        </p:sp>
      </p:grpSp>
      <p:grpSp>
        <p:nvGrpSpPr>
          <p:cNvPr id="2057" name="Grupo 2056"/>
          <p:cNvGrpSpPr>
            <a:grpSpLocks/>
          </p:cNvGrpSpPr>
          <p:nvPr/>
        </p:nvGrpSpPr>
        <p:grpSpPr bwMode="auto">
          <a:xfrm>
            <a:off x="6230034" y="3998917"/>
            <a:ext cx="723900" cy="627062"/>
            <a:chOff x="9469382" y="1776782"/>
            <a:chExt cx="724473" cy="626400"/>
          </a:xfrm>
        </p:grpSpPr>
        <p:pic>
          <p:nvPicPr>
            <p:cNvPr id="210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/>
            <p:cNvSpPr/>
            <p:nvPr/>
          </p:nvSpPr>
          <p:spPr>
            <a:xfrm>
              <a:off x="9490778" y="1970445"/>
              <a:ext cx="691109" cy="2410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Alunos</a:t>
              </a:r>
            </a:p>
          </p:txBody>
        </p:sp>
      </p:grpSp>
      <p:grpSp>
        <p:nvGrpSpPr>
          <p:cNvPr id="203" name="Grupo 202"/>
          <p:cNvGrpSpPr>
            <a:grpSpLocks/>
          </p:cNvGrpSpPr>
          <p:nvPr/>
        </p:nvGrpSpPr>
        <p:grpSpPr bwMode="auto">
          <a:xfrm>
            <a:off x="6975459" y="3129489"/>
            <a:ext cx="1520100" cy="625475"/>
            <a:chOff x="9403573" y="3765215"/>
            <a:chExt cx="1359245" cy="626400"/>
          </a:xfrm>
        </p:grpSpPr>
        <p:pic>
          <p:nvPicPr>
            <p:cNvPr id="210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573" y="3765215"/>
              <a:ext cx="1180158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/>
            <p:cNvSpPr/>
            <p:nvPr/>
          </p:nvSpPr>
          <p:spPr>
            <a:xfrm>
              <a:off x="9487325" y="3825629"/>
              <a:ext cx="1275493" cy="524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1 – Pesquisa com familiares e professores</a:t>
              </a:r>
            </a:p>
          </p:txBody>
        </p:sp>
      </p:grpSp>
      <p:grpSp>
        <p:nvGrpSpPr>
          <p:cNvPr id="206" name="Grupo 205"/>
          <p:cNvGrpSpPr>
            <a:grpSpLocks/>
          </p:cNvGrpSpPr>
          <p:nvPr/>
        </p:nvGrpSpPr>
        <p:grpSpPr bwMode="auto">
          <a:xfrm>
            <a:off x="7270181" y="3514727"/>
            <a:ext cx="1703388" cy="627063"/>
            <a:chOff x="9534012" y="4425269"/>
            <a:chExt cx="1121824" cy="626400"/>
          </a:xfrm>
        </p:grpSpPr>
        <p:pic>
          <p:nvPicPr>
            <p:cNvPr id="210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012" y="4425269"/>
              <a:ext cx="926052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/>
            <p:cNvSpPr/>
            <p:nvPr/>
          </p:nvSpPr>
          <p:spPr>
            <a:xfrm>
              <a:off x="9705474" y="4534691"/>
              <a:ext cx="950362" cy="236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2 - Planejamento</a:t>
              </a:r>
            </a:p>
          </p:txBody>
        </p:sp>
      </p:grpSp>
      <p:grpSp>
        <p:nvGrpSpPr>
          <p:cNvPr id="209" name="Grupo 208"/>
          <p:cNvGrpSpPr>
            <a:grpSpLocks/>
          </p:cNvGrpSpPr>
          <p:nvPr/>
        </p:nvGrpSpPr>
        <p:grpSpPr bwMode="auto">
          <a:xfrm>
            <a:off x="7421860" y="3813968"/>
            <a:ext cx="1565275" cy="574466"/>
            <a:chOff x="9935431" y="2472096"/>
            <a:chExt cx="889135" cy="626400"/>
          </a:xfrm>
        </p:grpSpPr>
        <p:pic>
          <p:nvPicPr>
            <p:cNvPr id="210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/>
            <p:cNvSpPr/>
            <p:nvPr/>
          </p:nvSpPr>
          <p:spPr>
            <a:xfrm>
              <a:off x="10025607" y="2629491"/>
              <a:ext cx="798959" cy="2433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3- Treinamento</a:t>
              </a:r>
            </a:p>
          </p:txBody>
        </p:sp>
      </p:grpSp>
      <p:grpSp>
        <p:nvGrpSpPr>
          <p:cNvPr id="212" name="Grupo 211"/>
          <p:cNvGrpSpPr>
            <a:grpSpLocks/>
          </p:cNvGrpSpPr>
          <p:nvPr/>
        </p:nvGrpSpPr>
        <p:grpSpPr bwMode="auto">
          <a:xfrm>
            <a:off x="7576473" y="4183551"/>
            <a:ext cx="1316285" cy="627063"/>
            <a:chOff x="9699612" y="3048687"/>
            <a:chExt cx="780222" cy="626400"/>
          </a:xfrm>
        </p:grpSpPr>
        <p:pic>
          <p:nvPicPr>
            <p:cNvPr id="2098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12" y="3048687"/>
              <a:ext cx="735431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/>
            <p:cNvSpPr/>
            <p:nvPr/>
          </p:nvSpPr>
          <p:spPr>
            <a:xfrm>
              <a:off x="9754381" y="3088333"/>
              <a:ext cx="725453" cy="3790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4 – Organização do ambiente.</a:t>
              </a:r>
            </a:p>
          </p:txBody>
        </p:sp>
      </p:grpSp>
      <p:grpSp>
        <p:nvGrpSpPr>
          <p:cNvPr id="215" name="Grupo 214"/>
          <p:cNvGrpSpPr>
            <a:grpSpLocks/>
          </p:cNvGrpSpPr>
          <p:nvPr/>
        </p:nvGrpSpPr>
        <p:grpSpPr bwMode="auto">
          <a:xfrm>
            <a:off x="7504467" y="4620359"/>
            <a:ext cx="1298641" cy="742216"/>
            <a:chOff x="9504191" y="1904519"/>
            <a:chExt cx="789672" cy="626400"/>
          </a:xfrm>
        </p:grpSpPr>
        <p:pic>
          <p:nvPicPr>
            <p:cNvPr id="209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659" y="190451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/>
            <p:cNvSpPr/>
            <p:nvPr/>
          </p:nvSpPr>
          <p:spPr>
            <a:xfrm>
              <a:off x="9504191" y="1939976"/>
              <a:ext cx="789672" cy="563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5 – Retorno as aulas presenciais.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Avaliação e reorganização </a:t>
              </a:r>
            </a:p>
          </p:txBody>
        </p:sp>
      </p:grpSp>
      <p:pic>
        <p:nvPicPr>
          <p:cNvPr id="2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816975" y="3098801"/>
            <a:ext cx="7254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994775" y="3486151"/>
            <a:ext cx="7254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247189" y="3840164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271000" y="4191001"/>
            <a:ext cx="725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829800" y="4535489"/>
            <a:ext cx="725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" name="Grupo 143"/>
          <p:cNvGrpSpPr>
            <a:grpSpLocks/>
          </p:cNvGrpSpPr>
          <p:nvPr/>
        </p:nvGrpSpPr>
        <p:grpSpPr bwMode="auto">
          <a:xfrm>
            <a:off x="3832390" y="5371464"/>
            <a:ext cx="1447800" cy="1252538"/>
            <a:chOff x="247878" y="692695"/>
            <a:chExt cx="1447444" cy="1251502"/>
          </a:xfrm>
        </p:grpSpPr>
        <p:pic>
          <p:nvPicPr>
            <p:cNvPr id="209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Retângulo 171"/>
            <p:cNvSpPr/>
            <p:nvPr/>
          </p:nvSpPr>
          <p:spPr>
            <a:xfrm>
              <a:off x="341517" y="919520"/>
              <a:ext cx="1260165" cy="8771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Distribuição e utilização correta de EPIs para equipe e alunos.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776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2C23A-4144-0284-E5AA-62C1299C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A40C117E-C1A2-35EB-F081-83E89E0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68D7089-5EFD-4162-60C8-85F899444EF1}"/>
              </a:ext>
            </a:extLst>
          </p:cNvPr>
          <p:cNvSpPr/>
          <p:nvPr/>
        </p:nvSpPr>
        <p:spPr>
          <a:xfrm>
            <a:off x="7191375" y="750889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INTEGRAR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A02A26-EC68-F26E-F8AF-5598BCFBA7E9}"/>
              </a:ext>
            </a:extLst>
          </p:cNvPr>
          <p:cNvSpPr txBox="1"/>
          <p:nvPr/>
        </p:nvSpPr>
        <p:spPr>
          <a:xfrm>
            <a:off x="10245725" y="6523038"/>
            <a:ext cx="4240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2054">
            <a:extLst>
              <a:ext uri="{FF2B5EF4-FFF2-40B4-BE49-F238E27FC236}">
                <a16:creationId xmlns:a16="http://schemas.microsoft.com/office/drawing/2014/main" id="{3CA90A2D-4056-D8E6-9929-A70AA7691463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BAC77623-2500-06C8-2559-AE949FE96D6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D57CE4C-9EAB-ABD4-0317-6D132A150102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AA4CFED-C998-7F32-C4C9-90E06D7BB6F6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40360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9DD8F191-401E-FE26-923B-427F93AF6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DB650400-2460-EC10-83B7-9C567788319F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CC43C75F-157A-D1D1-28BD-628A4EFBBAD7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B94B766-631C-0E05-0828-4F55117894D5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F5A3BCC0-3EE9-D213-478C-76E18E44B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9C4D1D12-514F-B2C5-E3C5-4321272D793D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ED7CF3B8-22C4-0DB9-36A6-A45D8763FABA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0DF7EF6-C223-F384-31D2-3F0C69455A36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87081A48-0187-F788-7E73-0F8E25AD46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08AFE676-F503-B833-F354-AE48992F5B4C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CA4B67CA-F507-1675-8AB0-6A7C31BC84E2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0204A165-1683-16AD-16E6-EC5C2A9BB9BB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808D1927-452B-32B6-3EFA-FFF6FDCEA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2758AE82-0925-78F1-A4B6-766F39AB2946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C4AB4A6-0278-E2F7-BB65-B8A0A0651AC4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AEFFB817-B165-C28D-DE43-2869047536E4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31561FC2-4EDB-3CAE-1351-547A96274D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26D1A91-2939-197C-38E9-0DCB68A074DB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BFA7BF5B-8CE3-595B-9BED-8F065F679913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424A58F2-4712-7A49-B4AC-8CD247A625A4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491BA7AF-9999-5636-1C09-1860D8B3B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89764188-1E22-D49A-17FB-4DDE96D1CBFD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2DA0C95-065F-5A40-3216-6F7F63D8F712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D4E54E-9BF4-9481-2BFD-F361F4B02D4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D0A8626A-BE47-A94B-B363-C9171AB78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4E09F52B-DBF1-BD56-871C-7C807EBC231C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9C791C5-43FA-AC9B-3139-943EB6275062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C8E4256A-182A-6E1F-84CE-1119BF18C80C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31EEFCC0-A370-B353-42A0-D75326A17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753C3166-FCCB-ECCA-C552-97642B75BA2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CEDCD03E-2155-7870-88E1-AB40C8D6C13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EF5FACB6-5FF2-6E67-9CCF-AD0EF9D2E070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3CF44145-8BC2-138A-8EE3-48195D33633D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3CC45035-D8F8-F5BF-7270-568A73C2FCD7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73E7B844-7657-50C4-F6BB-C2204873ED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805ADCA6-1CA3-A297-9886-7A12E2D7F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B28B52C1-077B-829C-5FBC-8631FDF04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9F5DB182-28AE-BA67-5065-7DA01EDCACBA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589DCE85-DAD9-1932-AFE0-592822B97E73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51302CB4-3551-E300-3757-D4CF22B05D7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1C6FDF9-C507-DEF9-9B36-9903B3DC52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AD131020-CA19-3029-8D1B-8FC51B72E5E7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7" name="Grupo 48">
              <a:extLst>
                <a:ext uri="{FF2B5EF4-FFF2-40B4-BE49-F238E27FC236}">
                  <a16:creationId xmlns:a16="http://schemas.microsoft.com/office/drawing/2014/main" id="{C47B807D-ECA3-FB42-F3F7-DAECB985DDA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31" name="Grupo 9">
                <a:extLst>
                  <a:ext uri="{FF2B5EF4-FFF2-40B4-BE49-F238E27FC236}">
                    <a16:creationId xmlns:a16="http://schemas.microsoft.com/office/drawing/2014/main" id="{E1D7F2D3-4541-EE84-A351-77019E84B322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9D6CB3E-50C7-916F-0A55-A7FB3ACBAA38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9A74AA42-7D20-3BC9-FFE2-C39FC27258D8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E498B050-79C3-E38B-8FBC-C76BF8411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2" name="Grupo 47">
              <a:extLst>
                <a:ext uri="{FF2B5EF4-FFF2-40B4-BE49-F238E27FC236}">
                  <a16:creationId xmlns:a16="http://schemas.microsoft.com/office/drawing/2014/main" id="{6A1DB923-B150-24FA-1D93-E83AE0EC8767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48" name="Grupo 19">
                <a:extLst>
                  <a:ext uri="{FF2B5EF4-FFF2-40B4-BE49-F238E27FC236}">
                    <a16:creationId xmlns:a16="http://schemas.microsoft.com/office/drawing/2014/main" id="{B856EAEA-D2C4-4925-CF4D-CFBD2599B8D6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CC672ABE-FEF2-256D-C0F6-E081501024FC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0960039F-8D8E-AA41-8F3D-6C62C1B278A8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534F62BF-A0BB-C5DA-1189-ABCE2F298A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9" name="Grupo 50">
              <a:extLst>
                <a:ext uri="{FF2B5EF4-FFF2-40B4-BE49-F238E27FC236}">
                  <a16:creationId xmlns:a16="http://schemas.microsoft.com/office/drawing/2014/main" id="{96B1F67C-BF8C-4CD8-E4BB-AB9D9A91A532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50" name="Grupo 14">
                <a:extLst>
                  <a:ext uri="{FF2B5EF4-FFF2-40B4-BE49-F238E27FC236}">
                    <a16:creationId xmlns:a16="http://schemas.microsoft.com/office/drawing/2014/main" id="{B228BBE3-BEC0-4D2C-73F8-F76B71DBAECE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1EF5B182-47A8-7CED-713D-9DEE907B8E5E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AC211AC8-F367-41CE-9424-6A493BF692E3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1932E090-0553-4583-D4B4-ABB163E93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A1FB1D-448D-495D-3B2C-074DF50F435C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5F7607E-1547-50D8-B437-AC1CA027EA3A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7413" name="Grupo 87">
            <a:extLst>
              <a:ext uri="{FF2B5EF4-FFF2-40B4-BE49-F238E27FC236}">
                <a16:creationId xmlns:a16="http://schemas.microsoft.com/office/drawing/2014/main" id="{619DA1BC-0489-A983-FE08-9136E8FE4DD2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249488"/>
            <a:ext cx="1447800" cy="1250950"/>
            <a:chOff x="247878" y="692695"/>
            <a:chExt cx="1447445" cy="1251502"/>
          </a:xfrm>
        </p:grpSpPr>
        <p:pic>
          <p:nvPicPr>
            <p:cNvPr id="17554" name="Picture 2">
              <a:extLst>
                <a:ext uri="{FF2B5EF4-FFF2-40B4-BE49-F238E27FC236}">
                  <a16:creationId xmlns:a16="http://schemas.microsoft.com/office/drawing/2014/main" id="{3C0F728A-12EE-AD0F-D479-11C791E28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68418C56-D2A0-3636-5F77-0BF8A126F376}"/>
                </a:ext>
              </a:extLst>
            </p:cNvPr>
            <p:cNvSpPr/>
            <p:nvPr/>
          </p:nvSpPr>
          <p:spPr>
            <a:xfrm>
              <a:off x="338344" y="919807"/>
              <a:ext cx="1356979" cy="798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Implantar CRM no SAP na Unidade Tintas, com segmentação para 800 top clientes até  out/2013</a:t>
              </a:r>
            </a:p>
          </p:txBody>
        </p:sp>
      </p:grpSp>
      <p:grpSp>
        <p:nvGrpSpPr>
          <p:cNvPr id="17414" name="Grupo 96">
            <a:extLst>
              <a:ext uri="{FF2B5EF4-FFF2-40B4-BE49-F238E27FC236}">
                <a16:creationId xmlns:a16="http://schemas.microsoft.com/office/drawing/2014/main" id="{F3FEB6E7-6D95-01CB-90F6-F51FEA15B0AD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994150"/>
            <a:ext cx="1447800" cy="1250950"/>
            <a:chOff x="247878" y="692695"/>
            <a:chExt cx="1447444" cy="1251502"/>
          </a:xfrm>
        </p:grpSpPr>
        <p:pic>
          <p:nvPicPr>
            <p:cNvPr id="17552" name="Picture 2">
              <a:extLst>
                <a:ext uri="{FF2B5EF4-FFF2-40B4-BE49-F238E27FC236}">
                  <a16:creationId xmlns:a16="http://schemas.microsoft.com/office/drawing/2014/main" id="{8ECA1D26-3BFE-1FE3-CDCA-8244108D2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F9872D8F-A7C4-D3BA-2252-71D1264D7D15}"/>
                </a:ext>
              </a:extLst>
            </p:cNvPr>
            <p:cNvSpPr/>
            <p:nvPr/>
          </p:nvSpPr>
          <p:spPr>
            <a:xfrm>
              <a:off x="414525" y="919808"/>
              <a:ext cx="1195093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Aumento de receita com clientes A – 3%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cross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-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selling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17415" name="Grupo 99">
            <a:extLst>
              <a:ext uri="{FF2B5EF4-FFF2-40B4-BE49-F238E27FC236}">
                <a16:creationId xmlns:a16="http://schemas.microsoft.com/office/drawing/2014/main" id="{6E32CA40-DF4D-59F0-485A-3FD1CCB5E930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692150"/>
            <a:ext cx="1447800" cy="1252538"/>
            <a:chOff x="247878" y="692695"/>
            <a:chExt cx="1447444" cy="1251502"/>
          </a:xfrm>
        </p:grpSpPr>
        <p:pic>
          <p:nvPicPr>
            <p:cNvPr id="17550" name="Picture 2">
              <a:extLst>
                <a:ext uri="{FF2B5EF4-FFF2-40B4-BE49-F238E27FC236}">
                  <a16:creationId xmlns:a16="http://schemas.microsoft.com/office/drawing/2014/main" id="{7E13DFCF-D428-0361-6580-5E056559E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708B2C84-32B9-B9BD-2067-A7443423D63B}"/>
                </a:ext>
              </a:extLst>
            </p:cNvPr>
            <p:cNvSpPr/>
            <p:nvPr/>
          </p:nvSpPr>
          <p:spPr>
            <a:xfrm>
              <a:off x="341517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Processo de CRM funcional e operando na Unidade Tintas</a:t>
              </a:r>
            </a:p>
          </p:txBody>
        </p:sp>
      </p:grpSp>
      <p:grpSp>
        <p:nvGrpSpPr>
          <p:cNvPr id="17416" name="Grupo 102">
            <a:extLst>
              <a:ext uri="{FF2B5EF4-FFF2-40B4-BE49-F238E27FC236}">
                <a16:creationId xmlns:a16="http://schemas.microsoft.com/office/drawing/2014/main" id="{C06C9E22-1C75-2FB6-55FA-AD825985271F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2562225"/>
            <a:ext cx="1447800" cy="1250950"/>
            <a:chOff x="247878" y="692695"/>
            <a:chExt cx="1447444" cy="1251502"/>
          </a:xfrm>
        </p:grpSpPr>
        <p:pic>
          <p:nvPicPr>
            <p:cNvPr id="17548" name="Picture 2">
              <a:extLst>
                <a:ext uri="{FF2B5EF4-FFF2-40B4-BE49-F238E27FC236}">
                  <a16:creationId xmlns:a16="http://schemas.microsoft.com/office/drawing/2014/main" id="{06DD4866-C11B-49CE-96BB-630F2CAE7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9BD37089-DC62-1910-6519-D0ADEE261CAC}"/>
                </a:ext>
              </a:extLst>
            </p:cNvPr>
            <p:cNvSpPr/>
            <p:nvPr/>
          </p:nvSpPr>
          <p:spPr>
            <a:xfrm>
              <a:off x="341517" y="919808"/>
              <a:ext cx="1260165" cy="4462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integrar com o Business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Intelligence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atual </a:t>
              </a:r>
            </a:p>
          </p:txBody>
        </p:sp>
      </p:grpSp>
      <p:grpSp>
        <p:nvGrpSpPr>
          <p:cNvPr id="17417" name="Grupo 105">
            <a:extLst>
              <a:ext uri="{FF2B5EF4-FFF2-40B4-BE49-F238E27FC236}">
                <a16:creationId xmlns:a16="http://schemas.microsoft.com/office/drawing/2014/main" id="{AC5C9D23-CAFD-8AEB-6445-32FCA56E4E22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673100"/>
            <a:ext cx="1447800" cy="1252538"/>
            <a:chOff x="247878" y="692695"/>
            <a:chExt cx="1447444" cy="1251502"/>
          </a:xfrm>
        </p:grpSpPr>
        <p:pic>
          <p:nvPicPr>
            <p:cNvPr id="17546" name="Picture 2">
              <a:extLst>
                <a:ext uri="{FF2B5EF4-FFF2-40B4-BE49-F238E27FC236}">
                  <a16:creationId xmlns:a16="http://schemas.microsoft.com/office/drawing/2014/main" id="{DE994FE2-41FE-C517-F2A2-D35AFF765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E133B052-99A0-BB7B-278F-BB6EE203E97A}"/>
                </a:ext>
              </a:extLst>
            </p:cNvPr>
            <p:cNvSpPr/>
            <p:nvPr/>
          </p:nvSpPr>
          <p:spPr>
            <a:xfrm>
              <a:off x="341518" y="919520"/>
              <a:ext cx="1260165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Revendedores (canais)</a:t>
              </a:r>
            </a:p>
          </p:txBody>
        </p:sp>
      </p:grpSp>
      <p:grpSp>
        <p:nvGrpSpPr>
          <p:cNvPr id="17418" name="Grupo 111">
            <a:extLst>
              <a:ext uri="{FF2B5EF4-FFF2-40B4-BE49-F238E27FC236}">
                <a16:creationId xmlns:a16="http://schemas.microsoft.com/office/drawing/2014/main" id="{7B30513B-1736-310B-E646-B38C7C078001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822325"/>
            <a:ext cx="1447800" cy="1252538"/>
            <a:chOff x="247878" y="692695"/>
            <a:chExt cx="1447444" cy="1251502"/>
          </a:xfrm>
        </p:grpSpPr>
        <p:pic>
          <p:nvPicPr>
            <p:cNvPr id="17544" name="Picture 2">
              <a:extLst>
                <a:ext uri="{FF2B5EF4-FFF2-40B4-BE49-F238E27FC236}">
                  <a16:creationId xmlns:a16="http://schemas.microsoft.com/office/drawing/2014/main" id="{1F8DDC42-0DDE-A70A-B04A-F0C834E97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CC55DDEE-3933-0061-3B68-94C08680038D}"/>
                </a:ext>
              </a:extLst>
            </p:cNvPr>
            <p:cNvSpPr/>
            <p:nvPr/>
          </p:nvSpPr>
          <p:spPr>
            <a:xfrm>
              <a:off x="341518" y="919520"/>
              <a:ext cx="1260165" cy="4457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80% revendas irão aderir ao novo modelo comercial</a:t>
              </a:r>
            </a:p>
          </p:txBody>
        </p:sp>
      </p:grpSp>
      <p:grpSp>
        <p:nvGrpSpPr>
          <p:cNvPr id="17419" name="Grupo 117">
            <a:extLst>
              <a:ext uri="{FF2B5EF4-FFF2-40B4-BE49-F238E27FC236}">
                <a16:creationId xmlns:a16="http://schemas.microsoft.com/office/drawing/2014/main" id="{C2700BBB-DD60-A823-FD97-4E1E7F6C29C9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5281613"/>
            <a:ext cx="1447800" cy="1250950"/>
            <a:chOff x="247878" y="692695"/>
            <a:chExt cx="1447444" cy="1251502"/>
          </a:xfrm>
        </p:grpSpPr>
        <p:pic>
          <p:nvPicPr>
            <p:cNvPr id="17542" name="Picture 2">
              <a:extLst>
                <a:ext uri="{FF2B5EF4-FFF2-40B4-BE49-F238E27FC236}">
                  <a16:creationId xmlns:a16="http://schemas.microsoft.com/office/drawing/2014/main" id="{2CC49C3B-21F6-9F70-2BFE-1DADAF254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C2989BEC-F26F-6909-1B5A-BB8DE16A19D3}"/>
                </a:ext>
              </a:extLst>
            </p:cNvPr>
            <p:cNvSpPr/>
            <p:nvPr/>
          </p:nvSpPr>
          <p:spPr>
            <a:xfrm>
              <a:off x="341518" y="919807"/>
              <a:ext cx="1260165" cy="5638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equipe não poderá testar ou implantar na alta temporada</a:t>
              </a:r>
            </a:p>
          </p:txBody>
        </p:sp>
      </p:grpSp>
      <p:grpSp>
        <p:nvGrpSpPr>
          <p:cNvPr id="17420" name="Grupo 120">
            <a:extLst>
              <a:ext uri="{FF2B5EF4-FFF2-40B4-BE49-F238E27FC236}">
                <a16:creationId xmlns:a16="http://schemas.microsoft.com/office/drawing/2014/main" id="{9F88F3D4-6C6B-3549-32BE-ADC6EE2F4DBB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449264"/>
            <a:ext cx="1447800" cy="1252537"/>
            <a:chOff x="247878" y="692695"/>
            <a:chExt cx="1447444" cy="1251502"/>
          </a:xfrm>
        </p:grpSpPr>
        <p:pic>
          <p:nvPicPr>
            <p:cNvPr id="17540" name="Picture 2">
              <a:extLst>
                <a:ext uri="{FF2B5EF4-FFF2-40B4-BE49-F238E27FC236}">
                  <a16:creationId xmlns:a16="http://schemas.microsoft.com/office/drawing/2014/main" id="{21622554-069A-45D9-793D-B410EAE75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E0647A38-D765-E428-11C4-BCF40112070E}"/>
                </a:ext>
              </a:extLst>
            </p:cNvPr>
            <p:cNvSpPr/>
            <p:nvPr/>
          </p:nvSpPr>
          <p:spPr>
            <a:xfrm>
              <a:off x="341517" y="919519"/>
              <a:ext cx="1260165" cy="445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Revendas grandes podem atrasar a adesão</a:t>
              </a:r>
            </a:p>
          </p:txBody>
        </p:sp>
      </p:grpSp>
      <p:grpSp>
        <p:nvGrpSpPr>
          <p:cNvPr id="17421" name="Grupo 126">
            <a:extLst>
              <a:ext uri="{FF2B5EF4-FFF2-40B4-BE49-F238E27FC236}">
                <a16:creationId xmlns:a16="http://schemas.microsoft.com/office/drawing/2014/main" id="{9CC05D43-31EA-3764-9BFD-E76EEC9C54A5}"/>
              </a:ext>
            </a:extLst>
          </p:cNvPr>
          <p:cNvGrpSpPr>
            <a:grpSpLocks/>
          </p:cNvGrpSpPr>
          <p:nvPr/>
        </p:nvGrpSpPr>
        <p:grpSpPr bwMode="auto">
          <a:xfrm>
            <a:off x="8972550" y="5313363"/>
            <a:ext cx="1447800" cy="1250950"/>
            <a:chOff x="247878" y="692695"/>
            <a:chExt cx="1447444" cy="1251502"/>
          </a:xfrm>
        </p:grpSpPr>
        <p:pic>
          <p:nvPicPr>
            <p:cNvPr id="17538" name="Picture 2">
              <a:extLst>
                <a:ext uri="{FF2B5EF4-FFF2-40B4-BE49-F238E27FC236}">
                  <a16:creationId xmlns:a16="http://schemas.microsoft.com/office/drawing/2014/main" id="{9E06C36C-F997-4E1A-2D0B-60380BF00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2C88D9F1-C6E2-6FA1-0BBF-A04A3CBDB335}"/>
                </a:ext>
              </a:extLst>
            </p:cNvPr>
            <p:cNvSpPr/>
            <p:nvPr/>
          </p:nvSpPr>
          <p:spPr>
            <a:xfrm>
              <a:off x="341518" y="851515"/>
              <a:ext cx="1260165" cy="10339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500k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700k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1.2mi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900k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400k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base entre 3 e 4 milhões s</a:t>
              </a:r>
            </a:p>
          </p:txBody>
        </p:sp>
      </p:grpSp>
      <p:sp>
        <p:nvSpPr>
          <p:cNvPr id="17422" name="Retângulo 43">
            <a:extLst>
              <a:ext uri="{FF2B5EF4-FFF2-40B4-BE49-F238E27FC236}">
                <a16:creationId xmlns:a16="http://schemas.microsoft.com/office/drawing/2014/main" id="{D8BBBC20-305D-D548-B133-62C738DAC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9" y="19051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i="1">
                <a:latin typeface="Trebuchet MS" panose="020B0603020202020204" pitchFamily="34" charset="0"/>
              </a:rPr>
              <a:t>Finocchio</a:t>
            </a:r>
          </a:p>
        </p:txBody>
      </p:sp>
      <p:sp>
        <p:nvSpPr>
          <p:cNvPr id="17423" name="Retângulo 129">
            <a:extLst>
              <a:ext uri="{FF2B5EF4-FFF2-40B4-BE49-F238E27FC236}">
                <a16:creationId xmlns:a16="http://schemas.microsoft.com/office/drawing/2014/main" id="{FD5068F9-2321-8D4C-001E-9716D6969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19051"/>
            <a:ext cx="1503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i="1">
                <a:latin typeface="Trebuchet MS" panose="020B0603020202020204" pitchFamily="34" charset="0"/>
              </a:rPr>
              <a:t>SAP CRM em Tintas</a:t>
            </a:r>
          </a:p>
        </p:txBody>
      </p:sp>
      <p:grpSp>
        <p:nvGrpSpPr>
          <p:cNvPr id="17424" name="Grupo 131">
            <a:extLst>
              <a:ext uri="{FF2B5EF4-FFF2-40B4-BE49-F238E27FC236}">
                <a16:creationId xmlns:a16="http://schemas.microsoft.com/office/drawing/2014/main" id="{9D11ABA8-8B30-4915-C306-6FF3C33AF9DA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4667250"/>
            <a:ext cx="1446212" cy="1252538"/>
            <a:chOff x="247878" y="692695"/>
            <a:chExt cx="1447444" cy="1251502"/>
          </a:xfrm>
        </p:grpSpPr>
        <p:pic>
          <p:nvPicPr>
            <p:cNvPr id="17536" name="Picture 2">
              <a:extLst>
                <a:ext uri="{FF2B5EF4-FFF2-40B4-BE49-F238E27FC236}">
                  <a16:creationId xmlns:a16="http://schemas.microsoft.com/office/drawing/2014/main" id="{88168BD5-B71A-797F-6298-A66F647F9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85B44558-5E86-9836-CD7C-D0703024780C}"/>
                </a:ext>
              </a:extLst>
            </p:cNvPr>
            <p:cNvSpPr/>
            <p:nvPr/>
          </p:nvSpPr>
          <p:spPr>
            <a:xfrm>
              <a:off x="414707" y="919520"/>
              <a:ext cx="1194817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Redução de 5% da perda de receita para a concorrência</a:t>
              </a:r>
            </a:p>
          </p:txBody>
        </p:sp>
      </p:grpSp>
      <p:grpSp>
        <p:nvGrpSpPr>
          <p:cNvPr id="17425" name="Grupo 137">
            <a:extLst>
              <a:ext uri="{FF2B5EF4-FFF2-40B4-BE49-F238E27FC236}">
                <a16:creationId xmlns:a16="http://schemas.microsoft.com/office/drawing/2014/main" id="{CB5078DF-E12C-8501-2356-93ABB595064F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5427663"/>
            <a:ext cx="1447800" cy="1250950"/>
            <a:chOff x="247878" y="692695"/>
            <a:chExt cx="1447444" cy="1251502"/>
          </a:xfrm>
        </p:grpSpPr>
        <p:pic>
          <p:nvPicPr>
            <p:cNvPr id="17534" name="Picture 2">
              <a:extLst>
                <a:ext uri="{FF2B5EF4-FFF2-40B4-BE49-F238E27FC236}">
                  <a16:creationId xmlns:a16="http://schemas.microsoft.com/office/drawing/2014/main" id="{E17578ED-F84B-373F-1B42-C46C88068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1506FEAC-43EF-D032-67EF-B30E15F7B1B0}"/>
                </a:ext>
              </a:extLst>
            </p:cNvPr>
            <p:cNvSpPr/>
            <p:nvPr/>
          </p:nvSpPr>
          <p:spPr>
            <a:xfrm>
              <a:off x="414524" y="997629"/>
              <a:ext cx="1195094" cy="562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Diminuição do custo total da operação de vendas (2%)</a:t>
              </a:r>
            </a:p>
          </p:txBody>
        </p:sp>
      </p:grpSp>
      <p:grpSp>
        <p:nvGrpSpPr>
          <p:cNvPr id="17426" name="Grupo 140">
            <a:extLst>
              <a:ext uri="{FF2B5EF4-FFF2-40B4-BE49-F238E27FC236}">
                <a16:creationId xmlns:a16="http://schemas.microsoft.com/office/drawing/2014/main" id="{EFC56C46-478A-CBFD-4295-CF3FB21527A0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3275014"/>
            <a:ext cx="1446212" cy="1252537"/>
            <a:chOff x="247878" y="692695"/>
            <a:chExt cx="1447444" cy="1251502"/>
          </a:xfrm>
        </p:grpSpPr>
        <p:pic>
          <p:nvPicPr>
            <p:cNvPr id="17532" name="Picture 2">
              <a:extLst>
                <a:ext uri="{FF2B5EF4-FFF2-40B4-BE49-F238E27FC236}">
                  <a16:creationId xmlns:a16="http://schemas.microsoft.com/office/drawing/2014/main" id="{9D19DF08-30B1-8F0E-F254-58E79F444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36529883-94CC-F255-951C-44F6A05F9F57}"/>
                </a:ext>
              </a:extLst>
            </p:cNvPr>
            <p:cNvSpPr/>
            <p:nvPr/>
          </p:nvSpPr>
          <p:spPr>
            <a:xfrm>
              <a:off x="341620" y="919519"/>
              <a:ext cx="1259960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ter capacidade de análise preditiva segmentada</a:t>
              </a:r>
            </a:p>
          </p:txBody>
        </p:sp>
      </p:grpSp>
      <p:grpSp>
        <p:nvGrpSpPr>
          <p:cNvPr id="17427" name="Grupo 143">
            <a:extLst>
              <a:ext uri="{FF2B5EF4-FFF2-40B4-BE49-F238E27FC236}">
                <a16:creationId xmlns:a16="http://schemas.microsoft.com/office/drawing/2014/main" id="{1FAB679B-1CB0-D5C8-8EE4-9DD55333F440}"/>
              </a:ext>
            </a:extLst>
          </p:cNvPr>
          <p:cNvGrpSpPr>
            <a:grpSpLocks/>
          </p:cNvGrpSpPr>
          <p:nvPr/>
        </p:nvGrpSpPr>
        <p:grpSpPr bwMode="auto">
          <a:xfrm>
            <a:off x="3498850" y="4179889"/>
            <a:ext cx="1447800" cy="1252537"/>
            <a:chOff x="247878" y="692695"/>
            <a:chExt cx="1447444" cy="1251502"/>
          </a:xfrm>
        </p:grpSpPr>
        <p:pic>
          <p:nvPicPr>
            <p:cNvPr id="17530" name="Picture 2">
              <a:extLst>
                <a:ext uri="{FF2B5EF4-FFF2-40B4-BE49-F238E27FC236}">
                  <a16:creationId xmlns:a16="http://schemas.microsoft.com/office/drawing/2014/main" id="{28C75F4B-490F-63DD-4C74-E6E9B471B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CEEBA193-10A7-616A-F76E-FC00D0C301C5}"/>
                </a:ext>
              </a:extLst>
            </p:cNvPr>
            <p:cNvSpPr/>
            <p:nvPr/>
          </p:nvSpPr>
          <p:spPr>
            <a:xfrm>
              <a:off x="341518" y="919519"/>
              <a:ext cx="1260165" cy="682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também capturar  e integrar informações de mídias sociais</a:t>
              </a:r>
            </a:p>
          </p:txBody>
        </p:sp>
      </p:grpSp>
      <p:grpSp>
        <p:nvGrpSpPr>
          <p:cNvPr id="17428" name="Grupo 146">
            <a:extLst>
              <a:ext uri="{FF2B5EF4-FFF2-40B4-BE49-F238E27FC236}">
                <a16:creationId xmlns:a16="http://schemas.microsoft.com/office/drawing/2014/main" id="{6769A97A-9A4A-40DC-FAA4-946E2FCA7984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079500"/>
            <a:ext cx="1446212" cy="1250950"/>
            <a:chOff x="247878" y="331173"/>
            <a:chExt cx="1447444" cy="1251502"/>
          </a:xfrm>
        </p:grpSpPr>
        <p:pic>
          <p:nvPicPr>
            <p:cNvPr id="17528" name="Picture 2">
              <a:extLst>
                <a:ext uri="{FF2B5EF4-FFF2-40B4-BE49-F238E27FC236}">
                  <a16:creationId xmlns:a16="http://schemas.microsoft.com/office/drawing/2014/main" id="{BA5B71E7-3C8C-C440-DDBA-084AA20A5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331173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433CEA41-35FA-1091-4CF8-1FFE4C7B8833}"/>
                </a:ext>
              </a:extLst>
            </p:cNvPr>
            <p:cNvSpPr/>
            <p:nvPr/>
          </p:nvSpPr>
          <p:spPr>
            <a:xfrm>
              <a:off x="341620" y="505875"/>
              <a:ext cx="1259960" cy="327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Empresa SAP do Brasil</a:t>
              </a:r>
            </a:p>
          </p:txBody>
        </p:sp>
      </p:grpSp>
      <p:grpSp>
        <p:nvGrpSpPr>
          <p:cNvPr id="17429" name="Grupo 149">
            <a:extLst>
              <a:ext uri="{FF2B5EF4-FFF2-40B4-BE49-F238E27FC236}">
                <a16:creationId xmlns:a16="http://schemas.microsoft.com/office/drawing/2014/main" id="{A4627005-C1A6-7574-2D8F-27544C1A7ED0}"/>
              </a:ext>
            </a:extLst>
          </p:cNvPr>
          <p:cNvGrpSpPr>
            <a:grpSpLocks/>
          </p:cNvGrpSpPr>
          <p:nvPr/>
        </p:nvGrpSpPr>
        <p:grpSpPr bwMode="auto">
          <a:xfrm>
            <a:off x="7318376" y="1455739"/>
            <a:ext cx="1446213" cy="1252537"/>
            <a:chOff x="247878" y="692695"/>
            <a:chExt cx="1447444" cy="1251502"/>
          </a:xfrm>
        </p:grpSpPr>
        <p:pic>
          <p:nvPicPr>
            <p:cNvPr id="17526" name="Picture 2">
              <a:extLst>
                <a:ext uri="{FF2B5EF4-FFF2-40B4-BE49-F238E27FC236}">
                  <a16:creationId xmlns:a16="http://schemas.microsoft.com/office/drawing/2014/main" id="{EC567177-698A-717E-F0D8-D9DC18D73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2F615D07-1A3A-C365-FA77-F22CAB15DDC4}"/>
                </a:ext>
              </a:extLst>
            </p:cNvPr>
            <p:cNvSpPr/>
            <p:nvPr/>
          </p:nvSpPr>
          <p:spPr>
            <a:xfrm>
              <a:off x="341621" y="919519"/>
              <a:ext cx="1259959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SAP do Brasil liberará função mídias sociais até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jan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/2013</a:t>
              </a:r>
            </a:p>
          </p:txBody>
        </p:sp>
      </p:grpSp>
      <p:grpSp>
        <p:nvGrpSpPr>
          <p:cNvPr id="17430" name="Grupo 152">
            <a:extLst>
              <a:ext uri="{FF2B5EF4-FFF2-40B4-BE49-F238E27FC236}">
                <a16:creationId xmlns:a16="http://schemas.microsoft.com/office/drawing/2014/main" id="{9D5D4FE7-0D0A-09FE-3C00-97EA2AD264D3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5276850"/>
            <a:ext cx="1446212" cy="1250950"/>
            <a:chOff x="247878" y="692695"/>
            <a:chExt cx="1447444" cy="1251502"/>
          </a:xfrm>
        </p:grpSpPr>
        <p:pic>
          <p:nvPicPr>
            <p:cNvPr id="17524" name="Picture 2">
              <a:extLst>
                <a:ext uri="{FF2B5EF4-FFF2-40B4-BE49-F238E27FC236}">
                  <a16:creationId xmlns:a16="http://schemas.microsoft.com/office/drawing/2014/main" id="{312F832D-3853-C3E4-55D7-0B6D0692F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E815F346-3927-AA6A-2B8F-0AA3C224E1BC}"/>
                </a:ext>
              </a:extLst>
            </p:cNvPr>
            <p:cNvSpPr/>
            <p:nvPr/>
          </p:nvSpPr>
          <p:spPr>
            <a:xfrm>
              <a:off x="341620" y="919808"/>
              <a:ext cx="1313981" cy="681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GP tem que liberar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use r do projeto por uma semana durante o fechamento mensal</a:t>
              </a:r>
            </a:p>
          </p:txBody>
        </p:sp>
      </p:grpSp>
      <p:grpSp>
        <p:nvGrpSpPr>
          <p:cNvPr id="17431" name="Grupo 155">
            <a:extLst>
              <a:ext uri="{FF2B5EF4-FFF2-40B4-BE49-F238E27FC236}">
                <a16:creationId xmlns:a16="http://schemas.microsoft.com/office/drawing/2014/main" id="{71969127-4524-7DF7-FABF-0F41B3CB73F4}"/>
              </a:ext>
            </a:extLst>
          </p:cNvPr>
          <p:cNvGrpSpPr>
            <a:grpSpLocks/>
          </p:cNvGrpSpPr>
          <p:nvPr/>
        </p:nvGrpSpPr>
        <p:grpSpPr bwMode="auto">
          <a:xfrm>
            <a:off x="9194800" y="989013"/>
            <a:ext cx="1447800" cy="1250950"/>
            <a:chOff x="247878" y="692695"/>
            <a:chExt cx="1447444" cy="1251502"/>
          </a:xfrm>
        </p:grpSpPr>
        <p:pic>
          <p:nvPicPr>
            <p:cNvPr id="17522" name="Picture 2">
              <a:extLst>
                <a:ext uri="{FF2B5EF4-FFF2-40B4-BE49-F238E27FC236}">
                  <a16:creationId xmlns:a16="http://schemas.microsoft.com/office/drawing/2014/main" id="{B85ACF65-07B7-2EB9-7CF5-B3F0012E3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6A32F112-950B-8892-0265-1F1CB43CB924}"/>
                </a:ext>
              </a:extLst>
            </p:cNvPr>
            <p:cNvSpPr/>
            <p:nvPr/>
          </p:nvSpPr>
          <p:spPr>
            <a:xfrm>
              <a:off x="341518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SAP pode postergar o release</a:t>
              </a:r>
            </a:p>
          </p:txBody>
        </p:sp>
      </p:grpSp>
      <p:grpSp>
        <p:nvGrpSpPr>
          <p:cNvPr id="17432" name="Grupo 158">
            <a:extLst>
              <a:ext uri="{FF2B5EF4-FFF2-40B4-BE49-F238E27FC236}">
                <a16:creationId xmlns:a16="http://schemas.microsoft.com/office/drawing/2014/main" id="{37C4CE4B-184A-760A-2A83-C4A49B7CF919}"/>
              </a:ext>
            </a:extLst>
          </p:cNvPr>
          <p:cNvGrpSpPr>
            <a:grpSpLocks/>
          </p:cNvGrpSpPr>
          <p:nvPr/>
        </p:nvGrpSpPr>
        <p:grpSpPr bwMode="auto">
          <a:xfrm>
            <a:off x="8988425" y="1404939"/>
            <a:ext cx="1447800" cy="1252537"/>
            <a:chOff x="247878" y="692695"/>
            <a:chExt cx="1447444" cy="1251502"/>
          </a:xfrm>
        </p:grpSpPr>
        <p:pic>
          <p:nvPicPr>
            <p:cNvPr id="17520" name="Picture 2">
              <a:extLst>
                <a:ext uri="{FF2B5EF4-FFF2-40B4-BE49-F238E27FC236}">
                  <a16:creationId xmlns:a16="http://schemas.microsoft.com/office/drawing/2014/main" id="{951BC0A5-E77A-3710-B6EC-87AB5FC70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D5F103E5-0843-1C8C-EB69-2E82FD4875DE}"/>
                </a:ext>
              </a:extLst>
            </p:cNvPr>
            <p:cNvSpPr/>
            <p:nvPr/>
          </p:nvSpPr>
          <p:spPr>
            <a:xfrm>
              <a:off x="341518" y="919519"/>
              <a:ext cx="1260165" cy="3283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Baixa qualidade dos dados mestres</a:t>
              </a:r>
            </a:p>
          </p:txBody>
        </p:sp>
      </p:grpSp>
      <p:grpSp>
        <p:nvGrpSpPr>
          <p:cNvPr id="17433" name="Grupo 2052">
            <a:extLst>
              <a:ext uri="{FF2B5EF4-FFF2-40B4-BE49-F238E27FC236}">
                <a16:creationId xmlns:a16="http://schemas.microsoft.com/office/drawing/2014/main" id="{20636014-1834-037E-7F29-E68DADF07FBC}"/>
              </a:ext>
            </a:extLst>
          </p:cNvPr>
          <p:cNvGrpSpPr>
            <a:grpSpLocks/>
          </p:cNvGrpSpPr>
          <p:nvPr/>
        </p:nvGrpSpPr>
        <p:grpSpPr bwMode="auto">
          <a:xfrm>
            <a:off x="9247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ECE75253-ED87-5BA2-9619-E9D1AE1BF509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22962062-C2E6-2D85-1C37-9EC379BCCC60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7FE29898-A4CA-BECF-7B45-BBCD20D6B418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4" name="Grupo 162">
            <a:extLst>
              <a:ext uri="{FF2B5EF4-FFF2-40B4-BE49-F238E27FC236}">
                <a16:creationId xmlns:a16="http://schemas.microsoft.com/office/drawing/2014/main" id="{F4CB3915-0174-4430-A70D-64B25E7E8CB7}"/>
              </a:ext>
            </a:extLst>
          </p:cNvPr>
          <p:cNvGrpSpPr>
            <a:grpSpLocks/>
          </p:cNvGrpSpPr>
          <p:nvPr/>
        </p:nvGrpSpPr>
        <p:grpSpPr bwMode="auto">
          <a:xfrm>
            <a:off x="1768475" y="466725"/>
            <a:ext cx="1447800" cy="1252538"/>
            <a:chOff x="247878" y="692695"/>
            <a:chExt cx="1447444" cy="1251502"/>
          </a:xfrm>
        </p:grpSpPr>
        <p:pic>
          <p:nvPicPr>
            <p:cNvPr id="17515" name="Picture 2">
              <a:extLst>
                <a:ext uri="{FF2B5EF4-FFF2-40B4-BE49-F238E27FC236}">
                  <a16:creationId xmlns:a16="http://schemas.microsoft.com/office/drawing/2014/main" id="{2E3658A3-0300-92CB-377C-12258EE64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27342E14-A776-7149-0F6F-F3A199CF4B92}"/>
                </a:ext>
              </a:extLst>
            </p:cNvPr>
            <p:cNvSpPr/>
            <p:nvPr/>
          </p:nvSpPr>
          <p:spPr>
            <a:xfrm>
              <a:off x="343105" y="824349"/>
              <a:ext cx="1256991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Informações sobre  interações com clientes são perdidas</a:t>
              </a:r>
            </a:p>
          </p:txBody>
        </p:sp>
      </p:grpSp>
      <p:grpSp>
        <p:nvGrpSpPr>
          <p:cNvPr id="17435" name="Grupo 30">
            <a:extLst>
              <a:ext uri="{FF2B5EF4-FFF2-40B4-BE49-F238E27FC236}">
                <a16:creationId xmlns:a16="http://schemas.microsoft.com/office/drawing/2014/main" id="{791275F9-30C0-365F-7194-4429C55C8B69}"/>
              </a:ext>
            </a:extLst>
          </p:cNvPr>
          <p:cNvGrpSpPr>
            <a:grpSpLocks/>
          </p:cNvGrpSpPr>
          <p:nvPr/>
        </p:nvGrpSpPr>
        <p:grpSpPr bwMode="auto">
          <a:xfrm>
            <a:off x="2019301" y="1019175"/>
            <a:ext cx="1446213" cy="1252538"/>
            <a:chOff x="247878" y="692695"/>
            <a:chExt cx="1447444" cy="1251502"/>
          </a:xfrm>
        </p:grpSpPr>
        <p:pic>
          <p:nvPicPr>
            <p:cNvPr id="17513" name="Picture 2">
              <a:extLst>
                <a:ext uri="{FF2B5EF4-FFF2-40B4-BE49-F238E27FC236}">
                  <a16:creationId xmlns:a16="http://schemas.microsoft.com/office/drawing/2014/main" id="{078EE752-4DB7-DE0C-2FAA-936DED7F1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4" name="Retângulo 51">
              <a:extLst>
                <a:ext uri="{FF2B5EF4-FFF2-40B4-BE49-F238E27FC236}">
                  <a16:creationId xmlns:a16="http://schemas.microsoft.com/office/drawing/2014/main" id="{32EA39B9-A32A-0E77-866C-35B53DFF0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27163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pt-BR" altLang="pt-BR" sz="900">
                  <a:solidFill>
                    <a:srgbClr val="595959"/>
                  </a:solidFill>
                  <a:latin typeface="Trebuchet MS" panose="020B0603020202020204" pitchFamily="34" charset="0"/>
                </a:rPr>
                <a:t>Não possuímos segmentação para focar em novos serviços</a:t>
              </a:r>
            </a:p>
          </p:txBody>
        </p:sp>
      </p:grpSp>
      <p:grpSp>
        <p:nvGrpSpPr>
          <p:cNvPr id="17436" name="Grupo 2050">
            <a:extLst>
              <a:ext uri="{FF2B5EF4-FFF2-40B4-BE49-F238E27FC236}">
                <a16:creationId xmlns:a16="http://schemas.microsoft.com/office/drawing/2014/main" id="{9578DD37-FC81-C5A7-5E23-AD2C6B4A51B2}"/>
              </a:ext>
            </a:extLst>
          </p:cNvPr>
          <p:cNvGrpSpPr>
            <a:grpSpLocks/>
          </p:cNvGrpSpPr>
          <p:nvPr/>
        </p:nvGrpSpPr>
        <p:grpSpPr bwMode="auto">
          <a:xfrm>
            <a:off x="6076950" y="3509963"/>
            <a:ext cx="877888" cy="627062"/>
            <a:chOff x="9851105" y="3765215"/>
            <a:chExt cx="876874" cy="626400"/>
          </a:xfrm>
        </p:grpSpPr>
        <p:pic>
          <p:nvPicPr>
            <p:cNvPr id="17511" name="Picture 2">
              <a:extLst>
                <a:ext uri="{FF2B5EF4-FFF2-40B4-BE49-F238E27FC236}">
                  <a16:creationId xmlns:a16="http://schemas.microsoft.com/office/drawing/2014/main" id="{92EFB6F5-2BD7-681D-2388-DA647648D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B4C01A7F-C6CA-70D7-21C4-FF393C1BBCA5}"/>
                </a:ext>
              </a:extLst>
            </p:cNvPr>
            <p:cNvSpPr/>
            <p:nvPr/>
          </p:nvSpPr>
          <p:spPr>
            <a:xfrm>
              <a:off x="9851105" y="3868293"/>
              <a:ext cx="876874" cy="328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 Funcional</a:t>
              </a:r>
            </a:p>
          </p:txBody>
        </p:sp>
      </p:grpSp>
      <p:grpSp>
        <p:nvGrpSpPr>
          <p:cNvPr id="17437" name="Grupo 2048">
            <a:extLst>
              <a:ext uri="{FF2B5EF4-FFF2-40B4-BE49-F238E27FC236}">
                <a16:creationId xmlns:a16="http://schemas.microsoft.com/office/drawing/2014/main" id="{BE98FD05-AAF6-A32E-E075-0B26006E4622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3043239"/>
            <a:ext cx="839788" cy="625475"/>
            <a:chOff x="9735591" y="4425269"/>
            <a:chExt cx="839913" cy="626400"/>
          </a:xfrm>
        </p:grpSpPr>
        <p:pic>
          <p:nvPicPr>
            <p:cNvPr id="17509" name="Picture 2">
              <a:extLst>
                <a:ext uri="{FF2B5EF4-FFF2-40B4-BE49-F238E27FC236}">
                  <a16:creationId xmlns:a16="http://schemas.microsoft.com/office/drawing/2014/main" id="{7D233B34-09D2-0D3D-3FEB-FB18CA81E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F9B91D61-F405-6B4F-85CC-D7949118B266}"/>
                </a:ext>
              </a:extLst>
            </p:cNvPr>
            <p:cNvSpPr/>
            <p:nvPr/>
          </p:nvSpPr>
          <p:spPr>
            <a:xfrm>
              <a:off x="9746706" y="4534968"/>
              <a:ext cx="82879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Gerente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projeto</a:t>
              </a:r>
            </a:p>
          </p:txBody>
        </p:sp>
      </p:grpSp>
      <p:grpSp>
        <p:nvGrpSpPr>
          <p:cNvPr id="17438" name="Grupo 2057">
            <a:extLst>
              <a:ext uri="{FF2B5EF4-FFF2-40B4-BE49-F238E27FC236}">
                <a16:creationId xmlns:a16="http://schemas.microsoft.com/office/drawing/2014/main" id="{E1D12C13-78C3-6FCE-2276-8FE66D96EFDF}"/>
              </a:ext>
            </a:extLst>
          </p:cNvPr>
          <p:cNvGrpSpPr>
            <a:grpSpLocks/>
          </p:cNvGrpSpPr>
          <p:nvPr/>
        </p:nvGrpSpPr>
        <p:grpSpPr bwMode="auto">
          <a:xfrm>
            <a:off x="6013451" y="2979739"/>
            <a:ext cx="923925" cy="625475"/>
            <a:chOff x="9865715" y="2472096"/>
            <a:chExt cx="923757" cy="626400"/>
          </a:xfrm>
        </p:grpSpPr>
        <p:pic>
          <p:nvPicPr>
            <p:cNvPr id="17507" name="Picture 2">
              <a:extLst>
                <a:ext uri="{FF2B5EF4-FFF2-40B4-BE49-F238E27FC236}">
                  <a16:creationId xmlns:a16="http://schemas.microsoft.com/office/drawing/2014/main" id="{3121B897-3E4D-8F9D-4D71-5E1A0A5D8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668DA721-ECC8-57E6-C123-1EBA49059A7B}"/>
                </a:ext>
              </a:extLst>
            </p:cNvPr>
            <p:cNvSpPr/>
            <p:nvPr/>
          </p:nvSpPr>
          <p:spPr>
            <a:xfrm>
              <a:off x="9865715" y="2645389"/>
              <a:ext cx="923757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Negócios</a:t>
              </a:r>
            </a:p>
          </p:txBody>
        </p:sp>
      </p:grpSp>
      <p:grpSp>
        <p:nvGrpSpPr>
          <p:cNvPr id="17439" name="Grupo 2055">
            <a:extLst>
              <a:ext uri="{FF2B5EF4-FFF2-40B4-BE49-F238E27FC236}">
                <a16:creationId xmlns:a16="http://schemas.microsoft.com/office/drawing/2014/main" id="{2618789F-835B-1130-59A4-2BC5C9962436}"/>
              </a:ext>
            </a:extLst>
          </p:cNvPr>
          <p:cNvGrpSpPr>
            <a:grpSpLocks/>
          </p:cNvGrpSpPr>
          <p:nvPr/>
        </p:nvGrpSpPr>
        <p:grpSpPr bwMode="auto">
          <a:xfrm>
            <a:off x="6165851" y="4405313"/>
            <a:ext cx="796925" cy="627062"/>
            <a:chOff x="9710571" y="3048687"/>
            <a:chExt cx="798083" cy="626400"/>
          </a:xfrm>
        </p:grpSpPr>
        <p:pic>
          <p:nvPicPr>
            <p:cNvPr id="17505" name="Picture 2">
              <a:extLst>
                <a:ext uri="{FF2B5EF4-FFF2-40B4-BE49-F238E27FC236}">
                  <a16:creationId xmlns:a16="http://schemas.microsoft.com/office/drawing/2014/main" id="{9FED5757-08A0-5D8A-CAA7-376AF6CCC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01B64177-4FE5-C274-275C-D349A2326DE2}"/>
                </a:ext>
              </a:extLst>
            </p:cNvPr>
            <p:cNvSpPr/>
            <p:nvPr/>
          </p:nvSpPr>
          <p:spPr>
            <a:xfrm>
              <a:off x="9783702" y="3210441"/>
              <a:ext cx="724952" cy="209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User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7440" name="Grupo 2056">
            <a:extLst>
              <a:ext uri="{FF2B5EF4-FFF2-40B4-BE49-F238E27FC236}">
                <a16:creationId xmlns:a16="http://schemas.microsoft.com/office/drawing/2014/main" id="{D9301B03-E643-EB4D-1AE3-3EECD0781BDB}"/>
              </a:ext>
            </a:extLst>
          </p:cNvPr>
          <p:cNvGrpSpPr>
            <a:grpSpLocks/>
          </p:cNvGrpSpPr>
          <p:nvPr/>
        </p:nvGrpSpPr>
        <p:grpSpPr bwMode="auto">
          <a:xfrm>
            <a:off x="5453063" y="4037013"/>
            <a:ext cx="723900" cy="627062"/>
            <a:chOff x="9469382" y="1776782"/>
            <a:chExt cx="724473" cy="626400"/>
          </a:xfrm>
        </p:grpSpPr>
        <p:pic>
          <p:nvPicPr>
            <p:cNvPr id="17503" name="Picture 2">
              <a:extLst>
                <a:ext uri="{FF2B5EF4-FFF2-40B4-BE49-F238E27FC236}">
                  <a16:creationId xmlns:a16="http://schemas.microsoft.com/office/drawing/2014/main" id="{C502CDC4-3927-63AD-CAC3-E26110DE0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E7EB16CA-8C58-98A2-8F6E-3EBB829EA4E4}"/>
                </a:ext>
              </a:extLst>
            </p:cNvPr>
            <p:cNvSpPr/>
            <p:nvPr/>
          </p:nvSpPr>
          <p:spPr>
            <a:xfrm>
              <a:off x="9469382" y="1916335"/>
              <a:ext cx="691109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Progra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mador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7441" name="Grupo 202">
            <a:extLst>
              <a:ext uri="{FF2B5EF4-FFF2-40B4-BE49-F238E27FC236}">
                <a16:creationId xmlns:a16="http://schemas.microsoft.com/office/drawing/2014/main" id="{0642D26E-5649-107F-89BF-C84E42B7A8B8}"/>
              </a:ext>
            </a:extLst>
          </p:cNvPr>
          <p:cNvGrpSpPr>
            <a:grpSpLocks/>
          </p:cNvGrpSpPr>
          <p:nvPr/>
        </p:nvGrpSpPr>
        <p:grpSpPr bwMode="auto">
          <a:xfrm>
            <a:off x="7972425" y="3162301"/>
            <a:ext cx="877888" cy="625475"/>
            <a:chOff x="9851105" y="3765215"/>
            <a:chExt cx="876874" cy="626400"/>
          </a:xfrm>
        </p:grpSpPr>
        <p:pic>
          <p:nvPicPr>
            <p:cNvPr id="17501" name="Picture 2">
              <a:extLst>
                <a:ext uri="{FF2B5EF4-FFF2-40B4-BE49-F238E27FC236}">
                  <a16:creationId xmlns:a16="http://schemas.microsoft.com/office/drawing/2014/main" id="{0F2B8CC8-7826-40BC-4A34-EEAFB6B8C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63B00691-C20C-533F-800F-22926928C7A6}"/>
                </a:ext>
              </a:extLst>
            </p:cNvPr>
            <p:cNvSpPr/>
            <p:nvPr/>
          </p:nvSpPr>
          <p:spPr>
            <a:xfrm>
              <a:off x="9851105" y="3868556"/>
              <a:ext cx="876874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Estratégia</a:t>
              </a:r>
            </a:p>
          </p:txBody>
        </p:sp>
      </p:grpSp>
      <p:grpSp>
        <p:nvGrpSpPr>
          <p:cNvPr id="17442" name="Grupo 205">
            <a:extLst>
              <a:ext uri="{FF2B5EF4-FFF2-40B4-BE49-F238E27FC236}">
                <a16:creationId xmlns:a16="http://schemas.microsoft.com/office/drawing/2014/main" id="{63388323-465D-812E-68BA-FF2E5A1FF649}"/>
              </a:ext>
            </a:extLst>
          </p:cNvPr>
          <p:cNvGrpSpPr>
            <a:grpSpLocks/>
          </p:cNvGrpSpPr>
          <p:nvPr/>
        </p:nvGrpSpPr>
        <p:grpSpPr bwMode="auto">
          <a:xfrm>
            <a:off x="7932739" y="3424238"/>
            <a:ext cx="839787" cy="627062"/>
            <a:chOff x="9735591" y="4425269"/>
            <a:chExt cx="839913" cy="626400"/>
          </a:xfrm>
        </p:grpSpPr>
        <p:pic>
          <p:nvPicPr>
            <p:cNvPr id="17499" name="Picture 2">
              <a:extLst>
                <a:ext uri="{FF2B5EF4-FFF2-40B4-BE49-F238E27FC236}">
                  <a16:creationId xmlns:a16="http://schemas.microsoft.com/office/drawing/2014/main" id="{72737DE1-987D-A2BD-CE42-EE497764B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4E05A726-91F5-57B6-82D2-E55C7DB1CABA}"/>
                </a:ext>
              </a:extLst>
            </p:cNvPr>
            <p:cNvSpPr/>
            <p:nvPr/>
          </p:nvSpPr>
          <p:spPr>
            <a:xfrm>
              <a:off x="9746705" y="4534690"/>
              <a:ext cx="828799" cy="2109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Processo</a:t>
              </a:r>
            </a:p>
          </p:txBody>
        </p:sp>
      </p:grpSp>
      <p:grpSp>
        <p:nvGrpSpPr>
          <p:cNvPr id="17443" name="Grupo 208">
            <a:extLst>
              <a:ext uri="{FF2B5EF4-FFF2-40B4-BE49-F238E27FC236}">
                <a16:creationId xmlns:a16="http://schemas.microsoft.com/office/drawing/2014/main" id="{AB467E98-1872-8F7E-8B36-FB5CA999177E}"/>
              </a:ext>
            </a:extLst>
          </p:cNvPr>
          <p:cNvGrpSpPr>
            <a:grpSpLocks/>
          </p:cNvGrpSpPr>
          <p:nvPr/>
        </p:nvGrpSpPr>
        <p:grpSpPr bwMode="auto">
          <a:xfrm>
            <a:off x="7983539" y="3670301"/>
            <a:ext cx="922337" cy="627063"/>
            <a:chOff x="9894290" y="2472096"/>
            <a:chExt cx="923757" cy="626400"/>
          </a:xfrm>
        </p:grpSpPr>
        <p:pic>
          <p:nvPicPr>
            <p:cNvPr id="17497" name="Picture 2">
              <a:extLst>
                <a:ext uri="{FF2B5EF4-FFF2-40B4-BE49-F238E27FC236}">
                  <a16:creationId xmlns:a16="http://schemas.microsoft.com/office/drawing/2014/main" id="{7DAE239E-04A0-B665-27CC-D6B81892A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F2377A88-C0E2-F6F1-A3FD-01F9C67E94ED}"/>
                </a:ext>
              </a:extLst>
            </p:cNvPr>
            <p:cNvSpPr/>
            <p:nvPr/>
          </p:nvSpPr>
          <p:spPr>
            <a:xfrm>
              <a:off x="9894290" y="2559317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configu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ração SAP</a:t>
              </a:r>
            </a:p>
          </p:txBody>
        </p:sp>
      </p:grpSp>
      <p:grpSp>
        <p:nvGrpSpPr>
          <p:cNvPr id="17444" name="Grupo 211">
            <a:extLst>
              <a:ext uri="{FF2B5EF4-FFF2-40B4-BE49-F238E27FC236}">
                <a16:creationId xmlns:a16="http://schemas.microsoft.com/office/drawing/2014/main" id="{DDE13B52-F39A-68E2-366C-EC1A67B9C3EE}"/>
              </a:ext>
            </a:extLst>
          </p:cNvPr>
          <p:cNvGrpSpPr>
            <a:grpSpLocks/>
          </p:cNvGrpSpPr>
          <p:nvPr/>
        </p:nvGrpSpPr>
        <p:grpSpPr bwMode="auto">
          <a:xfrm>
            <a:off x="7986713" y="4051301"/>
            <a:ext cx="760412" cy="625475"/>
            <a:chOff x="9710571" y="3048687"/>
            <a:chExt cx="759983" cy="626400"/>
          </a:xfrm>
        </p:grpSpPr>
        <p:pic>
          <p:nvPicPr>
            <p:cNvPr id="17495" name="Picture 2">
              <a:extLst>
                <a:ext uri="{FF2B5EF4-FFF2-40B4-BE49-F238E27FC236}">
                  <a16:creationId xmlns:a16="http://schemas.microsoft.com/office/drawing/2014/main" id="{5DBD703A-7787-E8EE-4C29-01326FB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500863D5-CBFB-9B15-FF04-2ABEBC44C712}"/>
                </a:ext>
              </a:extLst>
            </p:cNvPr>
            <p:cNvSpPr/>
            <p:nvPr/>
          </p:nvSpPr>
          <p:spPr>
            <a:xfrm>
              <a:off x="9745476" y="3144078"/>
              <a:ext cx="72507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carga de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Dados</a:t>
              </a:r>
            </a:p>
          </p:txBody>
        </p:sp>
      </p:grpSp>
      <p:grpSp>
        <p:nvGrpSpPr>
          <p:cNvPr id="17445" name="Grupo 214">
            <a:extLst>
              <a:ext uri="{FF2B5EF4-FFF2-40B4-BE49-F238E27FC236}">
                <a16:creationId xmlns:a16="http://schemas.microsoft.com/office/drawing/2014/main" id="{800F9DB9-1334-23C6-4F5E-DF0674794AEF}"/>
              </a:ext>
            </a:extLst>
          </p:cNvPr>
          <p:cNvGrpSpPr>
            <a:grpSpLocks/>
          </p:cNvGrpSpPr>
          <p:nvPr/>
        </p:nvGrpSpPr>
        <p:grpSpPr bwMode="auto">
          <a:xfrm>
            <a:off x="8024813" y="4379913"/>
            <a:ext cx="723900" cy="627062"/>
            <a:chOff x="9469382" y="1776782"/>
            <a:chExt cx="724473" cy="626400"/>
          </a:xfrm>
        </p:grpSpPr>
        <p:pic>
          <p:nvPicPr>
            <p:cNvPr id="17493" name="Picture 2">
              <a:extLst>
                <a:ext uri="{FF2B5EF4-FFF2-40B4-BE49-F238E27FC236}">
                  <a16:creationId xmlns:a16="http://schemas.microsoft.com/office/drawing/2014/main" id="{01D28D2C-FCD4-20A5-9BAD-4F4318A46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73093A69-571E-F7AF-F25F-E7B7EC47870B}"/>
                </a:ext>
              </a:extLst>
            </p:cNvPr>
            <p:cNvSpPr/>
            <p:nvPr/>
          </p:nvSpPr>
          <p:spPr>
            <a:xfrm>
              <a:off x="9469382" y="1916335"/>
              <a:ext cx="691109" cy="2109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Testes</a:t>
              </a:r>
            </a:p>
          </p:txBody>
        </p:sp>
      </p:grpSp>
      <p:pic>
        <p:nvPicPr>
          <p:cNvPr id="17446" name="Picture 2">
            <a:extLst>
              <a:ext uri="{FF2B5EF4-FFF2-40B4-BE49-F238E27FC236}">
                <a16:creationId xmlns:a16="http://schemas.microsoft.com/office/drawing/2014/main" id="{5CEA0811-E69D-00B9-1440-2CEA5A29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816975" y="3084513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Picture 2">
            <a:extLst>
              <a:ext uri="{FF2B5EF4-FFF2-40B4-BE49-F238E27FC236}">
                <a16:creationId xmlns:a16="http://schemas.microsoft.com/office/drawing/2014/main" id="{B95AE98D-708E-E136-F0D9-87683C59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007475" y="3367088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Picture 2">
            <a:extLst>
              <a:ext uri="{FF2B5EF4-FFF2-40B4-BE49-F238E27FC236}">
                <a16:creationId xmlns:a16="http://schemas.microsoft.com/office/drawing/2014/main" id="{96ACFA07-44A7-5631-F369-03A23442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383714" y="3690939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2">
            <a:extLst>
              <a:ext uri="{FF2B5EF4-FFF2-40B4-BE49-F238E27FC236}">
                <a16:creationId xmlns:a16="http://schemas.microsoft.com/office/drawing/2014/main" id="{AABDDE12-590C-CE17-A473-A8B91F0E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555164" y="4033839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2">
            <a:extLst>
              <a:ext uri="{FF2B5EF4-FFF2-40B4-BE49-F238E27FC236}">
                <a16:creationId xmlns:a16="http://schemas.microsoft.com/office/drawing/2014/main" id="{5BFEBB87-BEBB-A296-2D9C-CF7F9C71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736139" y="4471989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tângulo 175">
            <a:extLst>
              <a:ext uri="{FF2B5EF4-FFF2-40B4-BE49-F238E27FC236}">
                <a16:creationId xmlns:a16="http://schemas.microsoft.com/office/drawing/2014/main" id="{E668F17D-7809-2D10-2F88-0C9534995120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CE32F223-D7EE-1B15-567E-40F92ABBC81E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  <p:cxnSp>
        <p:nvCxnSpPr>
          <p:cNvPr id="22" name="Conector em curva 21">
            <a:extLst>
              <a:ext uri="{FF2B5EF4-FFF2-40B4-BE49-F238E27FC236}">
                <a16:creationId xmlns:a16="http://schemas.microsoft.com/office/drawing/2014/main" id="{16924761-65C4-87F8-C66A-DD8B6098C7FA}"/>
              </a:ext>
            </a:extLst>
          </p:cNvPr>
          <p:cNvCxnSpPr>
            <a:endCxn id="96" idx="0"/>
          </p:cNvCxnSpPr>
          <p:nvPr/>
        </p:nvCxnSpPr>
        <p:spPr>
          <a:xfrm rot="5400000">
            <a:off x="2324101" y="2017713"/>
            <a:ext cx="674687" cy="24288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em curva 177">
            <a:extLst>
              <a:ext uri="{FF2B5EF4-FFF2-40B4-BE49-F238E27FC236}">
                <a16:creationId xmlns:a16="http://schemas.microsoft.com/office/drawing/2014/main" id="{B65C35E2-6484-27D6-2C1A-E0465BF88640}"/>
              </a:ext>
            </a:extLst>
          </p:cNvPr>
          <p:cNvCxnSpPr/>
          <p:nvPr/>
        </p:nvCxnSpPr>
        <p:spPr>
          <a:xfrm rot="5400000">
            <a:off x="1400969" y="2016919"/>
            <a:ext cx="1223962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em curva 178">
            <a:extLst>
              <a:ext uri="{FF2B5EF4-FFF2-40B4-BE49-F238E27FC236}">
                <a16:creationId xmlns:a16="http://schemas.microsoft.com/office/drawing/2014/main" id="{8EC2E7CD-D93F-B4B5-684D-79867ACCB499}"/>
              </a:ext>
            </a:extLst>
          </p:cNvPr>
          <p:cNvCxnSpPr>
            <a:stCxn id="95" idx="2"/>
            <a:endCxn id="98" idx="0"/>
          </p:cNvCxnSpPr>
          <p:nvPr/>
        </p:nvCxnSpPr>
        <p:spPr>
          <a:xfrm rot="5400000">
            <a:off x="2248694" y="3747294"/>
            <a:ext cx="493712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em curva 179">
            <a:extLst>
              <a:ext uri="{FF2B5EF4-FFF2-40B4-BE49-F238E27FC236}">
                <a16:creationId xmlns:a16="http://schemas.microsoft.com/office/drawing/2014/main" id="{831B4A7D-9D8E-407E-AE79-3C995F3A1825}"/>
              </a:ext>
            </a:extLst>
          </p:cNvPr>
          <p:cNvCxnSpPr/>
          <p:nvPr/>
        </p:nvCxnSpPr>
        <p:spPr>
          <a:xfrm rot="5400000">
            <a:off x="2177257" y="3971132"/>
            <a:ext cx="1371600" cy="24288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em curva 180">
            <a:extLst>
              <a:ext uri="{FF2B5EF4-FFF2-40B4-BE49-F238E27FC236}">
                <a16:creationId xmlns:a16="http://schemas.microsoft.com/office/drawing/2014/main" id="{1B169846-05A8-DB7F-B1A8-04AD1F1D311A}"/>
              </a:ext>
            </a:extLst>
          </p:cNvPr>
          <p:cNvCxnSpPr/>
          <p:nvPr/>
        </p:nvCxnSpPr>
        <p:spPr>
          <a:xfrm rot="5400000">
            <a:off x="1009651" y="4359276"/>
            <a:ext cx="2089150" cy="3206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em curva 181">
            <a:extLst>
              <a:ext uri="{FF2B5EF4-FFF2-40B4-BE49-F238E27FC236}">
                <a16:creationId xmlns:a16="http://schemas.microsoft.com/office/drawing/2014/main" id="{8812317A-B243-EBC4-4AAE-E0B8A0A88304}"/>
              </a:ext>
            </a:extLst>
          </p:cNvPr>
          <p:cNvCxnSpPr>
            <a:endCxn id="101" idx="2"/>
          </p:cNvCxnSpPr>
          <p:nvPr/>
        </p:nvCxnSpPr>
        <p:spPr>
          <a:xfrm rot="5400000" flipH="1" flipV="1">
            <a:off x="3773489" y="2336801"/>
            <a:ext cx="909637" cy="1254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em curva 182">
            <a:extLst>
              <a:ext uri="{FF2B5EF4-FFF2-40B4-BE49-F238E27FC236}">
                <a16:creationId xmlns:a16="http://schemas.microsoft.com/office/drawing/2014/main" id="{6DE82791-BE23-36C1-72F8-30C121F25F6D}"/>
              </a:ext>
            </a:extLst>
          </p:cNvPr>
          <p:cNvCxnSpPr/>
          <p:nvPr/>
        </p:nvCxnSpPr>
        <p:spPr>
          <a:xfrm rot="5400000" flipH="1" flipV="1">
            <a:off x="3740151" y="2522539"/>
            <a:ext cx="1349375" cy="1936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em curva 183">
            <a:extLst>
              <a:ext uri="{FF2B5EF4-FFF2-40B4-BE49-F238E27FC236}">
                <a16:creationId xmlns:a16="http://schemas.microsoft.com/office/drawing/2014/main" id="{78A847C1-3EBE-7BFB-6C1F-3B190154F017}"/>
              </a:ext>
            </a:extLst>
          </p:cNvPr>
          <p:cNvCxnSpPr/>
          <p:nvPr/>
        </p:nvCxnSpPr>
        <p:spPr>
          <a:xfrm rot="5400000" flipH="1" flipV="1">
            <a:off x="3382170" y="2890045"/>
            <a:ext cx="2441575" cy="2651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em curva 184">
            <a:extLst>
              <a:ext uri="{FF2B5EF4-FFF2-40B4-BE49-F238E27FC236}">
                <a16:creationId xmlns:a16="http://schemas.microsoft.com/office/drawing/2014/main" id="{1BFA4B50-CBFC-0360-7078-3CD7983E0D08}"/>
              </a:ext>
            </a:extLst>
          </p:cNvPr>
          <p:cNvCxnSpPr/>
          <p:nvPr/>
        </p:nvCxnSpPr>
        <p:spPr>
          <a:xfrm>
            <a:off x="6726238" y="3500438"/>
            <a:ext cx="1236662" cy="13811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em curva 185">
            <a:extLst>
              <a:ext uri="{FF2B5EF4-FFF2-40B4-BE49-F238E27FC236}">
                <a16:creationId xmlns:a16="http://schemas.microsoft.com/office/drawing/2014/main" id="{C63A2CBA-19D8-B582-A4CB-DDBC0974D9B0}"/>
              </a:ext>
            </a:extLst>
          </p:cNvPr>
          <p:cNvCxnSpPr/>
          <p:nvPr/>
        </p:nvCxnSpPr>
        <p:spPr>
          <a:xfrm>
            <a:off x="6818314" y="3714751"/>
            <a:ext cx="1235075" cy="1381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em curva 186">
            <a:extLst>
              <a:ext uri="{FF2B5EF4-FFF2-40B4-BE49-F238E27FC236}">
                <a16:creationId xmlns:a16="http://schemas.microsoft.com/office/drawing/2014/main" id="{3DB9EDD2-221A-E01E-8D0E-4418A802DBE7}"/>
              </a:ext>
            </a:extLst>
          </p:cNvPr>
          <p:cNvCxnSpPr>
            <a:stCxn id="202" idx="3"/>
          </p:cNvCxnSpPr>
          <p:nvPr/>
        </p:nvCxnSpPr>
        <p:spPr>
          <a:xfrm flipV="1">
            <a:off x="6143626" y="4224339"/>
            <a:ext cx="1909763" cy="11588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em curva 187">
            <a:extLst>
              <a:ext uri="{FF2B5EF4-FFF2-40B4-BE49-F238E27FC236}">
                <a16:creationId xmlns:a16="http://schemas.microsoft.com/office/drawing/2014/main" id="{65158FD7-D875-760D-00BA-23394A825C6F}"/>
              </a:ext>
            </a:extLst>
          </p:cNvPr>
          <p:cNvCxnSpPr/>
          <p:nvPr/>
        </p:nvCxnSpPr>
        <p:spPr>
          <a:xfrm>
            <a:off x="6894514" y="4643438"/>
            <a:ext cx="1235075" cy="13811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em curva 188">
            <a:extLst>
              <a:ext uri="{FF2B5EF4-FFF2-40B4-BE49-F238E27FC236}">
                <a16:creationId xmlns:a16="http://schemas.microsoft.com/office/drawing/2014/main" id="{99051464-C6EF-D9A5-5190-632C007DD068}"/>
              </a:ext>
            </a:extLst>
          </p:cNvPr>
          <p:cNvCxnSpPr>
            <a:endCxn id="213" idx="1"/>
          </p:cNvCxnSpPr>
          <p:nvPr/>
        </p:nvCxnSpPr>
        <p:spPr>
          <a:xfrm flipV="1">
            <a:off x="6916739" y="4364039"/>
            <a:ext cx="1069975" cy="1809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em curva 190">
            <a:extLst>
              <a:ext uri="{FF2B5EF4-FFF2-40B4-BE49-F238E27FC236}">
                <a16:creationId xmlns:a16="http://schemas.microsoft.com/office/drawing/2014/main" id="{427A69DF-F20B-526D-F0F5-E9372AC54206}"/>
              </a:ext>
            </a:extLst>
          </p:cNvPr>
          <p:cNvCxnSpPr/>
          <p:nvPr/>
        </p:nvCxnSpPr>
        <p:spPr>
          <a:xfrm>
            <a:off x="6807200" y="1019175"/>
            <a:ext cx="660400" cy="28733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em curva 191">
            <a:extLst>
              <a:ext uri="{FF2B5EF4-FFF2-40B4-BE49-F238E27FC236}">
                <a16:creationId xmlns:a16="http://schemas.microsoft.com/office/drawing/2014/main" id="{D71AC55E-8ECE-FAFB-2BF6-ADC2785275D6}"/>
              </a:ext>
            </a:extLst>
          </p:cNvPr>
          <p:cNvCxnSpPr>
            <a:stCxn id="148" idx="3"/>
          </p:cNvCxnSpPr>
          <p:nvPr/>
        </p:nvCxnSpPr>
        <p:spPr>
          <a:xfrm>
            <a:off x="6959600" y="1704976"/>
            <a:ext cx="660400" cy="4937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em curva 192">
            <a:extLst>
              <a:ext uri="{FF2B5EF4-FFF2-40B4-BE49-F238E27FC236}">
                <a16:creationId xmlns:a16="http://schemas.microsoft.com/office/drawing/2014/main" id="{B854FF9E-9E3B-25AD-22B5-A9D1F1558D97}"/>
              </a:ext>
            </a:extLst>
          </p:cNvPr>
          <p:cNvCxnSpPr/>
          <p:nvPr/>
        </p:nvCxnSpPr>
        <p:spPr>
          <a:xfrm flipV="1">
            <a:off x="8183564" y="881063"/>
            <a:ext cx="1227137" cy="33496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em curva 194">
            <a:extLst>
              <a:ext uri="{FF2B5EF4-FFF2-40B4-BE49-F238E27FC236}">
                <a16:creationId xmlns:a16="http://schemas.microsoft.com/office/drawing/2014/main" id="{CD2A70F5-7E1A-E9FE-9831-9E0AE2B272AD}"/>
              </a:ext>
            </a:extLst>
          </p:cNvPr>
          <p:cNvCxnSpPr>
            <a:stCxn id="152" idx="3"/>
          </p:cNvCxnSpPr>
          <p:nvPr/>
        </p:nvCxnSpPr>
        <p:spPr>
          <a:xfrm flipV="1">
            <a:off x="8670925" y="1327151"/>
            <a:ext cx="700088" cy="6381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em curva 195">
            <a:extLst>
              <a:ext uri="{FF2B5EF4-FFF2-40B4-BE49-F238E27FC236}">
                <a16:creationId xmlns:a16="http://schemas.microsoft.com/office/drawing/2014/main" id="{6CD34BB6-8D39-C95C-8F7C-200C833FA72C}"/>
              </a:ext>
            </a:extLst>
          </p:cNvPr>
          <p:cNvCxnSpPr/>
          <p:nvPr/>
        </p:nvCxnSpPr>
        <p:spPr>
          <a:xfrm rot="5400000" flipH="1" flipV="1">
            <a:off x="7695407" y="2947194"/>
            <a:ext cx="2266950" cy="4937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em curva 217">
            <a:extLst>
              <a:ext uri="{FF2B5EF4-FFF2-40B4-BE49-F238E27FC236}">
                <a16:creationId xmlns:a16="http://schemas.microsoft.com/office/drawing/2014/main" id="{670EA4C0-DD5B-4DFF-991F-BDF2F76D7CD1}"/>
              </a:ext>
            </a:extLst>
          </p:cNvPr>
          <p:cNvCxnSpPr>
            <a:stCxn id="205" idx="0"/>
          </p:cNvCxnSpPr>
          <p:nvPr/>
        </p:nvCxnSpPr>
        <p:spPr>
          <a:xfrm rot="5400000" flipH="1" flipV="1">
            <a:off x="8839200" y="2828925"/>
            <a:ext cx="7938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em curva 218">
            <a:extLst>
              <a:ext uri="{FF2B5EF4-FFF2-40B4-BE49-F238E27FC236}">
                <a16:creationId xmlns:a16="http://schemas.microsoft.com/office/drawing/2014/main" id="{1592E329-E94C-0069-2FC5-12E0206F7C72}"/>
              </a:ext>
            </a:extLst>
          </p:cNvPr>
          <p:cNvCxnSpPr/>
          <p:nvPr/>
        </p:nvCxnSpPr>
        <p:spPr>
          <a:xfrm rot="5400000" flipH="1" flipV="1">
            <a:off x="8991601" y="3163888"/>
            <a:ext cx="7937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em curva 219">
            <a:extLst>
              <a:ext uri="{FF2B5EF4-FFF2-40B4-BE49-F238E27FC236}">
                <a16:creationId xmlns:a16="http://schemas.microsoft.com/office/drawing/2014/main" id="{8E24DC9F-B800-7F90-1C79-0D659FEC2034}"/>
              </a:ext>
            </a:extLst>
          </p:cNvPr>
          <p:cNvCxnSpPr/>
          <p:nvPr/>
        </p:nvCxnSpPr>
        <p:spPr>
          <a:xfrm rot="5400000" flipH="1" flipV="1">
            <a:off x="9105900" y="3460750"/>
            <a:ext cx="7938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em curva 220">
            <a:extLst>
              <a:ext uri="{FF2B5EF4-FFF2-40B4-BE49-F238E27FC236}">
                <a16:creationId xmlns:a16="http://schemas.microsoft.com/office/drawing/2014/main" id="{CF09E8A5-271B-28A6-30F9-0F6750E1416D}"/>
              </a:ext>
            </a:extLst>
          </p:cNvPr>
          <p:cNvCxnSpPr/>
          <p:nvPr/>
        </p:nvCxnSpPr>
        <p:spPr>
          <a:xfrm rot="5400000" flipH="1" flipV="1">
            <a:off x="9129714" y="3811589"/>
            <a:ext cx="7937" cy="8651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em curva 235">
            <a:extLst>
              <a:ext uri="{FF2B5EF4-FFF2-40B4-BE49-F238E27FC236}">
                <a16:creationId xmlns:a16="http://schemas.microsoft.com/office/drawing/2014/main" id="{9A6B7AF6-5B14-F952-7938-CC21D8B459D8}"/>
              </a:ext>
            </a:extLst>
          </p:cNvPr>
          <p:cNvCxnSpPr/>
          <p:nvPr/>
        </p:nvCxnSpPr>
        <p:spPr>
          <a:xfrm rot="5400000" flipH="1" flipV="1">
            <a:off x="9052720" y="4291808"/>
            <a:ext cx="9525" cy="8651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em curva 236">
            <a:extLst>
              <a:ext uri="{FF2B5EF4-FFF2-40B4-BE49-F238E27FC236}">
                <a16:creationId xmlns:a16="http://schemas.microsoft.com/office/drawing/2014/main" id="{5CBDBD20-FB2F-F8EA-C829-EB8148FDA28C}"/>
              </a:ext>
            </a:extLst>
          </p:cNvPr>
          <p:cNvCxnSpPr>
            <a:stCxn id="222" idx="3"/>
          </p:cNvCxnSpPr>
          <p:nvPr/>
        </p:nvCxnSpPr>
        <p:spPr>
          <a:xfrm>
            <a:off x="9542464" y="3259139"/>
            <a:ext cx="153987" cy="22494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em curva 238">
            <a:extLst>
              <a:ext uri="{FF2B5EF4-FFF2-40B4-BE49-F238E27FC236}">
                <a16:creationId xmlns:a16="http://schemas.microsoft.com/office/drawing/2014/main" id="{F64C6C92-94E7-9EA5-E519-62475DBB7788}"/>
              </a:ext>
            </a:extLst>
          </p:cNvPr>
          <p:cNvCxnSpPr>
            <a:stCxn id="223" idx="3"/>
          </p:cNvCxnSpPr>
          <p:nvPr/>
        </p:nvCxnSpPr>
        <p:spPr>
          <a:xfrm>
            <a:off x="9732963" y="3540126"/>
            <a:ext cx="150812" cy="21177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em curva 239">
            <a:extLst>
              <a:ext uri="{FF2B5EF4-FFF2-40B4-BE49-F238E27FC236}">
                <a16:creationId xmlns:a16="http://schemas.microsoft.com/office/drawing/2014/main" id="{FF346287-1462-E97B-EBA4-8D3DB1E3AD86}"/>
              </a:ext>
            </a:extLst>
          </p:cNvPr>
          <p:cNvCxnSpPr/>
          <p:nvPr/>
        </p:nvCxnSpPr>
        <p:spPr>
          <a:xfrm rot="5400000">
            <a:off x="9330532" y="4991895"/>
            <a:ext cx="1762125" cy="13176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em curva 240">
            <a:extLst>
              <a:ext uri="{FF2B5EF4-FFF2-40B4-BE49-F238E27FC236}">
                <a16:creationId xmlns:a16="http://schemas.microsoft.com/office/drawing/2014/main" id="{8777A194-2004-AB38-7DFF-432164093EEC}"/>
              </a:ext>
            </a:extLst>
          </p:cNvPr>
          <p:cNvCxnSpPr/>
          <p:nvPr/>
        </p:nvCxnSpPr>
        <p:spPr>
          <a:xfrm rot="5400000">
            <a:off x="9073357" y="4793457"/>
            <a:ext cx="1976438" cy="6667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em curva 241">
            <a:extLst>
              <a:ext uri="{FF2B5EF4-FFF2-40B4-BE49-F238E27FC236}">
                <a16:creationId xmlns:a16="http://schemas.microsoft.com/office/drawing/2014/main" id="{66F7E77D-D464-6E2F-361B-A09397CB08E9}"/>
              </a:ext>
            </a:extLst>
          </p:cNvPr>
          <p:cNvCxnSpPr>
            <a:endCxn id="128" idx="3"/>
          </p:cNvCxnSpPr>
          <p:nvPr/>
        </p:nvCxnSpPr>
        <p:spPr>
          <a:xfrm rot="5400000">
            <a:off x="9820275" y="5292725"/>
            <a:ext cx="1246188" cy="4603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em curva 242">
            <a:extLst>
              <a:ext uri="{FF2B5EF4-FFF2-40B4-BE49-F238E27FC236}">
                <a16:creationId xmlns:a16="http://schemas.microsoft.com/office/drawing/2014/main" id="{92B8F3C9-F234-C99C-80B5-371DAA121B68}"/>
              </a:ext>
            </a:extLst>
          </p:cNvPr>
          <p:cNvCxnSpPr/>
          <p:nvPr/>
        </p:nvCxnSpPr>
        <p:spPr>
          <a:xfrm rot="5400000" flipH="1" flipV="1">
            <a:off x="7696994" y="4939507"/>
            <a:ext cx="538163" cy="52705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em curva 245">
            <a:extLst>
              <a:ext uri="{FF2B5EF4-FFF2-40B4-BE49-F238E27FC236}">
                <a16:creationId xmlns:a16="http://schemas.microsoft.com/office/drawing/2014/main" id="{54FFE1B5-4A07-4EC0-2D17-9018C33B298E}"/>
              </a:ext>
            </a:extLst>
          </p:cNvPr>
          <p:cNvCxnSpPr/>
          <p:nvPr/>
        </p:nvCxnSpPr>
        <p:spPr>
          <a:xfrm rot="5400000" flipH="1" flipV="1">
            <a:off x="6052345" y="4925220"/>
            <a:ext cx="536575" cy="52546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em curva 246">
            <a:extLst>
              <a:ext uri="{FF2B5EF4-FFF2-40B4-BE49-F238E27FC236}">
                <a16:creationId xmlns:a16="http://schemas.microsoft.com/office/drawing/2014/main" id="{6CAE6F7C-60E5-9DD9-0866-23CA5CF9BAA0}"/>
              </a:ext>
            </a:extLst>
          </p:cNvPr>
          <p:cNvCxnSpPr>
            <a:endCxn id="194" idx="2"/>
          </p:cNvCxnSpPr>
          <p:nvPr/>
        </p:nvCxnSpPr>
        <p:spPr>
          <a:xfrm rot="16200000" flipV="1">
            <a:off x="4862513" y="4521201"/>
            <a:ext cx="1787525" cy="8255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84" name="Grupo 248">
            <a:extLst>
              <a:ext uri="{FF2B5EF4-FFF2-40B4-BE49-F238E27FC236}">
                <a16:creationId xmlns:a16="http://schemas.microsoft.com/office/drawing/2014/main" id="{EF7D924F-457A-7A17-358A-534D59BEE2CE}"/>
              </a:ext>
            </a:extLst>
          </p:cNvPr>
          <p:cNvGrpSpPr>
            <a:grpSpLocks/>
          </p:cNvGrpSpPr>
          <p:nvPr/>
        </p:nvGrpSpPr>
        <p:grpSpPr bwMode="auto">
          <a:xfrm>
            <a:off x="5249863" y="1392238"/>
            <a:ext cx="1447800" cy="1250950"/>
            <a:chOff x="247878" y="692695"/>
            <a:chExt cx="1447444" cy="1251502"/>
          </a:xfrm>
        </p:grpSpPr>
        <p:pic>
          <p:nvPicPr>
            <p:cNvPr id="17491" name="Picture 2">
              <a:extLst>
                <a:ext uri="{FF2B5EF4-FFF2-40B4-BE49-F238E27FC236}">
                  <a16:creationId xmlns:a16="http://schemas.microsoft.com/office/drawing/2014/main" id="{17492EA2-B98F-76EA-4947-F03549F9C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tângulo 250">
              <a:extLst>
                <a:ext uri="{FF2B5EF4-FFF2-40B4-BE49-F238E27FC236}">
                  <a16:creationId xmlns:a16="http://schemas.microsoft.com/office/drawing/2014/main" id="{D539A8C7-0E9D-8835-C640-B544EDC03F8F}"/>
                </a:ext>
              </a:extLst>
            </p:cNvPr>
            <p:cNvSpPr/>
            <p:nvPr/>
          </p:nvSpPr>
          <p:spPr>
            <a:xfrm>
              <a:off x="341517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Unidade de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Negócia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</a:t>
              </a:r>
            </a:p>
          </p:txBody>
        </p:sp>
      </p:grpSp>
      <p:grpSp>
        <p:nvGrpSpPr>
          <p:cNvPr id="17485" name="Grupo 251">
            <a:extLst>
              <a:ext uri="{FF2B5EF4-FFF2-40B4-BE49-F238E27FC236}">
                <a16:creationId xmlns:a16="http://schemas.microsoft.com/office/drawing/2014/main" id="{8B6B4D1E-26A1-AD95-7437-15FB776F2DA9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1778000"/>
            <a:ext cx="1447800" cy="1074738"/>
            <a:chOff x="247878" y="692695"/>
            <a:chExt cx="1447444" cy="1074256"/>
          </a:xfrm>
        </p:grpSpPr>
        <p:pic>
          <p:nvPicPr>
            <p:cNvPr id="17489" name="Picture 2">
              <a:extLst>
                <a:ext uri="{FF2B5EF4-FFF2-40B4-BE49-F238E27FC236}">
                  <a16:creationId xmlns:a16="http://schemas.microsoft.com/office/drawing/2014/main" id="{3DC6D66C-DECA-91C0-1526-7624D319C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0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tângulo 253">
              <a:extLst>
                <a:ext uri="{FF2B5EF4-FFF2-40B4-BE49-F238E27FC236}">
                  <a16:creationId xmlns:a16="http://schemas.microsoft.com/office/drawing/2014/main" id="{1BDD6685-2263-CB17-9482-7782E75DA113}"/>
                </a:ext>
              </a:extLst>
            </p:cNvPr>
            <p:cNvSpPr/>
            <p:nvPr/>
          </p:nvSpPr>
          <p:spPr>
            <a:xfrm>
              <a:off x="341517" y="919606"/>
              <a:ext cx="1260165" cy="3284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Unidade de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Negócia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B</a:t>
              </a:r>
            </a:p>
          </p:txBody>
        </p:sp>
      </p:grpSp>
      <p:cxnSp>
        <p:nvCxnSpPr>
          <p:cNvPr id="255" name="Conector em curva 254">
            <a:extLst>
              <a:ext uri="{FF2B5EF4-FFF2-40B4-BE49-F238E27FC236}">
                <a16:creationId xmlns:a16="http://schemas.microsoft.com/office/drawing/2014/main" id="{6506FB67-E7EB-D5AF-FC69-34ECA8B161F0}"/>
              </a:ext>
            </a:extLst>
          </p:cNvPr>
          <p:cNvCxnSpPr>
            <a:stCxn id="250" idx="1"/>
          </p:cNvCxnSpPr>
          <p:nvPr/>
        </p:nvCxnSpPr>
        <p:spPr>
          <a:xfrm rot="10800000" flipV="1">
            <a:off x="4852989" y="2017713"/>
            <a:ext cx="396875" cy="6016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em curva 255">
            <a:extLst>
              <a:ext uri="{FF2B5EF4-FFF2-40B4-BE49-F238E27FC236}">
                <a16:creationId xmlns:a16="http://schemas.microsoft.com/office/drawing/2014/main" id="{D489B062-CCB8-E738-0E98-937FAC552342}"/>
              </a:ext>
            </a:extLst>
          </p:cNvPr>
          <p:cNvCxnSpPr>
            <a:stCxn id="254" idx="1"/>
          </p:cNvCxnSpPr>
          <p:nvPr/>
        </p:nvCxnSpPr>
        <p:spPr>
          <a:xfrm rot="10800000" flipV="1">
            <a:off x="4852989" y="2170113"/>
            <a:ext cx="642937" cy="11858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em curva 256">
            <a:extLst>
              <a:ext uri="{FF2B5EF4-FFF2-40B4-BE49-F238E27FC236}">
                <a16:creationId xmlns:a16="http://schemas.microsoft.com/office/drawing/2014/main" id="{F5BDCBF9-6694-D066-4B51-0B1ADD4C8D4A}"/>
              </a:ext>
            </a:extLst>
          </p:cNvPr>
          <p:cNvCxnSpPr>
            <a:stCxn id="253" idx="1"/>
            <a:endCxn id="145" idx="3"/>
          </p:cNvCxnSpPr>
          <p:nvPr/>
        </p:nvCxnSpPr>
        <p:spPr>
          <a:xfrm rot="10800000" flipV="1">
            <a:off x="4946651" y="2316163"/>
            <a:ext cx="455613" cy="2489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028700" y="1700808"/>
            <a:ext cx="1013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Planejar implica “demonstrar um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realizar alguma coisa” </a:t>
            </a: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transformar sonho em realidade</a:t>
            </a:r>
            <a:endParaRPr lang="pt-BR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dicionário Michaelis, planejamento consiste no ato de projetar um trabalho,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determinar objetivos ou metas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planejamento é importante para a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maximização dos potenciais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diversas metodologias no processo de ensino e de aprendizagem.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6E9366-DFDD-4EC5-B4D4-B29771158E6F}"/>
              </a:ext>
            </a:extLst>
          </p:cNvPr>
          <p:cNvSpPr txBox="1"/>
          <p:nvPr/>
        </p:nvSpPr>
        <p:spPr>
          <a:xfrm>
            <a:off x="1028700" y="620688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planejar?</a:t>
            </a:r>
          </a:p>
        </p:txBody>
      </p:sp>
    </p:spTree>
    <p:extLst>
      <p:ext uri="{BB962C8B-B14F-4D97-AF65-F5344CB8AC3E}">
        <p14:creationId xmlns:p14="http://schemas.microsoft.com/office/powerpoint/2010/main" val="3427547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18DF66BB-D020-9A73-8A75-FDB421BEF0AF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BA4F35-0066-0047-84C8-E9291A22DBCE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B5D763FE-A5B0-E123-592B-DD4D1630E364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CC8EC42-3475-973C-4477-D708939681D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3DD0A6B-D53D-C94E-BAA0-DEBB2CF3AB9C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6CC1AB14-67FB-7741-43D1-2C247522DE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248E96B0-3D61-784B-B18C-A3A86DC36592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EF74071-AC9B-40FF-D65A-C569956240A2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AAC43F3-0998-A51D-1BEB-C9091EE68AE2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3CBBBC40-A785-9865-B2C5-0F9DDB2316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B37D1AF1-556A-8F92-B682-4DB9BF9259EC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FDC13B6-F8B2-5AE1-0F94-3437CE071B6F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951E8A5-B100-18F4-B125-6D578C6A9CE7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DC7294B4-1592-391D-292A-2D4B32B2C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45B9E6C1-C226-4C38-386F-D084B48E1EB1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CBFFD0B-2969-E577-10C5-1A7D25F1BFC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07FD0C0-F80A-3E84-7D47-5F0D98B286DF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F3F44F8E-62D7-8837-AAB7-FE4E680CED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B7D552C1-C7C1-1DBE-5ED6-F8F6E3AA6CF4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624B487-2E32-4A9D-435B-AD300EF8F1B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BCF08EE-E8D9-A19F-5C18-98038C91672D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8CFE8CE2-523D-546F-3720-594C3B659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228B009-1471-9A13-4355-F53EB50FDA0F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88BA0DA-E92C-B6CD-4F6B-39907A5EE580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D039C45-9002-55A3-2A43-93EF771FF619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AC299E7B-16A7-79E6-F695-092E1079C4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4CD92390-2783-6346-77BA-D2C563230485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5395454-84E7-498C-6FE1-A1DF56E760E2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4195024-D329-185E-B76E-E8C83DA9C9FB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62160393-E21C-860D-7867-37AE9D356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6ED3E0DF-8A65-B91F-C490-29E7D77120B7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D785140-0D00-FA96-7390-2D1A7545C4B4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E765C44-A102-1CC7-7A8A-1BDCDA82E226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C7A8851-D428-DAF3-E5F0-C34EA41C18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4A65095-1DDD-1880-66B6-427689AF59A4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7ECDF9D2-EBDF-62D5-0854-D6BC6C89424D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7598FE5D-99F2-E351-E78A-E96F9A43D7E8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C627D6A0-D0B7-1105-9066-9D01BC058D7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D71D064-B7EB-1C80-F3D9-AA7B5B16912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C732C3B8-BB70-0A69-D376-5272B032A9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9B236EA1-9FC9-751E-2D97-1EF3F38FF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707BEED3-B9A8-0535-7F53-2944276466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231C49FC-6EAF-508B-1F64-8D3387647253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22E8B9B5-9B75-CBDD-6DB3-1D77B9437BD0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9D7FD6F3-7665-30BB-0838-44AE2CF7364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39C67AEF-ABD0-7095-7F5E-D805B6669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6B549A2D-D99C-FE13-5D5F-9BAF9568F216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735D8A15-34CC-ACA6-1152-9A4C112AAAE2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C7BB9C1D-10B6-9D4A-AEC0-458628283F16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E6DCDAE-2CA7-2476-A151-F061C0FB7DA4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9AE49B4-6039-3990-F1AF-2E65BB150BB2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5510792-98CF-EF95-C5C9-E2E0E782E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25876699-8238-5A35-9936-0D1DE243C2A0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ED67C693-07BA-B2D8-C839-9BFAD1266514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AF40DD1-5738-66D5-EA00-5C37F3F8FFD0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F823FD0-BEB4-6B9E-569D-FF81BA168F34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392A45F0-10FC-D9D7-8785-36FE6ACCD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6A59212B-8734-4949-2672-8708B16AB878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A7B43D5C-33E5-0028-3CA5-BF120CD47F1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776F1F5-B93D-A32E-0A70-D36EDDAAD31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0D1A22DC-B9FB-B999-BF15-05B6F2FDC4C3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2624FE02-0225-AD5D-1E67-4209CDCCD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3808D3C9-F6F7-03DF-D980-518342EF2D5A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E22868CA-9A0E-7C80-8817-74264B4048DD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661CDE55-2E0D-8DF1-B419-8E2EE1CF99CD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0D09D22E-6931-F90C-D895-83E45B5DED08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16B7F6A6-CC7A-6C24-FE61-9BA3703C2EA8}"/>
              </a:ext>
            </a:extLst>
          </p:cNvPr>
          <p:cNvSpPr/>
          <p:nvPr/>
        </p:nvSpPr>
        <p:spPr>
          <a:xfrm rot="5400000">
            <a:off x="2475707" y="3271045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19370466-9C33-C1B5-D447-40F4BC0E61F6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CF96E46-018C-52AF-3DCF-2F3D1200FE4A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C399A809-FDEF-CA69-3A9B-A6449F9B0A2F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D68A1A8D-E9BF-D201-383B-77CA66B4217A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92E44E15-63C3-D093-9362-8B85E7125C0F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278FC90D-E8E5-9E0A-3C18-7CF274DD1434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F03B4926-1C89-A985-8705-5006DEAA16F0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E4FC3A-F3E9-516D-7F90-3EAAFE2E1264}"/>
              </a:ext>
            </a:extLst>
          </p:cNvPr>
          <p:cNvSpPr/>
          <p:nvPr/>
        </p:nvSpPr>
        <p:spPr>
          <a:xfrm>
            <a:off x="1597026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68B4657C-880D-1729-939B-5D07E2F8A340}"/>
              </a:ext>
            </a:extLst>
          </p:cNvPr>
          <p:cNvSpPr/>
          <p:nvPr/>
        </p:nvSpPr>
        <p:spPr>
          <a:xfrm>
            <a:off x="5013326" y="2387601"/>
            <a:ext cx="34067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OBJETIVO SMART</a:t>
            </a: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: 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Transportar a organização de um passado com problemas, para um futuro com benefícios e geração de valor.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1DF34EA6-1EF9-ED1E-D4AE-A823A3F56E5E}"/>
              </a:ext>
            </a:extLst>
          </p:cNvPr>
          <p:cNvCxnSpPr>
            <a:stCxn id="80" idx="1"/>
          </p:cNvCxnSpPr>
          <p:nvPr/>
        </p:nvCxnSpPr>
        <p:spPr>
          <a:xfrm flipH="1" flipV="1">
            <a:off x="2984501" y="758825"/>
            <a:ext cx="2028825" cy="2135188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F6987D0C-CAD3-B2EC-8F3C-8E8E092CF997}"/>
              </a:ext>
            </a:extLst>
          </p:cNvPr>
          <p:cNvCxnSpPr>
            <a:stCxn id="80" idx="1"/>
          </p:cNvCxnSpPr>
          <p:nvPr/>
        </p:nvCxnSpPr>
        <p:spPr>
          <a:xfrm flipH="1">
            <a:off x="2984501" y="2894013"/>
            <a:ext cx="2028825" cy="977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3EEB1670-12A9-5D23-ED90-29730397D306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10F66352-999D-76DD-5133-79B8278CE501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B71B7D83-05DA-91D0-3AB5-85345FB3BDA6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90EAE09F-E20F-920B-D7AB-1DDD4BF19CAA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27971FA2-BE47-1272-B573-BC1D79047FC4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656A12A-7E05-4AC4-A233-23CCDC948366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4940E3A6-E51C-233C-9915-23C75AC8110D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4828409-A3D5-9274-AC68-1BFB3E640690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420AB9C-5DA9-CE76-FCB7-4301EDD51576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58AA3F3A-3CF5-C378-B30E-232FAD789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9F838791-E618-022E-2505-430DDCB4A6BE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FB385E6-FC6E-628B-5FC6-A62AE4511A0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966D799-ED94-83D4-5899-58A2883C744E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7D2FC5C8-0EC0-A050-9A37-0759C7C695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7D7FD9BD-2A26-D548-BD4C-55C23008FC1D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5E28E3A-F49B-A397-81BB-E665502D3A47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112B0B2-5A02-0575-B86A-C1BF5C156FE5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8CFD35F2-EE2F-48BB-E536-FC1F9049B1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CFEE25FB-0F62-03DB-07B0-B79B76507CD4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C43C660-CEF7-049F-8ACF-A6B1FD5C5541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B2B17001-F0C7-B365-D32F-C4027DCF3AD6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AE0536B7-7072-A587-2B45-2AA8E2751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8E6ADD3F-2AA9-F636-DE28-D6D909DC4073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0B51D-4004-0FE3-6A0F-15D97AC6A52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9DC716DC-6C9F-E2E4-12C5-352DDAAAC10A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5AA1EB5-1672-C4D1-938A-A36609DA8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48DA837-0D48-9FCA-2DAF-DEF5586E6F6A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CEB3488-FAF1-2DA3-390B-06861B011785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9D88A5C-26CD-955A-A6B9-A2B07BCE8E8A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3CF39CCA-5354-9F1B-1DB6-0163605F05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D7912F5C-20DD-EFC4-87A9-F0ECE4296EB0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13DDC9-58AA-49B1-97BC-AAFFBA814953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162266E3-1802-F689-DF8C-3CB5CC177C7A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8CC58B3E-C078-DDED-0A6D-96C21182B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20D24639-F6ED-C5A9-828B-148A7137E487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4A38EDF-34FC-ACA3-692D-9F71BECA2386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71E520C-6CDF-434B-8A0A-DB8B601C0D29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30A9667-861D-032F-BEC1-3364B13114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3F93112-EBBC-9470-1659-96181BCC45EA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B0810C1-3D46-364D-9AED-7AEF0EF2D18B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3B199DE-99FF-C65E-7AAB-96F2D95639C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81C1745E-AD44-0189-A923-38ADC38BB14C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F356CCF0-ABBD-48F1-EDA6-884D73552AB8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D7E0A105-8D00-2593-8DF8-2F2D413CD1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845E49B6-F114-D5CF-DA4F-6DBDCEC4BA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DAF5D3FD-07EB-75C9-E036-42DF965B4A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8D0A8CF-9D12-57D1-258E-3FB92AA8A9D7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4137827A-F664-7C42-960C-E787138ADB2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55773AC4-EEDC-4735-BB63-6AFAA7451C9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6DA48F02-E3C9-B82F-2D0D-983D8A1C19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CAA07FDF-AA2D-A267-75F2-88988F58A308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9FC8CD49-BE5C-DC76-2A98-777E2EE205C2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F7EC24EC-2EBD-9E6F-1BE3-09E87AC940E3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798ED5D-493A-A3DF-501F-5FB922D45251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F4D6D75-C38D-E85A-FD63-72F925E6F4D6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F32DE59-ABFB-B240-F9E2-9711E6862B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8540AE01-AA85-F57A-9688-69022D56DD60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4" name="Grupo 19">
              <a:extLst>
                <a:ext uri="{FF2B5EF4-FFF2-40B4-BE49-F238E27FC236}">
                  <a16:creationId xmlns:a16="http://schemas.microsoft.com/office/drawing/2014/main" id="{62BA95A2-4251-2801-06CE-C451E34C50A8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CF1AFF2-45B9-30C8-3EDF-7A5F66CF9AEE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C4AC6C7-A772-734D-635F-3BF53FB97CB4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143FD830-B089-7841-2126-F60B3DEF1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id="{82796074-61E6-75D9-DEAA-D6B185B6F4F8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9" name="Grupo 14">
              <a:extLst>
                <a:ext uri="{FF2B5EF4-FFF2-40B4-BE49-F238E27FC236}">
                  <a16:creationId xmlns:a16="http://schemas.microsoft.com/office/drawing/2014/main" id="{9BC1C7C0-B68B-87D3-2D1B-8B1E7C2E8544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4633583-2ECE-E2A6-AC8F-638DAE76C8F7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92E67D7D-42C7-B1D0-C51D-5707E0A01361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3972FFCF-0A81-1311-F3AE-14879EF1E2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C3021203-3D20-8748-47D3-BE6A2D99EF0F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75B632B-94EB-ADAD-2541-4B4E7445016E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0AD2E973-7A76-955B-66A4-F991D4117657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A4956A1-25EF-5662-EAD1-DC2956393BD9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BBDA99AA-8ACA-CFD9-15B9-C638C6EADD03}"/>
              </a:ext>
            </a:extLst>
          </p:cNvPr>
          <p:cNvSpPr/>
          <p:nvPr/>
        </p:nvSpPr>
        <p:spPr>
          <a:xfrm rot="5400000">
            <a:off x="2475707" y="32710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FEAFD633-A3E7-7710-5903-9F922FE2254F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57ED091-8570-EED8-6B88-D57716EF1F4B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CB4EC5F6-0E60-0648-02C3-AC90861C315A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A0680985-B653-067F-50C9-6B9BE5535059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CC70F1CE-2A84-06A1-C03E-F3B6A202FD80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068D47-420C-BF5D-3A0F-5CD88E88822A}"/>
              </a:ext>
            </a:extLst>
          </p:cNvPr>
          <p:cNvSpPr/>
          <p:nvPr/>
        </p:nvSpPr>
        <p:spPr>
          <a:xfrm>
            <a:off x="3422651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110005E-7B36-4984-1515-203992C80964}"/>
              </a:ext>
            </a:extLst>
          </p:cNvPr>
          <p:cNvSpPr/>
          <p:nvPr/>
        </p:nvSpPr>
        <p:spPr>
          <a:xfrm>
            <a:off x="7277100" y="1257301"/>
            <a:ext cx="3284538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 produto do projeto está claro e se as necessidades do cliente estão traduzidas em requisitos.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EFA2363F-0297-6378-915D-0E2788BDFBBE}"/>
              </a:ext>
            </a:extLst>
          </p:cNvPr>
          <p:cNvCxnSpPr>
            <a:stCxn id="80" idx="1"/>
          </p:cNvCxnSpPr>
          <p:nvPr/>
        </p:nvCxnSpPr>
        <p:spPr>
          <a:xfrm flipH="1">
            <a:off x="4914900" y="1774826"/>
            <a:ext cx="2362200" cy="5746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3527B90A-B0B0-CBEE-C2B7-4A5F41D2384A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E9CEC82F-9AAA-3983-3202-C0066C3F3879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485DB574-CD41-31CD-37E8-7B83B2884164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7EFAFE28-D4F8-8D7C-E784-493E3D5892BE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371BBAFE-92CA-4651-45F9-1A1507207560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BAD911B-AAE3-3D9A-044F-76732FB99EE1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0737FF23-4BB8-E314-61CA-F3737A1239EE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B2C3FD1-4097-ED85-6825-35F33FA141F4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34797C20-6FA9-8E6B-82A2-EBE3BC0F96A5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CA54F80-3A26-5CCA-6122-F1D00FC8C1EA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4E7C908-3D6D-1473-5E52-B0896A5A8161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81E6728-CE0B-5684-B2A4-A8EB858B8E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F5C6D451-5ED2-EF75-AB5D-1CEA1197911E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D3C818B-2376-D7E2-42BD-36AEAEFF8BDA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D49376CD-F816-2742-3B72-32E6E44474FD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8E300566-94C4-910A-E23B-0BA534093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FBC69923-B135-57A6-0381-5FD3D1D1CE70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E6F1E01-6B88-1390-350F-4E41B2E2422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6633B9C4-C4E0-9EA4-3EF4-D6A5A9C8D756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DA3FD904-4E5A-2920-F292-2419E3BE2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004F4AD1-965E-2D68-1608-315AE83704A4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1B16A15-1313-B5D5-CE5B-A916B737A480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6E28EA6-BB25-CD5C-376B-373DE4846757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BA4392A-0166-E4AA-C8B7-9BCBA6AB2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8329DF43-C5D3-6CD0-BD1C-8F6380CCFCA8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5A81371-2CFE-F07C-C309-D5D54B78EFA9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65B5A09-F0F8-BB8A-F1F4-6EEAB32712F0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C590148-19E3-0444-2CEC-A0DEC47CFB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1D14977-0213-2D7B-C1C5-A5DF8BB7ECBC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932519A-A97B-59E4-C18C-3C9401EB4514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F961E34-D1F7-A0CA-52C7-2B8B9E39BD12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590F1C5E-56A8-3DF9-334A-BC5231586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701ACE98-87A6-DF55-6DC1-2CEB1373D393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61894AA-3A90-3297-C0F7-D376D700FEE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1ECA262-6771-09D2-7BC8-C92864C054EA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A72B0434-ED87-4B3E-4A14-37E123EB7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CE77CEC0-D639-F438-BD48-A3C60CB64899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550174B-FB94-42C3-8195-B8BCCDC68629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03C51F1-0881-9CEE-9083-0395D51389AF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CCEF9DDA-09B0-41EB-3A8B-CA6E47156E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5B2E29EC-4F16-AAED-86BA-17D80F76589A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46BD7216-C061-A2A0-CDEE-547E0BE8C422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23C8762-4AB6-4573-3286-5134DBDB7CAC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B1EE774D-3B25-E8FF-8CE6-7E332803BE1A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3674AD3-8EA0-3C9E-BCB5-6B7C3B8C6F9A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57801744-BC67-206F-7F31-765D7990F8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1A66A24A-4692-0D31-C097-790C93E490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793E4BAB-82BF-DB85-9036-B7AF561C5A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85D9D829-2061-BD06-2F20-8602A717BBCC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3FE6FA08-DAC0-90E5-2975-8A22CE35A91B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8444C134-9BF0-A537-80F8-DF4559BCB61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E52E1E6E-7FDF-ECD5-8F79-2B5B0EE52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0A9F1154-467D-BA7B-75D7-64B5D0AA7CFC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26CCECCA-CE4F-CD4E-C991-F4F032A3A093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E9C5D274-684A-6F23-84B8-EB9721F4FAD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33BBFA7-9C60-E16F-2BCE-DB8A45623EF3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809D2B59-BBD1-79E5-1DF8-E4CB0E83D7A4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99D1E8F9-5272-AE05-7D5C-3649E0FD6D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2134BBB8-C4DE-B7A1-BB09-2D89F42B644D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4" name="Grupo 19">
              <a:extLst>
                <a:ext uri="{FF2B5EF4-FFF2-40B4-BE49-F238E27FC236}">
                  <a16:creationId xmlns:a16="http://schemas.microsoft.com/office/drawing/2014/main" id="{E4262CCE-5540-4D0E-A1B3-5C0172279EEB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52C9462-FF6C-152A-1904-036F992DF47B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5676EFB-09D9-226C-22AE-2A02AC66DC0C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96C64F32-F7C9-3DA0-A959-CEC094A74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id="{8116EADE-3EAE-6858-57F8-11940C0BB210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9" name="Grupo 14">
              <a:extLst>
                <a:ext uri="{FF2B5EF4-FFF2-40B4-BE49-F238E27FC236}">
                  <a16:creationId xmlns:a16="http://schemas.microsoft.com/office/drawing/2014/main" id="{9034C5F4-080B-9424-0A5A-B0D34F0FE80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7EA7140-91D5-247A-0A43-4B771ADBF36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A41BF9CD-5586-6026-3022-16E9C43D705B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903BC5BA-50F4-B76D-FD14-866FFD8968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22A8EF09-908E-5365-BF3D-4CF4815B9EFC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C02178E-8F1C-D6BD-FA37-5D46F7D912FC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B1B8B74D-E360-CC8A-7185-B44723153AAF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5CFA2CAD-3432-EFA3-BDB1-1F68DC954249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D4C91468-5037-9236-D4DA-C28442119530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B36651B8-D9E2-BB5D-AE3F-A565CC129CCD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B36E1534-C185-9157-B6CD-5F1FB72811D9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141DC54D-7C52-CF82-ADD8-F1F0742E2E4F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394689CE-6317-0878-6D25-1142380600AC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B570F2C0-EE1F-BDD0-13FC-91A2D863007A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010874-1D4D-83F1-7106-4C4B739410CC}"/>
              </a:ext>
            </a:extLst>
          </p:cNvPr>
          <p:cNvSpPr/>
          <p:nvPr/>
        </p:nvSpPr>
        <p:spPr>
          <a:xfrm>
            <a:off x="5195888" y="247650"/>
            <a:ext cx="3611562" cy="256698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BCD1F536-C413-9948-F148-333E02CD413D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AD40043E-2DD8-AC9C-3118-9905C12DB82A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id="{9CD3B185-B941-CF31-C181-D42AD3850D17}"/>
              </a:ext>
            </a:extLst>
          </p:cNvPr>
          <p:cNvCxnSpPr/>
          <p:nvPr/>
        </p:nvCxnSpPr>
        <p:spPr>
          <a:xfrm flipH="1" flipV="1">
            <a:off x="6959600" y="1333500"/>
            <a:ext cx="2159000" cy="1866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79">
            <a:extLst>
              <a:ext uri="{FF2B5EF4-FFF2-40B4-BE49-F238E27FC236}">
                <a16:creationId xmlns:a16="http://schemas.microsoft.com/office/drawing/2014/main" id="{BAEFEFBE-7FD8-113E-E926-3F0E1D7AA4E0}"/>
              </a:ext>
            </a:extLst>
          </p:cNvPr>
          <p:cNvSpPr/>
          <p:nvPr/>
        </p:nvSpPr>
        <p:spPr>
          <a:xfrm>
            <a:off x="5969000" y="3378200"/>
            <a:ext cx="3276600" cy="1023938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Pesquisar o ambiente fora do controle na busca de premissas.</a:t>
            </a: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48403AA0-AD69-3FD6-7222-FDFF57598D76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2C4DA548-9E27-2BAF-2EFE-09A92CDE2678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8D4D3472-B7E3-189E-0897-C6DC82745B8B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5AD62539-FB24-5A29-BF9D-CAC72502876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08B82BA4-EA59-4A3F-2DE5-05F4500E27EA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D323833-4A51-9260-EDCD-E0DC9D6525B2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7B40CA18-597F-AE8D-EF4C-457C45D8BA23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BAEC9DB-1D8F-8B54-42CA-85B1009B9AC2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4EEF8AD-F5BD-5A29-ABC0-5CDE055B7506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C02ABBF1-3984-A2FB-7B60-61F7706E2E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D746AF31-0EDC-1F66-DE79-62D74061D7C6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C94FC8F-4519-F900-2D8B-2DE299AE5FC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DC7220A-91C0-C83A-1462-9EDA40CBBC29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20DE9F89-FC1C-B598-CDBD-A5F65C029F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51889964-DD53-40B1-9F42-CC2ECA7C9A6D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5462A75-880E-3A2F-7BAA-C25363B3A17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2D4F966-90C1-68DD-923A-DAF3D2CE26D9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D3643928-CD47-8CB9-DEE0-FBCDA194E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CCF42233-7784-2443-0BC7-1F0438E82F0E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42C3137-DF0E-8419-E60B-E30D04125B8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C9EA8678-BDC9-0A4E-3583-32A763961F34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F8F8479-0714-D1FD-204F-9ACCDE92FE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4F98160A-765F-FE79-BA11-9EBE0F78577C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E71B07B-E101-BC57-7756-7BC31764A697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B332A7B8-AABB-C23B-CB16-4B7887E2F117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C74ED8AC-AA33-45E4-5CB2-8320F948E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8757F60-25F1-FD57-CE79-EEDF92028777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6DDD045-E56A-9A0B-4DF4-3D5BF8C85197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0CEB6F8-9DC0-2CFB-8601-5D88CAD6D091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E8761AAE-25DC-178D-7C7C-0DC865A4B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3CEF8A5A-8421-D57B-66D8-8DCF9BF43FD3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3A6D395-1B98-CBDE-315A-60BD62B8F8C0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81B86AE-78B2-89B6-0BD1-B9757CAE14F6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35726E7C-F188-A326-E7E0-41BCE1BDD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B0C03ABF-C6DE-0A15-3F04-DB71BA592DB2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D6DF748-3B37-87B7-9C55-AB059FCA6136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50CF0FD-450A-F7FE-8B0B-D2CC91B85B3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E6A617FD-4819-661A-C442-5BAAE60E19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60785489-C6FD-D5BD-4422-9F962E7C8620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4A346D0B-F915-289A-F8B2-048036F1BEE2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3121D84-0D2D-1C7B-D4FE-6D7F0E21F2B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3B5356DF-AAB2-C20E-FBCC-6287F33D504F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F60A84B-85C4-8511-37D1-BDD9C9C0536E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E9C3F221-58C9-5C5A-68CF-772AF7FA1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4B158189-105C-14B3-080E-6E59588BD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689ECC2E-C7D4-32FF-E695-14ED743907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F3F1B5B-3D0A-7CEB-D298-9F30A2C50DCE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BFE9A172-A9B8-69AF-6F85-E37FCEBE9357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CD46A3A-E3BF-E0EC-2DC1-B3E77A82E00C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A67B3C8-91AC-A93D-249A-E98F0731D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F2D506F4-FB96-7E2C-DF71-54BA32D77056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4F409F68-429E-639E-76CC-6AB214D3144B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43B6E0EB-9770-543D-4E9F-04EB33BEB73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A86660C-4A3C-5EBD-A678-CA499B20E53A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B3EAA7D-2F58-7712-0058-4B24DBA51F2C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7461B739-A702-549C-EB1D-2038CB5412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4675623B-5BC7-5BC7-907F-2AE72EF1663B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CFDB6A72-A0C0-A6A7-77C0-F1A15BDCBDBC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3177B398-4E9E-682C-E8B0-C7E767E04C29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E7B86589-3EB2-CB43-B62A-79A656D54201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5B81C380-7F79-FA81-C633-FE61C3BBE1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F30AFF8E-4D42-4191-4095-9D3DE8C9C791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DAAC0329-CA40-96D3-1937-D667BAD8A58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66F89947-3094-3899-F40E-07B0015033EF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2EE41FAE-794A-1499-E09D-2B5744B69D23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BF74B0B0-A970-52A3-7A28-1E6A7EA06C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A7E99B64-C0B2-AAD6-8FB0-FADB3FD51C7F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464DEFC-F094-1062-B93C-3B2A8F8E842A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19A0AF72-B23B-0014-97D3-1E0327C93992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52DA2EE1-23E6-15FD-07B8-128B531584F5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952FF046-876C-5FB1-B442-FB53AF92F7ED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CD8D48F-8DE0-0F6F-80B3-A6827648C961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690E9523-68E0-B46F-79D0-CCBC29129B7A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1764205-384E-EC6A-0FA9-F1D1EDF903C1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EC709B7F-6E35-CA54-5680-5ECED567F546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65910D9D-F7D7-9769-3C39-6860180CF258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5C37EB-88D3-547D-1339-CCB58AF3D044}"/>
              </a:ext>
            </a:extLst>
          </p:cNvPr>
          <p:cNvSpPr/>
          <p:nvPr/>
        </p:nvSpPr>
        <p:spPr>
          <a:xfrm>
            <a:off x="5195888" y="2809876"/>
            <a:ext cx="3611562" cy="2263775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BBAE3606-11B2-55CB-C2EA-11C6886C81D0}"/>
              </a:ext>
            </a:extLst>
          </p:cNvPr>
          <p:cNvSpPr/>
          <p:nvPr/>
        </p:nvSpPr>
        <p:spPr>
          <a:xfrm>
            <a:off x="6146801" y="1257301"/>
            <a:ext cx="3292475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As entregas somente podem ser produzidas pelos membros da equipe. 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BE1518F-A8FC-DC0C-9220-A1ED569AF0CD}"/>
              </a:ext>
            </a:extLst>
          </p:cNvPr>
          <p:cNvCxnSpPr/>
          <p:nvPr/>
        </p:nvCxnSpPr>
        <p:spPr>
          <a:xfrm flipH="1">
            <a:off x="7950200" y="2120900"/>
            <a:ext cx="596900" cy="15748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76B2C9F2-D5A2-7C17-C5BC-F83172D27B0A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84">
            <a:extLst>
              <a:ext uri="{FF2B5EF4-FFF2-40B4-BE49-F238E27FC236}">
                <a16:creationId xmlns:a16="http://schemas.microsoft.com/office/drawing/2014/main" id="{B6B124FB-3E4E-3DEF-0332-D71610B24A64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9">
            <a:extLst>
              <a:ext uri="{FF2B5EF4-FFF2-40B4-BE49-F238E27FC236}">
                <a16:creationId xmlns:a16="http://schemas.microsoft.com/office/drawing/2014/main" id="{11A4B0D3-D1DB-C694-EAF5-8FC6173776FD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2">
            <a:extLst>
              <a:ext uri="{FF2B5EF4-FFF2-40B4-BE49-F238E27FC236}">
                <a16:creationId xmlns:a16="http://schemas.microsoft.com/office/drawing/2014/main" id="{4599D875-AA3B-B7BF-CC4E-9AF2FD70CE54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256D992C-15BE-A683-1EAA-1C53A3A5411D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25C531EC-9127-64CA-941B-973D324BDB3C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A3E63E34-4E74-3BB4-1055-4A45A80F3C32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0D95F98-0EF1-0147-BCBD-0AD412059CF9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9CEDAFCB-675A-001A-B389-E0534ECFEAC7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3AA2A7D-15CB-69EE-D15E-1CCD9BD308FC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36EC2B3-89D4-F260-7C1A-C7E39869572C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30522FEE-BD38-A5DA-27AA-0AE6D1B5D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C7B2332B-D15B-F75D-89CE-E6FE16561482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686942B-F5D8-8778-8F16-75862A34EB5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A1E4414-F0D9-819B-8D78-84D5F03FFF34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7A7599D5-7B03-5384-49C3-E4EE874E0E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97EAC242-8057-2237-C906-AC554F09A87C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03D9AF1-3503-DF7A-1FBE-6270B14D0727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9D278D7-E73C-4E04-9965-F1271E16D617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2465E558-C97A-D340-D84D-C496C92DB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E8092670-6C09-0DD7-E22A-AAAA951F954C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BCC8892-2163-9DE0-003A-BCC0EDB523A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12DA310-009B-F7EA-6A51-2394C1F20629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08684B0A-D996-8BC5-BCBF-A4EA21AE83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4138AD84-B3BB-9247-7D2D-C0F8D4CA693F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9B47621-BB56-8A6E-6BC1-45CA170DBA4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3D66D3D-5D53-682A-AC0C-B28033B2A1E8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BD4C996-5460-9514-936E-8FDBB85D3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4330600-1B0B-355A-8FCA-891A78F6C638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778826B-8969-9134-E6C2-DF9C8BB4BB63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15F138A-5BE6-A3E6-2897-F53BEB92C6B9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984752CB-DCF2-98BA-3AC1-F69062E2B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8985A799-B96E-F1F2-8D78-82EE007CD517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FE49541-CACF-9C08-64F6-8D00E4F1B787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9E14A2A-E15E-55AD-A7D0-11A97208D3A1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166361D4-6144-88C1-D914-64BA97F6F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079A2C1F-FEA0-D915-5F83-AB28FB70739D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1A929EF-C593-051D-D05D-BDCA8D781EE6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C89C351-7930-6425-D845-3D7CD46505F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2A515DF7-83DD-3CCA-FD23-C5B5F83DF9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8E1C3960-E427-3BE5-3598-C4A2BA2C1A1E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B974BBB6-79E2-9503-C6D1-F4D72B048537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AF12A358-CCC3-4373-7F01-AE2935324A1A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D615028-93E7-7578-5963-B3A78A3F0CF5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DC834D49-2B13-1401-0888-4795C9CCC088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02FF0297-02BB-83B3-5D23-A26C2F744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B75A41A6-C51A-FC80-9879-6CB854FF05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37691400-683B-5617-A38C-541ADD5CEF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C518CAC8-2EC6-E4EF-2530-48198BDB010A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22353A7D-BA86-8416-DC0D-6B30CD208E75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AD8F748-8DCE-B990-A534-922A3CFE7030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139C2D8B-7D69-4418-5C98-04AB1834F3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764F4BB7-2BEB-3641-5929-6594C9F828C5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134B09CB-C264-3C60-563A-D75EE612AB10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74655359-FF2A-4221-4BCB-EBEB9CC0758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74D6763-18DA-BE69-8527-12AB03BEC46F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E93673D-A654-FCEE-FCC9-74EDCB5F6DEF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7A61818E-7AED-CA60-FFB8-0934DCFB1E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B3A906AC-68E9-8815-B2A8-1D74689B8D67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AE089FDF-F409-7D16-7192-36EF82A93A42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D4F042D-0ECA-05D9-8D3C-C260A1BA1DED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BF979FE-B17F-CDC2-D357-C33816180FD4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4D2C6E86-16D1-3D2D-520C-2ACE6DAF8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942E2128-3F23-34DE-FD17-75AACA0164C5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273A6C84-C1A6-3393-DED8-FF4063BB866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2486AB4-82EF-4762-8D88-43C4F0E0FCE2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50DE479-88B1-264A-3CE7-9733B0B82B14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7FF1DFF5-AF7E-8045-F5EB-DB998595A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DF5E9657-D772-6F75-A941-2AA84B11EF47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6344008E-31C6-34AB-7AD5-69DD9623947E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96598E7D-2BE4-3436-B137-7737C59D3F85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9E157762-5EC0-1972-A00A-114786F5412E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5566C663-4265-6813-29B5-470ACD0453D2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87941FD-DDD2-FF9C-C263-72A8EF47A45F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92A0988-436E-3FD3-2222-2497D5D4AA9C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01CA5D1E-A2E6-3FE9-9403-E31C358907E8}"/>
              </a:ext>
            </a:extLst>
          </p:cNvPr>
          <p:cNvSpPr/>
          <p:nvPr/>
        </p:nvSpPr>
        <p:spPr>
          <a:xfrm rot="5400000">
            <a:off x="6530976" y="4948238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2F4DE611-77B6-6948-F0A3-8A6CB8EE6EA7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A098F92F-E335-9C89-2890-CE61A586DDA4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C3C655-DDC1-CE5F-95A5-181CD6FCAF9D}"/>
              </a:ext>
            </a:extLst>
          </p:cNvPr>
          <p:cNvSpPr/>
          <p:nvPr/>
        </p:nvSpPr>
        <p:spPr>
          <a:xfrm>
            <a:off x="5195888" y="2809876"/>
            <a:ext cx="3611562" cy="3757613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00FD51DC-B56A-890D-412B-1DE9EA57ACB8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61B53E8-6D5D-8A1A-839F-6170C4F74F62}"/>
              </a:ext>
            </a:extLst>
          </p:cNvPr>
          <p:cNvSpPr/>
          <p:nvPr/>
        </p:nvSpPr>
        <p:spPr>
          <a:xfrm>
            <a:off x="5000626" y="1257301"/>
            <a:ext cx="36861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Conferir se as restrições limitam o trabalho (entregas) realizado pela equipe.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018616EE-62C2-D27A-A19F-962C1FFDEE01}"/>
              </a:ext>
            </a:extLst>
          </p:cNvPr>
          <p:cNvCxnSpPr/>
          <p:nvPr/>
        </p:nvCxnSpPr>
        <p:spPr>
          <a:xfrm>
            <a:off x="6761164" y="2111376"/>
            <a:ext cx="11128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F3F20654-33D3-4E61-A96D-433C8342409E}"/>
              </a:ext>
            </a:extLst>
          </p:cNvPr>
          <p:cNvCxnSpPr/>
          <p:nvPr/>
        </p:nvCxnSpPr>
        <p:spPr>
          <a:xfrm>
            <a:off x="6291264" y="2111376"/>
            <a:ext cx="3381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FB2AFD26-F065-9AD6-73D9-262E03F84175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902D02B1-C323-D632-EED3-9366311ED402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73A4F13E-7A1E-19BC-3B41-0445494CC298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A6CBD17-126C-9314-7423-F72F521E8D66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D67BC7F-DC1B-69ED-E58C-F4F8EDC9C83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7">
            <a:extLst>
              <a:ext uri="{FF2B5EF4-FFF2-40B4-BE49-F238E27FC236}">
                <a16:creationId xmlns:a16="http://schemas.microsoft.com/office/drawing/2014/main" id="{46C66091-D68F-E68E-D966-BBD582B13FBE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" name="Grupo 19">
              <a:extLst>
                <a:ext uri="{FF2B5EF4-FFF2-40B4-BE49-F238E27FC236}">
                  <a16:creationId xmlns:a16="http://schemas.microsoft.com/office/drawing/2014/main" id="{70235F91-4222-A847-502B-1AE9AB3102C0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2DB03D0-72F5-1343-075F-1C499A11DB08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205ABC9-440E-AB60-84D9-CB83B5103DBE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73379896-DBE7-0299-1D59-C838AFECBF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5" name="Grupo 50">
            <a:extLst>
              <a:ext uri="{FF2B5EF4-FFF2-40B4-BE49-F238E27FC236}">
                <a16:creationId xmlns:a16="http://schemas.microsoft.com/office/drawing/2014/main" id="{01BC16FD-0A16-029B-E08E-96B1FB5D89FD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91DC7D55-0998-57F0-AB4F-D578099AC9EC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6C3F106-A6FC-15C8-7D52-ACDC5C7BC4A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F5C21E3-1D6B-24AC-285E-10C05ACD59E4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50F48B2E-A8BA-E58F-B65B-4AE71BB13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045A8F83-0605-2000-859E-3845E48F6604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9" name="Grupo 12">
              <a:extLst>
                <a:ext uri="{FF2B5EF4-FFF2-40B4-BE49-F238E27FC236}">
                  <a16:creationId xmlns:a16="http://schemas.microsoft.com/office/drawing/2014/main" id="{345FC1EE-3D7C-591F-E1E0-7C435BCA6D9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3B144888-128F-6CD5-B010-B1D35B6F8341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4147995D-198B-71ED-A59B-55D85166AF8E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E980D3E9-EA21-DC2C-CE01-7EF699520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BAD03EE9-4D5E-B330-8327-EE7E8BE56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8BDA8418-2E08-12DD-F201-5039A417D9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D00F3D9E-31F1-00B0-5689-898B371B11FB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1" name="Grupo 2047">
              <a:extLst>
                <a:ext uri="{FF2B5EF4-FFF2-40B4-BE49-F238E27FC236}">
                  <a16:creationId xmlns:a16="http://schemas.microsoft.com/office/drawing/2014/main" id="{B8160249-4F54-FFD8-6F80-670332F41C4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94C2314-4AE8-98FD-6459-466B648323D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D919FAE4-07BE-835B-A240-50C00F23A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41181A61-B8CC-45E7-A5DD-0A6FC7A33A3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FAF44B4-7432-999F-9304-780FD217DA97}"/>
              </a:ext>
            </a:extLst>
          </p:cNvPr>
          <p:cNvSpPr/>
          <p:nvPr/>
        </p:nvSpPr>
        <p:spPr>
          <a:xfrm>
            <a:off x="6983414" y="220663"/>
            <a:ext cx="1824037" cy="48196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5B49B9-B048-4192-0D70-109ED0D312AC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2003E3B-D128-A7BB-1198-2613F7AAC153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749D4351-8B1B-2384-6625-CC200E16559E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E9AB6E6-F72D-9F25-C87E-1298B275D8A6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C8CA73D-2728-AFBF-735D-BE3F5DAF5925}"/>
                </a:ext>
              </a:extLst>
            </p:cNvPr>
            <p:cNvSpPr/>
            <p:nvPr/>
          </p:nvSpPr>
          <p:spPr>
            <a:xfrm>
              <a:off x="611560" y="1358413"/>
              <a:ext cx="1296144" cy="4035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6A9E1F4B-1851-D536-DF2E-2F8973E95A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13" name="Grupo 5">
            <a:extLst>
              <a:ext uri="{FF2B5EF4-FFF2-40B4-BE49-F238E27FC236}">
                <a16:creationId xmlns:a16="http://schemas.microsoft.com/office/drawing/2014/main" id="{CFC0F5E3-2F24-6671-7CA7-576DE87069B3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5BB93AF-E22D-8215-17FB-D3F6EBDBBA5F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77900A8-FA38-C755-0CC3-5FE2AD5285F0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DDA93C76-1BA9-0AB1-F48F-A09389B75B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15" name="Grupo 7">
            <a:extLst>
              <a:ext uri="{FF2B5EF4-FFF2-40B4-BE49-F238E27FC236}">
                <a16:creationId xmlns:a16="http://schemas.microsoft.com/office/drawing/2014/main" id="{1CE2C9A2-6A85-E938-A932-EA6E80421178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771E62-88F2-68E7-C45E-48F4C6A3288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B0F457B-BD44-1A3B-B30C-DDA46381E149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FC2B6D8E-6B3E-F49D-7D27-85E12A23AB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0" name="Grupo 26">
            <a:extLst>
              <a:ext uri="{FF2B5EF4-FFF2-40B4-BE49-F238E27FC236}">
                <a16:creationId xmlns:a16="http://schemas.microsoft.com/office/drawing/2014/main" id="{8A452489-5C71-25C3-2D57-94F5DC2B4828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9CD1D5F-9D2F-5019-EF1B-4A986CABA4F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E48170F-596B-3578-2B79-581255D0855F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54CE764-87D1-0C5E-BB13-072A3CBFCC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22" name="Grupo 10">
            <a:extLst>
              <a:ext uri="{FF2B5EF4-FFF2-40B4-BE49-F238E27FC236}">
                <a16:creationId xmlns:a16="http://schemas.microsoft.com/office/drawing/2014/main" id="{DBA9CCB7-E1BA-729F-8693-184B1A940C75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429B295-343C-E2E9-1E54-76C28056001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1D3CF35-C5FE-E10A-EDA3-ED51CAAF2AD0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85FC08A7-F3A2-C2A2-50FA-48C868783B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27" name="Grupo 8">
            <a:extLst>
              <a:ext uri="{FF2B5EF4-FFF2-40B4-BE49-F238E27FC236}">
                <a16:creationId xmlns:a16="http://schemas.microsoft.com/office/drawing/2014/main" id="{F99D82E6-F2B8-89B2-4FA7-36E93ADAADF3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8FB5CE7-04E8-17AF-8139-64462730B372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3009D1F-3DD7-EF57-EC93-6084603433D0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4599E14E-F456-FB7F-B7B0-11F666066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32" name="Grupo 11">
            <a:extLst>
              <a:ext uri="{FF2B5EF4-FFF2-40B4-BE49-F238E27FC236}">
                <a16:creationId xmlns:a16="http://schemas.microsoft.com/office/drawing/2014/main" id="{82EB46E1-6AB9-9317-4AAB-450B10C2F9EE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F226AD7-D21D-F30C-DAAC-35BA58EDD03F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4623124F-5EC7-EA08-AA8F-398A35369D31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E549D68C-6768-A6FD-5FB7-CBD747A0C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48" name="Grupo 61">
            <a:extLst>
              <a:ext uri="{FF2B5EF4-FFF2-40B4-BE49-F238E27FC236}">
                <a16:creationId xmlns:a16="http://schemas.microsoft.com/office/drawing/2014/main" id="{86C640A6-BAC1-C4BB-9428-085A573C2E19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17A69DB-365F-21E6-8594-20DC7040E814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150D41E-A954-3730-EFED-AD521ECC356F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90F7587A-0234-1B36-88D4-FFD177AD3F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1E6E98C-FC39-954E-CD34-9165E08C76B1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7A35108-A24A-910E-54DE-63C08FEC8577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50" name="Grupo 9">
              <a:extLst>
                <a:ext uri="{FF2B5EF4-FFF2-40B4-BE49-F238E27FC236}">
                  <a16:creationId xmlns:a16="http://schemas.microsoft.com/office/drawing/2014/main" id="{2480AC6C-5407-B211-163E-8ED6BFFEFC6D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07E10FD-B6D7-979C-7E3A-EB0458C1E418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2435C255-1A08-4DA1-7230-2BB550FF4F1C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068AB788-2A44-E6B3-8E5A-31F8D7E23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EEBD3F03-5C60-C94F-4F10-D477DA5B80D2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EB8E012C-0F3E-33DB-E6AF-C221AA451B7A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4D7A6FD8-744F-C954-3FB7-D836F9AA5AE6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E6670C1C-BA2A-C507-5C76-A4A1F5A75BD7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AF109C1A-16D2-6F92-A9C8-DD35381EE11F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B5CDF7D5-9A60-AFAE-3509-3A1E7E4B46D5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DA4AA13-513B-286C-80AB-46E7D1AE7094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06916128-BF12-F256-BDDA-E5EB1487D51D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FBE5B4BF-F4AA-A197-446A-299EC591F4F9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DD1DB586-E21F-80D6-D9DB-15670A5273C2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2BE96704-8FA1-BAF9-F40D-16D1B2D3839D}"/>
              </a:ext>
            </a:extLst>
          </p:cNvPr>
          <p:cNvSpPr/>
          <p:nvPr/>
        </p:nvSpPr>
        <p:spPr>
          <a:xfrm>
            <a:off x="3873500" y="3500439"/>
            <a:ext cx="3309938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b="1" cap="all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Toda premissa gera um risco</a:t>
            </a: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os principais riscos associados às premissas e as entregas foram relacionados.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540DBB34-D798-EE0D-B6A8-AEF03FABF6B1}"/>
              </a:ext>
            </a:extLst>
          </p:cNvPr>
          <p:cNvCxnSpPr/>
          <p:nvPr/>
        </p:nvCxnSpPr>
        <p:spPr>
          <a:xfrm flipH="1">
            <a:off x="7040563" y="1882776"/>
            <a:ext cx="1981200" cy="1852613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ED975957-F884-8C58-533C-90E090BB2BCB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D424BE11-CF0F-D1E3-5ACE-BB8629C383E2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3BAD0535-DCE2-911B-8566-483C514B249C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3B2F06B6-9FCE-91C5-A0B0-EC19E991D6D1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4B83D977-E78F-82C0-8906-15783E984A47}"/>
              </a:ext>
            </a:extLst>
          </p:cNvPr>
          <p:cNvSpPr/>
          <p:nvPr/>
        </p:nvSpPr>
        <p:spPr>
          <a:xfrm>
            <a:off x="8839200" y="247650"/>
            <a:ext cx="1822450" cy="23177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D034246-9BB1-7E71-A760-419522FFC696}"/>
              </a:ext>
            </a:extLst>
          </p:cNvPr>
          <p:cNvCxnSpPr/>
          <p:nvPr/>
        </p:nvCxnSpPr>
        <p:spPr>
          <a:xfrm>
            <a:off x="6959601" y="247651"/>
            <a:ext cx="23813" cy="4765675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705A1592-3097-E850-113B-5E57DAF9DDCC}"/>
              </a:ext>
            </a:extLst>
          </p:cNvPr>
          <p:cNvCxnSpPr/>
          <p:nvPr/>
        </p:nvCxnSpPr>
        <p:spPr>
          <a:xfrm>
            <a:off x="8799513" y="2668588"/>
            <a:ext cx="23812" cy="230346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54C52882-F481-ADCF-BA30-92237F1CEADA}"/>
              </a:ext>
            </a:extLst>
          </p:cNvPr>
          <p:cNvCxnSpPr/>
          <p:nvPr/>
        </p:nvCxnSpPr>
        <p:spPr>
          <a:xfrm>
            <a:off x="10590213" y="255588"/>
            <a:ext cx="23812" cy="241141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708F6B1B-E84A-AC20-0685-C9D0C5EA4A3A}"/>
              </a:ext>
            </a:extLst>
          </p:cNvPr>
          <p:cNvCxnSpPr/>
          <p:nvPr/>
        </p:nvCxnSpPr>
        <p:spPr>
          <a:xfrm flipH="1">
            <a:off x="7007226" y="5095875"/>
            <a:ext cx="1738313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3ABB7E5F-4470-5DCF-3BA1-3923F05F324C}"/>
              </a:ext>
            </a:extLst>
          </p:cNvPr>
          <p:cNvCxnSpPr/>
          <p:nvPr/>
        </p:nvCxnSpPr>
        <p:spPr>
          <a:xfrm flipH="1">
            <a:off x="8843963" y="2578100"/>
            <a:ext cx="1738312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E33CAE94-AA8C-6716-5E1C-BBC552BB7EF4}"/>
              </a:ext>
            </a:extLst>
          </p:cNvPr>
          <p:cNvCxnSpPr/>
          <p:nvPr/>
        </p:nvCxnSpPr>
        <p:spPr>
          <a:xfrm flipH="1">
            <a:off x="7007225" y="277813"/>
            <a:ext cx="3600450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D6AF17F-5E0D-CF54-9C85-06C4F6CB7076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38D30DB4-818A-E59D-97F1-5A0E8024B86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  <p:bldP spid="8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7">
            <a:extLst>
              <a:ext uri="{FF2B5EF4-FFF2-40B4-BE49-F238E27FC236}">
                <a16:creationId xmlns:a16="http://schemas.microsoft.com/office/drawing/2014/main" id="{ED30AA69-F111-4697-0A4B-D813598AC687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" name="Grupo 19">
              <a:extLst>
                <a:ext uri="{FF2B5EF4-FFF2-40B4-BE49-F238E27FC236}">
                  <a16:creationId xmlns:a16="http://schemas.microsoft.com/office/drawing/2014/main" id="{2B16A5B9-A8E4-A18E-065A-88D1004DCD0C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8498941-FB89-18F1-F7EC-7662CBF8C268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4C9565D-2DFB-6A98-BB50-0D895022F3B9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8F475584-C3BC-729C-42AD-BE75E5CE71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5" name="Grupo 50">
            <a:extLst>
              <a:ext uri="{FF2B5EF4-FFF2-40B4-BE49-F238E27FC236}">
                <a16:creationId xmlns:a16="http://schemas.microsoft.com/office/drawing/2014/main" id="{54DA3592-07A3-AB06-C59C-971F4E384F77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2308D808-DDD8-6B44-F42C-11B4F8425157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05A1924-C8F2-74E6-2A11-B61B755EB5CB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0D48980-DC0C-9FFB-F7F4-B3171D4B5FCE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6D27115C-E2A0-19A2-833A-F6DCA7637A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012DAFE8-ADDF-C6DB-9F13-BD9785F39FD2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9" name="Grupo 12">
              <a:extLst>
                <a:ext uri="{FF2B5EF4-FFF2-40B4-BE49-F238E27FC236}">
                  <a16:creationId xmlns:a16="http://schemas.microsoft.com/office/drawing/2014/main" id="{0976DF8A-4DDF-D934-C2E7-FA69D4A5420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81F37A64-CF00-C344-67C0-478BA825E0B3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D63EA2F-8C85-5142-F6F5-D467C8D0A48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3F6BD333-A66C-E8F8-0128-1C669F01A6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5A584AF1-7BFC-DA5C-5DDE-EE571F55D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A993955D-18C7-6527-04B9-84A22EC69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9A77869-FA0C-58C7-1EA4-4635AB691F71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1" name="Grupo 2047">
              <a:extLst>
                <a:ext uri="{FF2B5EF4-FFF2-40B4-BE49-F238E27FC236}">
                  <a16:creationId xmlns:a16="http://schemas.microsoft.com/office/drawing/2014/main" id="{42392143-79F6-BB70-8B6C-8767E7CB245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7063DBC-0DE3-6FAE-2B3F-B895788DE7CA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1819CBC-6121-E268-16AC-DCD9AD99B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638988DD-520A-B17F-1059-65F14C1E51D0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17AB01D-5164-42B9-7D5B-8DAF435EAEAB}"/>
              </a:ext>
            </a:extLst>
          </p:cNvPr>
          <p:cNvSpPr/>
          <p:nvPr/>
        </p:nvSpPr>
        <p:spPr>
          <a:xfrm>
            <a:off x="7002464" y="2486025"/>
            <a:ext cx="3552825" cy="25844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835281C-9828-8A75-33CB-1DE7AC08970E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83EB9EF-628D-682C-FF03-C029D6CDE495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BB27F714-4300-00B7-1FA8-52340618587E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C686146-911D-1CF8-19A9-C36278349CF4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D20EF14-9D93-E66C-1377-E749567551EC}"/>
                </a:ext>
              </a:extLst>
            </p:cNvPr>
            <p:cNvSpPr/>
            <p:nvPr/>
          </p:nvSpPr>
          <p:spPr>
            <a:xfrm>
              <a:off x="611560" y="1358413"/>
              <a:ext cx="1296144" cy="4035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44B38CF4-F810-6DB2-107D-2EE776431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13" name="Grupo 5">
            <a:extLst>
              <a:ext uri="{FF2B5EF4-FFF2-40B4-BE49-F238E27FC236}">
                <a16:creationId xmlns:a16="http://schemas.microsoft.com/office/drawing/2014/main" id="{E9699BE1-F229-0D82-EC24-B30272CC843A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038D381-A633-B181-3D35-210EA040864D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19596AE-07CB-51F8-9496-308EDA2EE9B1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9D900C57-C22C-C81F-899F-B5C64DF96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15" name="Grupo 7">
            <a:extLst>
              <a:ext uri="{FF2B5EF4-FFF2-40B4-BE49-F238E27FC236}">
                <a16:creationId xmlns:a16="http://schemas.microsoft.com/office/drawing/2014/main" id="{2BDFF9B3-FE23-FBCB-5B94-47C381318599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0BB0F80-BDA2-FB3C-BE92-6A25E743D1C1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55DF99C-BB6D-C112-9310-DE00F11D84D0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3B6AE5A5-7F30-041C-51B2-2F051B42BF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0" name="Grupo 26">
            <a:extLst>
              <a:ext uri="{FF2B5EF4-FFF2-40B4-BE49-F238E27FC236}">
                <a16:creationId xmlns:a16="http://schemas.microsoft.com/office/drawing/2014/main" id="{AAE9450B-0C7C-4AFE-502A-9D0D784345E5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5A5A856-69F2-F8F3-6ED8-F8D8001D007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B172EDA-DE60-353B-03DB-98B24A3603C2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68B823C-DE0B-73C4-D39E-42460B90C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22" name="Grupo 10">
            <a:extLst>
              <a:ext uri="{FF2B5EF4-FFF2-40B4-BE49-F238E27FC236}">
                <a16:creationId xmlns:a16="http://schemas.microsoft.com/office/drawing/2014/main" id="{309B9040-F133-FB7C-671E-2099737D4016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34FC110-4D5B-99A3-A539-A662E3E7DFC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7AE97D8-C217-C880-1A02-824539AEB69E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67561FAA-8D40-B799-44CC-AF5346968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27" name="Grupo 8">
            <a:extLst>
              <a:ext uri="{FF2B5EF4-FFF2-40B4-BE49-F238E27FC236}">
                <a16:creationId xmlns:a16="http://schemas.microsoft.com/office/drawing/2014/main" id="{559DC6D5-FCDF-A41B-DE72-FAAE4B4960D1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F592F63-0844-E9AA-676F-7794A022152C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6ACA5F3-6E49-19C1-6535-BC6209ACD705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D25D91B5-1111-0D5B-7D95-A62FA801E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32" name="Grupo 11">
            <a:extLst>
              <a:ext uri="{FF2B5EF4-FFF2-40B4-BE49-F238E27FC236}">
                <a16:creationId xmlns:a16="http://schemas.microsoft.com/office/drawing/2014/main" id="{17EC3B39-A54F-67E7-1D0B-1821AAAE8128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79D84E5-3A16-6B41-B380-E6829F75DB6E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C64AE01-7EB8-484D-0570-771382DA18D0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5E5ECE67-2BE5-CF26-7D05-EB7AD8A4B8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44" name="Grupo 61">
            <a:extLst>
              <a:ext uri="{FF2B5EF4-FFF2-40B4-BE49-F238E27FC236}">
                <a16:creationId xmlns:a16="http://schemas.microsoft.com/office/drawing/2014/main" id="{A5CA256F-3671-9933-EB75-9224B8743B1E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A160280-928C-AAE8-7FA8-EF54D847F738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67AA6E9-C043-D31B-BECE-E3EB43151992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E8749736-95C2-0B24-6204-EF4E455C59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59820C8-9535-F38F-6C13-D923D31D8478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8">
            <a:extLst>
              <a:ext uri="{FF2B5EF4-FFF2-40B4-BE49-F238E27FC236}">
                <a16:creationId xmlns:a16="http://schemas.microsoft.com/office/drawing/2014/main" id="{3EE3BAF0-CA19-A30E-F605-3CEF1D849E2C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49" name="Grupo 9">
              <a:extLst>
                <a:ext uri="{FF2B5EF4-FFF2-40B4-BE49-F238E27FC236}">
                  <a16:creationId xmlns:a16="http://schemas.microsoft.com/office/drawing/2014/main" id="{B695822D-5A6B-5638-849C-36D39AF4638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760BA63-85D7-312E-F673-C6655954311E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D9B3F35-0288-27B4-65C7-4B6BE2962797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C71505CC-744A-A0E2-8B0C-EB39FE097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84493235-570F-F36B-F125-FE2EF8D246DB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CF85B50D-D903-5B0F-B4C0-B8DDBFEC247E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C4B117D1-59A6-C9A2-616D-8A64203D0A2B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6E30183-617A-32BB-856C-B32C92C9A3F5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0DD255E5-E84B-2301-8047-D3BBD3071C57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ACD9D497-EC62-FEFD-D9ED-4823B5CEF0AE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2C127716-7BD8-F9C9-F405-D824505A3139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F3C684E9-8C6E-07C8-57A2-044867ED16EA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2833FC47-DD5B-FB64-F073-9EC6950A0604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F8367779-621C-337B-0425-878D80FEA153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F4429371-2D16-4248-6AA5-C2D6E4C10191}"/>
              </a:ext>
            </a:extLst>
          </p:cNvPr>
          <p:cNvSpPr/>
          <p:nvPr/>
        </p:nvSpPr>
        <p:spPr>
          <a:xfrm>
            <a:off x="3136901" y="3500439"/>
            <a:ext cx="2887663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 espinha dorsal do cronograma deve ser as entregas.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6DDB15FB-442B-124A-F58F-DD3B77C6D871}"/>
              </a:ext>
            </a:extLst>
          </p:cNvPr>
          <p:cNvCxnSpPr/>
          <p:nvPr/>
        </p:nvCxnSpPr>
        <p:spPr>
          <a:xfrm flipH="1">
            <a:off x="5808664" y="3884613"/>
            <a:ext cx="2847975" cy="3683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3538FBDC-4990-4935-4EDB-52ED88164AFA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4A92128C-22E3-FDFF-A6A1-6B9736CFC8BE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EC299512-06A8-CA1A-FF10-47CED5A85AC3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56FD74BD-435B-D47E-FF6B-B5D9C6E3543C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FE9292E6-1703-60FD-A606-B0D7C62160FD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AFF7F4A9-C04F-EB2E-D49C-79B45FFE651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>
            <a:extLst>
              <a:ext uri="{FF2B5EF4-FFF2-40B4-BE49-F238E27FC236}">
                <a16:creationId xmlns:a16="http://schemas.microsoft.com/office/drawing/2014/main" id="{8B5E5FB2-2E78-EAF3-D4C7-BFEF29DE4FB8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3E2E852-93A3-E9FC-A740-ACDC43E6B16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2E9EDD8-6693-A720-7A8E-E54F17A0E06B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E64F5B4-6FA4-4AF8-3A04-9FD35716F6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4" name="Grupo 11">
            <a:extLst>
              <a:ext uri="{FF2B5EF4-FFF2-40B4-BE49-F238E27FC236}">
                <a16:creationId xmlns:a16="http://schemas.microsoft.com/office/drawing/2014/main" id="{933A03AA-3DD7-555F-A005-1E5C1774E5A8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3D2E42D-F0D3-DD81-D9DF-95DA37C8E36D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C6FC5CE-3F60-0183-6B68-89DE48908EED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2B8E47CA-AFF2-511B-0DF6-93E20E1442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5" name="Grupo 47">
            <a:extLst>
              <a:ext uri="{FF2B5EF4-FFF2-40B4-BE49-F238E27FC236}">
                <a16:creationId xmlns:a16="http://schemas.microsoft.com/office/drawing/2014/main" id="{BF037DBF-BBFB-43AA-B731-D76EF246714B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6" name="Grupo 19">
              <a:extLst>
                <a:ext uri="{FF2B5EF4-FFF2-40B4-BE49-F238E27FC236}">
                  <a16:creationId xmlns:a16="http://schemas.microsoft.com/office/drawing/2014/main" id="{1332B2F8-2BC9-280A-0C2A-4A4865205CA3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2083752-CC94-3F86-ABA7-1BDAAF108517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9ABFECC0-0A02-F86D-BC31-84BF9D5EF22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3C67852A-1FB7-DD06-1E17-74F01E1FAA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8" name="Grupo 50">
            <a:extLst>
              <a:ext uri="{FF2B5EF4-FFF2-40B4-BE49-F238E27FC236}">
                <a16:creationId xmlns:a16="http://schemas.microsoft.com/office/drawing/2014/main" id="{25BB0CD3-05EB-C3CE-B9FA-B4A151330F93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9" name="Grupo 14">
              <a:extLst>
                <a:ext uri="{FF2B5EF4-FFF2-40B4-BE49-F238E27FC236}">
                  <a16:creationId xmlns:a16="http://schemas.microsoft.com/office/drawing/2014/main" id="{7C038136-B185-EF72-66FF-F21374FE73E9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425691D-77D3-0131-6FB1-9AD5BFE5E373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B7BAF35-23DF-44F9-F3EE-B1F0EA326502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E4A37BCD-F4E3-B56D-5C6E-9EBBEF4FEB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C899439D-FFC3-5BA8-694D-8EF9975FADB3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1" name="Grupo 12">
              <a:extLst>
                <a:ext uri="{FF2B5EF4-FFF2-40B4-BE49-F238E27FC236}">
                  <a16:creationId xmlns:a16="http://schemas.microsoft.com/office/drawing/2014/main" id="{A1AE980B-6E56-4080-FC5B-9AC2FE38075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1D9B4FE-8BC0-50F9-E4B8-16D0FC7148C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3C0FED33-2537-2209-64D1-F58F78164DF6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6BEDCF89-6A69-2E31-6AB8-72781DD23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A739AD95-F66E-C0E6-E61A-3FBCB0E144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4B2AD857-3299-4F13-AD60-A3737A779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92ED0903-C930-E95E-EE1E-D73A4C6C28EE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3" name="Grupo 2047">
              <a:extLst>
                <a:ext uri="{FF2B5EF4-FFF2-40B4-BE49-F238E27FC236}">
                  <a16:creationId xmlns:a16="http://schemas.microsoft.com/office/drawing/2014/main" id="{2652ED24-010F-8A4A-8093-0147AB44E75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F12B0D2-DF7D-81D2-3647-02B0700AF8E2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B9292C6-3DF4-9B23-D915-191186D31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2FDD5522-17ED-11CF-58E5-5AB598756D1E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EEFF2425-DCF9-B304-FBEC-576AB12BFDC9}"/>
              </a:ext>
            </a:extLst>
          </p:cNvPr>
          <p:cNvSpPr/>
          <p:nvPr/>
        </p:nvSpPr>
        <p:spPr>
          <a:xfrm>
            <a:off x="6997700" y="2540000"/>
            <a:ext cx="3557588" cy="399573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5490D8E-3045-3397-4A3F-6F84F4E26D70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F1D114A-8889-0B2E-5267-086979A28A99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5" name="Grupo 4">
            <a:extLst>
              <a:ext uri="{FF2B5EF4-FFF2-40B4-BE49-F238E27FC236}">
                <a16:creationId xmlns:a16="http://schemas.microsoft.com/office/drawing/2014/main" id="{FED64B52-E8D2-06B3-1FAC-B93F41F8DE6F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375B40B-C733-C268-C2B0-E5D1037E4CFD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93A5EE6-C45F-1808-709F-9A9431523347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110A7FD3-3A45-926E-5F10-53AE38B74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20" name="Grupo 5">
            <a:extLst>
              <a:ext uri="{FF2B5EF4-FFF2-40B4-BE49-F238E27FC236}">
                <a16:creationId xmlns:a16="http://schemas.microsoft.com/office/drawing/2014/main" id="{EA040E48-0667-169A-29C0-450F3B7FF322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E7976F2-2C8C-C3E8-1495-20D56E3CC3C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3CE0C44-88B6-A623-4C41-E73949AE4891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E90C0D03-3284-D0F1-CE26-12FA909F8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22" name="Grupo 7">
            <a:extLst>
              <a:ext uri="{FF2B5EF4-FFF2-40B4-BE49-F238E27FC236}">
                <a16:creationId xmlns:a16="http://schemas.microsoft.com/office/drawing/2014/main" id="{1E1DC323-9412-8993-2700-A327D97F75AF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9629637-8DE7-F40B-6944-13C3BE3FF56E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794D482-5527-1CC8-DB74-66ACD3F9C1DF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02DA8C0A-3F5B-E2BF-1EB7-5B6270B79B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7" name="Grupo 10">
            <a:extLst>
              <a:ext uri="{FF2B5EF4-FFF2-40B4-BE49-F238E27FC236}">
                <a16:creationId xmlns:a16="http://schemas.microsoft.com/office/drawing/2014/main" id="{9A28F715-5FEB-6F93-7FF8-9693F30AB1EB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E262F3F-810A-C76A-F02B-FD32E4D96302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13E25FC-0C4B-2DCE-910F-42266F70A224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96738F5C-D063-EBBD-F95E-7E2EC5367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32" name="Grupo 8">
            <a:extLst>
              <a:ext uri="{FF2B5EF4-FFF2-40B4-BE49-F238E27FC236}">
                <a16:creationId xmlns:a16="http://schemas.microsoft.com/office/drawing/2014/main" id="{031482A9-759C-DC00-B2B6-131DB8E3FAD1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AD1D1F9-E1B3-83A3-03B7-C8951AB9D2BE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A992FE2-92CA-B8B9-B2A2-436096F2D30F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E6A9A441-AA8B-36FA-C926-DF3FACA2C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44" name="Grupo 61">
            <a:extLst>
              <a:ext uri="{FF2B5EF4-FFF2-40B4-BE49-F238E27FC236}">
                <a16:creationId xmlns:a16="http://schemas.microsoft.com/office/drawing/2014/main" id="{FD221D5E-51BD-D671-AAF3-A12400AF427C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08EA049-0025-A594-0906-0997185A5C3B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EFADD38-12E6-A644-41C5-97CAFF5EF886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17051D33-297E-4DB1-1231-F4F07C7CA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2F7B19E-9EC4-AE27-C52A-B86C4D5A657D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8">
            <a:extLst>
              <a:ext uri="{FF2B5EF4-FFF2-40B4-BE49-F238E27FC236}">
                <a16:creationId xmlns:a16="http://schemas.microsoft.com/office/drawing/2014/main" id="{32C077C9-6FBB-7363-27F1-B7AA6E714FD8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49" name="Grupo 9">
              <a:extLst>
                <a:ext uri="{FF2B5EF4-FFF2-40B4-BE49-F238E27FC236}">
                  <a16:creationId xmlns:a16="http://schemas.microsoft.com/office/drawing/2014/main" id="{0F8ABD6F-27C1-624A-951F-08028958B7D9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4EE087C-3D53-A71A-CEC7-26D7BE65816D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B2AA650-3C54-A6EC-DA75-A6DC3569F2C8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290937EE-697E-315C-590E-06EB1375B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C6EFBB46-91FD-B698-1225-E0ACC4E503B8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6E227EF0-4FE1-1D5B-7A50-10ADA0A1967C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AC204115-B8ED-AC1A-0FD8-8F34169DDA91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3372E0C-2E32-9D9A-0402-E6A3F2A7DB62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400DC5F4-36BF-29FC-1A61-FE13197F490D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4F4317FF-295B-5E19-4FC6-7610A93D41A6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746E493E-8588-BD13-4209-2AE65755FD6C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4BF3D86-EBA4-9C29-C3F6-0A7C1CCB6D82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51F4DF4D-1183-EEB2-A860-A7AA19873E70}"/>
              </a:ext>
            </a:extLst>
          </p:cNvPr>
          <p:cNvSpPr/>
          <p:nvPr/>
        </p:nvSpPr>
        <p:spPr>
          <a:xfrm rot="5400000">
            <a:off x="5946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0D1CDAF6-2C49-18F0-21A3-25703E6DE201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C43ACA70-325F-7FA3-1436-B198380CBBCC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B8A09607-743A-7582-5B53-7BBAD9A646C2}"/>
              </a:ext>
            </a:extLst>
          </p:cNvPr>
          <p:cNvSpPr/>
          <p:nvPr/>
        </p:nvSpPr>
        <p:spPr>
          <a:xfrm rot="5400000">
            <a:off x="10111582" y="4910932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B9EAB609-5B93-36FD-CF72-3BF13E1B5874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A9D8E43D-F04A-F89A-E739-CBF1A10ADE81}"/>
              </a:ext>
            </a:extLst>
          </p:cNvPr>
          <p:cNvSpPr/>
          <p:nvPr/>
        </p:nvSpPr>
        <p:spPr>
          <a:xfrm>
            <a:off x="4670426" y="4597401"/>
            <a:ext cx="29495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orçamento deve ser quebrado na mesma estrutura de entregas. 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89739874-9A44-E6F1-C857-F4960A011335}"/>
              </a:ext>
            </a:extLst>
          </p:cNvPr>
          <p:cNvCxnSpPr/>
          <p:nvPr/>
        </p:nvCxnSpPr>
        <p:spPr>
          <a:xfrm flipH="1">
            <a:off x="7367588" y="5143501"/>
            <a:ext cx="1306512" cy="3079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18B91212-06CC-0BAA-4406-342B11B950A4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4" name="Conector de seta reta 87">
            <a:extLst>
              <a:ext uri="{FF2B5EF4-FFF2-40B4-BE49-F238E27FC236}">
                <a16:creationId xmlns:a16="http://schemas.microsoft.com/office/drawing/2014/main" id="{CD505162-2A3B-EF59-793A-04AC29B40AB1}"/>
              </a:ext>
            </a:extLst>
          </p:cNvPr>
          <p:cNvCxnSpPr/>
          <p:nvPr/>
        </p:nvCxnSpPr>
        <p:spPr>
          <a:xfrm flipH="1" flipV="1">
            <a:off x="7367589" y="4740276"/>
            <a:ext cx="2935287" cy="2635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95">
            <a:extLst>
              <a:ext uri="{FF2B5EF4-FFF2-40B4-BE49-F238E27FC236}">
                <a16:creationId xmlns:a16="http://schemas.microsoft.com/office/drawing/2014/main" id="{125D0BDF-D4BE-AAE1-BA04-EFB170A97C07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67007871-A24A-BBC5-8552-EDD0B9B9517C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027470F-D29D-0FF7-E814-A1E77023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9E559410-D300-BCDB-50E5-C4C7F5BA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95EE870-D079-044F-80B5-4FBB442B8BAF}"/>
              </a:ext>
            </a:extLst>
          </p:cNvPr>
          <p:cNvSpPr/>
          <p:nvPr/>
        </p:nvSpPr>
        <p:spPr>
          <a:xfrm>
            <a:off x="7191375" y="750889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RESOLVER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982636-587D-4D87-0437-803419F443B7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E4A3AB-00B9-4E93-976E-A0A3BC4F0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11" y="0"/>
            <a:ext cx="9460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5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218293" y="4134559"/>
            <a:ext cx="9755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Peter Drucker:</a:t>
            </a:r>
          </a:p>
          <a:p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 planejamento não diz respeito a decisões futuras, mas a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implicações futuras de decisões presentes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6E9366-DFDD-4EC5-B4D4-B29771158E6F}"/>
              </a:ext>
            </a:extLst>
          </p:cNvPr>
          <p:cNvSpPr txBox="1"/>
          <p:nvPr/>
        </p:nvSpPr>
        <p:spPr>
          <a:xfrm>
            <a:off x="1129745" y="900009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planejar?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DB2A9B-A0D7-4A17-8CD8-CD1AAC00DB08}"/>
              </a:ext>
            </a:extLst>
          </p:cNvPr>
          <p:cNvSpPr/>
          <p:nvPr/>
        </p:nvSpPr>
        <p:spPr>
          <a:xfrm>
            <a:off x="1161143" y="2015720"/>
            <a:ext cx="9869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planejamento educacional faz parte de um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Dessa forma, ele tem sentido quando estabelece uma perspectiva de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924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424B90-E794-90EB-72D0-BEAC30F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049629D0-5B0C-F8BF-C926-DD24A74D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8B04F06-E75F-5544-EC2E-80BBDDC20A1A}"/>
              </a:ext>
            </a:extLst>
          </p:cNvPr>
          <p:cNvSpPr/>
          <p:nvPr/>
        </p:nvSpPr>
        <p:spPr>
          <a:xfrm>
            <a:off x="6632575" y="750889"/>
            <a:ext cx="39830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COMPARTILHAR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45FA9E-065C-35B6-B069-5D7CC3E240F1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2054">
            <a:extLst>
              <a:ext uri="{FF2B5EF4-FFF2-40B4-BE49-F238E27FC236}">
                <a16:creationId xmlns:a16="http://schemas.microsoft.com/office/drawing/2014/main" id="{E10DE0AC-95D6-C5FF-EAFC-A610B5459E6E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F2EDCDBE-CBEE-BCDF-E326-652DBBCAD38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D0E34EF-39D3-F354-12C8-D6369D068D58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F7AFB91-A236-7E1B-BCEE-150797635BC5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DEF53D6D-CCA1-B0CD-7116-1DD1AF6B28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EF56575D-80B0-C721-3780-8D23837A7F48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F2E241ED-78B9-6DFA-CCCE-EF91A3A4FBD1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FDFDEF-BB11-3238-CB2B-20ACF8BCD062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3A16739F-B6CF-8BA7-FB55-AED6186E7D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2840A249-EBBA-51E3-216E-79DBEF7932C5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CE6DC3E-1CA4-393F-6CE8-A06F045B555E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3718E08-3CAB-BC38-1F7A-717473ABD86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5AAB0848-6C58-DAF4-5955-ADA209D6F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7EB58FAD-DE87-3BF9-02BE-7635BD666C57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DDE1C542-8E5D-EF39-74BD-EA869148255F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1408A64-B6FD-C6C2-FDB9-320910D4295B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D3DEA44B-6C5E-F75F-EDDC-94B6972FD4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3BE00399-2F70-2F13-11DF-D15863C9F4E5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000297AE-FD1D-D3AF-6E0E-E6C968E50540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32211BF-D499-FDB8-2B30-BC3A3E115536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EB2F21E7-E65E-9D89-28DD-3E0DBFB0F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865918F-8335-8E3C-BD73-3ED90FB7710E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4815270-70CC-27C2-DAAC-F18EC2C60E4C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9C79537-6EED-3985-8C79-38816A162D25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45833278-1C7A-C59F-2C6C-8ED9C7AA0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43362EEC-A8A0-0FBD-C145-2D6A88E699CA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CE7B7AA7-50BD-D6EE-6D6A-1CD7038D7731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DBFA12FE-8623-FB1C-27AD-E4EC919EE00D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1FBBFAFF-3DE3-7E0A-1D20-185DACF36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FC62C0A2-ADCE-BF1A-AAFF-EA76F60B3094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EA3E215-63F7-FFE9-628D-89A0599625E2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83FE2BC-CF03-1A93-BE1A-30797F69AAC9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66743AD5-0113-316B-0564-B4DF2067F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59F09D7B-B97E-9BA9-23B4-7158FEF42E5A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ED91B667-A174-2A3C-D9D3-F8541EE4451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A0B730D5-AFB9-9AE9-4637-D01828E80B71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E156F98A-7BA0-AE67-6FDA-70FDAB776F48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71717E0D-41C0-6DE0-5CAB-09B30062D0BC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FE022C02-CE4D-508B-4F42-A3DB1FE2E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58A12092-ED52-152B-E7AC-754588327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4C037DB7-A309-A375-B273-C8BDCC44F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E8CF5AD1-8C34-25A7-0BAE-48CAB3BEEA10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9169C9C8-8E4F-35DA-E410-445C4E8335E8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E199819C-4D5E-04B0-B9CA-0908D520B8C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8217D35B-D0D2-4A5F-82B5-1D5AF75B5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3C862F4F-39DC-04C2-832D-06BAB8CA2B29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BE4034ED-1F90-ADAE-D70D-11016B87141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7D93F8FF-FDD7-D10E-E921-0B0B1B744A7B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C97F5897-0B36-5575-44E3-0076664EB7A5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C385488C-D237-EA79-62B4-70E83BB489A4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899B08A8-F72D-8516-0DDF-11DCAE3521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67B38B0E-DA6F-B211-50F0-AA2519A3A746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5FC37160-CE14-F5DF-62AE-088A51188CEB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1A0D493A-3108-9CBE-1468-8268844EE291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C650E6CE-0AEC-EC02-9A12-31AB9ABBEBDD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ADFB57F6-4050-03E8-F97D-CCDB12884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BB968D85-10FB-BDFB-0384-CEB18B5571E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91FDA63E-65C2-B0FC-5C20-0C18606F83E4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BF02A09E-E935-647A-5895-ACF4E33829F1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1345C5D7-BC3D-014E-F6DF-48C8745F1257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E3538C58-2E42-DA58-91FF-3A8B80F23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309E366-C1A5-6FF7-37B6-94AC0043CD9B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4535926-1915-95C7-FA95-27AE5D0B1765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1" name="Retângulo 161">
            <a:extLst>
              <a:ext uri="{FF2B5EF4-FFF2-40B4-BE49-F238E27FC236}">
                <a16:creationId xmlns:a16="http://schemas.microsoft.com/office/drawing/2014/main" id="{61C52560-8BEA-A2B8-8001-2D808CAADAF3}"/>
              </a:ext>
            </a:extLst>
          </p:cNvPr>
          <p:cNvSpPr/>
          <p:nvPr/>
        </p:nvSpPr>
        <p:spPr>
          <a:xfrm>
            <a:off x="1597026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4" name="Texto explicativo retangular 162">
            <a:extLst>
              <a:ext uri="{FF2B5EF4-FFF2-40B4-BE49-F238E27FC236}">
                <a16:creationId xmlns:a16="http://schemas.microsoft.com/office/drawing/2014/main" id="{0579644A-4A0E-E501-FC57-0D0427133A25}"/>
              </a:ext>
            </a:extLst>
          </p:cNvPr>
          <p:cNvSpPr/>
          <p:nvPr/>
        </p:nvSpPr>
        <p:spPr>
          <a:xfrm>
            <a:off x="5013326" y="1247775"/>
            <a:ext cx="3287713" cy="1042988"/>
          </a:xfrm>
          <a:prstGeom prst="wedgeRectCallout">
            <a:avLst>
              <a:gd name="adj1" fmla="val -111660"/>
              <a:gd name="adj2" fmla="val 796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kern="18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DEFINIÇÃO DO PROJETO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8114953-9DD2-28BD-F98F-1E85C864FDA1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5666769-FB09-0724-6129-E548553E3353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2054">
            <a:extLst>
              <a:ext uri="{FF2B5EF4-FFF2-40B4-BE49-F238E27FC236}">
                <a16:creationId xmlns:a16="http://schemas.microsoft.com/office/drawing/2014/main" id="{4EC24D0C-88AE-9628-4F28-78109D90705E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42CCB295-B4B9-C06F-CC24-3E1346B53D4A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C4B1B5F-A73D-C1FE-A5A4-810A30917F25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661718BD-7406-5BB4-6E7B-A1748FBCB31E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475354F6-3446-F8DD-93C7-5D468EC57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29361542-D06C-48DB-C22A-8FC0D2B63757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4ACB1B9-6C3C-FC30-6A1E-6A43AB7D7A66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2CAF664F-5219-7A99-C6FB-CABEAB71DBA3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C7C95DA9-D296-0475-286E-0A5CB4285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14CDE92C-F79E-28B4-DB78-5A38EA4A23BB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8E5F9D0-BA79-447C-15DB-A1153F674150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D90521E-5487-4621-556A-F8486C33A35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D6831F70-8E2B-7881-764D-79A49545A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37DBA753-D3F3-50C3-0BAB-0A3B6FFC7469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989253D-C317-274E-F2B1-516FC097D9F9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62DAD3F0-5E51-F785-981C-E486D03D1BA2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FA3889DE-AD62-8951-CD91-504007EDC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92E07FB6-E1C0-F42F-3FF1-38FB58E655B2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A0F1C4D5-18A3-C545-2F8D-192355238A4F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60C1C353-54F4-A9BA-64D3-238B18F8806C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1293A448-482E-255C-3A46-CC6029A44A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B78DF96-D8F2-4C2D-A1CF-202EBD740919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D435E952-3F48-ABAA-BC29-33E9C3A81AA8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BF37C70-B09D-5681-3818-D6803009053E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2958100B-161C-7159-D9E6-5197DEE6B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780C27A7-5157-5BC3-F133-50B4E96D3C35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87C0CD08-F325-4854-4A56-462924AD8486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3D64CC6-F5E4-BAAF-E0E6-C95B602B7DC3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C1B1EC05-183E-D6F8-399B-158BF580A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F68E981C-F333-6754-D5E5-BE6E5110DF2E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F0DAE68-1507-A7EB-11B1-F7595D2718C3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8AE2496-369E-B13B-4027-17AB5F5B7B9C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15452DD4-D977-F074-2768-96B9CD18E3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E77085E0-81AF-4BE2-828D-673F2A08740B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5531464F-7BFE-2997-410D-0DC6E382551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11A9BA40-F124-BACE-BC19-FFB26DA69C10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F5BC4537-1CA4-A868-0603-D2905039C8B1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31379119-2005-6E40-1D0F-CB109FFD2952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F97DB690-0238-307C-306A-6F415C9F0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EEA67A85-41DC-4B85-63E7-27B4335076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A22F3F76-E31D-4730-7C11-A5F81957E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E2D59F5-0DE3-295B-6507-A9312B0EE990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9B280B79-C396-6B1C-C0F1-FA5CBB8801A7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EBAE432C-5D37-0A7D-FC36-944B3AE3D706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73288E8A-0737-292D-8FBA-0745E3C21B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F0C745A9-80FB-7F34-12BE-01013DF55803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08D65A39-0DBE-2165-F1FA-331054CF9985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CBAE097F-7A2D-8CC0-031C-1DA691FB1C99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E12FE997-8631-B2B2-A42A-7120285B9B58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49EBB799-F4EA-5701-C69A-147429FE6C92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A159852E-1A55-8FB1-7651-E899D993F3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A3F4D8F8-A671-E4B4-66D7-5005E369C400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AF0584CA-E40C-4D98-FA9E-AB166E8B5A1C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D4188D6B-11F9-3B57-DBD6-84597E8556A3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1476E2D6-AAA0-3D86-19BA-DDDBC36251FB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D61D76A8-040B-A8B0-E38F-978ED2042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24D69DC6-1E1F-696D-FEB7-C8191949A419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FF4AA9C6-53BE-56A9-9499-88A97FBDA230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72439AFB-14B4-2C52-E2BE-7D1439D61D20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208027A0-2A20-B04E-2B1B-31377FBA6D5F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2EC72E27-E6AF-9C1C-8BDF-3BF31B5F73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A7D8D7A1-2EE1-9351-264F-46B62F87A0EC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C5ED13C-2449-2688-2DE7-256660A85B3C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2" name="Retângulo 84">
            <a:extLst>
              <a:ext uri="{FF2B5EF4-FFF2-40B4-BE49-F238E27FC236}">
                <a16:creationId xmlns:a16="http://schemas.microsoft.com/office/drawing/2014/main" id="{E1DADFD2-6CFA-1504-5E0E-B1A896554B5F}"/>
              </a:ext>
            </a:extLst>
          </p:cNvPr>
          <p:cNvSpPr/>
          <p:nvPr/>
        </p:nvSpPr>
        <p:spPr>
          <a:xfrm>
            <a:off x="5197476" y="247651"/>
            <a:ext cx="1800225" cy="256222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3" name="Retângulo 161">
            <a:extLst>
              <a:ext uri="{FF2B5EF4-FFF2-40B4-BE49-F238E27FC236}">
                <a16:creationId xmlns:a16="http://schemas.microsoft.com/office/drawing/2014/main" id="{05E1A5F1-C4A3-0AFC-61CA-05B62253439F}"/>
              </a:ext>
            </a:extLst>
          </p:cNvPr>
          <p:cNvSpPr/>
          <p:nvPr/>
        </p:nvSpPr>
        <p:spPr>
          <a:xfrm>
            <a:off x="3397251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Texto explicativo retangular 162">
            <a:extLst>
              <a:ext uri="{FF2B5EF4-FFF2-40B4-BE49-F238E27FC236}">
                <a16:creationId xmlns:a16="http://schemas.microsoft.com/office/drawing/2014/main" id="{6F675502-906D-CF9E-054E-AE9B2B3196BE}"/>
              </a:ext>
            </a:extLst>
          </p:cNvPr>
          <p:cNvSpPr/>
          <p:nvPr/>
        </p:nvSpPr>
        <p:spPr>
          <a:xfrm>
            <a:off x="6146800" y="2327275"/>
            <a:ext cx="3278188" cy="1009650"/>
          </a:xfrm>
          <a:prstGeom prst="wedgeRectCallout">
            <a:avLst>
              <a:gd name="adj1" fmla="val -104105"/>
              <a:gd name="adj2" fmla="val 15522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QUALIDADE  E REQUISITOS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80402E6C-1465-88D3-E0CA-9DB2779D5391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AEC9BDC-B915-E4BB-8019-2E210DD73D0B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2054">
            <a:extLst>
              <a:ext uri="{FF2B5EF4-FFF2-40B4-BE49-F238E27FC236}">
                <a16:creationId xmlns:a16="http://schemas.microsoft.com/office/drawing/2014/main" id="{CA7395BD-5926-6833-085D-D00F3D1B1E9F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3FB43138-5AD5-51E9-758E-636D879AC30F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0B1C0359-B394-9D5F-AE6F-7FD845504A1A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A8FD6A3C-5F56-4071-A822-F287F437FACE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D50AAE3D-93AB-EDF0-53BC-778FFD909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378B1E2E-20EC-0D9C-0E74-0A345331DBA8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F958880C-E381-6AE0-9FA2-C35516CB6B56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F65F7D99-465E-9A17-7FB8-DDBB27F6D861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2E731E5E-6760-411B-F086-0AC1595D2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D378F979-9A3C-1EC3-DFE9-12BA7D8D0DD2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262F005-C9CB-040B-0F6D-3408E0B41A12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7DBD7DB-6BF6-6504-82EE-7515ED66DEF0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F69B5647-830D-FDE8-032A-704B8F78D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270C316D-D5B0-17CC-CD60-E0FAB0F4467F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8FAF0EA-BB98-5EC7-BFA5-3CDA7B14420B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8E7F702A-2A00-E6FB-5577-1E4F6291A100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AAD5AC20-0C3D-D0A1-0D34-582CD1ADE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9ACA065B-9C63-95EC-2E32-14B21560E899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AD73A20D-245D-90E1-A975-759783E6187B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04018D3-F697-A5E5-331B-C8FF5BD87CBE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0025C946-FFB1-AA20-659D-BD9C42D69B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83985C0-828E-3EBF-C86B-B953521122DB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9C6EA1B-9D60-BB9E-92E6-FA58E608981F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56413D0-15A9-2D97-D221-B0DC4D617C93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096E9C8B-7380-186C-D80C-5F38BAAA6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000527CD-E38B-79BB-BDF9-8DE85C43BD1B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9B554A4F-CA7F-D16A-375A-B7F47C179077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994B417D-FFA0-3EC7-8AA0-F7C48ACF5FA7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3C52B58A-0BCA-681A-DB07-1EDDBFF3B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D0E610DB-311C-187A-CE17-EB336E8F48B1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10A1692-53EA-1FEF-A357-6A5E2A622609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BCE46E76-22B3-2B28-B33F-4558345C949F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7927A59A-AA60-568F-7628-556B85BA6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D70EEA4B-9A6C-73B8-F7B4-FF1C82CE3DA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68B29A67-D1B3-7165-36FC-2789D0B83AA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85F4120D-2EE8-4161-708D-AF430C116DAB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6AF1E461-613C-00D8-93AA-6E47C0CFF023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E9FA6AE8-1A8E-9926-D63C-224B2563F12F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671D8C49-CDFA-42C8-2D86-A9620FADC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BD572EE2-2C06-756A-CF90-A4C0AE3AB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5A0EA886-ACE2-6049-2982-C01270C5C4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8EEAB8E-FC8C-B427-191D-5F234B0300B6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3E6928EF-7607-8F3D-5CB4-DBB82AABAFC7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3767B496-7C8D-136C-6C15-AE1F8E03BFF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8A8B5C35-EC79-C484-B650-14DE6749E3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C88476A1-2E30-06E9-6378-8B76265BA7DC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A86BC53D-748E-F952-E56E-7706C248202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AF3B1BB4-C7EE-BB88-8B67-A63502B5F809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E1657C1-9FF9-F159-340B-66DC5C083DE5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5EED038F-FC39-C9EA-52E5-4FFCD47D1FDD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D3DA3D90-190D-AF4B-211F-EF67D61C1F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FBD2B964-4EBA-C150-99CC-700074059E9D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D662B5C2-642A-BE9E-AC85-EC7BA73B6104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3463A882-32CC-13C6-D804-839DCC66BA48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7CFBD349-C2E1-A933-09C2-9FE6C18629D0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85A7A569-46DF-A9CD-F57E-87D0997A5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939E0518-58C9-3B1D-1272-04BC48CB1EE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A8F4C57B-9BD1-4D15-F8B8-B02C1DA746F6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963D48A4-D52B-4AC6-E6E4-8FFC42C87C7F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67B296A3-7046-D55A-16E7-74FCA1F1EC2C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0F025531-DD09-663A-DD4B-8CAEB73B8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0C3BB4E-DD47-DF5F-083F-96191B09C185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9330CAA-7E99-8427-A69C-3C5642DADFB7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91B64621-F720-E2D4-DA02-10CCF6A236C8}"/>
              </a:ext>
            </a:extLst>
          </p:cNvPr>
          <p:cNvSpPr/>
          <p:nvPr/>
        </p:nvSpPr>
        <p:spPr>
          <a:xfrm>
            <a:off x="5197476" y="247651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F9B07865-D67C-83D0-812B-3DBFA67F58EE}"/>
              </a:ext>
            </a:extLst>
          </p:cNvPr>
          <p:cNvSpPr/>
          <p:nvPr/>
        </p:nvSpPr>
        <p:spPr>
          <a:xfrm>
            <a:off x="1693863" y="1646239"/>
            <a:ext cx="3289300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ORGANIZAÇÃO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A5806AE1-E493-378E-9CB8-01CDF05C8B91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25914A6-72C0-E4F1-73EB-3CFB66204FB1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2054">
            <a:extLst>
              <a:ext uri="{FF2B5EF4-FFF2-40B4-BE49-F238E27FC236}">
                <a16:creationId xmlns:a16="http://schemas.microsoft.com/office/drawing/2014/main" id="{45337FC0-7871-F8A4-4701-BAC104017876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AE2DB07C-11F3-AB47-2551-8B787D63BF2A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3C5F1EB-4C25-2350-2439-716D784283A0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2F6D4464-D971-7AB8-B6FC-4805FCD480DD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A82723ED-736F-FF60-EA76-9F09FAD23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79982EAB-07A3-F87A-7CAE-B21363E2621D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D0A2E48-4480-F8C0-1F48-3FBA421D02D8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D4C3BFA-E594-90D0-9EBF-4290D2A3B321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9697064F-3876-E6F3-014E-85245EF10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76D8BBD4-D2E9-690E-4D23-8AD1060F9164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AF95834C-5B65-82A9-276D-5C1EB6FC3382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0DB9397-6190-B689-C424-A4FE8C8C1AB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43BEE97F-A59A-E34E-2773-8A8A4648E2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198597A5-39F7-F1CC-0DC7-D098F762E4E0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2A219CE-5967-3C6F-8495-17A7D178F04D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827C30B6-CDCC-0AC9-3953-ECFB4A97D845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6DF049F5-A0BE-70BE-0A7F-5539886B4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7C81E246-BB40-2B43-88F8-F6CBD32D14B1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945CA7-33F1-5F96-B85F-FB5EA520E136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3AAAE9-EEE7-FF55-E4A5-24CFB5F9CE4F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76FBCC24-4D86-EDD1-1B77-9535DBF6A0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D1F1223-E0C3-2F41-468D-880676CDEE5E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9735524-6A23-6F63-9EB0-906E5E7C663D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8E887F12-0E9B-F653-A7C3-54BDF8570A87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C4E40AB2-302F-779A-358F-4261756F5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4B913568-555D-6F67-E52D-5EF7E7945F23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C4B0EF6A-33A3-4825-1829-CAE5ABFAE5F8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25D0F679-EAD3-7587-3077-04F7C1C522B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8D35D862-67E6-4222-0AD5-4AAE080E7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BC70A692-B9E5-3DCD-D245-D18EAC4F1F7D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FC06D158-C886-417B-494A-F771C0B8559D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8025575-25C3-E8F6-E860-8BF77B98B9D6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C70EEAA4-6183-0283-E468-62D876A73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261ED0B9-3B27-A34D-CE70-99679EFFE2CF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FDFCC25-75B7-25B4-D84B-AD146080564E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C9CBCD2-B43D-1C54-A2C2-AC7BFBE824E4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CA706263-98FF-D068-FD6D-C4AF5B438D11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505C0F5-CAD9-AD92-0AC3-1418C68E814C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DB27B5D3-C002-CCC2-CA66-B30CAFA31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AA1A3C9C-E3FB-2B4A-232C-EE9FCC5E2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BF882AB9-13EF-13EE-E5F8-364DD0946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45A10524-1C70-7D4D-0055-1244BBB9C072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597BFAB5-3830-6F79-F855-D2F397BF7F9B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F6A5602B-7617-E753-9A06-69A7D54992E0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6C395D29-5BE9-6F21-1C99-E136152967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1881F5A3-8CE1-46BA-15A8-C0D72A03FAD7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F852560C-9D40-8F91-402A-D5036082C122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FA3057C5-57BE-7487-1CC6-87AD3073E75F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C0518E8-8C30-DF9D-BA19-180EA78C32CB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D2FCA6DE-DA42-3DBC-18DA-D022CE8657A7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88E8EC0E-5FF8-5E09-0B4F-E248472D4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9666EB20-7F27-F7AF-6719-4E1769825982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85796E47-4234-7C8D-E50F-4EF31EC17C96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6AB6DE16-EE7B-AD98-6D43-40E24CC88C8A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89B3F77C-2563-A878-278D-CB24662FBCCE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1BD270C9-1B72-119A-F977-E508C5706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DC46AA01-C89A-5A7F-DED7-82BD17AC7AB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06DF8C20-1F6C-368C-17AB-3A73556C2530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DDA38B50-7133-467E-6C08-A93A80EEE1C4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26D247B-CC81-425B-A83E-C344631BCBBD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A4071CBA-703B-F4B9-AD3D-4912E4F3E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25A6AE83-DE42-B119-8322-FF78587FF256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6A6C469-4026-B3FC-3ED2-E87CF2E89812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7">
            <a:extLst>
              <a:ext uri="{FF2B5EF4-FFF2-40B4-BE49-F238E27FC236}">
                <a16:creationId xmlns:a16="http://schemas.microsoft.com/office/drawing/2014/main" id="{C2BC0C9C-5EAC-FEBB-A190-85248006546C}"/>
              </a:ext>
            </a:extLst>
          </p:cNvPr>
          <p:cNvSpPr/>
          <p:nvPr/>
        </p:nvSpPr>
        <p:spPr>
          <a:xfrm>
            <a:off x="5211763" y="5108575"/>
            <a:ext cx="3586162" cy="14160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Retângulo 84">
            <a:extLst>
              <a:ext uri="{FF2B5EF4-FFF2-40B4-BE49-F238E27FC236}">
                <a16:creationId xmlns:a16="http://schemas.microsoft.com/office/drawing/2014/main" id="{456A3B93-C1B8-8B08-F005-24DFB2D9D50D}"/>
              </a:ext>
            </a:extLst>
          </p:cNvPr>
          <p:cNvSpPr/>
          <p:nvPr/>
        </p:nvSpPr>
        <p:spPr>
          <a:xfrm>
            <a:off x="6997701" y="247651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169331A1-5231-6251-8715-1591BF1B9C47}"/>
              </a:ext>
            </a:extLst>
          </p:cNvPr>
          <p:cNvSpPr/>
          <p:nvPr/>
        </p:nvSpPr>
        <p:spPr>
          <a:xfrm>
            <a:off x="2759075" y="1247775"/>
            <a:ext cx="3289300" cy="1042988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ESCOPO</a:t>
            </a:r>
          </a:p>
        </p:txBody>
      </p:sp>
      <p:sp>
        <p:nvSpPr>
          <p:cNvPr id="107" name="Texto explicativo retangular 85">
            <a:extLst>
              <a:ext uri="{FF2B5EF4-FFF2-40B4-BE49-F238E27FC236}">
                <a16:creationId xmlns:a16="http://schemas.microsoft.com/office/drawing/2014/main" id="{3EE0EE94-38F9-5DD1-9192-09BF25193130}"/>
              </a:ext>
            </a:extLst>
          </p:cNvPr>
          <p:cNvSpPr/>
          <p:nvPr/>
        </p:nvSpPr>
        <p:spPr>
          <a:xfrm>
            <a:off x="2746375" y="3506788"/>
            <a:ext cx="3278188" cy="1009650"/>
          </a:xfrm>
          <a:prstGeom prst="wedgeRectCallout">
            <a:avLst>
              <a:gd name="adj1" fmla="val 84676"/>
              <a:gd name="adj2" fmla="val 10176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trabalho a ser feito </a:t>
            </a:r>
            <a:b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 as condições na qual será feito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D464C5D-FF9D-2D64-DF2E-D9F13FBC4133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F79C0A0-D700-2ADA-7F33-9539A1F6139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2054">
            <a:extLst>
              <a:ext uri="{FF2B5EF4-FFF2-40B4-BE49-F238E27FC236}">
                <a16:creationId xmlns:a16="http://schemas.microsoft.com/office/drawing/2014/main" id="{194C55A4-86DB-85FE-4C00-EDBD1B888C00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01F95D7A-B9E3-555E-9E22-44DFAF57D439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2032CC3-EEEE-5C71-3E8D-7B4AFC56772B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3B2C86E4-8A6A-5AF0-592E-4208CE0D6778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118374E9-D994-F358-B628-3223345BE9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32E35245-46FB-BE7A-FEEC-3D94064BABB4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0EA294A-8A91-D02D-8555-5A52A5395F97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FE22F8A-716A-E1FC-5580-1827E68B5549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5D5B2703-DC6E-263E-9B16-9F87ABDC6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244E13FF-54A1-209C-36EE-1B7331EDEC38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50E6349-6A74-CAA1-72CD-C892E07DAFE9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0AB3148-19AD-55BD-4D18-3F5A6BFD61C2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49983EF7-3D25-3AE8-D2AA-C2B872583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45C6FD1D-5500-199C-4F9B-2B56C40275AA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21F8301-B007-D074-E076-55DE7E8D29A6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46DBBF40-D5E8-5FD7-4132-0B15164692C8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E7D4FBF3-C09B-2F15-2C5C-E4A0A6817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08DE155F-61C6-E4AA-D42A-7D6D4A63F8CF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6572A6B-676D-D29E-6261-BF9694BEEF4F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894E2F5-469D-E6B9-FAE7-916FF2E9C802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A0000BB7-B8CC-2C65-93AB-46A26D959C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FF38D27-F4EC-783D-D986-53C2002C647D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F78E33C-39CF-D299-20A9-92B8D773491F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22A201E-0300-02C8-B9C1-5B8D5AA3B906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6B648C94-E6C0-EE34-D606-1FBEA6404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9C9CE201-4966-6226-1301-785FAF0E740D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0C7FEAE0-EAA8-1C66-F562-C85B466AD85A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45036CB4-2FBF-C57F-841F-D2DEAE31D68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89B85C26-25AC-3075-958C-F44AE2E03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7696708C-596A-73A0-26B8-293F20FF177F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6F71CF5-AF92-775A-79C8-4A4AF7D95B0A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D1C76FBD-D8CE-D68E-6087-6F9E8034EA05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3E9E6918-1A75-2FDF-D603-151D3965B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08A6581C-4C5D-262A-F5E7-A1E68D9E2538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E644C63F-8C41-51D0-3FEA-EFF671FB3B6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E2B985E-C917-5642-2CA9-47CA8B8FA03C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6D81597F-8FDE-D400-5FB7-130983E0ED6F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D9B50746-35CF-C9D0-5F98-0E1F9E57D965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B505AC1E-C533-6D86-4957-46059FBEA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C76C38BE-7698-52C6-1ABE-383DF13FF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4FFA4EC4-C2B5-6989-5051-A58ACC1A8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6C9AC71-6D60-FEC1-5054-846337372DB5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89DF8202-8FDD-BFD4-8C5F-D2124E62BA02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57101FDA-493B-38F0-295A-F56263B3CD69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A23912D8-8F25-1DD1-0ACC-4BB7F6A1CC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34E961CF-F313-5454-8985-9C6C21663681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8FB00959-AA72-91E5-237E-03BCA5392777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369C8E44-814B-918F-C76A-F2A6C733B3E1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F586156-AA6C-463B-488B-9D9F5750AEC6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36E06E25-289B-9234-3521-FB70F6FAF46B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2505C207-2FD5-D8DC-8B69-5D930916D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91CF38D6-3C9F-0481-C5F3-136E7892B9AB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0AFE9D20-3C50-FBAB-704D-9A4A61FA94C9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8D205C6B-DB17-C840-4BAA-871570AB040C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631701FE-A94A-42BA-06FF-32116FEA0C2A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497742CD-7EB0-047F-A45C-ED625264B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AC06D731-2571-AE1E-6441-1FF3ADA739D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CD1DE2F8-C609-4C9E-2122-69AB5E0D3738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930C9865-7084-88B4-318C-393110BE27AF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9EFBBE1-8697-D5E3-EBC6-738A802E2A47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D86A4D7A-57A5-3FD6-FDA4-43A3DF7AC1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9393284-5428-AD57-EFF0-0F03CFE41742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CBFF126-CFDC-2BFD-E19D-D37BB0B31583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43794C16-5720-DBDE-82C7-597F3A6F6B28}"/>
              </a:ext>
            </a:extLst>
          </p:cNvPr>
          <p:cNvSpPr/>
          <p:nvPr/>
        </p:nvSpPr>
        <p:spPr>
          <a:xfrm>
            <a:off x="8807451" y="247650"/>
            <a:ext cx="1800225" cy="2281238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Texto explicativo retangular 86">
            <a:extLst>
              <a:ext uri="{FF2B5EF4-FFF2-40B4-BE49-F238E27FC236}">
                <a16:creationId xmlns:a16="http://schemas.microsoft.com/office/drawing/2014/main" id="{9DB3EE38-FD07-9830-AA81-300E4B2BA036}"/>
              </a:ext>
            </a:extLst>
          </p:cNvPr>
          <p:cNvSpPr/>
          <p:nvPr/>
        </p:nvSpPr>
        <p:spPr>
          <a:xfrm>
            <a:off x="5018088" y="1244601"/>
            <a:ext cx="3287712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RISCOS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48D3075-5A3B-18E3-059B-9C8A6DC911B3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610A8847-FBBF-3E5D-6A39-DCC181C99E0B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2054">
            <a:extLst>
              <a:ext uri="{FF2B5EF4-FFF2-40B4-BE49-F238E27FC236}">
                <a16:creationId xmlns:a16="http://schemas.microsoft.com/office/drawing/2014/main" id="{A29F0034-8EF2-C865-CB9C-7A89F831398D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DC756B5F-65F2-9696-9BED-1205F27E99BA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2422F061-9307-957D-96B5-913BC8365E80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70DB50B2-9091-F9C9-B312-2E39C95B2240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6D57A86D-9772-9D0C-6A2A-6FF62E20A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2A3BA5D3-F263-5991-BA55-C6EC09420C8F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ED26D0F-8D25-A2D0-70B9-CBC5277862EF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8A7BE90-E8DE-F745-A870-0A29FC6F1A7D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988008BA-DF3C-5BCD-C11B-2CE1BF8AC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0C97A0FD-DCFF-1454-C56C-7D9780B694C2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D4E0DDCB-5337-0958-7079-8511B86D03BA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0ABC5066-1698-D61A-9043-D5C54CBD3245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765D41F1-465E-2570-5534-45D7D291D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6ABFB9A3-9F2E-5BCB-D7AC-AD13AC021D67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5B67F112-E696-5ECA-E2B4-72110FD4FF4A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2BB6C0B-0736-DCD0-E817-225FDACEDD01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517EBD75-ADEB-AA48-8B31-60C3BA10D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41B1B154-2D34-EE8A-F904-964E0A21044D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D26DC5D-0F6A-5DEA-78A5-BFF835B4D56F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BBE605AE-78F4-0B4F-74B5-9724A4653A52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EC8241B4-CF31-5400-940F-B43AEE51B8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28A7829-BE9B-24D0-8ED4-1156CAB19434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9D34BCB8-642F-D3AB-D412-8B6E8B554228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3D3731B-C5D5-4F18-0149-DF1A48921B96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C1AE4361-0611-3FB1-4861-1C6A9D3B2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9E552F7A-6EF5-5CB9-BF1F-DDCBCB229F66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0BFAF916-A8EF-D3C1-4987-9B0F2CC632BD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42A6BB85-9146-594C-79D5-B5F83A96C247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7ED3D3B2-A29A-410C-66B6-39492D7B18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E427C443-78EE-253C-84BE-AF90C4C8C4ED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39362A9-7243-74B6-FA66-EB5BE34CDC0D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9750D7B2-E85C-69AB-1359-A30A65811310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A03BA57F-FEE6-61B8-420F-9158BF655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882576AE-D364-F5B6-F9D6-7C034A78321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982A83B1-51D2-3C70-B3A2-2EE944846087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A6231C3-9F82-8CF7-7964-87BA0CE02F29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87FC4B74-ABD3-04BD-AC5F-C4AF6303C0E9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E26336D4-9AFB-E252-0F25-A0B77470569B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0E57396C-FBD5-C6D1-269E-EADA3AF6F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191DE5C6-E005-0B38-380B-C86A814A6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32FE98E2-9E9B-FF45-D4AA-838C7EFD5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CBCFAA59-81E8-4D36-AF39-119DDE671632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368D6DF6-9829-803E-2834-4F89209FD165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D1BD24A1-3823-C5CA-C03E-D940D489D366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745DF0D4-3AD4-457B-E1C9-4A837A9A3A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E75EC61F-B6E5-403E-C6D0-9BD58CD86526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A36B5AD2-A35C-7688-0989-B11FA4CCA81C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FB9F7904-702C-DFF7-AA90-9BA4E7C052C7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A9E35280-65D3-65AD-F859-A6054533CDFC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90852480-CD7D-6213-FB8A-1FC7B8C85690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D6A62F9B-1C43-1BCB-5FAB-E4A0C73E7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19EA5902-075F-587A-CA59-CC95897561CC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DF4B1871-B78A-1E3C-8D94-030F9BF78F02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8B1640C4-F20C-54A6-53E2-02080B099724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BCFD2FA-5140-DD0A-2058-AB284179B400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F64295EE-2862-3FA8-29FC-D369665FD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AB241CCC-34D2-55F3-10B3-5D038BB8A36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49FEAF76-AA7C-DFA9-08A4-2C06E40859D7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C2959A21-8A88-ECC7-DF68-9E93122AB233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40B6ED7-1F11-8F5C-7F7A-2858CB2CFA43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9B2F2221-C560-A0CD-9D97-F80FC1FD5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3F939173-9A3D-12D9-3AB3-B7AF13316873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DD9A875-CCF5-22B0-427D-1D91195A63DD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87" name="Texto explicativo retangular 86">
            <a:extLst>
              <a:ext uri="{FF2B5EF4-FFF2-40B4-BE49-F238E27FC236}">
                <a16:creationId xmlns:a16="http://schemas.microsoft.com/office/drawing/2014/main" id="{528A39E3-9196-7DFB-CD35-594610DF6873}"/>
              </a:ext>
            </a:extLst>
          </p:cNvPr>
          <p:cNvSpPr/>
          <p:nvPr/>
        </p:nvSpPr>
        <p:spPr>
          <a:xfrm>
            <a:off x="3417889" y="1244601"/>
            <a:ext cx="3241675" cy="1044575"/>
          </a:xfrm>
          <a:prstGeom prst="wedgeRectCallout">
            <a:avLst>
              <a:gd name="adj1" fmla="val 71236"/>
              <a:gd name="adj2" fmla="val 168148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PROGRAMAÇÃO </a:t>
            </a:r>
            <a:b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TEMPO/CUSTO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7AA819B0-D00A-F3D9-0C17-A534156B3B2F}"/>
              </a:ext>
            </a:extLst>
          </p:cNvPr>
          <p:cNvSpPr/>
          <p:nvPr/>
        </p:nvSpPr>
        <p:spPr>
          <a:xfrm>
            <a:off x="7023100" y="2809875"/>
            <a:ext cx="1784350" cy="22796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9" name="Retângulo 84">
            <a:extLst>
              <a:ext uri="{FF2B5EF4-FFF2-40B4-BE49-F238E27FC236}">
                <a16:creationId xmlns:a16="http://schemas.microsoft.com/office/drawing/2014/main" id="{AB30243D-B164-ACC4-5207-798DE68B7062}"/>
              </a:ext>
            </a:extLst>
          </p:cNvPr>
          <p:cNvSpPr/>
          <p:nvPr/>
        </p:nvSpPr>
        <p:spPr>
          <a:xfrm>
            <a:off x="8807451" y="2551114"/>
            <a:ext cx="1800225" cy="4002087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3193EF0-8DDB-DE3A-03A8-7461C00C0EDD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7BECDB6-7BD7-1B4E-1802-9C742C17AD8E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20EFC7-ED21-4253-92D4-E2FBCB131E7C}"/>
              </a:ext>
            </a:extLst>
          </p:cNvPr>
          <p:cNvSpPr txBox="1"/>
          <p:nvPr/>
        </p:nvSpPr>
        <p:spPr>
          <a:xfrm>
            <a:off x="1637115" y="1720840"/>
            <a:ext cx="8917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>Atividade 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/>
              <a:t>Projeto Modelo Canvas</a:t>
            </a:r>
          </a:p>
        </p:txBody>
      </p:sp>
    </p:spTree>
    <p:extLst>
      <p:ext uri="{BB962C8B-B14F-4D97-AF65-F5344CB8AC3E}">
        <p14:creationId xmlns:p14="http://schemas.microsoft.com/office/powerpoint/2010/main" val="14482904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688"/>
            <a:ext cx="10515600" cy="151216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3768DBA-B3F0-D0FE-88DD-CCE072CA56A4}"/>
              </a:ext>
            </a:extLst>
          </p:cNvPr>
          <p:cNvSpPr txBox="1">
            <a:spLocks/>
          </p:cNvSpPr>
          <p:nvPr/>
        </p:nvSpPr>
        <p:spPr>
          <a:xfrm>
            <a:off x="1838447" y="1988840"/>
            <a:ext cx="8515106" cy="2461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Inteligência Artificial na Educação</a:t>
            </a:r>
          </a:p>
        </p:txBody>
      </p:sp>
    </p:spTree>
    <p:extLst>
      <p:ext uri="{BB962C8B-B14F-4D97-AF65-F5344CB8AC3E}">
        <p14:creationId xmlns:p14="http://schemas.microsoft.com/office/powerpoint/2010/main" val="222882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A9BB3E0-9DF7-4144-BBC2-57BBD365398B}"/>
              </a:ext>
            </a:extLst>
          </p:cNvPr>
          <p:cNvSpPr txBox="1"/>
          <p:nvPr/>
        </p:nvSpPr>
        <p:spPr>
          <a:xfrm>
            <a:off x="1085525" y="683979"/>
            <a:ext cx="1002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ril"/>
              </a:rPr>
              <a:t>O que NÃO é 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5FD3A1-7DBA-43E3-8E98-024FA7E7AB01}"/>
              </a:ext>
            </a:extLst>
          </p:cNvPr>
          <p:cNvSpPr txBox="1"/>
          <p:nvPr/>
        </p:nvSpPr>
        <p:spPr>
          <a:xfrm>
            <a:off x="1085526" y="1628800"/>
            <a:ext cx="10020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administração e a rotina da sala de aula assim como o planejamento e a gestão do ambiente escolar, NÃO são projetos.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atividades continuadas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sem prazo para terminar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Geralmente rotinas, processos ou atividades funcionais NÃO são projetos.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projeto é um empreendimento organizado, orientado para realização de tarefa específica, não rotineira, que contrasta com a repetitividade e o volume de atividades funcionais e dos processos.</a:t>
            </a:r>
          </a:p>
        </p:txBody>
      </p:sp>
    </p:spTree>
    <p:extLst>
      <p:ext uri="{BB962C8B-B14F-4D97-AF65-F5344CB8AC3E}">
        <p14:creationId xmlns:p14="http://schemas.microsoft.com/office/powerpoint/2010/main" val="142909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Exemplos de projetos educacionais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484" y="1772816"/>
            <a:ext cx="9289032" cy="4525963"/>
          </a:xfrm>
        </p:spPr>
        <p:txBody>
          <a:bodyPr>
            <a:normAutofit/>
          </a:bodyPr>
          <a:lstStyle/>
          <a:p>
            <a:r>
              <a:rPr lang="pt-BR" sz="4000" dirty="0"/>
              <a:t>Reforma curricular</a:t>
            </a:r>
          </a:p>
          <a:p>
            <a:r>
              <a:rPr lang="pt-BR" sz="4000" dirty="0"/>
              <a:t>Criação de novos cursos</a:t>
            </a:r>
          </a:p>
          <a:p>
            <a:r>
              <a:rPr lang="pt-BR" sz="4000" dirty="0"/>
              <a:t>Capacitação de docentes e gestores</a:t>
            </a:r>
          </a:p>
          <a:p>
            <a:r>
              <a:rPr lang="pt-BR" sz="4000" dirty="0"/>
              <a:t>Adoção de novas tecnologias</a:t>
            </a:r>
          </a:p>
          <a:p>
            <a:r>
              <a:rPr lang="pt-BR" sz="4000" dirty="0"/>
              <a:t>Interação com a comunidade</a:t>
            </a:r>
          </a:p>
        </p:txBody>
      </p:sp>
    </p:spTree>
    <p:extLst>
      <p:ext uri="{BB962C8B-B14F-4D97-AF65-F5344CB8AC3E}">
        <p14:creationId xmlns:p14="http://schemas.microsoft.com/office/powerpoint/2010/main" val="3956907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18893</TotalTime>
  <Words>2301</Words>
  <Application>Microsoft Office PowerPoint</Application>
  <PresentationFormat>Widescreen</PresentationFormat>
  <Paragraphs>696</Paragraphs>
  <Slides>78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7" baseType="lpstr">
      <vt:lpstr>Arial</vt:lpstr>
      <vt:lpstr>Aril</vt:lpstr>
      <vt:lpstr>Calibri</vt:lpstr>
      <vt:lpstr>Karla</vt:lpstr>
      <vt:lpstr>Tahoma</vt:lpstr>
      <vt:lpstr>Trebuchet MS</vt:lpstr>
      <vt:lpstr>Verdana</vt:lpstr>
      <vt:lpstr>Tema do Office</vt:lpstr>
      <vt:lpstr>PhotoImpact</vt:lpstr>
      <vt:lpstr>O Modelo de Projeto Canvas   The Project Model Canvas (PMC)</vt:lpstr>
      <vt:lpstr>Definições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Exemplos de projetos educacionais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Escopo de um projeto 5W2H</vt:lpstr>
      <vt:lpstr>Ciclo de vida linear do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Etapas de elaboração Projeto Modelo Canvas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Aprendizagem baseada em problemas/projeto</dc:title>
  <dc:creator>Carlos Y. Shigue</dc:creator>
  <cp:lastModifiedBy>Carlos Shigue</cp:lastModifiedBy>
  <cp:revision>103</cp:revision>
  <dcterms:created xsi:type="dcterms:W3CDTF">2014-04-09T02:07:31Z</dcterms:created>
  <dcterms:modified xsi:type="dcterms:W3CDTF">2023-11-07T15:27:31Z</dcterms:modified>
</cp:coreProperties>
</file>