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0" r:id="rId3"/>
    <p:sldId id="304" r:id="rId4"/>
    <p:sldId id="259" r:id="rId5"/>
    <p:sldId id="305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1698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3526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661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850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88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58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8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18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23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880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34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209D4-29CD-4B27-84BD-7CF858065291}" type="datetimeFigureOut">
              <a:rPr lang="pt-BR" smtClean="0"/>
              <a:t>10/01/2023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97B89-6DC4-4D80-937D-1831A37B290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6650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ebokwiki.org/wiki/Guide_to_the_Systems_Engineering_Body_of_Knowledge_(SEBoK)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AFEBF0-8564-4473-A355-ED998FD03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0" dirty="0" err="1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SEBoK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A22254-3EAB-437F-8113-44DBC1D8F7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0" dirty="0">
              <a:solidFill>
                <a:srgbClr val="252525"/>
              </a:solidFill>
              <a:effectLst/>
              <a:latin typeface="Arial" panose="020B0604020202020204" pitchFamily="34" charset="0"/>
            </a:endParaRPr>
          </a:p>
          <a:p>
            <a:r>
              <a:rPr lang="en-US" b="0" dirty="0">
                <a:solidFill>
                  <a:srgbClr val="252525"/>
                </a:solidFill>
                <a:effectLst/>
                <a:latin typeface="Arial" panose="020B0604020202020204" pitchFamily="34" charset="0"/>
              </a:rPr>
              <a:t>Guide to Systems Engineering Body of Knowledge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496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BA97A787-E93F-4DC0-B087-BA72F37981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Guide to the System Engineering Body of Knowledge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SEBoK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v 2.7</a:t>
            </a:r>
            <a:br>
              <a:rPr lang="en-US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31-10-2022</a:t>
            </a:r>
            <a:endParaRPr lang="pt-BR" sz="2400" dirty="0"/>
          </a:p>
        </p:txBody>
      </p:sp>
      <p:sp>
        <p:nvSpPr>
          <p:cNvPr id="7" name="Subtítulo 6">
            <a:extLst>
              <a:ext uri="{FF2B5EF4-FFF2-40B4-BE49-F238E27FC236}">
                <a16:creationId xmlns:a16="http://schemas.microsoft.com/office/drawing/2014/main" id="{A617088D-390F-470B-B051-BF1575D1F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u="sng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https://sebokwiki.org/wiki/Guide_to_the_Systems_Engineering_Body_of_Knowledge_(SEBoK)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1447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657EAC8-CBB3-48F3-9F3D-9EE13AE95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SEBoK</a:t>
            </a:r>
            <a:endParaRPr lang="pt-BR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9DA5A51-2DC1-4615-87F0-B2F045045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11653"/>
          </a:xfrm>
        </p:spPr>
        <p:txBody>
          <a:bodyPr>
            <a:normAutofit lnSpcReduction="10000"/>
          </a:bodyPr>
          <a:lstStyle/>
          <a:p>
            <a:r>
              <a:rPr lang="pt-BR" dirty="0" err="1"/>
              <a:t>SEBoK</a:t>
            </a:r>
            <a:r>
              <a:rPr lang="pt-BR" dirty="0"/>
              <a:t> - System </a:t>
            </a:r>
            <a:r>
              <a:rPr lang="pt-BR" dirty="0" err="1"/>
              <a:t>Engineering</a:t>
            </a:r>
            <a:r>
              <a:rPr lang="pt-BR" dirty="0"/>
              <a:t> Body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Knowledge</a:t>
            </a:r>
            <a:endParaRPr lang="pt-BR" dirty="0"/>
          </a:p>
          <a:p>
            <a:r>
              <a:rPr lang="pt-BR" dirty="0"/>
              <a:t>É um documento online produzido e mantido por:</a:t>
            </a:r>
          </a:p>
          <a:p>
            <a:pPr lvl="1"/>
            <a:r>
              <a:rPr lang="en-US" dirty="0"/>
              <a:t>International Council on Systems Engineering (INCOSE)</a:t>
            </a:r>
          </a:p>
          <a:p>
            <a:pPr lvl="1"/>
            <a:r>
              <a:rPr lang="pt-BR" dirty="0"/>
              <a:t>IEEE Systems </a:t>
            </a:r>
            <a:r>
              <a:rPr lang="pt-BR" dirty="0" err="1"/>
              <a:t>Council</a:t>
            </a:r>
            <a:endParaRPr lang="pt-BR" dirty="0"/>
          </a:p>
          <a:p>
            <a:pPr lvl="1"/>
            <a:r>
              <a:rPr lang="en-US" dirty="0"/>
              <a:t>Stevens Institute </a:t>
            </a:r>
            <a:r>
              <a:rPr lang="en-US"/>
              <a:t>of Technology</a:t>
            </a:r>
            <a:endParaRPr lang="en-US" dirty="0"/>
          </a:p>
          <a:p>
            <a:r>
              <a:rPr lang="en-US" dirty="0" err="1"/>
              <a:t>Fornece</a:t>
            </a:r>
            <a:r>
              <a:rPr lang="en-US" dirty="0"/>
              <a:t> um </a:t>
            </a:r>
            <a:r>
              <a:rPr lang="en-US" dirty="0" err="1"/>
              <a:t>guia</a:t>
            </a:r>
            <a:r>
              <a:rPr lang="en-US" dirty="0"/>
              <a:t> para </a:t>
            </a:r>
            <a:r>
              <a:rPr lang="en-US" dirty="0" err="1"/>
              <a:t>fontes</a:t>
            </a:r>
            <a:r>
              <a:rPr lang="en-US" dirty="0"/>
              <a:t> de </a:t>
            </a:r>
            <a:r>
              <a:rPr lang="en-US" dirty="0" err="1"/>
              <a:t>conhecimento</a:t>
            </a:r>
            <a:r>
              <a:rPr lang="en-US" dirty="0"/>
              <a:t> e </a:t>
            </a:r>
            <a:r>
              <a:rPr lang="en-US" dirty="0" err="1"/>
              <a:t>referências</a:t>
            </a:r>
            <a:r>
              <a:rPr lang="en-US" dirty="0"/>
              <a:t> para </a:t>
            </a:r>
            <a:r>
              <a:rPr lang="en-US" dirty="0" err="1"/>
              <a:t>Engenharia</a:t>
            </a:r>
            <a:r>
              <a:rPr lang="en-US" dirty="0"/>
              <a:t> de </a:t>
            </a:r>
            <a:r>
              <a:rPr lang="en-US" dirty="0" err="1"/>
              <a:t>Sistemas</a:t>
            </a:r>
            <a:r>
              <a:rPr lang="en-US" dirty="0"/>
              <a:t>. </a:t>
            </a:r>
          </a:p>
          <a:p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tem</a:t>
            </a:r>
            <a:r>
              <a:rPr lang="en-US" dirty="0"/>
              <a:t> o </a:t>
            </a:r>
            <a:r>
              <a:rPr lang="en-US" dirty="0" err="1"/>
              <a:t>objetivo</a:t>
            </a:r>
            <a:r>
              <a:rPr lang="en-US" dirty="0"/>
              <a:t> de </a:t>
            </a:r>
            <a:r>
              <a:rPr lang="en-US" dirty="0" err="1"/>
              <a:t>apresentar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assuntos</a:t>
            </a:r>
            <a:r>
              <a:rPr lang="en-US" dirty="0"/>
              <a:t> </a:t>
            </a:r>
            <a:r>
              <a:rPr lang="en-US" dirty="0" err="1"/>
              <a:t>diretamente</a:t>
            </a:r>
            <a:r>
              <a:rPr lang="en-US" dirty="0"/>
              <a:t>.</a:t>
            </a:r>
          </a:p>
          <a:p>
            <a:r>
              <a:rPr lang="en-US" dirty="0"/>
              <a:t>É um </a:t>
            </a:r>
            <a:r>
              <a:rPr lang="en-US" dirty="0" err="1"/>
              <a:t>produto</a:t>
            </a:r>
            <a:r>
              <a:rPr lang="en-US" dirty="0"/>
              <a:t> </a:t>
            </a:r>
            <a:r>
              <a:rPr lang="en-US" dirty="0" err="1"/>
              <a:t>continuamente</a:t>
            </a:r>
            <a:r>
              <a:rPr lang="en-US" dirty="0"/>
              <a:t> </a:t>
            </a:r>
            <a:r>
              <a:rPr lang="en-US" dirty="0" err="1"/>
              <a:t>atualizado</a:t>
            </a:r>
            <a:r>
              <a:rPr lang="en-US" dirty="0"/>
              <a:t> pela </a:t>
            </a:r>
            <a:r>
              <a:rPr lang="en-US" dirty="0" err="1"/>
              <a:t>comunidade</a:t>
            </a:r>
            <a:r>
              <a:rPr lang="en-US" dirty="0"/>
              <a:t>, com </a:t>
            </a:r>
            <a:r>
              <a:rPr lang="en-US" dirty="0" err="1"/>
              <a:t>atualizações</a:t>
            </a:r>
            <a:r>
              <a:rPr lang="en-US" dirty="0"/>
              <a:t> </a:t>
            </a:r>
            <a:r>
              <a:rPr lang="en-US" dirty="0" err="1"/>
              <a:t>regulares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1793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499847-C390-45ED-B287-49A89D40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Engenharia de Sistemas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9A6D5D-E9DA-4E70-A128-3FA26432C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Engenharia</a:t>
            </a:r>
            <a:r>
              <a:rPr lang="en-US" dirty="0"/>
              <a:t> de </a:t>
            </a:r>
            <a:r>
              <a:rPr lang="en-US" dirty="0" err="1"/>
              <a:t>Sistemas</a:t>
            </a:r>
            <a:r>
              <a:rPr lang="en-US" dirty="0"/>
              <a:t> é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abordagem</a:t>
            </a:r>
            <a:r>
              <a:rPr lang="en-US" dirty="0"/>
              <a:t> </a:t>
            </a:r>
            <a:r>
              <a:rPr lang="en-US" dirty="0" err="1"/>
              <a:t>interdisciplinar</a:t>
            </a:r>
            <a:r>
              <a:rPr lang="en-US" dirty="0"/>
              <a:t> que </a:t>
            </a:r>
            <a:r>
              <a:rPr lang="en-US" dirty="0" err="1"/>
              <a:t>possibilita</a:t>
            </a:r>
            <a:r>
              <a:rPr lang="en-US" dirty="0"/>
              <a:t> o </a:t>
            </a:r>
            <a:r>
              <a:rPr lang="en-US" dirty="0" err="1"/>
              <a:t>fornecimento</a:t>
            </a:r>
            <a:r>
              <a:rPr lang="en-US" dirty="0"/>
              <a:t> de </a:t>
            </a:r>
            <a:r>
              <a:rPr lang="en-US" dirty="0" err="1"/>
              <a:t>ciclo</a:t>
            </a:r>
            <a:r>
              <a:rPr lang="en-US" dirty="0"/>
              <a:t> de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completo</a:t>
            </a:r>
            <a:r>
              <a:rPr lang="en-US" dirty="0"/>
              <a:t> para </a:t>
            </a:r>
            <a:r>
              <a:rPr lang="en-US" dirty="0" err="1"/>
              <a:t>obter</a:t>
            </a:r>
            <a:r>
              <a:rPr lang="en-US" dirty="0"/>
              <a:t>, com </a:t>
            </a:r>
            <a:r>
              <a:rPr lang="en-US" dirty="0" err="1"/>
              <a:t>sucesso</a:t>
            </a:r>
            <a:r>
              <a:rPr lang="en-US" dirty="0"/>
              <a:t>, </a:t>
            </a:r>
            <a:r>
              <a:rPr lang="en-US" dirty="0" err="1"/>
              <a:t>produto</a:t>
            </a:r>
            <a:r>
              <a:rPr lang="en-US" dirty="0"/>
              <a:t>, </a:t>
            </a:r>
            <a:r>
              <a:rPr lang="en-US" dirty="0" err="1"/>
              <a:t>serviço</a:t>
            </a:r>
            <a:r>
              <a:rPr lang="en-US" dirty="0"/>
              <a:t> e </a:t>
            </a:r>
            <a:r>
              <a:rPr lang="en-US" dirty="0" err="1"/>
              <a:t>sistemas</a:t>
            </a:r>
            <a:r>
              <a:rPr lang="en-US" dirty="0"/>
              <a:t> </a:t>
            </a:r>
            <a:r>
              <a:rPr lang="en-US" dirty="0" err="1"/>
              <a:t>corporativos</a:t>
            </a:r>
            <a:r>
              <a:rPr lang="en-US" dirty="0"/>
              <a:t>.</a:t>
            </a:r>
          </a:p>
          <a:p>
            <a:r>
              <a:rPr lang="en-US" dirty="0" err="1"/>
              <a:t>Consiste</a:t>
            </a:r>
            <a:r>
              <a:rPr lang="en-US" dirty="0"/>
              <a:t> de </a:t>
            </a:r>
            <a:r>
              <a:rPr lang="en-US" dirty="0" err="1"/>
              <a:t>atividades</a:t>
            </a:r>
            <a:r>
              <a:rPr lang="en-US" dirty="0"/>
              <a:t> de </a:t>
            </a:r>
            <a:r>
              <a:rPr lang="en-US" dirty="0" err="1"/>
              <a:t>descoberta</a:t>
            </a:r>
            <a:r>
              <a:rPr lang="en-US" dirty="0"/>
              <a:t> e </a:t>
            </a:r>
            <a:r>
              <a:rPr lang="en-US" dirty="0" err="1"/>
              <a:t>formulação</a:t>
            </a:r>
            <a:r>
              <a:rPr lang="en-US" dirty="0"/>
              <a:t> do </a:t>
            </a:r>
            <a:r>
              <a:rPr lang="en-US" dirty="0" err="1"/>
              <a:t>problema</a:t>
            </a:r>
            <a:r>
              <a:rPr lang="en-US" dirty="0"/>
              <a:t>, </a:t>
            </a:r>
            <a:r>
              <a:rPr lang="en-US" dirty="0" err="1"/>
              <a:t>definição</a:t>
            </a:r>
            <a:r>
              <a:rPr lang="en-US" dirty="0"/>
              <a:t> e </a:t>
            </a:r>
            <a:r>
              <a:rPr lang="en-US" dirty="0" err="1"/>
              <a:t>realização</a:t>
            </a:r>
            <a:r>
              <a:rPr lang="en-US" dirty="0"/>
              <a:t> da </a:t>
            </a:r>
            <a:r>
              <a:rPr lang="en-US" dirty="0" err="1"/>
              <a:t>solução</a:t>
            </a:r>
            <a:r>
              <a:rPr lang="en-US" dirty="0"/>
              <a:t>,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operacional</a:t>
            </a:r>
            <a:r>
              <a:rPr lang="en-US" dirty="0"/>
              <a:t>, </a:t>
            </a:r>
            <a:r>
              <a:rPr lang="en-US" dirty="0" err="1"/>
              <a:t>manutenção</a:t>
            </a:r>
            <a:r>
              <a:rPr lang="en-US" dirty="0"/>
              <a:t> e </a:t>
            </a:r>
            <a:r>
              <a:rPr lang="en-US" dirty="0" err="1"/>
              <a:t>descarte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2169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778073C0-0B13-4AA0-8EC6-210440C45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Estrutura de </a:t>
            </a:r>
            <a:r>
              <a:rPr lang="pt-BR" dirty="0" err="1"/>
              <a:t>SEBoK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8B0296-6392-408D-BD10-134401718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Introdução</a:t>
            </a:r>
            <a:r>
              <a:rPr lang="en-US" dirty="0"/>
              <a:t> a </a:t>
            </a:r>
            <a:r>
              <a:rPr lang="en-US" dirty="0" err="1"/>
              <a:t>SEBoK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Apresenta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visão</a:t>
            </a:r>
            <a:r>
              <a:rPr lang="en-US" dirty="0"/>
              <a:t> </a:t>
            </a:r>
            <a:r>
              <a:rPr lang="en-US" dirty="0" err="1"/>
              <a:t>geral</a:t>
            </a:r>
            <a:r>
              <a:rPr lang="en-US" dirty="0"/>
              <a:t> do </a:t>
            </a:r>
            <a:r>
              <a:rPr lang="en-US" dirty="0" err="1"/>
              <a:t>papel</a:t>
            </a:r>
            <a:r>
              <a:rPr lang="en-US" dirty="0"/>
              <a:t> e do valor da </a:t>
            </a:r>
            <a:r>
              <a:rPr lang="en-US" dirty="0" err="1"/>
              <a:t>Engenharia</a:t>
            </a:r>
            <a:r>
              <a:rPr lang="en-US" dirty="0"/>
              <a:t> de Sistema e do </a:t>
            </a:r>
            <a:r>
              <a:rPr lang="en-US" dirty="0" err="1"/>
              <a:t>SEBoK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Fundamentos da Engenharia de Sistemas</a:t>
            </a:r>
          </a:p>
          <a:p>
            <a:pPr marL="457200" lvl="1" indent="0">
              <a:buNone/>
            </a:pPr>
            <a:r>
              <a:rPr lang="pt-BR" dirty="0"/>
              <a:t>Apresenta conhecimento sobre sistema e sua relação com Engenharia de Sistemas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Engenharia de Sistemas e Gerenciamento</a:t>
            </a:r>
          </a:p>
          <a:p>
            <a:pPr marL="457200" lvl="1" indent="0">
              <a:buNone/>
            </a:pPr>
            <a:r>
              <a:rPr lang="pt-BR" dirty="0"/>
              <a:t>Apresenta ciclo de vida padrão, processos e práticas.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/>
              <a:t>Aplicações da Engenharia de Sistemas</a:t>
            </a:r>
          </a:p>
          <a:p>
            <a:pPr marL="457200" lvl="1" indent="0">
              <a:buNone/>
            </a:pPr>
            <a:r>
              <a:rPr lang="pt-BR" dirty="0"/>
              <a:t>Apresenta diferentes contextos nos quais o ciclo de vida padrão, processos e práticas são aplicados.</a:t>
            </a:r>
          </a:p>
        </p:txBody>
      </p:sp>
    </p:spTree>
    <p:extLst>
      <p:ext uri="{BB962C8B-B14F-4D97-AF65-F5344CB8AC3E}">
        <p14:creationId xmlns:p14="http://schemas.microsoft.com/office/powerpoint/2010/main" val="1997729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B0C296F-064F-4B41-9039-DC4AD40F7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41445"/>
            <a:ext cx="7886700" cy="60459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pt-BR" dirty="0"/>
              <a:t>Preparo para Engenharia de Sistemas</a:t>
            </a:r>
          </a:p>
          <a:p>
            <a:pPr marL="457200" lvl="1" indent="0">
              <a:buNone/>
            </a:pPr>
            <a:r>
              <a:rPr lang="pt-BR" dirty="0"/>
              <a:t>Apresenta a formação necessária para pessoas, equipes e empresas para tornar possível a aplicação da Engenharia de Sistemas.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pt-BR" dirty="0"/>
              <a:t>Disciplinas Relacionadas</a:t>
            </a:r>
          </a:p>
          <a:p>
            <a:pPr marL="457200" lvl="1" indent="0">
              <a:buNone/>
            </a:pPr>
            <a:r>
              <a:rPr lang="pt-BR" dirty="0"/>
              <a:t>Apresenta as outras disciplinas envolvidas no ciclo de vida e como trabalhar com elas. Ex</a:t>
            </a:r>
            <a:r>
              <a:rPr lang="pt-BR"/>
              <a:t>.: Engenharia </a:t>
            </a:r>
            <a:r>
              <a:rPr lang="pt-BR" dirty="0"/>
              <a:t>Industrial, Engenharia de Software, Gerenciamento de Projetos.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pt-BR" dirty="0"/>
              <a:t>Exemplos de Implementação</a:t>
            </a:r>
          </a:p>
          <a:p>
            <a:pPr marL="457200" lvl="1" indent="0">
              <a:buNone/>
            </a:pPr>
            <a:r>
              <a:rPr lang="pt-BR" dirty="0"/>
              <a:t>Apresenta exemplos reais de sistemas.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pt-BR" dirty="0"/>
              <a:t>Conhecimentos Emergentes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400" dirty="0" err="1"/>
              <a:t>Apresenta</a:t>
            </a:r>
            <a:r>
              <a:rPr lang="en-US" sz="2400" dirty="0"/>
              <a:t> </a:t>
            </a:r>
            <a:r>
              <a:rPr lang="en-US" sz="2400" dirty="0" err="1"/>
              <a:t>tópicos</a:t>
            </a:r>
            <a:r>
              <a:rPr lang="en-US" sz="2400" dirty="0"/>
              <a:t> </a:t>
            </a:r>
            <a:r>
              <a:rPr lang="en-US" sz="2400" dirty="0" err="1"/>
              <a:t>emergentes</a:t>
            </a:r>
            <a:r>
              <a:rPr lang="en-US" sz="2400" dirty="0"/>
              <a:t>,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consolidados</a:t>
            </a:r>
            <a:r>
              <a:rPr lang="en-US" sz="2400" dirty="0"/>
              <a:t>, que </a:t>
            </a:r>
            <a:r>
              <a:rPr lang="en-US" sz="2400" dirty="0" err="1"/>
              <a:t>podem</a:t>
            </a:r>
            <a:r>
              <a:rPr lang="en-US" sz="2400" dirty="0"/>
              <a:t> </a:t>
            </a:r>
            <a:r>
              <a:rPr lang="en-US" sz="2400" dirty="0" err="1"/>
              <a:t>evoluir</a:t>
            </a:r>
            <a:r>
              <a:rPr lang="en-US" sz="2400" dirty="0"/>
              <a:t> </a:t>
            </a:r>
            <a:r>
              <a:rPr lang="en-US" sz="2400" dirty="0" err="1"/>
              <a:t>ao</a:t>
            </a:r>
            <a:r>
              <a:rPr lang="en-US" sz="2400" dirty="0"/>
              <a:t> </a:t>
            </a:r>
            <a:r>
              <a:rPr lang="en-US" sz="2400" dirty="0" err="1"/>
              <a:t>longo</a:t>
            </a:r>
            <a:r>
              <a:rPr lang="en-US" sz="2400" dirty="0"/>
              <a:t> do tempo.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400" dirty="0"/>
              <a:t>Ex.: Como </a:t>
            </a:r>
            <a:r>
              <a:rPr lang="en-US" sz="2400" dirty="0" err="1"/>
              <a:t>aplicar</a:t>
            </a:r>
            <a:r>
              <a:rPr lang="en-US" sz="2400" dirty="0"/>
              <a:t> V&amp;V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sistemas</a:t>
            </a:r>
            <a:r>
              <a:rPr lang="en-US" sz="2400" dirty="0"/>
              <a:t> com IA?</a:t>
            </a:r>
          </a:p>
        </p:txBody>
      </p:sp>
    </p:spTree>
    <p:extLst>
      <p:ext uri="{BB962C8B-B14F-4D97-AF65-F5344CB8AC3E}">
        <p14:creationId xmlns:p14="http://schemas.microsoft.com/office/powerpoint/2010/main" val="41666676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341</Words>
  <Application>Microsoft Office PowerPoint</Application>
  <PresentationFormat>Apresentação na tela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SEBoK</vt:lpstr>
      <vt:lpstr>Guide to the System Engineering Body of Knowledge (SEBoK), v 2.7 31-10-2022</vt:lpstr>
      <vt:lpstr>SEBoK</vt:lpstr>
      <vt:lpstr>Engenharia de Sistemas</vt:lpstr>
      <vt:lpstr>Estrutura de SEBoK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SEBoK</dc:title>
  <dc:creator>Selma Melnikoff</dc:creator>
  <cp:lastModifiedBy>Selma Melnikoff</cp:lastModifiedBy>
  <cp:revision>17</cp:revision>
  <dcterms:created xsi:type="dcterms:W3CDTF">2021-01-02T20:19:26Z</dcterms:created>
  <dcterms:modified xsi:type="dcterms:W3CDTF">2023-01-10T21:10:26Z</dcterms:modified>
</cp:coreProperties>
</file>