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257" r:id="rId3"/>
    <p:sldId id="372" r:id="rId4"/>
    <p:sldId id="259" r:id="rId5"/>
    <p:sldId id="260" r:id="rId6"/>
    <p:sldId id="317" r:id="rId7"/>
    <p:sldId id="319" r:id="rId8"/>
    <p:sldId id="320" r:id="rId9"/>
    <p:sldId id="321" r:id="rId10"/>
    <p:sldId id="322" r:id="rId11"/>
    <p:sldId id="343" r:id="rId12"/>
    <p:sldId id="323" r:id="rId13"/>
    <p:sldId id="344" r:id="rId14"/>
    <p:sldId id="324" r:id="rId15"/>
    <p:sldId id="326" r:id="rId16"/>
    <p:sldId id="325" r:id="rId17"/>
    <p:sldId id="327" r:id="rId18"/>
    <p:sldId id="328" r:id="rId19"/>
    <p:sldId id="329" r:id="rId20"/>
    <p:sldId id="330" r:id="rId21"/>
    <p:sldId id="332" r:id="rId22"/>
    <p:sldId id="331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8" r:id="rId51"/>
    <p:sldId id="362" r:id="rId52"/>
    <p:sldId id="363" r:id="rId53"/>
    <p:sldId id="364" r:id="rId54"/>
    <p:sldId id="365" r:id="rId55"/>
    <p:sldId id="366" r:id="rId56"/>
    <p:sldId id="369" r:id="rId57"/>
    <p:sldId id="367" r:id="rId58"/>
    <p:sldId id="370" r:id="rId59"/>
    <p:sldId id="374" r:id="rId60"/>
    <p:sldId id="371" r:id="rId61"/>
    <p:sldId id="373" r:id="rId62"/>
    <p:sldId id="375" r:id="rId63"/>
    <p:sldId id="376" r:id="rId64"/>
    <p:sldId id="378" r:id="rId65"/>
    <p:sldId id="377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7" r:id="rId74"/>
    <p:sldId id="388" r:id="rId75"/>
    <p:sldId id="389" r:id="rId76"/>
    <p:sldId id="390" r:id="rId77"/>
    <p:sldId id="391" r:id="rId78"/>
    <p:sldId id="394" r:id="rId79"/>
    <p:sldId id="397" r:id="rId80"/>
    <p:sldId id="396" r:id="rId81"/>
    <p:sldId id="398" r:id="rId82"/>
    <p:sldId id="400" r:id="rId83"/>
    <p:sldId id="401" r:id="rId84"/>
    <p:sldId id="399" r:id="rId85"/>
    <p:sldId id="402" r:id="rId86"/>
    <p:sldId id="403" r:id="rId87"/>
    <p:sldId id="404" r:id="rId88"/>
    <p:sldId id="405" r:id="rId89"/>
    <p:sldId id="406" r:id="rId90"/>
    <p:sldId id="407" r:id="rId91"/>
    <p:sldId id="408" r:id="rId92"/>
    <p:sldId id="409" r:id="rId93"/>
    <p:sldId id="410" r:id="rId94"/>
    <p:sldId id="411" r:id="rId95"/>
    <p:sldId id="412" r:id="rId96"/>
    <p:sldId id="413" r:id="rId97"/>
    <p:sldId id="414" r:id="rId98"/>
    <p:sldId id="41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424" r:id="rId108"/>
    <p:sldId id="425" r:id="rId109"/>
    <p:sldId id="426" r:id="rId110"/>
    <p:sldId id="427" r:id="rId111"/>
    <p:sldId id="428" r:id="rId112"/>
    <p:sldId id="429" r:id="rId113"/>
    <p:sldId id="430" r:id="rId114"/>
    <p:sldId id="431" r:id="rId115"/>
    <p:sldId id="432" r:id="rId116"/>
    <p:sldId id="433" r:id="rId1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71" autoAdjust="0"/>
  </p:normalViewPr>
  <p:slideViewPr>
    <p:cSldViewPr snapToGrid="0" snapToObjects="1">
      <p:cViewPr>
        <p:scale>
          <a:sx n="100" d="100"/>
          <a:sy n="100" d="100"/>
        </p:scale>
        <p:origin x="-52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97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jfg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1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jfg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QFL0341  –  </a:t>
            </a:r>
            <a:r>
              <a:rPr lang="en-US" sz="1200" dirty="0" err="1" smtClean="0">
                <a:solidFill>
                  <a:srgbClr val="FFFFFF"/>
                </a:solidFill>
              </a:rPr>
              <a:t>Estrutura</a:t>
            </a:r>
            <a:r>
              <a:rPr lang="en-US" sz="1200" dirty="0" smtClean="0">
                <a:solidFill>
                  <a:srgbClr val="FFFFFF"/>
                </a:solidFill>
              </a:rPr>
              <a:t> e </a:t>
            </a:r>
            <a:r>
              <a:rPr lang="en-US" sz="1200" dirty="0" err="1" smtClean="0">
                <a:solidFill>
                  <a:srgbClr val="FFFFFF"/>
                </a:solidFill>
              </a:rPr>
              <a:t>Propriedades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openxmlformats.org/officeDocument/2006/relationships/image" Target="../media/image33.emf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3.emf"/><Relationship Id="rId5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0.png"/><Relationship Id="rId5" Type="http://schemas.openxmlformats.org/officeDocument/2006/relationships/image" Target="../media/image4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0.png"/><Relationship Id="rId5" Type="http://schemas.openxmlformats.org/officeDocument/2006/relationships/image" Target="../media/image46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842" y="1142779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QFL - 0314</a:t>
            </a:r>
            <a:br>
              <a:rPr lang="pt-BR" dirty="0" smtClean="0"/>
            </a:br>
            <a:r>
              <a:rPr lang="pt-BR" dirty="0" smtClean="0"/>
              <a:t>QUÍMICA </a:t>
            </a:r>
            <a:r>
              <a:rPr lang="pt-BR" dirty="0"/>
              <a:t>ORGÂNICA EXPERIMENTAL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2"/>
            <a:ext cx="8826500" cy="22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Espectroscopia</a:t>
            </a:r>
            <a:endParaRPr lang="pt-BR" sz="2800" i="1" dirty="0"/>
          </a:p>
          <a:p>
            <a:r>
              <a:rPr lang="pt-BR" sz="2800" i="1" dirty="0" smtClean="0"/>
              <a:t>no Infravermelho</a:t>
            </a:r>
            <a:endParaRPr lang="pt-BR" sz="2800" i="1" dirty="0"/>
          </a:p>
        </p:txBody>
      </p:sp>
    </p:spTree>
    <p:extLst>
      <p:ext uri="{BB962C8B-B14F-4D97-AF65-F5344CB8AC3E}">
        <p14:creationId xmlns=""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421" y="1609621"/>
            <a:ext cx="76799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 energia e a frequência de uma onda eletromagnética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1" y="2747429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18586" y="3838353"/>
            <a:ext cx="76799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frequência (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letra grega “nu”, não confundir com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velocidade!!!),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energia e h é a constante de Planck. 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6,62607004 x 10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-34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kg.s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Alcoóis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319338"/>
            <a:ext cx="876361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hexanol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Alcoóis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71393" y="1438108"/>
            <a:ext cx="153970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p-cresol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395538"/>
            <a:ext cx="8689761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1909763"/>
            <a:ext cx="7624762" cy="355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2001116"/>
            <a:ext cx="7258050" cy="461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71393" y="1438108"/>
            <a:ext cx="153970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hexilamina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1592494"/>
            <a:ext cx="6819900" cy="174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3238500"/>
            <a:ext cx="7181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Efeitos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mesomérico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indutivo 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1992106"/>
            <a:ext cx="5800890" cy="213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/>
          <a:srcRect r="39050"/>
          <a:stretch>
            <a:fillRect/>
          </a:stretch>
        </p:blipFill>
        <p:spPr bwMode="auto">
          <a:xfrm>
            <a:off x="2214562" y="4571999"/>
            <a:ext cx="4100513" cy="15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Efeitos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mesomérico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indutivo 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2171700"/>
            <a:ext cx="2762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874" y="3219450"/>
            <a:ext cx="6345832" cy="14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874" y="5196396"/>
            <a:ext cx="6096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Hidrogênio do aldeído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38212" y="1992106"/>
            <a:ext cx="75580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comum encontrar duas bandas nas regiões de 2900-2800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2775-2695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existência de duas bandas (não apenas uma) se deve à uma ressonância de Fermi com o primeiro harmônico da banda 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ocorre normalmente em torno de 1390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31098"/>
            <a:ext cx="8524875" cy="265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Benzaldeído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33624"/>
            <a:ext cx="8796669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Acetofenona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238375"/>
            <a:ext cx="878852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421" y="1609621"/>
            <a:ext cx="76799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 energia e a frequência de uma onda eletromagnética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1" y="2747429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37052" y="2755769"/>
            <a:ext cx="3000054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231024" y="348633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18586" y="3838353"/>
            <a:ext cx="76799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frequência (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letra grega “nu”, não confundir com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velocidade!!!),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energia e h é a constante de Planck. 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6,62607004 x 10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-34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kg.s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Ácidos carboxílicos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249" y="4738688"/>
            <a:ext cx="663846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2057399"/>
            <a:ext cx="8207186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Ácido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isobutírico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20" y="2409825"/>
            <a:ext cx="879762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Ésteres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38212" y="1992106"/>
            <a:ext cx="75580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Ésteres normalmente apresentam uma frequência 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 regiões de 1750-1735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alifáticos),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1740-1715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(conjugados) e 1640-1625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(aromáticos).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3469434"/>
            <a:ext cx="8717211" cy="28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Salicilato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metila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381250"/>
            <a:ext cx="874472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Amidas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5419725"/>
            <a:ext cx="461909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99" y="1946296"/>
            <a:ext cx="7033423" cy="34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Propionamida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42" y="2338388"/>
            <a:ext cx="880923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38425" y="1438108"/>
            <a:ext cx="38004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N-metilacetamida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2357438"/>
            <a:ext cx="8749573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5421" y="172092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Juntando as equações 03 e 04 temos: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9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21766" y="2303918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05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7834" y="290074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Rearranjando,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pt-BR" sz="1900" b="0" i="1" smtClean="0">
                            <a:latin typeface="Cambria Math"/>
                          </a:rPr>
                          <m:t>h𝑐</m:t>
                        </m:r>
                      </m:den>
                    </m:f>
                    <m:r>
                      <a:rPr lang="pt-BR" sz="19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900" b="0" i="1" smtClean="0">
                            <a:latin typeface="Cambria Math"/>
                          </a:rPr>
                          <m:t>λ</m:t>
                        </m:r>
                      </m:den>
                    </m:f>
                    <m:r>
                      <a:rPr lang="pt-BR" sz="19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l-GR" sz="1900" dirty="0"/>
                  <a:t/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21766" y="332661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06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𝝀</m:t>
                    </m:r>
                  </m:oMath>
                </a14:m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estiver em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a relação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𝝀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onda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representado pelo símbolo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Notem que, ao mesmo tempo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mantem uma relação direta com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(pois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são constantes) ele também se relaciona diretamente com a frequência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635" b="-17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21766" y="582634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07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1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5421" y="172092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Juntando as equações 03 e 04 temos: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9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21766" y="2303918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05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7834" y="290074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Rearranjando,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pt-BR" sz="1900" b="0" i="1" smtClean="0">
                            <a:latin typeface="Cambria Math"/>
                          </a:rPr>
                          <m:t>h𝑐</m:t>
                        </m:r>
                      </m:den>
                    </m:f>
                    <m:r>
                      <a:rPr lang="pt-BR" sz="19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900" b="0" i="1" smtClean="0">
                            <a:latin typeface="Cambria Math"/>
                          </a:rPr>
                          <m:t>λ</m:t>
                        </m:r>
                      </m:den>
                    </m:f>
                    <m:r>
                      <a:rPr lang="pt-BR" sz="19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l-GR" sz="1900" dirty="0"/>
                  <a:t/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21766" y="332661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06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21766" y="582634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07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95955" y="3274263"/>
            <a:ext cx="3359649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024283" y="3426988"/>
            <a:ext cx="151836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86689" y="4049745"/>
            <a:ext cx="7679935" cy="1754326"/>
          </a:xfrm>
          <a:prstGeom prst="rect">
            <a:avLst/>
          </a:prstGeom>
          <a:blipFill rotWithShape="1">
            <a:blip r:embed="rId6"/>
            <a:stretch>
              <a:fillRect l="-635" b="-1736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4244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2books.lardbucket.org/books/principles-of-general-chemistry-v1.0/section_22/6042f2292e2c4c0f403b608bd294af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3" y="1559273"/>
            <a:ext cx="8485633" cy="4779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88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Vibrações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2books.lardbucket.org/books/principles-of-general-chemistry-v1.0/section_22/6042f2292e2c4c0f403b608bd294af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3" y="1559273"/>
            <a:ext cx="8485633" cy="4779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0993" y="1559273"/>
            <a:ext cx="2631803" cy="49237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7482" y="2857098"/>
            <a:ext cx="3503359" cy="96032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 analisados no infravermelho</a:t>
            </a: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164441" y="3390472"/>
            <a:ext cx="19007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94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01_002"/>
          <p:cNvPicPr>
            <a:picLocks noChangeAspect="1" noChangeArrowheads="1"/>
          </p:cNvPicPr>
          <p:nvPr/>
        </p:nvPicPr>
        <p:blipFill>
          <a:blip r:embed="rId3"/>
          <a:srcRect t="9941" b="5849"/>
          <a:stretch>
            <a:fillRect/>
          </a:stretch>
        </p:blipFill>
        <p:spPr bwMode="auto">
          <a:xfrm>
            <a:off x="714630" y="1731400"/>
            <a:ext cx="7510694" cy="47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76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2/24/SHO_and_Morse_potenti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439"/>
          <a:stretch/>
        </p:blipFill>
        <p:spPr bwMode="auto">
          <a:xfrm>
            <a:off x="568403" y="1148576"/>
            <a:ext cx="8174905" cy="5480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67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2/24/SHO_and_Morse_potenti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43" t="9561" r="3000" b="15449"/>
          <a:stretch/>
        </p:blipFill>
        <p:spPr bwMode="auto">
          <a:xfrm>
            <a:off x="1458927" y="1551398"/>
            <a:ext cx="6020657" cy="5167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7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hemwiki.ucdavis.edu/@api/deki/files/9030/=Anharmonic_oscillator.gif?revision=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9" y="1461520"/>
            <a:ext cx="4714375" cy="4997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931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Literatura recomendada.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Introdução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Espectro eletromagnético.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Algumas unidades e conversões.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Vibrações em moléculas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	a) Movimentos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moleculares.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Energia potencial.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Aparelhagem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Espectrômetro de infravermelho dispersivo.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Espectrômetro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infravermelho com transformada de Fourier.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Transformada de Fourier.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0047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dispersivo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9" y="1410149"/>
            <a:ext cx="3419853" cy="5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1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dispersivo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9" y="1410149"/>
            <a:ext cx="3419853" cy="5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upload.wikimedia.org/wikipedia/commons/thumb/d/d7/Czerny-Turner_Monochromator.svg/2000px-Czerny-Turner_Monochroma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09" y="1923857"/>
            <a:ext cx="5083189" cy="3151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51857" y="5082287"/>
            <a:ext cx="19870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Monocromador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10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76283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com transformada de Fourier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(FTIR)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8" r="8228"/>
          <a:stretch/>
        </p:blipFill>
        <p:spPr bwMode="auto">
          <a:xfrm>
            <a:off x="1450093" y="2050176"/>
            <a:ext cx="6287786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3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76283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com transformada de Fourier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(FTIR)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proximacentauri360.files.wordpress.com/2012/08/frequency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3" y="1828798"/>
            <a:ext cx="8381214" cy="4831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51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eletromagnético e o momento de dipolo.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iki.awf.forst.uni-goettingen.de/wiki/images/f/ff/Radiation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13" y="2529585"/>
            <a:ext cx="5838825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14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eletromagnético e o momento de dipolo.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31.104.156.23/lectures/CHEM_207/CHEM_207_Pictures/Dipole_stretc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649" b="7481"/>
          <a:stretch/>
        </p:blipFill>
        <p:spPr bwMode="auto">
          <a:xfrm>
            <a:off x="1863061" y="1592494"/>
            <a:ext cx="5482395" cy="499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4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2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67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0"/>
          <a:srcRect l="29408" r="29940" b="25568"/>
          <a:stretch>
            <a:fillRect/>
          </a:stretch>
        </p:blipFill>
        <p:spPr bwMode="auto">
          <a:xfrm>
            <a:off x="3987014" y="4153437"/>
            <a:ext cx="3912975" cy="4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434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E) Osciladores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Campo eletromagnético e o momento de dipolo.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Oscilador harmônico.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Regras de seleção.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Oscilador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anarmônico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Regras de seleção.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Modos vibracionais.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Água.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CO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e) Bandas de combinação.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F) Identificação de grupos funcionais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0047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/>
          <a:srcRect l="29408" r="29940" b="25568"/>
          <a:stretch>
            <a:fillRect/>
          </a:stretch>
        </p:blipFill>
        <p:spPr bwMode="auto">
          <a:xfrm>
            <a:off x="3987014" y="4153437"/>
            <a:ext cx="3912975" cy="4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848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518105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/>
          <a:srcRect l="29408" r="29940" b="25568"/>
          <a:stretch>
            <a:fillRect/>
          </a:stretch>
        </p:blipFill>
        <p:spPr bwMode="auto">
          <a:xfrm>
            <a:off x="3987014" y="4153437"/>
            <a:ext cx="3912975" cy="4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0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518105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43254" y="5170783"/>
            <a:ext cx="3000054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31082" y="5927752"/>
            <a:ext cx="1790469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/>
          <a:srcRect l="29408" r="29940" b="25568"/>
          <a:stretch>
            <a:fillRect/>
          </a:stretch>
        </p:blipFill>
        <p:spPr bwMode="auto">
          <a:xfrm>
            <a:off x="3987014" y="4153437"/>
            <a:ext cx="3912975" cy="4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50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760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0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750035" y="5499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4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750035" y="5499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647496" y="4062661"/>
            <a:ext cx="3101648" cy="6804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491341" y="6177083"/>
            <a:ext cx="19848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63447" y="5379972"/>
            <a:ext cx="3101648" cy="8779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445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518650" y="3841453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50" y="3841453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465172" y="3974754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6484562" y="4697295"/>
                <a:ext cx="1533240" cy="612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μ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62" y="4697295"/>
                <a:ext cx="1533240" cy="6120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1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Básicos</a:t>
            </a:r>
            <a:endPara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Espectrométrica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Orgânicos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M. Silverstein, F. X. Webster, D. J.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Kiemie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Espectroscopia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 L. Pavia,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R.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Vyvyan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S.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Lampman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Avançado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da Espectroscopia Raman e no Infravermelho: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 Sala.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Aparelhagem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Fundamentals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Stuart.</a:t>
            </a:r>
          </a:p>
          <a:p>
            <a:pPr algn="just">
              <a:lnSpc>
                <a:spcPct val="2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750035" y="568645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750035" y="568645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491341" y="6177083"/>
            <a:ext cx="1984839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31160" y="5677723"/>
            <a:ext cx="2705199" cy="5714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9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926653" y="4231074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unindo-a com a 14 temos.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Δ</m:t>
                        </m:r>
                        <m:r>
                          <a:rPr lang="pt-BR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BR" sz="2000">
                            <a:latin typeface="Cambria Math"/>
                          </a:rPr>
                          <m:t>1−0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sz="2000" dirty="0"/>
                  <a:t/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ω</m:t>
                    </m:r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  <a:blipFill rotWithShape="1">
                <a:blip r:embed="rId6"/>
                <a:stretch>
                  <a:fillRect t="-8000"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926653" y="4231074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unindo-a com a 14 temos.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Δ</m:t>
                        </m:r>
                        <m:r>
                          <a:rPr lang="pt-BR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BR" sz="2000">
                            <a:latin typeface="Cambria Math"/>
                          </a:rPr>
                          <m:t>1−0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sz="2000" dirty="0"/>
                  <a:t/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ω</m:t>
                    </m:r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  <a:blipFill rotWithShape="1">
                <a:blip r:embed="rId6"/>
                <a:stretch>
                  <a:fillRect t="-8000"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177084" y="5299188"/>
            <a:ext cx="1042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5554419" y="5809076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dirty="0"/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</m:oMath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19" y="5809076"/>
                <a:ext cx="70884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7405867" y="5713109"/>
            <a:ext cx="7873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Eq.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69950" y="4542000"/>
            <a:ext cx="369869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do fóton absorvido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ν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0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69950" y="4542000"/>
            <a:ext cx="369869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do fóton absorvido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ν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296894" y="6177083"/>
            <a:ext cx="33261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MAIS IMPORTANTE!!!!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28660" y="5114946"/>
            <a:ext cx="1658680" cy="10357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78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3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 eletromagnético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9" y="1574534"/>
            <a:ext cx="8657856" cy="5129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003638" y="4249995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4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056800" y="4233311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83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92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5266581" y="2352789"/>
                <a:ext cx="3698696" cy="3785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o oscilador </a:t>
                </a:r>
                <a:r>
                  <a:rPr lang="pt-BR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anarmônico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quanto maior é o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mais largo é o poço (em relação ao potencial harmônico).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consequência é que, conforme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aumenta, a diferença de energia entre os níveis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i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i="0">
                            <a:latin typeface="Cambria Math"/>
                          </a:rPr>
                          <m:t>n</m:t>
                        </m:r>
                        <m:r>
                          <a:rPr lang="pt-BR" sz="2000" b="0" i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deve diminuir.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6581" y="2352789"/>
                <a:ext cx="3698696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812" r="-2636" b="-4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821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corrigir essa diferença, adiciona-se uma constante chamada constante de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anarmonicidade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que a equação final para calcular a energia fica.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6387973" y="4291781"/>
                <a:ext cx="727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973" y="4291781"/>
                <a:ext cx="727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10151" y="57419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4963492" y="5816403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  <m:r>
                          <a:rPr lang="pt-BR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pt-BR" sz="20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v</m:t>
                        </m:r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492" y="5816403"/>
                <a:ext cx="2825393" cy="625205"/>
              </a:xfrm>
              <a:prstGeom prst="rect">
                <a:avLst/>
              </a:prstGeom>
              <a:blipFill rotWithShape="1">
                <a:blip r:embed="rId5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84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oscilador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vale a seguinte regra de seleção: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pt-BR" sz="1900" b="0" i="0" smtClean="0">
                        <a:latin typeface="Cambria Math"/>
                      </a:rPr>
                      <m:t>v</m:t>
                    </m:r>
                    <m:r>
                      <a:rPr lang="pt-BR" sz="1900" b="0" i="1" smtClean="0">
                        <a:latin typeface="Cambria Math"/>
                      </a:rPr>
                      <m:t>=</m:t>
                    </m:r>
                    <m:r>
                      <a:rPr lang="pt-BR" sz="1900" i="1">
                        <a:latin typeface="Cambria Math"/>
                        <a:ea typeface="Cambria Math"/>
                      </a:rPr>
                      <m:t>±1,±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t-BR" sz="19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  <a:blipFill rotWithShape="1">
                <a:blip r:embed="rId4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oscilador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vale a seguinte regra de seleção: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pt-BR" sz="1900" b="0" i="0" smtClean="0">
                        <a:latin typeface="Cambria Math"/>
                      </a:rPr>
                      <m:t>v</m:t>
                    </m:r>
                    <m:r>
                      <a:rPr lang="pt-BR" sz="1900" b="0" i="1" smtClean="0">
                        <a:latin typeface="Cambria Math"/>
                      </a:rPr>
                      <m:t>=</m:t>
                    </m:r>
                    <m:r>
                      <a:rPr lang="pt-BR" sz="1900" i="1">
                        <a:latin typeface="Cambria Math"/>
                        <a:ea typeface="Cambria Math"/>
                      </a:rPr>
                      <m:t>±1,±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t-BR" sz="19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  <a:blipFill rotWithShape="1">
                <a:blip r:embed="rId4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329364" y="4936522"/>
            <a:ext cx="0" cy="382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518084" y="4551528"/>
            <a:ext cx="0" cy="767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670484" y="4226622"/>
            <a:ext cx="0" cy="11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57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https://upload.wikimedia.org/wikipedia/commons/0/0e/Symmetrical_stretc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7" y="2121195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65717" y="1959198"/>
            <a:ext cx="2488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Symmetrical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endParaRPr lang="pt-BR" dirty="0"/>
          </a:p>
        </p:txBody>
      </p:sp>
      <p:pic>
        <p:nvPicPr>
          <p:cNvPr id="35854" name="Picture 14" descr="https://upload.wikimedia.org/wikipedia/commons/0/0c/Asymmetrical_stretch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6" y="2122598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419294" y="1959198"/>
            <a:ext cx="266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Asymmetrical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endParaRPr lang="pt-BR" dirty="0"/>
          </a:p>
        </p:txBody>
      </p:sp>
      <p:pic>
        <p:nvPicPr>
          <p:cNvPr id="35856" name="Picture 16" descr="https://upload.wikimedia.org/wikipedia/commons/6/60/Scissor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6" y="2131828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834896" y="195919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Bending</a:t>
            </a:r>
            <a:endParaRPr lang="pt-BR" dirty="0"/>
          </a:p>
        </p:txBody>
      </p:sp>
      <p:pic>
        <p:nvPicPr>
          <p:cNvPr id="35858" name="Picture 18" descr="https://upload.wikimedia.org/wikipedia/commons/1/14/Modo_rotaca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7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39970" y="407367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Rocking</a:t>
            </a:r>
            <a:endParaRPr lang="pt-BR" dirty="0"/>
          </a:p>
        </p:txBody>
      </p:sp>
      <p:pic>
        <p:nvPicPr>
          <p:cNvPr id="35860" name="Picture 20" descr="https://upload.wikimedia.org/wikipedia/commons/8/84/Waggi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96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282479" y="4073674"/>
            <a:ext cx="99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Wagging</a:t>
            </a:r>
            <a:endParaRPr lang="pt-BR" dirty="0"/>
          </a:p>
        </p:txBody>
      </p:sp>
      <p:pic>
        <p:nvPicPr>
          <p:cNvPr id="35862" name="Picture 22" descr="https://upload.wikimedia.org/wikipedia/commons/4/40/Twisti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6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813415" y="4073674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Twisting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 t="11047"/>
          <a:stretch>
            <a:fillRect/>
          </a:stretch>
        </p:blipFill>
        <p:spPr bwMode="auto">
          <a:xfrm>
            <a:off x="2159061" y="1592494"/>
            <a:ext cx="5024659" cy="485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995598"/>
            <a:ext cx="63531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 eletromagnético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hotobiology.info/Visser-Rolinski_files/Tab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3" y="1582263"/>
            <a:ext cx="8316760" cy="331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533" y="2257647"/>
            <a:ext cx="4360788" cy="35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08583" y="1592494"/>
            <a:ext cx="778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1064" y="5839403"/>
            <a:ext cx="75186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3N-6 graus de liberdade, geram 3 modos vibracionais.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08583" y="1592494"/>
            <a:ext cx="778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263" y="2135859"/>
            <a:ext cx="7627458" cy="45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08583" y="1592494"/>
            <a:ext cx="778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61" y="2181224"/>
            <a:ext cx="8132031" cy="30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9343" y="2146492"/>
            <a:ext cx="6213068" cy="35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1064" y="5839403"/>
            <a:ext cx="7518657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3N-5 graus de liberdade, geram 4 modos vibracionais.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9343" y="2146492"/>
            <a:ext cx="6213068" cy="35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703" y="2146492"/>
            <a:ext cx="7747037" cy="37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14" y="2146491"/>
            <a:ext cx="7980288" cy="363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859" y="2465469"/>
            <a:ext cx="7007324" cy="32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53674" y="1592494"/>
            <a:ext cx="2245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Dióxido de carbono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040" y="2189024"/>
            <a:ext cx="6483084" cy="36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7509" y="1592494"/>
            <a:ext cx="746968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 de mesma simetria, podem interagir entre si, se combinando e gerando uma terceira banda. Isso ocorre quando ambos os modos são excitados simultaneamente por apenas um fóton. Existem  basicamente duas formas de combinar bandas: Soma e Diferença.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ocorrer também a existência de bandas que se originem da absorção de um fóton por um oscilador já excitado (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&gt;0), Essas bandas são conhecidas como hot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8062" y="1710648"/>
            <a:ext cx="746931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é dada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ciclo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intervalo de tempo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5421" y="2715807"/>
            <a:ext cx="7469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Particularmente para ondas, que se movem com velocidade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frequência dependerá da velocidade e da distância entre suas cristas (ou vales).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fisica.uaivip.com.br/revisoes/ondas/onda_transversal_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6" y="4185007"/>
            <a:ext cx="6453838" cy="243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72444" y="2201191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/>
          <a:srcRect l="44117" r="42147" b="32152"/>
          <a:stretch>
            <a:fillRect/>
          </a:stretch>
        </p:blipFill>
        <p:spPr bwMode="auto">
          <a:xfrm>
            <a:off x="4029743" y="2337129"/>
            <a:ext cx="1446028" cy="4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33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98" y="2000373"/>
            <a:ext cx="8531562" cy="357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462198" y="5316279"/>
            <a:ext cx="4598900" cy="393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54533" y="1592494"/>
            <a:ext cx="33442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combinação (soma)</a:t>
            </a: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164" y="2177284"/>
            <a:ext cx="7948418" cy="31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3843352" y="4731488"/>
            <a:ext cx="5023230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54533" y="1592494"/>
            <a:ext cx="4343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combinação (diferença)</a:t>
            </a: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43352" y="4731488"/>
            <a:ext cx="5023230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14" y="1943368"/>
            <a:ext cx="8039986" cy="44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1638" y="1592494"/>
            <a:ext cx="1207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90891" y="2328530"/>
            <a:ext cx="4268318" cy="69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680850" y="1943369"/>
            <a:ext cx="2134159" cy="1041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43352" y="4731488"/>
            <a:ext cx="5023230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26241" y="1592494"/>
            <a:ext cx="40935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Harmônicos (Ressonância de Fermi)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657136" y="5823514"/>
            <a:ext cx="2160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657136" y="36629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096999" y="47424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096999" y="36629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20599" y="4418576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82549" y="2978714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746286" y="5031351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746286" y="3878826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295436" y="2978714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2017499" y="3734364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3457361" y="3734364"/>
            <a:ext cx="0" cy="957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3457361" y="4793226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71699" y="348195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89161" y="452652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889161" y="55711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=0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864974" y="55711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=0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937999" y="348195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73130" y="2365939"/>
            <a:ext cx="1435100" cy="596900"/>
            <a:chOff x="3547" y="1239"/>
            <a:chExt cx="904" cy="376"/>
          </a:xfrm>
        </p:grpSpPr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3696" y="1265"/>
              <a:ext cx="66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1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t-BR" sz="21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t-BR" sz="2100">
                  <a:latin typeface="Times New Roman" pitchFamily="18" charset="0"/>
                  <a:cs typeface="Times New Roman" pitchFamily="18" charset="0"/>
                </a:rPr>
                <a:t>≈2 </a:t>
              </a:r>
              <a:r>
                <a:rPr lang="el-GR" sz="21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t-BR" sz="21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aphicFrame>
          <p:nvGraphicFramePr>
            <p:cNvPr id="36" name="Object 26"/>
            <p:cNvGraphicFramePr>
              <a:graphicFrameLocks noChangeAspect="1"/>
            </p:cNvGraphicFramePr>
            <p:nvPr/>
          </p:nvGraphicFramePr>
          <p:xfrm>
            <a:off x="3547" y="1239"/>
            <a:ext cx="904" cy="376"/>
          </p:xfrm>
          <a:graphic>
            <a:graphicData uri="http://schemas.openxmlformats.org/presentationml/2006/ole">
              <p:oleObj spid="_x0000_s90114" name="CS ChemDraw Drawing" r:id="rId4" imgW="1435214" imgH="596978" progId="ACD.ChemSketchCDX">
                <p:embed/>
              </p:oleObj>
            </a:graphicData>
          </a:graphic>
        </p:graphicFrame>
      </p:grp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219486" y="3332726"/>
            <a:ext cx="3267075" cy="2635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5219486" y="5748901"/>
            <a:ext cx="3267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53845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544967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5517936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5583024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5648111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57147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5781461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8157949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822303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828812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" name="Freeform 39"/>
          <p:cNvSpPr>
            <a:spLocks/>
          </p:cNvSpPr>
          <p:nvPr/>
        </p:nvSpPr>
        <p:spPr bwMode="auto">
          <a:xfrm>
            <a:off x="5252824" y="3989951"/>
            <a:ext cx="3168650" cy="1758950"/>
          </a:xfrm>
          <a:custGeom>
            <a:avLst/>
            <a:gdLst>
              <a:gd name="T0" fmla="*/ 31758 w 3991"/>
              <a:gd name="T1" fmla="*/ 1758950 h 2216"/>
              <a:gd name="T2" fmla="*/ 99244 w 3991"/>
              <a:gd name="T3" fmla="*/ 1758950 h 2216"/>
              <a:gd name="T4" fmla="*/ 164347 w 3991"/>
              <a:gd name="T5" fmla="*/ 1758950 h 2216"/>
              <a:gd name="T6" fmla="*/ 230245 w 3991"/>
              <a:gd name="T7" fmla="*/ 1758950 h 2216"/>
              <a:gd name="T8" fmla="*/ 296143 w 3991"/>
              <a:gd name="T9" fmla="*/ 1758950 h 2216"/>
              <a:gd name="T10" fmla="*/ 362835 w 3991"/>
              <a:gd name="T11" fmla="*/ 1758950 h 2216"/>
              <a:gd name="T12" fmla="*/ 428732 w 3991"/>
              <a:gd name="T13" fmla="*/ 1758950 h 2216"/>
              <a:gd name="T14" fmla="*/ 493836 w 3991"/>
              <a:gd name="T15" fmla="*/ 1758950 h 2216"/>
              <a:gd name="T16" fmla="*/ 559734 w 3991"/>
              <a:gd name="T17" fmla="*/ 1757363 h 2216"/>
              <a:gd name="T18" fmla="*/ 627220 w 3991"/>
              <a:gd name="T19" fmla="*/ 1757363 h 2216"/>
              <a:gd name="T20" fmla="*/ 692323 w 3991"/>
              <a:gd name="T21" fmla="*/ 1754188 h 2216"/>
              <a:gd name="T22" fmla="*/ 758221 w 3991"/>
              <a:gd name="T23" fmla="*/ 1747838 h 2216"/>
              <a:gd name="T24" fmla="*/ 824913 w 3991"/>
              <a:gd name="T25" fmla="*/ 1737519 h 2216"/>
              <a:gd name="T26" fmla="*/ 890811 w 3991"/>
              <a:gd name="T27" fmla="*/ 1717675 h 2216"/>
              <a:gd name="T28" fmla="*/ 956708 w 3991"/>
              <a:gd name="T29" fmla="*/ 1683544 h 2216"/>
              <a:gd name="T30" fmla="*/ 1021812 w 3991"/>
              <a:gd name="T31" fmla="*/ 1628775 h 2216"/>
              <a:gd name="T32" fmla="*/ 1089298 w 3991"/>
              <a:gd name="T33" fmla="*/ 1545431 h 2216"/>
              <a:gd name="T34" fmla="*/ 1154402 w 3991"/>
              <a:gd name="T35" fmla="*/ 1426369 h 2216"/>
              <a:gd name="T36" fmla="*/ 1220299 w 3991"/>
              <a:gd name="T37" fmla="*/ 1267619 h 2216"/>
              <a:gd name="T38" fmla="*/ 1286197 w 3991"/>
              <a:gd name="T39" fmla="*/ 1069181 h 2216"/>
              <a:gd name="T40" fmla="*/ 1352889 w 3991"/>
              <a:gd name="T41" fmla="*/ 840581 h 2216"/>
              <a:gd name="T42" fmla="*/ 1418787 w 3991"/>
              <a:gd name="T43" fmla="*/ 599281 h 2216"/>
              <a:gd name="T44" fmla="*/ 1484684 w 3991"/>
              <a:gd name="T45" fmla="*/ 365919 h 2216"/>
              <a:gd name="T46" fmla="*/ 1551376 w 3991"/>
              <a:gd name="T47" fmla="*/ 173831 h 2216"/>
              <a:gd name="T48" fmla="*/ 1617274 w 3991"/>
              <a:gd name="T49" fmla="*/ 44450 h 2216"/>
              <a:gd name="T50" fmla="*/ 1682378 w 3991"/>
              <a:gd name="T51" fmla="*/ 0 h 2216"/>
              <a:gd name="T52" fmla="*/ 1748275 w 3991"/>
              <a:gd name="T53" fmla="*/ 42863 h 2216"/>
              <a:gd name="T54" fmla="*/ 1815761 w 3991"/>
              <a:gd name="T55" fmla="*/ 165894 h 2216"/>
              <a:gd name="T56" fmla="*/ 1880865 w 3991"/>
              <a:gd name="T57" fmla="*/ 352425 h 2216"/>
              <a:gd name="T58" fmla="*/ 1946763 w 3991"/>
              <a:gd name="T59" fmla="*/ 569119 h 2216"/>
              <a:gd name="T60" fmla="*/ 2011866 w 3991"/>
              <a:gd name="T61" fmla="*/ 791369 h 2216"/>
              <a:gd name="T62" fmla="*/ 2079352 w 3991"/>
              <a:gd name="T63" fmla="*/ 999331 h 2216"/>
              <a:gd name="T64" fmla="*/ 2145250 w 3991"/>
              <a:gd name="T65" fmla="*/ 1177131 h 2216"/>
              <a:gd name="T66" fmla="*/ 2210354 w 3991"/>
              <a:gd name="T67" fmla="*/ 1322388 h 2216"/>
              <a:gd name="T68" fmla="*/ 2277839 w 3991"/>
              <a:gd name="T69" fmla="*/ 1438275 h 2216"/>
              <a:gd name="T70" fmla="*/ 2342943 w 3991"/>
              <a:gd name="T71" fmla="*/ 1531144 h 2216"/>
              <a:gd name="T72" fmla="*/ 2408841 w 3991"/>
              <a:gd name="T73" fmla="*/ 1603375 h 2216"/>
              <a:gd name="T74" fmla="*/ 2474739 w 3991"/>
              <a:gd name="T75" fmla="*/ 1656556 h 2216"/>
              <a:gd name="T76" fmla="*/ 2541430 w 3991"/>
              <a:gd name="T77" fmla="*/ 1696244 h 2216"/>
              <a:gd name="T78" fmla="*/ 2607328 w 3991"/>
              <a:gd name="T79" fmla="*/ 1723231 h 2216"/>
              <a:gd name="T80" fmla="*/ 2673226 w 3991"/>
              <a:gd name="T81" fmla="*/ 1739900 h 2216"/>
              <a:gd name="T82" fmla="*/ 2738330 w 3991"/>
              <a:gd name="T83" fmla="*/ 1749425 h 2216"/>
              <a:gd name="T84" fmla="*/ 2805815 w 3991"/>
              <a:gd name="T85" fmla="*/ 1755775 h 2216"/>
              <a:gd name="T86" fmla="*/ 2870919 w 3991"/>
              <a:gd name="T87" fmla="*/ 1757363 h 2216"/>
              <a:gd name="T88" fmla="*/ 2936817 w 3991"/>
              <a:gd name="T89" fmla="*/ 1758950 h 2216"/>
              <a:gd name="T90" fmla="*/ 3004303 w 3991"/>
              <a:gd name="T91" fmla="*/ 1758950 h 2216"/>
              <a:gd name="T92" fmla="*/ 3069406 w 3991"/>
              <a:gd name="T93" fmla="*/ 1758950 h 2216"/>
              <a:gd name="T94" fmla="*/ 3135304 w 3991"/>
              <a:gd name="T95" fmla="*/ 1758950 h 22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991" h="2216">
                <a:moveTo>
                  <a:pt x="0" y="2216"/>
                </a:moveTo>
                <a:lnTo>
                  <a:pt x="40" y="2216"/>
                </a:lnTo>
                <a:lnTo>
                  <a:pt x="82" y="2216"/>
                </a:lnTo>
                <a:lnTo>
                  <a:pt x="125" y="2216"/>
                </a:lnTo>
                <a:lnTo>
                  <a:pt x="165" y="2216"/>
                </a:lnTo>
                <a:lnTo>
                  <a:pt x="207" y="2216"/>
                </a:lnTo>
                <a:lnTo>
                  <a:pt x="248" y="2216"/>
                </a:lnTo>
                <a:lnTo>
                  <a:pt x="290" y="2216"/>
                </a:lnTo>
                <a:lnTo>
                  <a:pt x="332" y="2216"/>
                </a:lnTo>
                <a:lnTo>
                  <a:pt x="373" y="2216"/>
                </a:lnTo>
                <a:lnTo>
                  <a:pt x="415" y="2216"/>
                </a:lnTo>
                <a:lnTo>
                  <a:pt x="457" y="2216"/>
                </a:lnTo>
                <a:lnTo>
                  <a:pt x="497" y="2216"/>
                </a:lnTo>
                <a:lnTo>
                  <a:pt x="540" y="2216"/>
                </a:lnTo>
                <a:lnTo>
                  <a:pt x="582" y="2216"/>
                </a:lnTo>
                <a:lnTo>
                  <a:pt x="622" y="2216"/>
                </a:lnTo>
                <a:lnTo>
                  <a:pt x="665" y="2216"/>
                </a:lnTo>
                <a:lnTo>
                  <a:pt x="705" y="2214"/>
                </a:lnTo>
                <a:lnTo>
                  <a:pt x="747" y="2214"/>
                </a:lnTo>
                <a:lnTo>
                  <a:pt x="790" y="2214"/>
                </a:lnTo>
                <a:lnTo>
                  <a:pt x="830" y="2212"/>
                </a:lnTo>
                <a:lnTo>
                  <a:pt x="872" y="2210"/>
                </a:lnTo>
                <a:lnTo>
                  <a:pt x="914" y="2206"/>
                </a:lnTo>
                <a:lnTo>
                  <a:pt x="955" y="2202"/>
                </a:lnTo>
                <a:lnTo>
                  <a:pt x="997" y="2196"/>
                </a:lnTo>
                <a:lnTo>
                  <a:pt x="1039" y="2189"/>
                </a:lnTo>
                <a:lnTo>
                  <a:pt x="1080" y="2177"/>
                </a:lnTo>
                <a:lnTo>
                  <a:pt x="1122" y="2164"/>
                </a:lnTo>
                <a:lnTo>
                  <a:pt x="1162" y="2144"/>
                </a:lnTo>
                <a:lnTo>
                  <a:pt x="1205" y="2121"/>
                </a:lnTo>
                <a:lnTo>
                  <a:pt x="1247" y="2091"/>
                </a:lnTo>
                <a:lnTo>
                  <a:pt x="1287" y="2052"/>
                </a:lnTo>
                <a:lnTo>
                  <a:pt x="1330" y="2004"/>
                </a:lnTo>
                <a:lnTo>
                  <a:pt x="1372" y="1947"/>
                </a:lnTo>
                <a:lnTo>
                  <a:pt x="1412" y="1877"/>
                </a:lnTo>
                <a:lnTo>
                  <a:pt x="1454" y="1797"/>
                </a:lnTo>
                <a:lnTo>
                  <a:pt x="1497" y="1704"/>
                </a:lnTo>
                <a:lnTo>
                  <a:pt x="1537" y="1597"/>
                </a:lnTo>
                <a:lnTo>
                  <a:pt x="1579" y="1478"/>
                </a:lnTo>
                <a:lnTo>
                  <a:pt x="1620" y="1347"/>
                </a:lnTo>
                <a:lnTo>
                  <a:pt x="1662" y="1207"/>
                </a:lnTo>
                <a:lnTo>
                  <a:pt x="1704" y="1059"/>
                </a:lnTo>
                <a:lnTo>
                  <a:pt x="1745" y="907"/>
                </a:lnTo>
                <a:lnTo>
                  <a:pt x="1787" y="755"/>
                </a:lnTo>
                <a:lnTo>
                  <a:pt x="1829" y="605"/>
                </a:lnTo>
                <a:lnTo>
                  <a:pt x="1870" y="461"/>
                </a:lnTo>
                <a:lnTo>
                  <a:pt x="1912" y="332"/>
                </a:lnTo>
                <a:lnTo>
                  <a:pt x="1954" y="219"/>
                </a:lnTo>
                <a:lnTo>
                  <a:pt x="1994" y="125"/>
                </a:lnTo>
                <a:lnTo>
                  <a:pt x="2037" y="56"/>
                </a:lnTo>
                <a:lnTo>
                  <a:pt x="2077" y="13"/>
                </a:lnTo>
                <a:lnTo>
                  <a:pt x="2119" y="0"/>
                </a:lnTo>
                <a:lnTo>
                  <a:pt x="2162" y="13"/>
                </a:lnTo>
                <a:lnTo>
                  <a:pt x="2202" y="54"/>
                </a:lnTo>
                <a:lnTo>
                  <a:pt x="2244" y="121"/>
                </a:lnTo>
                <a:lnTo>
                  <a:pt x="2287" y="209"/>
                </a:lnTo>
                <a:lnTo>
                  <a:pt x="2327" y="319"/>
                </a:lnTo>
                <a:lnTo>
                  <a:pt x="2369" y="444"/>
                </a:lnTo>
                <a:lnTo>
                  <a:pt x="2411" y="576"/>
                </a:lnTo>
                <a:lnTo>
                  <a:pt x="2452" y="717"/>
                </a:lnTo>
                <a:lnTo>
                  <a:pt x="2494" y="859"/>
                </a:lnTo>
                <a:lnTo>
                  <a:pt x="2534" y="997"/>
                </a:lnTo>
                <a:lnTo>
                  <a:pt x="2577" y="1132"/>
                </a:lnTo>
                <a:lnTo>
                  <a:pt x="2619" y="1259"/>
                </a:lnTo>
                <a:lnTo>
                  <a:pt x="2659" y="1376"/>
                </a:lnTo>
                <a:lnTo>
                  <a:pt x="2702" y="1483"/>
                </a:lnTo>
                <a:lnTo>
                  <a:pt x="2744" y="1579"/>
                </a:lnTo>
                <a:lnTo>
                  <a:pt x="2784" y="1666"/>
                </a:lnTo>
                <a:lnTo>
                  <a:pt x="2827" y="1745"/>
                </a:lnTo>
                <a:lnTo>
                  <a:pt x="2869" y="1812"/>
                </a:lnTo>
                <a:lnTo>
                  <a:pt x="2909" y="1873"/>
                </a:lnTo>
                <a:lnTo>
                  <a:pt x="2951" y="1929"/>
                </a:lnTo>
                <a:lnTo>
                  <a:pt x="2992" y="1977"/>
                </a:lnTo>
                <a:lnTo>
                  <a:pt x="3034" y="2020"/>
                </a:lnTo>
                <a:lnTo>
                  <a:pt x="3076" y="2056"/>
                </a:lnTo>
                <a:lnTo>
                  <a:pt x="3117" y="2087"/>
                </a:lnTo>
                <a:lnTo>
                  <a:pt x="3159" y="2116"/>
                </a:lnTo>
                <a:lnTo>
                  <a:pt x="3201" y="2137"/>
                </a:lnTo>
                <a:lnTo>
                  <a:pt x="3242" y="2156"/>
                </a:lnTo>
                <a:lnTo>
                  <a:pt x="3284" y="2171"/>
                </a:lnTo>
                <a:lnTo>
                  <a:pt x="3326" y="2183"/>
                </a:lnTo>
                <a:lnTo>
                  <a:pt x="3367" y="2192"/>
                </a:lnTo>
                <a:lnTo>
                  <a:pt x="3409" y="2200"/>
                </a:lnTo>
                <a:lnTo>
                  <a:pt x="3449" y="2204"/>
                </a:lnTo>
                <a:lnTo>
                  <a:pt x="3491" y="2208"/>
                </a:lnTo>
                <a:lnTo>
                  <a:pt x="3534" y="2212"/>
                </a:lnTo>
                <a:lnTo>
                  <a:pt x="3574" y="2212"/>
                </a:lnTo>
                <a:lnTo>
                  <a:pt x="3616" y="2214"/>
                </a:lnTo>
                <a:lnTo>
                  <a:pt x="3659" y="2214"/>
                </a:lnTo>
                <a:lnTo>
                  <a:pt x="3699" y="2216"/>
                </a:lnTo>
                <a:lnTo>
                  <a:pt x="3741" y="2216"/>
                </a:lnTo>
                <a:lnTo>
                  <a:pt x="3784" y="2216"/>
                </a:lnTo>
                <a:lnTo>
                  <a:pt x="3824" y="2216"/>
                </a:lnTo>
                <a:lnTo>
                  <a:pt x="3866" y="2216"/>
                </a:lnTo>
                <a:lnTo>
                  <a:pt x="3907" y="2216"/>
                </a:lnTo>
                <a:lnTo>
                  <a:pt x="3949" y="2216"/>
                </a:lnTo>
                <a:lnTo>
                  <a:pt x="3991" y="221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53845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>
            <a:off x="544967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5517936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5583024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>
            <a:off x="5648111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>
            <a:off x="57147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5781461" y="574731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>
            <a:off x="8157949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822303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>
            <a:off x="828812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 rot="10800000">
            <a:off x="4824199" y="3983601"/>
            <a:ext cx="366712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Intensidade relativa</a:t>
            </a: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6024349" y="6052114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Número de onda (cm</a:t>
            </a:r>
            <a:r>
              <a:rPr lang="pt-BR" baseline="30000"/>
              <a:t>-1</a:t>
            </a:r>
            <a:r>
              <a:rPr lang="pt-BR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Bandas de combinações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43352" y="4731488"/>
            <a:ext cx="5023230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26241" y="1592494"/>
            <a:ext cx="40935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Harmônicos (Ressonância de Fermi)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657136" y="5823514"/>
            <a:ext cx="2160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657136" y="36629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096999" y="47424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096999" y="366292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20599" y="4418576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82549" y="2978714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746286" y="5031351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746286" y="3878826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295436" y="2978714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2017499" y="3734364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3457361" y="3734364"/>
            <a:ext cx="0" cy="957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3457361" y="4793226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71699" y="348195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89161" y="452652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889161" y="55711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=0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864974" y="55711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=0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937999" y="348195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=1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73130" y="2365939"/>
            <a:ext cx="1435100" cy="596900"/>
            <a:chOff x="3547" y="1239"/>
            <a:chExt cx="904" cy="376"/>
          </a:xfrm>
        </p:grpSpPr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3696" y="1265"/>
              <a:ext cx="66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1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t-BR" sz="21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t-BR" sz="2100">
                  <a:latin typeface="Times New Roman" pitchFamily="18" charset="0"/>
                  <a:cs typeface="Times New Roman" pitchFamily="18" charset="0"/>
                </a:rPr>
                <a:t>≈2 </a:t>
              </a:r>
              <a:r>
                <a:rPr lang="el-GR" sz="21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t-BR" sz="21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aphicFrame>
          <p:nvGraphicFramePr>
            <p:cNvPr id="36" name="Object 26"/>
            <p:cNvGraphicFramePr>
              <a:graphicFrameLocks noChangeAspect="1"/>
            </p:cNvGraphicFramePr>
            <p:nvPr/>
          </p:nvGraphicFramePr>
          <p:xfrm>
            <a:off x="3547" y="1239"/>
            <a:ext cx="904" cy="376"/>
          </p:xfrm>
          <a:graphic>
            <a:graphicData uri="http://schemas.openxmlformats.org/presentationml/2006/ole">
              <p:oleObj spid="_x0000_s91138" name="CS ChemDraw Drawing" r:id="rId4" imgW="1435214" imgH="596978" progId="ACD.ChemSketchCDX">
                <p:embed/>
              </p:oleObj>
            </a:graphicData>
          </a:graphic>
        </p:graphicFrame>
      </p:grp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219486" y="3332726"/>
            <a:ext cx="3267075" cy="2635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5219486" y="5748901"/>
            <a:ext cx="3267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53845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544967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5517936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5583024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5648111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57147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5781461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8157949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822303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828812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53845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>
            <a:off x="544967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5517936" y="5748901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5583024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>
            <a:off x="5648111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>
            <a:off x="571478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5781461" y="574731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>
            <a:off x="8157949" y="5748901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8223036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>
            <a:off x="8288124" y="57489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 rot="10800000">
            <a:off x="4824199" y="3983601"/>
            <a:ext cx="366712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Intensidade relativa</a:t>
            </a: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6024349" y="6052114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Número de onda (cm</a:t>
            </a:r>
            <a:r>
              <a:rPr lang="pt-BR" baseline="30000"/>
              <a:t>-1</a:t>
            </a:r>
            <a:r>
              <a:rPr lang="pt-BR"/>
              <a:t>)</a:t>
            </a:r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225836" y="3324789"/>
            <a:ext cx="3267075" cy="2635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225836" y="5740964"/>
            <a:ext cx="32670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572113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>
            <a:off x="5787811" y="574096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5852899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591798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" name="Line 33"/>
          <p:cNvSpPr>
            <a:spLocks noChangeShapeType="1"/>
          </p:cNvSpPr>
          <p:nvPr/>
        </p:nvSpPr>
        <p:spPr bwMode="auto">
          <a:xfrm>
            <a:off x="5986249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605133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6116424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6183099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>
            <a:off x="6249774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Line 38"/>
          <p:cNvSpPr>
            <a:spLocks noChangeShapeType="1"/>
          </p:cNvSpPr>
          <p:nvPr/>
        </p:nvSpPr>
        <p:spPr bwMode="auto">
          <a:xfrm>
            <a:off x="6314861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Line 39"/>
          <p:cNvSpPr>
            <a:spLocks noChangeShapeType="1"/>
          </p:cNvSpPr>
          <p:nvPr/>
        </p:nvSpPr>
        <p:spPr bwMode="auto">
          <a:xfrm>
            <a:off x="6381536" y="574096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>
            <a:off x="6448211" y="574096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>
            <a:off x="6513299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42"/>
          <p:cNvSpPr>
            <a:spLocks noChangeShapeType="1"/>
          </p:cNvSpPr>
          <p:nvPr/>
        </p:nvSpPr>
        <p:spPr bwMode="auto">
          <a:xfrm>
            <a:off x="657838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>
            <a:off x="6645061" y="5740964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 flipV="1">
            <a:off x="6711736" y="5739376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 flipV="1">
            <a:off x="6776824" y="5737789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" name="Line 46"/>
          <p:cNvSpPr>
            <a:spLocks noChangeShapeType="1"/>
          </p:cNvSpPr>
          <p:nvPr/>
        </p:nvSpPr>
        <p:spPr bwMode="auto">
          <a:xfrm flipV="1">
            <a:off x="6843499" y="573461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 flipV="1">
            <a:off x="6908586" y="5723501"/>
            <a:ext cx="19050" cy="4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 flipV="1">
            <a:off x="6975261" y="5701276"/>
            <a:ext cx="19050" cy="95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" name="Line 49"/>
          <p:cNvSpPr>
            <a:spLocks noChangeShapeType="1"/>
          </p:cNvSpPr>
          <p:nvPr/>
        </p:nvSpPr>
        <p:spPr bwMode="auto">
          <a:xfrm flipV="1">
            <a:off x="7041936" y="5656826"/>
            <a:ext cx="17463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 flipV="1">
            <a:off x="7107024" y="5585389"/>
            <a:ext cx="1270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 flipV="1">
            <a:off x="7134011" y="5556814"/>
            <a:ext cx="4763" cy="63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" name="Line 52"/>
          <p:cNvSpPr>
            <a:spLocks noChangeShapeType="1"/>
          </p:cNvSpPr>
          <p:nvPr/>
        </p:nvSpPr>
        <p:spPr bwMode="auto">
          <a:xfrm flipV="1">
            <a:off x="7173699" y="5475851"/>
            <a:ext cx="7937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 flipV="1">
            <a:off x="7192749" y="5436164"/>
            <a:ext cx="7937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" name="Line 54"/>
          <p:cNvSpPr>
            <a:spLocks noChangeShapeType="1"/>
          </p:cNvSpPr>
          <p:nvPr/>
        </p:nvSpPr>
        <p:spPr bwMode="auto">
          <a:xfrm flipV="1">
            <a:off x="7240374" y="5320276"/>
            <a:ext cx="4762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0" name="Line 55"/>
          <p:cNvSpPr>
            <a:spLocks noChangeShapeType="1"/>
          </p:cNvSpPr>
          <p:nvPr/>
        </p:nvSpPr>
        <p:spPr bwMode="auto">
          <a:xfrm flipV="1">
            <a:off x="7253074" y="5280589"/>
            <a:ext cx="7937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 flipV="1">
            <a:off x="7268949" y="5248839"/>
            <a:ext cx="3175" cy="95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" name="Line 57"/>
          <p:cNvSpPr>
            <a:spLocks noChangeShapeType="1"/>
          </p:cNvSpPr>
          <p:nvPr/>
        </p:nvSpPr>
        <p:spPr bwMode="auto">
          <a:xfrm flipV="1">
            <a:off x="7305461" y="5132951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" name="Line 58"/>
          <p:cNvSpPr>
            <a:spLocks noChangeShapeType="1"/>
          </p:cNvSpPr>
          <p:nvPr/>
        </p:nvSpPr>
        <p:spPr bwMode="auto">
          <a:xfrm flipV="1">
            <a:off x="7319749" y="5093264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" name="Line 59"/>
          <p:cNvSpPr>
            <a:spLocks noChangeShapeType="1"/>
          </p:cNvSpPr>
          <p:nvPr/>
        </p:nvSpPr>
        <p:spPr bwMode="auto">
          <a:xfrm flipV="1">
            <a:off x="7332449" y="5056751"/>
            <a:ext cx="635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Line 60"/>
          <p:cNvSpPr>
            <a:spLocks noChangeShapeType="1"/>
          </p:cNvSpPr>
          <p:nvPr/>
        </p:nvSpPr>
        <p:spPr bwMode="auto">
          <a:xfrm flipV="1">
            <a:off x="7370549" y="4945626"/>
            <a:ext cx="793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Line 61"/>
          <p:cNvSpPr>
            <a:spLocks noChangeShapeType="1"/>
          </p:cNvSpPr>
          <p:nvPr/>
        </p:nvSpPr>
        <p:spPr bwMode="auto">
          <a:xfrm flipV="1">
            <a:off x="7388011" y="4905939"/>
            <a:ext cx="7938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7" name="Line 62"/>
          <p:cNvSpPr>
            <a:spLocks noChangeShapeType="1"/>
          </p:cNvSpPr>
          <p:nvPr/>
        </p:nvSpPr>
        <p:spPr bwMode="auto">
          <a:xfrm>
            <a:off x="7403886" y="4885301"/>
            <a:ext cx="15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" name="Line 63"/>
          <p:cNvSpPr>
            <a:spLocks noChangeShapeType="1"/>
          </p:cNvSpPr>
          <p:nvPr/>
        </p:nvSpPr>
        <p:spPr bwMode="auto">
          <a:xfrm flipV="1">
            <a:off x="7437224" y="4799576"/>
            <a:ext cx="14287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" name="Line 64"/>
          <p:cNvSpPr>
            <a:spLocks noChangeShapeType="1"/>
          </p:cNvSpPr>
          <p:nvPr/>
        </p:nvSpPr>
        <p:spPr bwMode="auto">
          <a:xfrm flipV="1">
            <a:off x="7467386" y="4775764"/>
            <a:ext cx="15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" name="Line 65"/>
          <p:cNvSpPr>
            <a:spLocks noChangeShapeType="1"/>
          </p:cNvSpPr>
          <p:nvPr/>
        </p:nvSpPr>
        <p:spPr bwMode="auto">
          <a:xfrm>
            <a:off x="7503899" y="4753539"/>
            <a:ext cx="17462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" name="Line 66"/>
          <p:cNvSpPr>
            <a:spLocks noChangeShapeType="1"/>
          </p:cNvSpPr>
          <p:nvPr/>
        </p:nvSpPr>
        <p:spPr bwMode="auto">
          <a:xfrm>
            <a:off x="7568986" y="4788464"/>
            <a:ext cx="1270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" name="Line 67"/>
          <p:cNvSpPr>
            <a:spLocks noChangeShapeType="1"/>
          </p:cNvSpPr>
          <p:nvPr/>
        </p:nvSpPr>
        <p:spPr bwMode="auto">
          <a:xfrm>
            <a:off x="7592799" y="4828151"/>
            <a:ext cx="7937" cy="127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" name="Line 68"/>
          <p:cNvSpPr>
            <a:spLocks noChangeShapeType="1"/>
          </p:cNvSpPr>
          <p:nvPr/>
        </p:nvSpPr>
        <p:spPr bwMode="auto">
          <a:xfrm>
            <a:off x="7634074" y="4913876"/>
            <a:ext cx="793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4" name="Line 69"/>
          <p:cNvSpPr>
            <a:spLocks noChangeShapeType="1"/>
          </p:cNvSpPr>
          <p:nvPr/>
        </p:nvSpPr>
        <p:spPr bwMode="auto">
          <a:xfrm>
            <a:off x="7649949" y="4953564"/>
            <a:ext cx="793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" name="Line 70"/>
          <p:cNvSpPr>
            <a:spLocks noChangeShapeType="1"/>
          </p:cNvSpPr>
          <p:nvPr/>
        </p:nvSpPr>
        <p:spPr bwMode="auto">
          <a:xfrm>
            <a:off x="7665824" y="4993251"/>
            <a:ext cx="3175" cy="4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6" name="Line 71"/>
          <p:cNvSpPr>
            <a:spLocks noChangeShapeType="1"/>
          </p:cNvSpPr>
          <p:nvPr/>
        </p:nvSpPr>
        <p:spPr bwMode="auto">
          <a:xfrm>
            <a:off x="7702336" y="5093264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7" name="Line 72"/>
          <p:cNvSpPr>
            <a:spLocks noChangeShapeType="1"/>
          </p:cNvSpPr>
          <p:nvPr/>
        </p:nvSpPr>
        <p:spPr bwMode="auto">
          <a:xfrm>
            <a:off x="7715036" y="5132951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8" name="Line 73"/>
          <p:cNvSpPr>
            <a:spLocks noChangeShapeType="1"/>
          </p:cNvSpPr>
          <p:nvPr/>
        </p:nvSpPr>
        <p:spPr bwMode="auto">
          <a:xfrm>
            <a:off x="7727736" y="5172639"/>
            <a:ext cx="635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" name="Line 74"/>
          <p:cNvSpPr>
            <a:spLocks noChangeShapeType="1"/>
          </p:cNvSpPr>
          <p:nvPr/>
        </p:nvSpPr>
        <p:spPr bwMode="auto">
          <a:xfrm>
            <a:off x="7767424" y="5283764"/>
            <a:ext cx="793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" name="Line 75"/>
          <p:cNvSpPr>
            <a:spLocks noChangeShapeType="1"/>
          </p:cNvSpPr>
          <p:nvPr/>
        </p:nvSpPr>
        <p:spPr bwMode="auto">
          <a:xfrm>
            <a:off x="7783299" y="5323451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Line 76"/>
          <p:cNvSpPr>
            <a:spLocks noChangeShapeType="1"/>
          </p:cNvSpPr>
          <p:nvPr/>
        </p:nvSpPr>
        <p:spPr bwMode="auto">
          <a:xfrm>
            <a:off x="7797586" y="5363139"/>
            <a:ext cx="3175" cy="79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" name="Line 77"/>
          <p:cNvSpPr>
            <a:spLocks noChangeShapeType="1"/>
          </p:cNvSpPr>
          <p:nvPr/>
        </p:nvSpPr>
        <p:spPr bwMode="auto">
          <a:xfrm>
            <a:off x="7832511" y="5450451"/>
            <a:ext cx="9525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" name="Line 78"/>
          <p:cNvSpPr>
            <a:spLocks noChangeShapeType="1"/>
          </p:cNvSpPr>
          <p:nvPr/>
        </p:nvSpPr>
        <p:spPr bwMode="auto">
          <a:xfrm>
            <a:off x="7853149" y="5490139"/>
            <a:ext cx="9525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" name="Line 79"/>
          <p:cNvSpPr>
            <a:spLocks noChangeShapeType="1"/>
          </p:cNvSpPr>
          <p:nvPr/>
        </p:nvSpPr>
        <p:spPr bwMode="auto">
          <a:xfrm>
            <a:off x="7900774" y="5575864"/>
            <a:ext cx="1270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" name="Line 80"/>
          <p:cNvSpPr>
            <a:spLocks noChangeShapeType="1"/>
          </p:cNvSpPr>
          <p:nvPr/>
        </p:nvSpPr>
        <p:spPr bwMode="auto">
          <a:xfrm>
            <a:off x="7929349" y="5615551"/>
            <a:ext cx="1587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6" name="Line 81"/>
          <p:cNvSpPr>
            <a:spLocks noChangeShapeType="1"/>
          </p:cNvSpPr>
          <p:nvPr/>
        </p:nvSpPr>
        <p:spPr bwMode="auto">
          <a:xfrm>
            <a:off x="7965861" y="5655239"/>
            <a:ext cx="17463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7" name="Line 82"/>
          <p:cNvSpPr>
            <a:spLocks noChangeShapeType="1"/>
          </p:cNvSpPr>
          <p:nvPr/>
        </p:nvSpPr>
        <p:spPr bwMode="auto">
          <a:xfrm>
            <a:off x="8030949" y="5701276"/>
            <a:ext cx="19050" cy="79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" name="Line 83"/>
          <p:cNvSpPr>
            <a:spLocks noChangeShapeType="1"/>
          </p:cNvSpPr>
          <p:nvPr/>
        </p:nvSpPr>
        <p:spPr bwMode="auto">
          <a:xfrm>
            <a:off x="8097624" y="5723501"/>
            <a:ext cx="17462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9" name="Line 84"/>
          <p:cNvSpPr>
            <a:spLocks noChangeShapeType="1"/>
          </p:cNvSpPr>
          <p:nvPr/>
        </p:nvSpPr>
        <p:spPr bwMode="auto">
          <a:xfrm>
            <a:off x="8164299" y="573461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0" name="Line 85"/>
          <p:cNvSpPr>
            <a:spLocks noChangeShapeType="1"/>
          </p:cNvSpPr>
          <p:nvPr/>
        </p:nvSpPr>
        <p:spPr bwMode="auto">
          <a:xfrm>
            <a:off x="8229386" y="5739376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1" name="Line 86"/>
          <p:cNvSpPr>
            <a:spLocks noChangeShapeType="1"/>
          </p:cNvSpPr>
          <p:nvPr/>
        </p:nvSpPr>
        <p:spPr bwMode="auto">
          <a:xfrm>
            <a:off x="8294474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" name="Line 87"/>
          <p:cNvSpPr>
            <a:spLocks noChangeShapeType="1"/>
          </p:cNvSpPr>
          <p:nvPr/>
        </p:nvSpPr>
        <p:spPr bwMode="auto">
          <a:xfrm>
            <a:off x="8361149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" name="Freeform 88"/>
          <p:cNvSpPr>
            <a:spLocks/>
          </p:cNvSpPr>
          <p:nvPr/>
        </p:nvSpPr>
        <p:spPr bwMode="auto">
          <a:xfrm>
            <a:off x="5259174" y="4183626"/>
            <a:ext cx="3168650" cy="1557338"/>
          </a:xfrm>
          <a:custGeom>
            <a:avLst/>
            <a:gdLst>
              <a:gd name="T0" fmla="*/ 31758 w 3991"/>
              <a:gd name="T1" fmla="*/ 1557338 h 1962"/>
              <a:gd name="T2" fmla="*/ 99244 w 3991"/>
              <a:gd name="T3" fmla="*/ 1557338 h 1962"/>
              <a:gd name="T4" fmla="*/ 164347 w 3991"/>
              <a:gd name="T5" fmla="*/ 1557338 h 1962"/>
              <a:gd name="T6" fmla="*/ 230245 w 3991"/>
              <a:gd name="T7" fmla="*/ 1557338 h 1962"/>
              <a:gd name="T8" fmla="*/ 296143 w 3991"/>
              <a:gd name="T9" fmla="*/ 1557338 h 1962"/>
              <a:gd name="T10" fmla="*/ 362835 w 3991"/>
              <a:gd name="T11" fmla="*/ 1557338 h 1962"/>
              <a:gd name="T12" fmla="*/ 428732 w 3991"/>
              <a:gd name="T13" fmla="*/ 1557338 h 1962"/>
              <a:gd name="T14" fmla="*/ 493836 w 3991"/>
              <a:gd name="T15" fmla="*/ 1557338 h 1962"/>
              <a:gd name="T16" fmla="*/ 559734 w 3991"/>
              <a:gd name="T17" fmla="*/ 1555750 h 1962"/>
              <a:gd name="T18" fmla="*/ 627220 w 3991"/>
              <a:gd name="T19" fmla="*/ 1555750 h 1962"/>
              <a:gd name="T20" fmla="*/ 692323 w 3991"/>
              <a:gd name="T21" fmla="*/ 1552575 h 1962"/>
              <a:gd name="T22" fmla="*/ 758221 w 3991"/>
              <a:gd name="T23" fmla="*/ 1547813 h 1962"/>
              <a:gd name="T24" fmla="*/ 824913 w 3991"/>
              <a:gd name="T25" fmla="*/ 1538288 h 1962"/>
              <a:gd name="T26" fmla="*/ 890811 w 3991"/>
              <a:gd name="T27" fmla="*/ 1520032 h 1962"/>
              <a:gd name="T28" fmla="*/ 956708 w 3991"/>
              <a:gd name="T29" fmla="*/ 1491457 h 1962"/>
              <a:gd name="T30" fmla="*/ 1021812 w 3991"/>
              <a:gd name="T31" fmla="*/ 1443832 h 1962"/>
              <a:gd name="T32" fmla="*/ 1089298 w 3991"/>
              <a:gd name="T33" fmla="*/ 1370807 h 1962"/>
              <a:gd name="T34" fmla="*/ 1154402 w 3991"/>
              <a:gd name="T35" fmla="*/ 1266825 h 1962"/>
              <a:gd name="T36" fmla="*/ 1220299 w 3991"/>
              <a:gd name="T37" fmla="*/ 1127125 h 1962"/>
              <a:gd name="T38" fmla="*/ 1286197 w 3991"/>
              <a:gd name="T39" fmla="*/ 954088 h 1962"/>
              <a:gd name="T40" fmla="*/ 1352889 w 3991"/>
              <a:gd name="T41" fmla="*/ 754856 h 1962"/>
              <a:gd name="T42" fmla="*/ 1418787 w 3991"/>
              <a:gd name="T43" fmla="*/ 541338 h 1962"/>
              <a:gd name="T44" fmla="*/ 1484684 w 3991"/>
              <a:gd name="T45" fmla="*/ 338138 h 1962"/>
              <a:gd name="T46" fmla="*/ 1551376 w 3991"/>
              <a:gd name="T47" fmla="*/ 167481 h 1962"/>
              <a:gd name="T48" fmla="*/ 1617274 w 3991"/>
              <a:gd name="T49" fmla="*/ 50006 h 1962"/>
              <a:gd name="T50" fmla="*/ 1682378 w 3991"/>
              <a:gd name="T51" fmla="*/ 0 h 1962"/>
              <a:gd name="T52" fmla="*/ 1748275 w 3991"/>
              <a:gd name="T53" fmla="*/ 13494 h 1962"/>
              <a:gd name="T54" fmla="*/ 1815761 w 3991"/>
              <a:gd name="T55" fmla="*/ 76200 h 1962"/>
              <a:gd name="T56" fmla="*/ 1880865 w 3991"/>
              <a:gd name="T57" fmla="*/ 156369 h 1962"/>
              <a:gd name="T58" fmla="*/ 1946763 w 3991"/>
              <a:gd name="T59" fmla="*/ 228600 h 1962"/>
              <a:gd name="T60" fmla="*/ 2011866 w 3991"/>
              <a:gd name="T61" fmla="*/ 266700 h 1962"/>
              <a:gd name="T62" fmla="*/ 2079352 w 3991"/>
              <a:gd name="T63" fmla="*/ 273844 h 1962"/>
              <a:gd name="T64" fmla="*/ 2145250 w 3991"/>
              <a:gd name="T65" fmla="*/ 273844 h 1962"/>
              <a:gd name="T66" fmla="*/ 2210354 w 3991"/>
              <a:gd name="T67" fmla="*/ 303213 h 1962"/>
              <a:gd name="T68" fmla="*/ 2277839 w 3991"/>
              <a:gd name="T69" fmla="*/ 389731 h 1962"/>
              <a:gd name="T70" fmla="*/ 2342943 w 3991"/>
              <a:gd name="T71" fmla="*/ 545306 h 1962"/>
              <a:gd name="T72" fmla="*/ 2408841 w 3991"/>
              <a:gd name="T73" fmla="*/ 751681 h 1962"/>
              <a:gd name="T74" fmla="*/ 2474739 w 3991"/>
              <a:gd name="T75" fmla="*/ 971550 h 1962"/>
              <a:gd name="T76" fmla="*/ 2541430 w 3991"/>
              <a:gd name="T77" fmla="*/ 1170782 h 1962"/>
              <a:gd name="T78" fmla="*/ 2607328 w 3991"/>
              <a:gd name="T79" fmla="*/ 1326357 h 1962"/>
              <a:gd name="T80" fmla="*/ 2673226 w 3991"/>
              <a:gd name="T81" fmla="*/ 1431925 h 1962"/>
              <a:gd name="T82" fmla="*/ 2738330 w 3991"/>
              <a:gd name="T83" fmla="*/ 1496219 h 1962"/>
              <a:gd name="T84" fmla="*/ 2805815 w 3991"/>
              <a:gd name="T85" fmla="*/ 1531144 h 1962"/>
              <a:gd name="T86" fmla="*/ 2870919 w 3991"/>
              <a:gd name="T87" fmla="*/ 1546225 h 1962"/>
              <a:gd name="T88" fmla="*/ 2936817 w 3991"/>
              <a:gd name="T89" fmla="*/ 1554163 h 1962"/>
              <a:gd name="T90" fmla="*/ 3004303 w 3991"/>
              <a:gd name="T91" fmla="*/ 1555750 h 1962"/>
              <a:gd name="T92" fmla="*/ 3069406 w 3991"/>
              <a:gd name="T93" fmla="*/ 1557338 h 1962"/>
              <a:gd name="T94" fmla="*/ 3135304 w 3991"/>
              <a:gd name="T95" fmla="*/ 1557338 h 19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991" h="1962">
                <a:moveTo>
                  <a:pt x="0" y="1962"/>
                </a:moveTo>
                <a:lnTo>
                  <a:pt x="40" y="1962"/>
                </a:lnTo>
                <a:lnTo>
                  <a:pt x="82" y="1962"/>
                </a:lnTo>
                <a:lnTo>
                  <a:pt x="125" y="1962"/>
                </a:lnTo>
                <a:lnTo>
                  <a:pt x="165" y="1962"/>
                </a:lnTo>
                <a:lnTo>
                  <a:pt x="207" y="1962"/>
                </a:lnTo>
                <a:lnTo>
                  <a:pt x="248" y="1962"/>
                </a:lnTo>
                <a:lnTo>
                  <a:pt x="290" y="1962"/>
                </a:lnTo>
                <a:lnTo>
                  <a:pt x="332" y="1962"/>
                </a:lnTo>
                <a:lnTo>
                  <a:pt x="373" y="1962"/>
                </a:lnTo>
                <a:lnTo>
                  <a:pt x="415" y="1962"/>
                </a:lnTo>
                <a:lnTo>
                  <a:pt x="457" y="1962"/>
                </a:lnTo>
                <a:lnTo>
                  <a:pt x="497" y="1962"/>
                </a:lnTo>
                <a:lnTo>
                  <a:pt x="540" y="1962"/>
                </a:lnTo>
                <a:lnTo>
                  <a:pt x="582" y="1962"/>
                </a:lnTo>
                <a:lnTo>
                  <a:pt x="622" y="1962"/>
                </a:lnTo>
                <a:lnTo>
                  <a:pt x="665" y="1962"/>
                </a:lnTo>
                <a:lnTo>
                  <a:pt x="705" y="1960"/>
                </a:lnTo>
                <a:lnTo>
                  <a:pt x="747" y="1960"/>
                </a:lnTo>
                <a:lnTo>
                  <a:pt x="790" y="1960"/>
                </a:lnTo>
                <a:lnTo>
                  <a:pt x="830" y="1958"/>
                </a:lnTo>
                <a:lnTo>
                  <a:pt x="872" y="1956"/>
                </a:lnTo>
                <a:lnTo>
                  <a:pt x="914" y="1954"/>
                </a:lnTo>
                <a:lnTo>
                  <a:pt x="955" y="1950"/>
                </a:lnTo>
                <a:lnTo>
                  <a:pt x="997" y="1944"/>
                </a:lnTo>
                <a:lnTo>
                  <a:pt x="1039" y="1938"/>
                </a:lnTo>
                <a:lnTo>
                  <a:pt x="1080" y="1929"/>
                </a:lnTo>
                <a:lnTo>
                  <a:pt x="1122" y="1915"/>
                </a:lnTo>
                <a:lnTo>
                  <a:pt x="1162" y="1900"/>
                </a:lnTo>
                <a:lnTo>
                  <a:pt x="1205" y="1879"/>
                </a:lnTo>
                <a:lnTo>
                  <a:pt x="1247" y="1852"/>
                </a:lnTo>
                <a:lnTo>
                  <a:pt x="1287" y="1819"/>
                </a:lnTo>
                <a:lnTo>
                  <a:pt x="1330" y="1777"/>
                </a:lnTo>
                <a:lnTo>
                  <a:pt x="1372" y="1727"/>
                </a:lnTo>
                <a:lnTo>
                  <a:pt x="1412" y="1666"/>
                </a:lnTo>
                <a:lnTo>
                  <a:pt x="1454" y="1596"/>
                </a:lnTo>
                <a:lnTo>
                  <a:pt x="1497" y="1514"/>
                </a:lnTo>
                <a:lnTo>
                  <a:pt x="1537" y="1420"/>
                </a:lnTo>
                <a:lnTo>
                  <a:pt x="1579" y="1316"/>
                </a:lnTo>
                <a:lnTo>
                  <a:pt x="1620" y="1202"/>
                </a:lnTo>
                <a:lnTo>
                  <a:pt x="1662" y="1080"/>
                </a:lnTo>
                <a:lnTo>
                  <a:pt x="1704" y="951"/>
                </a:lnTo>
                <a:lnTo>
                  <a:pt x="1745" y="816"/>
                </a:lnTo>
                <a:lnTo>
                  <a:pt x="1787" y="682"/>
                </a:lnTo>
                <a:lnTo>
                  <a:pt x="1829" y="551"/>
                </a:lnTo>
                <a:lnTo>
                  <a:pt x="1870" y="426"/>
                </a:lnTo>
                <a:lnTo>
                  <a:pt x="1912" y="311"/>
                </a:lnTo>
                <a:lnTo>
                  <a:pt x="1954" y="211"/>
                </a:lnTo>
                <a:lnTo>
                  <a:pt x="1994" y="128"/>
                </a:lnTo>
                <a:lnTo>
                  <a:pt x="2037" y="63"/>
                </a:lnTo>
                <a:lnTo>
                  <a:pt x="2077" y="21"/>
                </a:lnTo>
                <a:lnTo>
                  <a:pt x="2119" y="0"/>
                </a:lnTo>
                <a:lnTo>
                  <a:pt x="2162" y="0"/>
                </a:lnTo>
                <a:lnTo>
                  <a:pt x="2202" y="17"/>
                </a:lnTo>
                <a:lnTo>
                  <a:pt x="2244" y="51"/>
                </a:lnTo>
                <a:lnTo>
                  <a:pt x="2287" y="96"/>
                </a:lnTo>
                <a:lnTo>
                  <a:pt x="2327" y="146"/>
                </a:lnTo>
                <a:lnTo>
                  <a:pt x="2369" y="197"/>
                </a:lnTo>
                <a:lnTo>
                  <a:pt x="2411" y="247"/>
                </a:lnTo>
                <a:lnTo>
                  <a:pt x="2452" y="288"/>
                </a:lnTo>
                <a:lnTo>
                  <a:pt x="2494" y="317"/>
                </a:lnTo>
                <a:lnTo>
                  <a:pt x="2534" y="336"/>
                </a:lnTo>
                <a:lnTo>
                  <a:pt x="2577" y="344"/>
                </a:lnTo>
                <a:lnTo>
                  <a:pt x="2619" y="345"/>
                </a:lnTo>
                <a:lnTo>
                  <a:pt x="2659" y="344"/>
                </a:lnTo>
                <a:lnTo>
                  <a:pt x="2702" y="345"/>
                </a:lnTo>
                <a:lnTo>
                  <a:pt x="2744" y="355"/>
                </a:lnTo>
                <a:lnTo>
                  <a:pt x="2784" y="382"/>
                </a:lnTo>
                <a:lnTo>
                  <a:pt x="2827" y="426"/>
                </a:lnTo>
                <a:lnTo>
                  <a:pt x="2869" y="491"/>
                </a:lnTo>
                <a:lnTo>
                  <a:pt x="2909" y="580"/>
                </a:lnTo>
                <a:lnTo>
                  <a:pt x="2951" y="687"/>
                </a:lnTo>
                <a:lnTo>
                  <a:pt x="2992" y="812"/>
                </a:lnTo>
                <a:lnTo>
                  <a:pt x="3034" y="947"/>
                </a:lnTo>
                <a:lnTo>
                  <a:pt x="3076" y="1085"/>
                </a:lnTo>
                <a:lnTo>
                  <a:pt x="3117" y="1224"/>
                </a:lnTo>
                <a:lnTo>
                  <a:pt x="3159" y="1354"/>
                </a:lnTo>
                <a:lnTo>
                  <a:pt x="3201" y="1475"/>
                </a:lnTo>
                <a:lnTo>
                  <a:pt x="3242" y="1581"/>
                </a:lnTo>
                <a:lnTo>
                  <a:pt x="3284" y="1671"/>
                </a:lnTo>
                <a:lnTo>
                  <a:pt x="3326" y="1744"/>
                </a:lnTo>
                <a:lnTo>
                  <a:pt x="3367" y="1804"/>
                </a:lnTo>
                <a:lnTo>
                  <a:pt x="3409" y="1850"/>
                </a:lnTo>
                <a:lnTo>
                  <a:pt x="3449" y="1885"/>
                </a:lnTo>
                <a:lnTo>
                  <a:pt x="3491" y="1910"/>
                </a:lnTo>
                <a:lnTo>
                  <a:pt x="3534" y="1929"/>
                </a:lnTo>
                <a:lnTo>
                  <a:pt x="3574" y="1940"/>
                </a:lnTo>
                <a:lnTo>
                  <a:pt x="3616" y="1948"/>
                </a:lnTo>
                <a:lnTo>
                  <a:pt x="3659" y="1954"/>
                </a:lnTo>
                <a:lnTo>
                  <a:pt x="3699" y="1958"/>
                </a:lnTo>
                <a:lnTo>
                  <a:pt x="3741" y="1960"/>
                </a:lnTo>
                <a:lnTo>
                  <a:pt x="3784" y="1960"/>
                </a:lnTo>
                <a:lnTo>
                  <a:pt x="3824" y="1962"/>
                </a:lnTo>
                <a:lnTo>
                  <a:pt x="3866" y="1962"/>
                </a:lnTo>
                <a:lnTo>
                  <a:pt x="3907" y="1962"/>
                </a:lnTo>
                <a:lnTo>
                  <a:pt x="3949" y="1962"/>
                </a:lnTo>
                <a:lnTo>
                  <a:pt x="3991" y="19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" name="Line 89"/>
          <p:cNvSpPr>
            <a:spLocks noChangeShapeType="1"/>
          </p:cNvSpPr>
          <p:nvPr/>
        </p:nvSpPr>
        <p:spPr bwMode="auto">
          <a:xfrm>
            <a:off x="572113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5" name="Line 90"/>
          <p:cNvSpPr>
            <a:spLocks noChangeShapeType="1"/>
          </p:cNvSpPr>
          <p:nvPr/>
        </p:nvSpPr>
        <p:spPr bwMode="auto">
          <a:xfrm flipV="1">
            <a:off x="5787811" y="5739376"/>
            <a:ext cx="17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6" name="Line 91"/>
          <p:cNvSpPr>
            <a:spLocks noChangeShapeType="1"/>
          </p:cNvSpPr>
          <p:nvPr/>
        </p:nvSpPr>
        <p:spPr bwMode="auto">
          <a:xfrm>
            <a:off x="5852899" y="5739376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7" name="Line 92"/>
          <p:cNvSpPr>
            <a:spLocks noChangeShapeType="1"/>
          </p:cNvSpPr>
          <p:nvPr/>
        </p:nvSpPr>
        <p:spPr bwMode="auto">
          <a:xfrm flipV="1">
            <a:off x="5917986" y="5736201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" name="Line 93"/>
          <p:cNvSpPr>
            <a:spLocks noChangeShapeType="1"/>
          </p:cNvSpPr>
          <p:nvPr/>
        </p:nvSpPr>
        <p:spPr bwMode="auto">
          <a:xfrm flipV="1">
            <a:off x="5986249" y="5733026"/>
            <a:ext cx="174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9" name="Line 94"/>
          <p:cNvSpPr>
            <a:spLocks noChangeShapeType="1"/>
          </p:cNvSpPr>
          <p:nvPr/>
        </p:nvSpPr>
        <p:spPr bwMode="auto">
          <a:xfrm flipV="1">
            <a:off x="6051336" y="5723501"/>
            <a:ext cx="19050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0" name="Line 95"/>
          <p:cNvSpPr>
            <a:spLocks noChangeShapeType="1"/>
          </p:cNvSpPr>
          <p:nvPr/>
        </p:nvSpPr>
        <p:spPr bwMode="auto">
          <a:xfrm flipV="1">
            <a:off x="6116424" y="5709214"/>
            <a:ext cx="19050" cy="47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1" name="Line 96"/>
          <p:cNvSpPr>
            <a:spLocks noChangeShapeType="1"/>
          </p:cNvSpPr>
          <p:nvPr/>
        </p:nvSpPr>
        <p:spPr bwMode="auto">
          <a:xfrm flipV="1">
            <a:off x="6183099" y="5682226"/>
            <a:ext cx="17462" cy="95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" name="Line 97"/>
          <p:cNvSpPr>
            <a:spLocks noChangeShapeType="1"/>
          </p:cNvSpPr>
          <p:nvPr/>
        </p:nvSpPr>
        <p:spPr bwMode="auto">
          <a:xfrm flipV="1">
            <a:off x="6249774" y="5637776"/>
            <a:ext cx="17462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" name="Line 98"/>
          <p:cNvSpPr>
            <a:spLocks noChangeShapeType="1"/>
          </p:cNvSpPr>
          <p:nvPr/>
        </p:nvSpPr>
        <p:spPr bwMode="auto">
          <a:xfrm flipV="1">
            <a:off x="6314861" y="5575864"/>
            <a:ext cx="15875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" name="Line 99"/>
          <p:cNvSpPr>
            <a:spLocks noChangeShapeType="1"/>
          </p:cNvSpPr>
          <p:nvPr/>
        </p:nvSpPr>
        <p:spPr bwMode="auto">
          <a:xfrm flipV="1">
            <a:off x="6381536" y="5486964"/>
            <a:ext cx="9525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5" name="Line 100"/>
          <p:cNvSpPr>
            <a:spLocks noChangeShapeType="1"/>
          </p:cNvSpPr>
          <p:nvPr/>
        </p:nvSpPr>
        <p:spPr bwMode="auto">
          <a:xfrm flipV="1">
            <a:off x="6405349" y="5452039"/>
            <a:ext cx="7937" cy="142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" name="Line 101"/>
          <p:cNvSpPr>
            <a:spLocks noChangeShapeType="1"/>
          </p:cNvSpPr>
          <p:nvPr/>
        </p:nvSpPr>
        <p:spPr bwMode="auto">
          <a:xfrm flipV="1">
            <a:off x="6448211" y="5366314"/>
            <a:ext cx="7938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7" name="Line 102"/>
          <p:cNvSpPr>
            <a:spLocks noChangeShapeType="1"/>
          </p:cNvSpPr>
          <p:nvPr/>
        </p:nvSpPr>
        <p:spPr bwMode="auto">
          <a:xfrm flipV="1">
            <a:off x="6464086" y="5326626"/>
            <a:ext cx="7938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" name="Line 103"/>
          <p:cNvSpPr>
            <a:spLocks noChangeShapeType="1"/>
          </p:cNvSpPr>
          <p:nvPr/>
        </p:nvSpPr>
        <p:spPr bwMode="auto">
          <a:xfrm flipV="1">
            <a:off x="6513299" y="5209151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" name="Line 104"/>
          <p:cNvSpPr>
            <a:spLocks noChangeShapeType="1"/>
          </p:cNvSpPr>
          <p:nvPr/>
        </p:nvSpPr>
        <p:spPr bwMode="auto">
          <a:xfrm flipV="1">
            <a:off x="6527586" y="5169464"/>
            <a:ext cx="7938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0" name="Line 105"/>
          <p:cNvSpPr>
            <a:spLocks noChangeShapeType="1"/>
          </p:cNvSpPr>
          <p:nvPr/>
        </p:nvSpPr>
        <p:spPr bwMode="auto">
          <a:xfrm flipV="1">
            <a:off x="6541874" y="5139301"/>
            <a:ext cx="3175" cy="95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" name="Line 106"/>
          <p:cNvSpPr>
            <a:spLocks noChangeShapeType="1"/>
          </p:cNvSpPr>
          <p:nvPr/>
        </p:nvSpPr>
        <p:spPr bwMode="auto">
          <a:xfrm flipV="1">
            <a:off x="6578386" y="5021826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2" name="Line 107"/>
          <p:cNvSpPr>
            <a:spLocks noChangeShapeType="1"/>
          </p:cNvSpPr>
          <p:nvPr/>
        </p:nvSpPr>
        <p:spPr bwMode="auto">
          <a:xfrm flipV="1">
            <a:off x="6592674" y="4982139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" name="Line 108"/>
          <p:cNvSpPr>
            <a:spLocks noChangeShapeType="1"/>
          </p:cNvSpPr>
          <p:nvPr/>
        </p:nvSpPr>
        <p:spPr bwMode="auto">
          <a:xfrm flipV="1">
            <a:off x="6605374" y="4942451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4" name="Line 109"/>
          <p:cNvSpPr>
            <a:spLocks noChangeShapeType="1"/>
          </p:cNvSpPr>
          <p:nvPr/>
        </p:nvSpPr>
        <p:spPr bwMode="auto">
          <a:xfrm flipV="1">
            <a:off x="6645061" y="4813864"/>
            <a:ext cx="635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" name="Line 110"/>
          <p:cNvSpPr>
            <a:spLocks noChangeShapeType="1"/>
          </p:cNvSpPr>
          <p:nvPr/>
        </p:nvSpPr>
        <p:spPr bwMode="auto">
          <a:xfrm flipV="1">
            <a:off x="6656174" y="4774176"/>
            <a:ext cx="6350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" name="Line 111"/>
          <p:cNvSpPr>
            <a:spLocks noChangeShapeType="1"/>
          </p:cNvSpPr>
          <p:nvPr/>
        </p:nvSpPr>
        <p:spPr bwMode="auto">
          <a:xfrm flipV="1">
            <a:off x="6670461" y="4734489"/>
            <a:ext cx="4763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7" name="Line 112"/>
          <p:cNvSpPr>
            <a:spLocks noChangeShapeType="1"/>
          </p:cNvSpPr>
          <p:nvPr/>
        </p:nvSpPr>
        <p:spPr bwMode="auto">
          <a:xfrm flipV="1">
            <a:off x="6711736" y="4602726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8" name="Line 113"/>
          <p:cNvSpPr>
            <a:spLocks noChangeShapeType="1"/>
          </p:cNvSpPr>
          <p:nvPr/>
        </p:nvSpPr>
        <p:spPr bwMode="auto">
          <a:xfrm flipV="1">
            <a:off x="6726024" y="4563039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" name="Line 114"/>
          <p:cNvSpPr>
            <a:spLocks noChangeShapeType="1"/>
          </p:cNvSpPr>
          <p:nvPr/>
        </p:nvSpPr>
        <p:spPr bwMode="auto">
          <a:xfrm flipV="1">
            <a:off x="6737136" y="4524939"/>
            <a:ext cx="635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0" name="Line 115"/>
          <p:cNvSpPr>
            <a:spLocks noChangeShapeType="1"/>
          </p:cNvSpPr>
          <p:nvPr/>
        </p:nvSpPr>
        <p:spPr bwMode="auto">
          <a:xfrm flipV="1">
            <a:off x="6776824" y="4413814"/>
            <a:ext cx="7937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" name="Line 116"/>
          <p:cNvSpPr>
            <a:spLocks noChangeShapeType="1"/>
          </p:cNvSpPr>
          <p:nvPr/>
        </p:nvSpPr>
        <p:spPr bwMode="auto">
          <a:xfrm flipV="1">
            <a:off x="6794286" y="4374126"/>
            <a:ext cx="7938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" name="Line 117"/>
          <p:cNvSpPr>
            <a:spLocks noChangeShapeType="1"/>
          </p:cNvSpPr>
          <p:nvPr/>
        </p:nvSpPr>
        <p:spPr bwMode="auto">
          <a:xfrm flipV="1">
            <a:off x="6843499" y="4270939"/>
            <a:ext cx="1111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" name="Line 118"/>
          <p:cNvSpPr>
            <a:spLocks noChangeShapeType="1"/>
          </p:cNvSpPr>
          <p:nvPr/>
        </p:nvSpPr>
        <p:spPr bwMode="auto">
          <a:xfrm flipV="1">
            <a:off x="6870486" y="4242364"/>
            <a:ext cx="4763" cy="79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" name="Line 119"/>
          <p:cNvSpPr>
            <a:spLocks noChangeShapeType="1"/>
          </p:cNvSpPr>
          <p:nvPr/>
        </p:nvSpPr>
        <p:spPr bwMode="auto">
          <a:xfrm flipV="1">
            <a:off x="6908586" y="4207439"/>
            <a:ext cx="19050" cy="47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5" name="Line 120"/>
          <p:cNvSpPr>
            <a:spLocks noChangeShapeType="1"/>
          </p:cNvSpPr>
          <p:nvPr/>
        </p:nvSpPr>
        <p:spPr bwMode="auto">
          <a:xfrm>
            <a:off x="6975261" y="4213789"/>
            <a:ext cx="1905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" name="Line 121"/>
          <p:cNvSpPr>
            <a:spLocks noChangeShapeType="1"/>
          </p:cNvSpPr>
          <p:nvPr/>
        </p:nvSpPr>
        <p:spPr bwMode="auto">
          <a:xfrm>
            <a:off x="7041936" y="4291576"/>
            <a:ext cx="7938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7" name="Line 122"/>
          <p:cNvSpPr>
            <a:spLocks noChangeShapeType="1"/>
          </p:cNvSpPr>
          <p:nvPr/>
        </p:nvSpPr>
        <p:spPr bwMode="auto">
          <a:xfrm>
            <a:off x="7060986" y="4331264"/>
            <a:ext cx="9525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8" name="Line 123"/>
          <p:cNvSpPr>
            <a:spLocks noChangeShapeType="1"/>
          </p:cNvSpPr>
          <p:nvPr/>
        </p:nvSpPr>
        <p:spPr bwMode="auto">
          <a:xfrm>
            <a:off x="7107024" y="4436039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9" name="Line 124"/>
          <p:cNvSpPr>
            <a:spLocks noChangeShapeType="1"/>
          </p:cNvSpPr>
          <p:nvPr/>
        </p:nvSpPr>
        <p:spPr bwMode="auto">
          <a:xfrm>
            <a:off x="7122899" y="4475726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" name="Line 125"/>
          <p:cNvSpPr>
            <a:spLocks noChangeShapeType="1"/>
          </p:cNvSpPr>
          <p:nvPr/>
        </p:nvSpPr>
        <p:spPr bwMode="auto">
          <a:xfrm>
            <a:off x="7135599" y="4515414"/>
            <a:ext cx="4762" cy="111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1" name="Line 126"/>
          <p:cNvSpPr>
            <a:spLocks noChangeShapeType="1"/>
          </p:cNvSpPr>
          <p:nvPr/>
        </p:nvSpPr>
        <p:spPr bwMode="auto">
          <a:xfrm>
            <a:off x="7173699" y="4626539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2" name="Line 127"/>
          <p:cNvSpPr>
            <a:spLocks noChangeShapeType="1"/>
          </p:cNvSpPr>
          <p:nvPr/>
        </p:nvSpPr>
        <p:spPr bwMode="auto">
          <a:xfrm>
            <a:off x="7186399" y="4666226"/>
            <a:ext cx="63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" name="Line 128"/>
          <p:cNvSpPr>
            <a:spLocks noChangeShapeType="1"/>
          </p:cNvSpPr>
          <p:nvPr/>
        </p:nvSpPr>
        <p:spPr bwMode="auto">
          <a:xfrm>
            <a:off x="7199099" y="4705914"/>
            <a:ext cx="4762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" name="Line 129"/>
          <p:cNvSpPr>
            <a:spLocks noChangeShapeType="1"/>
          </p:cNvSpPr>
          <p:nvPr/>
        </p:nvSpPr>
        <p:spPr bwMode="auto">
          <a:xfrm>
            <a:off x="7240374" y="4837676"/>
            <a:ext cx="4762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5" name="Line 130"/>
          <p:cNvSpPr>
            <a:spLocks noChangeShapeType="1"/>
          </p:cNvSpPr>
          <p:nvPr/>
        </p:nvSpPr>
        <p:spPr bwMode="auto">
          <a:xfrm>
            <a:off x="7251486" y="4877364"/>
            <a:ext cx="635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" name="Line 131"/>
          <p:cNvSpPr>
            <a:spLocks noChangeShapeType="1"/>
          </p:cNvSpPr>
          <p:nvPr/>
        </p:nvSpPr>
        <p:spPr bwMode="auto">
          <a:xfrm>
            <a:off x="7264186" y="4917051"/>
            <a:ext cx="4763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7" name="Line 132"/>
          <p:cNvSpPr>
            <a:spLocks noChangeShapeType="1"/>
          </p:cNvSpPr>
          <p:nvPr/>
        </p:nvSpPr>
        <p:spPr bwMode="auto">
          <a:xfrm>
            <a:off x="7305461" y="5045639"/>
            <a:ext cx="635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8" name="Line 133"/>
          <p:cNvSpPr>
            <a:spLocks noChangeShapeType="1"/>
          </p:cNvSpPr>
          <p:nvPr/>
        </p:nvSpPr>
        <p:spPr bwMode="auto">
          <a:xfrm>
            <a:off x="7319749" y="5085326"/>
            <a:ext cx="4762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9" name="Line 134"/>
          <p:cNvSpPr>
            <a:spLocks noChangeShapeType="1"/>
          </p:cNvSpPr>
          <p:nvPr/>
        </p:nvSpPr>
        <p:spPr bwMode="auto">
          <a:xfrm>
            <a:off x="7332449" y="5125014"/>
            <a:ext cx="635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0" name="Line 135"/>
          <p:cNvSpPr>
            <a:spLocks noChangeShapeType="1"/>
          </p:cNvSpPr>
          <p:nvPr/>
        </p:nvSpPr>
        <p:spPr bwMode="auto">
          <a:xfrm>
            <a:off x="7370549" y="5232964"/>
            <a:ext cx="7937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1" name="Line 136"/>
          <p:cNvSpPr>
            <a:spLocks noChangeShapeType="1"/>
          </p:cNvSpPr>
          <p:nvPr/>
        </p:nvSpPr>
        <p:spPr bwMode="auto">
          <a:xfrm>
            <a:off x="7388011" y="5272651"/>
            <a:ext cx="6350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2" name="Line 137"/>
          <p:cNvSpPr>
            <a:spLocks noChangeShapeType="1"/>
          </p:cNvSpPr>
          <p:nvPr/>
        </p:nvSpPr>
        <p:spPr bwMode="auto">
          <a:xfrm>
            <a:off x="7402299" y="5312339"/>
            <a:ext cx="15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3" name="Line 138"/>
          <p:cNvSpPr>
            <a:spLocks noChangeShapeType="1"/>
          </p:cNvSpPr>
          <p:nvPr/>
        </p:nvSpPr>
        <p:spPr bwMode="auto">
          <a:xfrm>
            <a:off x="7437224" y="5388539"/>
            <a:ext cx="9525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" name="Line 139"/>
          <p:cNvSpPr>
            <a:spLocks noChangeShapeType="1"/>
          </p:cNvSpPr>
          <p:nvPr/>
        </p:nvSpPr>
        <p:spPr bwMode="auto">
          <a:xfrm>
            <a:off x="7457861" y="5428226"/>
            <a:ext cx="9525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5" name="Line 140"/>
          <p:cNvSpPr>
            <a:spLocks noChangeShapeType="1"/>
          </p:cNvSpPr>
          <p:nvPr/>
        </p:nvSpPr>
        <p:spPr bwMode="auto">
          <a:xfrm>
            <a:off x="7503899" y="5509189"/>
            <a:ext cx="12700" cy="17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6" name="Line 141"/>
          <p:cNvSpPr>
            <a:spLocks noChangeShapeType="1"/>
          </p:cNvSpPr>
          <p:nvPr/>
        </p:nvSpPr>
        <p:spPr bwMode="auto">
          <a:xfrm>
            <a:off x="7530886" y="5548876"/>
            <a:ext cx="4763" cy="63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7" name="Line 142"/>
          <p:cNvSpPr>
            <a:spLocks noChangeShapeType="1"/>
          </p:cNvSpPr>
          <p:nvPr/>
        </p:nvSpPr>
        <p:spPr bwMode="auto">
          <a:xfrm>
            <a:off x="7568986" y="5594914"/>
            <a:ext cx="19050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8" name="Line 143"/>
          <p:cNvSpPr>
            <a:spLocks noChangeShapeType="1"/>
          </p:cNvSpPr>
          <p:nvPr/>
        </p:nvSpPr>
        <p:spPr bwMode="auto">
          <a:xfrm>
            <a:off x="7634074" y="5655239"/>
            <a:ext cx="19050" cy="127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" name="Line 144"/>
          <p:cNvSpPr>
            <a:spLocks noChangeShapeType="1"/>
          </p:cNvSpPr>
          <p:nvPr/>
        </p:nvSpPr>
        <p:spPr bwMode="auto">
          <a:xfrm>
            <a:off x="7702336" y="5691751"/>
            <a:ext cx="17463" cy="79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0" name="Line 145"/>
          <p:cNvSpPr>
            <a:spLocks noChangeShapeType="1"/>
          </p:cNvSpPr>
          <p:nvPr/>
        </p:nvSpPr>
        <p:spPr bwMode="auto">
          <a:xfrm>
            <a:off x="7767424" y="5713976"/>
            <a:ext cx="19050" cy="4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1" name="Line 146"/>
          <p:cNvSpPr>
            <a:spLocks noChangeShapeType="1"/>
          </p:cNvSpPr>
          <p:nvPr/>
        </p:nvSpPr>
        <p:spPr bwMode="auto">
          <a:xfrm>
            <a:off x="7832511" y="5726676"/>
            <a:ext cx="19050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2" name="Line 147"/>
          <p:cNvSpPr>
            <a:spLocks noChangeShapeType="1"/>
          </p:cNvSpPr>
          <p:nvPr/>
        </p:nvSpPr>
        <p:spPr bwMode="auto">
          <a:xfrm>
            <a:off x="7900774" y="573461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3" name="Line 148"/>
          <p:cNvSpPr>
            <a:spLocks noChangeShapeType="1"/>
          </p:cNvSpPr>
          <p:nvPr/>
        </p:nvSpPr>
        <p:spPr bwMode="auto">
          <a:xfrm>
            <a:off x="7965861" y="5737789"/>
            <a:ext cx="1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" name="Line 149"/>
          <p:cNvSpPr>
            <a:spLocks noChangeShapeType="1"/>
          </p:cNvSpPr>
          <p:nvPr/>
        </p:nvSpPr>
        <p:spPr bwMode="auto">
          <a:xfrm>
            <a:off x="8030949" y="5739376"/>
            <a:ext cx="190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5" name="Line 150"/>
          <p:cNvSpPr>
            <a:spLocks noChangeShapeType="1"/>
          </p:cNvSpPr>
          <p:nvPr/>
        </p:nvSpPr>
        <p:spPr bwMode="auto">
          <a:xfrm>
            <a:off x="8097624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6" name="Line 151"/>
          <p:cNvSpPr>
            <a:spLocks noChangeShapeType="1"/>
          </p:cNvSpPr>
          <p:nvPr/>
        </p:nvSpPr>
        <p:spPr bwMode="auto">
          <a:xfrm>
            <a:off x="8164299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7" name="Line 152"/>
          <p:cNvSpPr>
            <a:spLocks noChangeShapeType="1"/>
          </p:cNvSpPr>
          <p:nvPr/>
        </p:nvSpPr>
        <p:spPr bwMode="auto">
          <a:xfrm>
            <a:off x="8229386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8" name="Line 153"/>
          <p:cNvSpPr>
            <a:spLocks noChangeShapeType="1"/>
          </p:cNvSpPr>
          <p:nvPr/>
        </p:nvSpPr>
        <p:spPr bwMode="auto">
          <a:xfrm>
            <a:off x="8294474" y="5740964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9" name="Line 154"/>
          <p:cNvSpPr>
            <a:spLocks noChangeShapeType="1"/>
          </p:cNvSpPr>
          <p:nvPr/>
        </p:nvSpPr>
        <p:spPr bwMode="auto">
          <a:xfrm>
            <a:off x="8361149" y="5740964"/>
            <a:ext cx="174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0" name="Text Box 155"/>
          <p:cNvSpPr txBox="1">
            <a:spLocks noChangeArrowheads="1"/>
          </p:cNvSpPr>
          <p:nvPr/>
        </p:nvSpPr>
        <p:spPr bwMode="auto">
          <a:xfrm rot="10800000">
            <a:off x="4824199" y="3983601"/>
            <a:ext cx="366712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Intensidade relativa</a:t>
            </a:r>
          </a:p>
        </p:txBody>
      </p:sp>
      <p:sp>
        <p:nvSpPr>
          <p:cNvPr id="191" name="Text Box 156"/>
          <p:cNvSpPr txBox="1">
            <a:spLocks noChangeArrowheads="1"/>
          </p:cNvSpPr>
          <p:nvPr/>
        </p:nvSpPr>
        <p:spPr bwMode="auto">
          <a:xfrm>
            <a:off x="6024349" y="6052114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Número de onda (cm</a:t>
            </a:r>
            <a:r>
              <a:rPr lang="pt-BR" baseline="30000"/>
              <a:t>-1</a:t>
            </a:r>
            <a:r>
              <a:rPr lang="pt-BR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3" y="2026610"/>
            <a:ext cx="6589067" cy="215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4284924" y="1472612"/>
            <a:ext cx="7974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6199" y="4199860"/>
            <a:ext cx="6548783" cy="22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4284924" y="1472612"/>
            <a:ext cx="79744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 r="61604"/>
          <a:stretch>
            <a:fillRect/>
          </a:stretch>
        </p:blipFill>
        <p:spPr bwMode="auto">
          <a:xfrm>
            <a:off x="627317" y="2289771"/>
            <a:ext cx="1605516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/>
          <a:srcRect r="38439"/>
          <a:stretch>
            <a:fillRect/>
          </a:stretch>
        </p:blipFill>
        <p:spPr bwMode="auto">
          <a:xfrm>
            <a:off x="3727810" y="2183441"/>
            <a:ext cx="3359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62976"/>
          <a:stretch>
            <a:fillRect/>
          </a:stretch>
        </p:blipFill>
        <p:spPr bwMode="auto">
          <a:xfrm>
            <a:off x="2328530" y="2332303"/>
            <a:ext cx="154814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76107"/>
          <a:stretch>
            <a:fillRect/>
          </a:stretch>
        </p:blipFill>
        <p:spPr bwMode="auto">
          <a:xfrm>
            <a:off x="7403687" y="2247239"/>
            <a:ext cx="130403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1885" y="4467225"/>
            <a:ext cx="6257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63929" y="1472612"/>
            <a:ext cx="1818164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Região do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C-H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18" y="2120137"/>
            <a:ext cx="8784605" cy="44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4008478" y="1472612"/>
            <a:ext cx="11589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54" y="2157856"/>
            <a:ext cx="7818249" cy="44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13699" y="4720306"/>
            <a:ext cx="5794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35503" y="3774556"/>
            <a:ext cx="77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CH3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778451" y="4182689"/>
            <a:ext cx="77794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CH2</a:t>
            </a:r>
          </a:p>
        </p:txBody>
      </p:sp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53297" y="1472612"/>
            <a:ext cx="15417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Ciclohexano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 l="2863" r="2198"/>
          <a:stretch>
            <a:fillRect/>
          </a:stretch>
        </p:blipFill>
        <p:spPr bwMode="auto">
          <a:xfrm>
            <a:off x="361502" y="2496639"/>
            <a:ext cx="8623009" cy="288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062" y="1609621"/>
            <a:ext cx="746931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 forma a equação fica: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65421" y="2720935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𝑣</m:t>
                      </m:r>
                      <m:r>
                        <a:rPr lang="pt-BR" sz="19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1" y="2720935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421" y="3467526"/>
            <a:ext cx="7469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o comprimento da onda.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Notem que, como velocidade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termo 1/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contido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cancelam preservando a unidade (presente na Eq. 01)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1/s,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 Hz.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3" y="2634411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49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63928" y="1472612"/>
            <a:ext cx="20946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C-H em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alcenos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b="57587"/>
          <a:stretch>
            <a:fillRect/>
          </a:stretch>
        </p:blipFill>
        <p:spPr bwMode="auto">
          <a:xfrm>
            <a:off x="2191210" y="2432465"/>
            <a:ext cx="4762500" cy="29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63928" y="1472612"/>
            <a:ext cx="20946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C-H em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alcenos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 t="44736"/>
          <a:stretch>
            <a:fillRect/>
          </a:stretch>
        </p:blipFill>
        <p:spPr bwMode="auto">
          <a:xfrm>
            <a:off x="2265692" y="2179672"/>
            <a:ext cx="4762500" cy="38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4019110" y="1472612"/>
            <a:ext cx="13078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hexeno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2539882"/>
            <a:ext cx="8758235" cy="276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78370" y="1472612"/>
            <a:ext cx="195819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Cis-2-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100262"/>
            <a:ext cx="8675748" cy="27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498118" y="1472612"/>
            <a:ext cx="25305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C≡C-H em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alcinos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05" y="2292180"/>
            <a:ext cx="8379178" cy="17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3998" y="4063019"/>
            <a:ext cx="5410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89824" y="1438108"/>
            <a:ext cx="12119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octino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 l="2958"/>
          <a:stretch>
            <a:fillRect/>
          </a:stretch>
        </p:blipFill>
        <p:spPr bwMode="auto">
          <a:xfrm>
            <a:off x="350627" y="2129373"/>
            <a:ext cx="8686992" cy="28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802" y="2158760"/>
            <a:ext cx="5781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705" y="1973055"/>
            <a:ext cx="6679461" cy="48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2" y="1981199"/>
            <a:ext cx="5815013" cy="47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899" y="1992106"/>
            <a:ext cx="4486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062" y="1609621"/>
            <a:ext cx="7469313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de ondas eletromagnéticas, a velocidade será sempre a velocidade da Luz,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(c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299792458 m/s; Aprox. 3 x 10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 ) 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765421" y="318326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𝑐</m:t>
                      </m:r>
                      <m:r>
                        <a:rPr lang="pt-BR" sz="19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1" y="318326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421" y="4166158"/>
            <a:ext cx="7469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mesma forma, como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termo 1/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contido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cancelam preservando a unidade (presente na Eq. 01)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1/s,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 Hz.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3" y="3096741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64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749" y="2928938"/>
            <a:ext cx="510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Aromáticos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620" y="2038350"/>
            <a:ext cx="5715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938068" y="1438108"/>
            <a:ext cx="153970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Benzeno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081213"/>
            <a:ext cx="7429500" cy="43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85667" y="1438108"/>
            <a:ext cx="2186507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o-dietilbenzeno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42" y="2224088"/>
            <a:ext cx="876067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Hidrocarbonetos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785667" y="1438108"/>
            <a:ext cx="2186507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m-dietilbenzeno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7" y="2414588"/>
            <a:ext cx="87925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Nitrilas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647700" y="1438108"/>
            <a:ext cx="8172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C≡N  absorve na região de 2220 a 2260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utironitrila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" y="2453770"/>
            <a:ext cx="8805861" cy="28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Nitrilas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3686175" y="1806387"/>
            <a:ext cx="1781175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benzonitrila</a:t>
            </a:r>
            <a:endParaRPr lang="pt-BR" sz="20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" y="2463296"/>
            <a:ext cx="8744985" cy="28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Éteres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662113"/>
            <a:ext cx="82899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92" y="3733799"/>
            <a:ext cx="8665684" cy="28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Alcoóis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49" y="2325919"/>
            <a:ext cx="8218587" cy="2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funcionais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Alcoóis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2949" y="2152650"/>
            <a:ext cx="43638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modo de estiramento da hidroxila (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produz uma banda larga entre 3400 e 3300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Quando bem diluído, um álcool gera uma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banda estreita em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3620 cm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349" y="939077"/>
            <a:ext cx="3657321" cy="565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1721</Words>
  <Application>Microsoft Office PowerPoint</Application>
  <PresentationFormat>Apresentação na tela (4:3)</PresentationFormat>
  <Paragraphs>749</Paragraphs>
  <Slides>116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116</vt:i4>
      </vt:variant>
    </vt:vector>
  </HeadingPairs>
  <TitlesOfParts>
    <vt:vector size="118" baseType="lpstr">
      <vt:lpstr>Modelo de Aula 1</vt:lpstr>
      <vt:lpstr>CS ChemDraw Drawing</vt:lpstr>
      <vt:lpstr>QFL - 0314 QUÍMICA ORGÂNICA EXPERIMENTAL</vt:lpstr>
      <vt:lpstr>Tópicos da Aula</vt:lpstr>
      <vt:lpstr>Tópicos da Aula</vt:lpstr>
      <vt:lpstr>Literatura recomendada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Vibrações em moléculas</vt:lpstr>
      <vt:lpstr>Vibrações em moléculas</vt:lpstr>
      <vt:lpstr>Vibrações em moléculas</vt:lpstr>
      <vt:lpstr>Vibrações em moléculas</vt:lpstr>
      <vt:lpstr>Vibrações em moléculas</vt:lpstr>
      <vt:lpstr>Vibrações em moléculas</vt:lpstr>
      <vt:lpstr>Aparelhagem</vt:lpstr>
      <vt:lpstr>Aparelhagem</vt:lpstr>
      <vt:lpstr>Aparelhagem</vt:lpstr>
      <vt:lpstr>Aparelhagem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  <vt:lpstr>Identificação de grupos funcionais</vt:lpstr>
    </vt:vector>
  </TitlesOfParts>
  <Company>IQ-USP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QFL - 0314_QUÍMICA ORGÂNICA EXPERIMENTAL</dc:title>
  <dc:subject>QFL - 0314_QUÍMICA ORGÂNICA EXPERIMENTAL</dc:subject>
  <dc:creator>Daniel Nopper Silvar Rodrigues</dc:creator>
  <cp:lastModifiedBy>DanNopper</cp:lastModifiedBy>
  <cp:revision>349</cp:revision>
  <dcterms:created xsi:type="dcterms:W3CDTF">2015-02-21T22:32:42Z</dcterms:created>
  <dcterms:modified xsi:type="dcterms:W3CDTF">2018-04-23T04:32:58Z</dcterms:modified>
  <cp:category>QFL - 0314_QUÍMICA ORGÂNICA EXPERIMENTAL</cp:category>
  <cp:contentStatus>QFL - 0314_QUÍMICA ORGÂNICA EXPERIMENTAL</cp:contentStatus>
  <cp:version>1</cp:version>
</cp:coreProperties>
</file>