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EBAB-B372-4ABB-81E5-77AED3F91DF1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1D6F-F19E-4A6B-A06C-FEC575162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785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EBAB-B372-4ABB-81E5-77AED3F91DF1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1D6F-F19E-4A6B-A06C-FEC575162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834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EBAB-B372-4ABB-81E5-77AED3F91DF1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1D6F-F19E-4A6B-A06C-FEC575162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6096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EBAB-B372-4ABB-81E5-77AED3F91DF1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1D6F-F19E-4A6B-A06C-FEC575162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843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EBAB-B372-4ABB-81E5-77AED3F91DF1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1D6F-F19E-4A6B-A06C-FEC575162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043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EBAB-B372-4ABB-81E5-77AED3F91DF1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1D6F-F19E-4A6B-A06C-FEC575162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028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EBAB-B372-4ABB-81E5-77AED3F91DF1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1D6F-F19E-4A6B-A06C-FEC575162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3445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EBAB-B372-4ABB-81E5-77AED3F91DF1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1D6F-F19E-4A6B-A06C-FEC575162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2754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EBAB-B372-4ABB-81E5-77AED3F91DF1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1D6F-F19E-4A6B-A06C-FEC575162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9053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EBAB-B372-4ABB-81E5-77AED3F91DF1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1D6F-F19E-4A6B-A06C-FEC575162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519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EBAB-B372-4ABB-81E5-77AED3F91DF1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1D6F-F19E-4A6B-A06C-FEC575162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772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1EBAB-B372-4ABB-81E5-77AED3F91DF1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F1D6F-F19E-4A6B-A06C-FEC575162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6671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160930" y="5939491"/>
            <a:ext cx="9610164" cy="496235"/>
          </a:xfrm>
        </p:spPr>
        <p:txBody>
          <a:bodyPr/>
          <a:lstStyle/>
          <a:p>
            <a:r>
              <a:rPr lang="pt-BR" altLang="pt-BR" sz="1800" dirty="0"/>
              <a:t>Fonte: </a:t>
            </a:r>
            <a:r>
              <a:rPr lang="pt-BR" altLang="pt-BR" sz="1800" dirty="0" err="1"/>
              <a:t>Araujo</a:t>
            </a:r>
            <a:r>
              <a:rPr lang="pt-BR" altLang="pt-BR" sz="1800" dirty="0"/>
              <a:t>, </a:t>
            </a:r>
            <a:r>
              <a:rPr lang="pt-BR" altLang="pt-BR" sz="1800" dirty="0" err="1"/>
              <a:t>Luis</a:t>
            </a:r>
            <a:r>
              <a:rPr lang="pt-BR" altLang="pt-BR" sz="1800" dirty="0"/>
              <a:t> César G. de. TGA - Teoria Geral da Administração; aplicação e resultados nas empresas brasileiras. São Paulo: Atlas, 2004.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 dirty="0">
                <a:solidFill>
                  <a:schemeClr val="tx1"/>
                </a:solidFill>
              </a:rPr>
              <a:t>Questão para </a:t>
            </a:r>
            <a:r>
              <a:rPr lang="pt-BR" altLang="pt-BR" b="1" dirty="0" smtClean="0">
                <a:solidFill>
                  <a:schemeClr val="tx1"/>
                </a:solidFill>
              </a:rPr>
              <a:t>Organizar o trabalho:</a:t>
            </a:r>
            <a:endParaRPr lang="pt-PT" altLang="pt-BR" b="1" dirty="0">
              <a:solidFill>
                <a:schemeClr val="tx1"/>
              </a:solidFill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667000" y="1981201"/>
            <a:ext cx="7772400" cy="4454525"/>
          </a:xfrm>
          <a:noFill/>
          <a:ln/>
        </p:spPr>
        <p:txBody>
          <a:bodyPr/>
          <a:lstStyle/>
          <a:p>
            <a:pPr lvl="1" algn="just"/>
            <a:r>
              <a:rPr lang="pt-PT" altLang="pt-BR" sz="2800" i="1" dirty="0">
                <a:cs typeface="Courier New" panose="02070309020205020404" pitchFamily="49" charset="0"/>
              </a:rPr>
              <a:t>Como é a atuação do Gestor Ambiental em posições como as mencionadas ao longo do capítulo. Assim, na avaliação, o grupo deve falar, escrever sobre as posições em consultoria, empreendedorismo, empresariando ou numa posição executiva. </a:t>
            </a:r>
          </a:p>
          <a:p>
            <a:pPr lvl="1" algn="just"/>
            <a:r>
              <a:rPr lang="pt-PT" altLang="pt-BR" sz="2800" i="1" dirty="0">
                <a:cs typeface="Courier New" panose="02070309020205020404" pitchFamily="49" charset="0"/>
              </a:rPr>
              <a:t>Não deixe de considerar as diferenças entre o papel esperado de cada uma dessas posições do Gestõr Ambiental.</a:t>
            </a:r>
          </a:p>
        </p:txBody>
      </p:sp>
    </p:spTree>
    <p:extLst>
      <p:ext uri="{BB962C8B-B14F-4D97-AF65-F5344CB8AC3E}">
        <p14:creationId xmlns:p14="http://schemas.microsoft.com/office/powerpoint/2010/main" val="1980215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Fonte: Araujo, Luis César G. de. TGA - Teoria Geral da Administração; aplicação e resultados nas empresas brasileiras. São Paulo: Atlas, 2004.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>
                <a:solidFill>
                  <a:schemeClr val="tx1"/>
                </a:solidFill>
              </a:rPr>
              <a:t>Consultor(a)</a:t>
            </a:r>
            <a:endParaRPr lang="pt-PT" altLang="pt-BR" b="1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828800"/>
            <a:ext cx="7772400" cy="4495800"/>
          </a:xfrm>
        </p:spPr>
        <p:txBody>
          <a:bodyPr/>
          <a:lstStyle/>
          <a:p>
            <a:pPr algn="just"/>
            <a:r>
              <a:rPr lang="pt-BR" altLang="pt-BR" u="sng">
                <a:cs typeface="Courier New" panose="02070309020205020404" pitchFamily="49" charset="0"/>
              </a:rPr>
              <a:t>Concreta internalização do trabalho de consultoria</a:t>
            </a:r>
          </a:p>
          <a:p>
            <a:pPr algn="just">
              <a:buFont typeface="Wingdings" panose="05000000000000000000" pitchFamily="2" charset="2"/>
              <a:buNone/>
            </a:pPr>
            <a:endParaRPr lang="pt-BR" altLang="pt-BR" u="sng">
              <a:cs typeface="Courier New" panose="02070309020205020404" pitchFamily="49" charset="0"/>
            </a:endParaRPr>
          </a:p>
          <a:p>
            <a:pPr lvl="1" algn="just"/>
            <a:r>
              <a:rPr lang="pt-BR" altLang="pt-BR" sz="2800">
                <a:cs typeface="Courier New" panose="02070309020205020404" pitchFamily="49" charset="0"/>
              </a:rPr>
              <a:t>Consultoria é:</a:t>
            </a:r>
          </a:p>
          <a:p>
            <a:pPr lvl="2" algn="just"/>
            <a:r>
              <a:rPr lang="pt-BR" altLang="pt-BR" sz="2400" i="1">
                <a:cs typeface="Courier New" panose="02070309020205020404" pitchFamily="49" charset="0"/>
              </a:rPr>
              <a:t>O profundo conhecimento de meios e modos de se alcançar o(s) objetivo(s) pré-definidos;</a:t>
            </a:r>
          </a:p>
          <a:p>
            <a:pPr lvl="2" algn="just"/>
            <a:r>
              <a:rPr lang="pt-BR" altLang="pt-BR" sz="2400" i="1">
                <a:cs typeface="Times New Roman" panose="02020603050405020304" pitchFamily="18" charset="0"/>
              </a:rPr>
              <a:t>Compromisso de estudar a organização e apontar suas falhas;</a:t>
            </a:r>
            <a:endParaRPr lang="pt-PT" altLang="pt-BR" sz="2400" i="1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121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Fonte: Araujo, Luis César G. de. TGA - Teoria Geral da Administração; aplicação e resultados nas empresas brasileiras. São Paulo: Atlas, 2004.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>
                <a:solidFill>
                  <a:schemeClr val="tx1"/>
                </a:solidFill>
              </a:rPr>
              <a:t>Consultor(a)</a:t>
            </a:r>
            <a:endParaRPr lang="pt-PT" altLang="pt-BR" b="1">
              <a:solidFill>
                <a:schemeClr val="tx1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828800"/>
            <a:ext cx="7772400" cy="4495800"/>
          </a:xfrm>
        </p:spPr>
        <p:txBody>
          <a:bodyPr/>
          <a:lstStyle/>
          <a:p>
            <a:pPr algn="just"/>
            <a:r>
              <a:rPr lang="pt-BR" altLang="pt-BR" u="sng">
                <a:cs typeface="Courier New" panose="02070309020205020404" pitchFamily="49" charset="0"/>
              </a:rPr>
              <a:t>Concreta internalização do trabalho de consultoria</a:t>
            </a:r>
          </a:p>
          <a:p>
            <a:pPr algn="just">
              <a:buFont typeface="Wingdings" panose="05000000000000000000" pitchFamily="2" charset="2"/>
              <a:buNone/>
            </a:pPr>
            <a:endParaRPr lang="pt-BR" altLang="pt-BR" u="sng">
              <a:cs typeface="Courier New" panose="02070309020205020404" pitchFamily="49" charset="0"/>
            </a:endParaRPr>
          </a:p>
          <a:p>
            <a:pPr lvl="1" algn="just"/>
            <a:r>
              <a:rPr lang="pt-BR" altLang="pt-BR" sz="2800">
                <a:cs typeface="Courier New" panose="02070309020205020404" pitchFamily="49" charset="0"/>
              </a:rPr>
              <a:t>Consultoria é:</a:t>
            </a:r>
            <a:endParaRPr lang="pt-PT" altLang="pt-BR" sz="2800" i="1">
              <a:cs typeface="Courier New" panose="02070309020205020404" pitchFamily="49" charset="0"/>
            </a:endParaRPr>
          </a:p>
          <a:p>
            <a:pPr lvl="2" algn="just"/>
            <a:r>
              <a:rPr lang="pt-BR" altLang="pt-BR" sz="2400" i="1">
                <a:cs typeface="Times New Roman" panose="02020603050405020304" pitchFamily="18" charset="0"/>
              </a:rPr>
              <a:t>Aconselhar</a:t>
            </a:r>
            <a:r>
              <a:rPr lang="pt-PT" altLang="pt-BR" sz="2400" i="1">
                <a:cs typeface="Courier New" panose="02070309020205020404" pitchFamily="49" charset="0"/>
              </a:rPr>
              <a:t>;</a:t>
            </a:r>
          </a:p>
          <a:p>
            <a:pPr lvl="2" algn="just"/>
            <a:r>
              <a:rPr lang="pt-BR" altLang="pt-BR" sz="2400" i="1">
                <a:cs typeface="Times New Roman" panose="02020603050405020304" pitchFamily="18" charset="0"/>
              </a:rPr>
              <a:t>Ser agente de mudança (externo à organização); e</a:t>
            </a:r>
            <a:r>
              <a:rPr lang="pt-PT" altLang="pt-BR" sz="2400" i="1">
                <a:cs typeface="Courier New" panose="02070309020205020404" pitchFamily="49" charset="0"/>
              </a:rPr>
              <a:t> </a:t>
            </a:r>
          </a:p>
          <a:p>
            <a:pPr lvl="2" algn="just"/>
            <a:r>
              <a:rPr lang="pt-BR" altLang="pt-BR" sz="2400" i="1">
                <a:cs typeface="Times New Roman" panose="02020603050405020304" pitchFamily="18" charset="0"/>
              </a:rPr>
              <a:t>Agir como parceiro(a).</a:t>
            </a:r>
            <a:endParaRPr lang="pt-PT" altLang="pt-BR" sz="2400" i="1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680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Fonte: Araujo, Luis César G. de. TGA - Teoria Geral da Administração; aplicação e resultados nas empresas brasileiras. São Paulo: Atlas, 2004.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>
                <a:solidFill>
                  <a:schemeClr val="tx1"/>
                </a:solidFill>
              </a:rPr>
              <a:t>Consultor(a)</a:t>
            </a:r>
            <a:endParaRPr lang="pt-PT" altLang="pt-BR" b="1">
              <a:solidFill>
                <a:schemeClr val="tx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828800"/>
            <a:ext cx="7772400" cy="4114800"/>
          </a:xfrm>
        </p:spPr>
        <p:txBody>
          <a:bodyPr/>
          <a:lstStyle/>
          <a:p>
            <a:pPr algn="just"/>
            <a:r>
              <a:rPr lang="pt-PT" altLang="pt-BR" u="sng">
                <a:cs typeface="Courier New" panose="02070309020205020404" pitchFamily="49" charset="0"/>
              </a:rPr>
              <a:t>Razões que levam a empresa a decidir contratar um(a) consultor(a):</a:t>
            </a:r>
          </a:p>
          <a:p>
            <a:pPr algn="just">
              <a:buFont typeface="Wingdings" panose="05000000000000000000" pitchFamily="2" charset="2"/>
              <a:buNone/>
            </a:pPr>
            <a:endParaRPr lang="pt-BR" altLang="pt-BR" sz="2400" b="1">
              <a:cs typeface="Courier New" panose="02070309020205020404" pitchFamily="49" charset="0"/>
            </a:endParaRPr>
          </a:p>
          <a:p>
            <a:pPr lvl="1" algn="just"/>
            <a:r>
              <a:rPr lang="pt-BR" altLang="pt-BR" sz="2800" i="1">
                <a:cs typeface="Courier New" panose="02070309020205020404" pitchFamily="49" charset="0"/>
              </a:rPr>
              <a:t>Conhecimento</a:t>
            </a:r>
            <a:r>
              <a:rPr lang="pt-PT" altLang="pt-BR" sz="2800" i="1">
                <a:cs typeface="Courier New" panose="02070309020205020404" pitchFamily="49" charset="0"/>
              </a:rPr>
              <a:t>;</a:t>
            </a:r>
          </a:p>
          <a:p>
            <a:pPr lvl="1" algn="just"/>
            <a:r>
              <a:rPr lang="pt-BR" altLang="pt-BR" sz="2800" i="1">
                <a:cs typeface="Courier New" panose="02070309020205020404" pitchFamily="49" charset="0"/>
              </a:rPr>
              <a:t>Experiência</a:t>
            </a:r>
            <a:r>
              <a:rPr lang="pt-PT" altLang="pt-BR" sz="2800" i="1">
                <a:cs typeface="Courier New" panose="02070309020205020404" pitchFamily="49" charset="0"/>
              </a:rPr>
              <a:t>;</a:t>
            </a:r>
          </a:p>
          <a:p>
            <a:pPr lvl="1" algn="just"/>
            <a:r>
              <a:rPr lang="pt-BR" altLang="pt-BR" sz="2800" i="1">
                <a:cs typeface="Courier New" panose="02070309020205020404" pitchFamily="49" charset="0"/>
              </a:rPr>
              <a:t>Neutralidade</a:t>
            </a:r>
            <a:r>
              <a:rPr lang="pt-PT" altLang="pt-BR" sz="2800" i="1">
                <a:cs typeface="Courier New" panose="02070309020205020404" pitchFamily="49" charset="0"/>
              </a:rPr>
              <a:t>;</a:t>
            </a:r>
          </a:p>
          <a:p>
            <a:pPr lvl="1" algn="just"/>
            <a:r>
              <a:rPr lang="pt-BR" altLang="pt-BR" sz="2800" i="1">
                <a:cs typeface="Courier New" panose="02070309020205020404" pitchFamily="49" charset="0"/>
              </a:rPr>
              <a:t>Visão sistêmica e de ambiente</a:t>
            </a:r>
            <a:r>
              <a:rPr lang="pt-PT" altLang="pt-BR" sz="2800" i="1">
                <a:cs typeface="Courier New" panose="02070309020205020404" pitchFamily="49" charset="0"/>
              </a:rPr>
              <a:t>; e</a:t>
            </a:r>
          </a:p>
          <a:p>
            <a:pPr lvl="1" algn="just"/>
            <a:r>
              <a:rPr lang="pt-BR" altLang="pt-BR" sz="2800" i="1">
                <a:cs typeface="Courier New" panose="02070309020205020404" pitchFamily="49" charset="0"/>
              </a:rPr>
              <a:t>Ética</a:t>
            </a:r>
            <a:r>
              <a:rPr lang="pt-PT" altLang="pt-BR" sz="2800" i="1"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3828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Fonte: Araujo, Luis César G. de. TGA - Teoria Geral da Administração; aplicação e resultados nas empresas brasileiras. São Paulo: Atlas, 2004.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>
                <a:solidFill>
                  <a:schemeClr val="tx1"/>
                </a:solidFill>
              </a:rPr>
              <a:t>Executivo(a)</a:t>
            </a:r>
            <a:endParaRPr lang="pt-PT" altLang="pt-BR" b="1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828800"/>
            <a:ext cx="7772400" cy="4114800"/>
          </a:xfrm>
        </p:spPr>
        <p:txBody>
          <a:bodyPr/>
          <a:lstStyle/>
          <a:p>
            <a:pPr algn="just"/>
            <a:r>
              <a:rPr lang="pt-BR" altLang="pt-BR" u="sng">
                <a:cs typeface="Courier New" panose="02070309020205020404" pitchFamily="49" charset="0"/>
              </a:rPr>
              <a:t>Características que permitem o alcance da excelência do(a) executivo(a)</a:t>
            </a:r>
          </a:p>
          <a:p>
            <a:pPr algn="just"/>
            <a:endParaRPr lang="pt-BR" altLang="pt-BR" u="sng">
              <a:cs typeface="Courier New" panose="02070309020205020404" pitchFamily="49" charset="0"/>
            </a:endParaRPr>
          </a:p>
          <a:p>
            <a:pPr lvl="1" algn="just"/>
            <a:r>
              <a:rPr lang="pt-BR" altLang="pt-BR" sz="2800">
                <a:cs typeface="Courier New" panose="02070309020205020404" pitchFamily="49" charset="0"/>
              </a:rPr>
              <a:t> Segundo Oliveira (1999):</a:t>
            </a:r>
          </a:p>
          <a:p>
            <a:pPr lvl="2" algn="just"/>
            <a:r>
              <a:rPr lang="pt-PT" altLang="pt-BR" sz="2400" i="1">
                <a:cs typeface="Courier New" panose="02070309020205020404" pitchFamily="49" charset="0"/>
              </a:rPr>
              <a:t>Comportamentais;</a:t>
            </a:r>
          </a:p>
          <a:p>
            <a:pPr lvl="2" algn="just"/>
            <a:r>
              <a:rPr lang="pt-PT" altLang="pt-BR" sz="2400" i="1">
                <a:cs typeface="Courier New" panose="02070309020205020404" pitchFamily="49" charset="0"/>
              </a:rPr>
              <a:t>Habilidades; e</a:t>
            </a:r>
          </a:p>
          <a:p>
            <a:pPr lvl="2" algn="just"/>
            <a:r>
              <a:rPr lang="pt-PT" altLang="pt-BR" sz="2400" i="1">
                <a:cs typeface="Courier New" panose="02070309020205020404" pitchFamily="49" charset="0"/>
              </a:rPr>
              <a:t>Conhecimento (como postura pessoal).</a:t>
            </a:r>
          </a:p>
        </p:txBody>
      </p:sp>
    </p:spTree>
    <p:extLst>
      <p:ext uri="{BB962C8B-B14F-4D97-AF65-F5344CB8AC3E}">
        <p14:creationId xmlns:p14="http://schemas.microsoft.com/office/powerpoint/2010/main" val="4049170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Fonte: Araujo, Luis César G. de. TGA - Teoria Geral da Administração; aplicação e resultados nas empresas brasileiras. São Paulo: Atlas, 2004.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>
                <a:solidFill>
                  <a:schemeClr val="tx1"/>
                </a:solidFill>
              </a:rPr>
              <a:t>Executivo(a)</a:t>
            </a:r>
            <a:endParaRPr lang="pt-PT" altLang="pt-BR" b="1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752600"/>
            <a:ext cx="7772400" cy="4876800"/>
          </a:xfrm>
        </p:spPr>
        <p:txBody>
          <a:bodyPr/>
          <a:lstStyle/>
          <a:p>
            <a:pPr algn="just"/>
            <a:r>
              <a:rPr lang="pt-BR" altLang="pt-BR" u="sng">
                <a:cs typeface="Courier New" panose="02070309020205020404" pitchFamily="49" charset="0"/>
              </a:rPr>
              <a:t>Características que permitem o alcance da excelência do(a) executivo(a):</a:t>
            </a:r>
          </a:p>
          <a:p>
            <a:pPr algn="just"/>
            <a:endParaRPr lang="pt-BR" altLang="pt-BR" u="sng">
              <a:cs typeface="Courier New" panose="02070309020205020404" pitchFamily="49" charset="0"/>
            </a:endParaRPr>
          </a:p>
          <a:p>
            <a:pPr lvl="1" algn="just"/>
            <a:r>
              <a:rPr lang="pt-BR" altLang="pt-BR" sz="2800">
                <a:cs typeface="Courier New" panose="02070309020205020404" pitchFamily="49" charset="0"/>
              </a:rPr>
              <a:t>Segundo Araujo (2004):</a:t>
            </a:r>
          </a:p>
          <a:p>
            <a:pPr lvl="2" algn="just"/>
            <a:r>
              <a:rPr lang="pt-PT" altLang="pt-BR" sz="2400" i="1">
                <a:cs typeface="Courier New" panose="02070309020205020404" pitchFamily="49" charset="0"/>
              </a:rPr>
              <a:t>Foco (nos negócios);</a:t>
            </a:r>
          </a:p>
          <a:p>
            <a:pPr lvl="2" algn="just"/>
            <a:r>
              <a:rPr lang="pt-PT" altLang="pt-BR" sz="2400" i="1">
                <a:cs typeface="Courier New" panose="02070309020205020404" pitchFamily="49" charset="0"/>
              </a:rPr>
              <a:t>Conhecimento (saber específico);</a:t>
            </a:r>
          </a:p>
          <a:p>
            <a:pPr lvl="2" algn="just"/>
            <a:r>
              <a:rPr lang="pt-PT" altLang="pt-BR" sz="2400" i="1">
                <a:cs typeface="Courier New" panose="02070309020205020404" pitchFamily="49" charset="0"/>
              </a:rPr>
              <a:t>Deter conhecimento genérico;</a:t>
            </a:r>
          </a:p>
        </p:txBody>
      </p:sp>
    </p:spTree>
    <p:extLst>
      <p:ext uri="{BB962C8B-B14F-4D97-AF65-F5344CB8AC3E}">
        <p14:creationId xmlns:p14="http://schemas.microsoft.com/office/powerpoint/2010/main" val="3585957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Fonte: Araujo, Luis César G. de. TGA - Teoria Geral da Administração; aplicação e resultados nas empresas brasileiras. São Paulo: Atlas, 2004.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>
                <a:solidFill>
                  <a:schemeClr val="tx1"/>
                </a:solidFill>
              </a:rPr>
              <a:t>Executivo(a)</a:t>
            </a:r>
            <a:endParaRPr lang="pt-PT" altLang="pt-BR" b="1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752600"/>
            <a:ext cx="7772400" cy="4876800"/>
          </a:xfrm>
        </p:spPr>
        <p:txBody>
          <a:bodyPr/>
          <a:lstStyle/>
          <a:p>
            <a:pPr algn="just"/>
            <a:r>
              <a:rPr lang="pt-BR" altLang="pt-BR" u="sng">
                <a:cs typeface="Courier New" panose="02070309020205020404" pitchFamily="49" charset="0"/>
              </a:rPr>
              <a:t>Características que permitem o alcance da excelência do(a) executivo(a):</a:t>
            </a:r>
          </a:p>
          <a:p>
            <a:pPr algn="just"/>
            <a:endParaRPr lang="pt-BR" altLang="pt-BR" u="sng">
              <a:cs typeface="Courier New" panose="02070309020205020404" pitchFamily="49" charset="0"/>
            </a:endParaRPr>
          </a:p>
          <a:p>
            <a:pPr lvl="1" algn="just"/>
            <a:r>
              <a:rPr lang="pt-BR" altLang="pt-BR" sz="2800">
                <a:cs typeface="Courier New" panose="02070309020205020404" pitchFamily="49" charset="0"/>
              </a:rPr>
              <a:t>Segundo Araujo (2004):</a:t>
            </a:r>
          </a:p>
          <a:p>
            <a:pPr lvl="2" algn="just"/>
            <a:r>
              <a:rPr lang="pt-PT" altLang="pt-BR" sz="2400" i="1">
                <a:cs typeface="Courier New" panose="02070309020205020404" pitchFamily="49" charset="0"/>
              </a:rPr>
              <a:t>Atentar às demandas do mercado; e</a:t>
            </a:r>
          </a:p>
          <a:p>
            <a:pPr lvl="2" algn="just"/>
            <a:r>
              <a:rPr lang="pt-PT" altLang="pt-BR" sz="2400" i="1">
                <a:cs typeface="Courier New" panose="02070309020205020404" pitchFamily="49" charset="0"/>
              </a:rPr>
              <a:t>Conhecer aspectos econômicos, sociais e políticos.</a:t>
            </a:r>
          </a:p>
        </p:txBody>
      </p:sp>
    </p:spTree>
    <p:extLst>
      <p:ext uri="{BB962C8B-B14F-4D97-AF65-F5344CB8AC3E}">
        <p14:creationId xmlns:p14="http://schemas.microsoft.com/office/powerpoint/2010/main" val="847540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Fonte: Araujo, Luis César G. de. TGA - Teoria Geral da Administração; aplicação e resultados nas empresas brasileiras. São Paulo: Atlas, 2004.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>
                <a:solidFill>
                  <a:schemeClr val="tx1"/>
                </a:solidFill>
              </a:rPr>
              <a:t>Executivo(a)</a:t>
            </a:r>
            <a:endParaRPr lang="pt-PT" altLang="pt-BR" b="1">
              <a:solidFill>
                <a:schemeClr val="tx1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752601"/>
            <a:ext cx="7772400" cy="4454525"/>
          </a:xfrm>
        </p:spPr>
        <p:txBody>
          <a:bodyPr/>
          <a:lstStyle/>
          <a:p>
            <a:pPr algn="just"/>
            <a:r>
              <a:rPr lang="pt-BR" altLang="pt-BR" u="sng">
                <a:cs typeface="Courier New" panose="02070309020205020404" pitchFamily="49" charset="0"/>
              </a:rPr>
              <a:t>Regras propostas para a maior legitimidade do trabalho do(a) executivo(a)</a:t>
            </a:r>
          </a:p>
          <a:p>
            <a:pPr algn="just">
              <a:buFont typeface="Wingdings" panose="05000000000000000000" pitchFamily="2" charset="2"/>
              <a:buNone/>
            </a:pPr>
            <a:endParaRPr lang="pt-BR" altLang="pt-BR" u="sng">
              <a:cs typeface="Courier New" panose="02070309020205020404" pitchFamily="49" charset="0"/>
            </a:endParaRPr>
          </a:p>
          <a:p>
            <a:pPr lvl="1" algn="just"/>
            <a:r>
              <a:rPr lang="pt-BR" altLang="pt-BR" sz="2800">
                <a:cs typeface="Courier New" panose="02070309020205020404" pitchFamily="49" charset="0"/>
              </a:rPr>
              <a:t>Regra 1: </a:t>
            </a:r>
            <a:r>
              <a:rPr lang="pt-BR" altLang="pt-BR" sz="2800" i="1">
                <a:cs typeface="Courier New" panose="02070309020205020404" pitchFamily="49" charset="0"/>
              </a:rPr>
              <a:t>Ativar intuições</a:t>
            </a:r>
          </a:p>
          <a:p>
            <a:pPr lvl="1" algn="just"/>
            <a:r>
              <a:rPr lang="pt-BR" altLang="pt-BR" sz="2800">
                <a:cs typeface="Courier New" panose="02070309020205020404" pitchFamily="49" charset="0"/>
              </a:rPr>
              <a:t>Regra 2: </a:t>
            </a:r>
            <a:r>
              <a:rPr lang="pt-BR" altLang="pt-BR" sz="2800" i="1">
                <a:cs typeface="Courier New" panose="02070309020205020404" pitchFamily="49" charset="0"/>
              </a:rPr>
              <a:t>Abrace o seu trabalho</a:t>
            </a:r>
          </a:p>
          <a:p>
            <a:pPr lvl="1" algn="just"/>
            <a:r>
              <a:rPr lang="pt-BR" altLang="pt-BR" sz="2800">
                <a:cs typeface="Courier New" panose="02070309020205020404" pitchFamily="49" charset="0"/>
              </a:rPr>
              <a:t>Regra 3: </a:t>
            </a:r>
            <a:r>
              <a:rPr lang="pt-BR" altLang="pt-BR" sz="2800" i="1">
                <a:cs typeface="Courier New" panose="02070309020205020404" pitchFamily="49" charset="0"/>
              </a:rPr>
              <a:t>Recuse a se conformar</a:t>
            </a:r>
          </a:p>
          <a:p>
            <a:pPr lvl="1" algn="just"/>
            <a:r>
              <a:rPr lang="pt-BR" altLang="pt-BR" sz="2800">
                <a:cs typeface="Courier New" panose="02070309020205020404" pitchFamily="49" charset="0"/>
              </a:rPr>
              <a:t>Regra 4: </a:t>
            </a:r>
            <a:r>
              <a:rPr lang="pt-BR" altLang="pt-BR" sz="2800" i="1">
                <a:cs typeface="Courier New" panose="02070309020205020404" pitchFamily="49" charset="0"/>
              </a:rPr>
              <a:t>Torne o stress em energia positiva</a:t>
            </a:r>
            <a:endParaRPr lang="pt-PT" altLang="pt-BR" sz="2800" i="1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88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Fonte: Araujo, Luis César G. de. TGA - Teoria Geral da Administração; aplicação e resultados nas empresas brasileiras. São Paulo: Atlas, 2004.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>
                <a:solidFill>
                  <a:schemeClr val="tx1"/>
                </a:solidFill>
              </a:rPr>
              <a:t>Executivo(a)</a:t>
            </a:r>
            <a:endParaRPr lang="pt-PT" altLang="pt-BR" b="1">
              <a:solidFill>
                <a:schemeClr val="tx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752601"/>
            <a:ext cx="7772400" cy="4454525"/>
          </a:xfrm>
        </p:spPr>
        <p:txBody>
          <a:bodyPr/>
          <a:lstStyle/>
          <a:p>
            <a:pPr algn="just"/>
            <a:r>
              <a:rPr lang="pt-BR" altLang="pt-BR" u="sng">
                <a:cs typeface="Courier New" panose="02070309020205020404" pitchFamily="49" charset="0"/>
              </a:rPr>
              <a:t>Regras propostas para a maior legitimidade do trabalho do(a) executivo(a)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pt-BR" altLang="pt-BR" sz="2800">
              <a:cs typeface="Courier New" panose="02070309020205020404" pitchFamily="49" charset="0"/>
            </a:endParaRPr>
          </a:p>
          <a:p>
            <a:pPr lvl="1" algn="just"/>
            <a:r>
              <a:rPr lang="pt-BR" altLang="pt-BR" sz="2800">
                <a:cs typeface="Courier New" panose="02070309020205020404" pitchFamily="49" charset="0"/>
              </a:rPr>
              <a:t>Regra 5: </a:t>
            </a:r>
            <a:r>
              <a:rPr lang="pt-BR" altLang="pt-BR" sz="2800" i="1">
                <a:cs typeface="Courier New" panose="02070309020205020404" pitchFamily="49" charset="0"/>
              </a:rPr>
              <a:t>Revisar planejamentos</a:t>
            </a:r>
          </a:p>
          <a:p>
            <a:pPr lvl="1" algn="just"/>
            <a:r>
              <a:rPr lang="pt-BR" altLang="pt-BR" sz="2800">
                <a:cs typeface="Courier New" panose="02070309020205020404" pitchFamily="49" charset="0"/>
              </a:rPr>
              <a:t>Regra 6: </a:t>
            </a:r>
            <a:r>
              <a:rPr lang="pt-BR" altLang="pt-BR" sz="2800" i="1">
                <a:cs typeface="Courier New" panose="02070309020205020404" pitchFamily="49" charset="0"/>
              </a:rPr>
              <a:t>Dê, não tome de ninguém</a:t>
            </a:r>
          </a:p>
          <a:p>
            <a:pPr lvl="1" algn="just"/>
            <a:r>
              <a:rPr lang="pt-BR" altLang="pt-BR" sz="2800">
                <a:cs typeface="Courier New" panose="02070309020205020404" pitchFamily="49" charset="0"/>
              </a:rPr>
              <a:t>Regra 7: </a:t>
            </a:r>
            <a:r>
              <a:rPr lang="pt-BR" altLang="pt-BR" sz="2800" i="1">
                <a:cs typeface="Courier New" panose="02070309020205020404" pitchFamily="49" charset="0"/>
              </a:rPr>
              <a:t>Exija a verdade</a:t>
            </a:r>
            <a:endParaRPr lang="pt-PT" altLang="pt-BR" sz="2800" i="1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477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Fonte: Araujo, Luis César G. de. TGA - Teoria Geral da Administração; aplicação e resultados nas empresas brasileiras. São Paulo: Atlas, 2004.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>
                <a:solidFill>
                  <a:schemeClr val="tx1"/>
                </a:solidFill>
              </a:rPr>
              <a:t>Distinção</a:t>
            </a:r>
            <a:endParaRPr lang="pt-PT" altLang="pt-BR" b="1">
              <a:solidFill>
                <a:schemeClr val="tx1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752601"/>
            <a:ext cx="7772400" cy="445452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t-PT" altLang="pt-BR" u="sng">
                <a:cs typeface="Courier New" panose="02070309020205020404" pitchFamily="49" charset="0"/>
              </a:rPr>
              <a:t>Empresário(a)</a:t>
            </a:r>
          </a:p>
          <a:p>
            <a:pPr lvl="1" algn="just">
              <a:lnSpc>
                <a:spcPct val="90000"/>
              </a:lnSpc>
            </a:pPr>
            <a:r>
              <a:rPr lang="pt-PT" altLang="pt-BR" i="1">
                <a:cs typeface="Courier New" panose="02070309020205020404" pitchFamily="49" charset="0"/>
              </a:rPr>
              <a:t> </a:t>
            </a:r>
            <a:r>
              <a:rPr lang="pt-PT" altLang="pt-BR" sz="2800" i="1">
                <a:cs typeface="Courier New" panose="02070309020205020404" pitchFamily="49" charset="0"/>
              </a:rPr>
              <a:t>Aquele que se sente confortável com o seu negócio e procura todos os meios e modos de mantê-lo com a lucratividade projetada período após período .</a:t>
            </a:r>
          </a:p>
          <a:p>
            <a:pPr lvl="1"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pt-PT" altLang="pt-BR" sz="2800" i="1">
              <a:cs typeface="Courier New" panose="02070309020205020404" pitchFamily="49" charset="0"/>
            </a:endParaRPr>
          </a:p>
          <a:p>
            <a:pPr algn="just">
              <a:lnSpc>
                <a:spcPct val="90000"/>
              </a:lnSpc>
            </a:pPr>
            <a:r>
              <a:rPr lang="pt-PT" altLang="pt-BR" u="sng">
                <a:cs typeface="Courier New" panose="02070309020205020404" pitchFamily="49" charset="0"/>
              </a:rPr>
              <a:t>Empreendedor(a)</a:t>
            </a:r>
          </a:p>
          <a:p>
            <a:pPr lvl="1" algn="just">
              <a:lnSpc>
                <a:spcPct val="90000"/>
              </a:lnSpc>
            </a:pPr>
            <a:r>
              <a:rPr lang="pt-PT" altLang="pt-BR" sz="2800" i="1">
                <a:cs typeface="Courier New" panose="02070309020205020404" pitchFamily="49" charset="0"/>
              </a:rPr>
              <a:t> Está sempre em busca de novas experiências, novos empreendimentos.</a:t>
            </a:r>
          </a:p>
          <a:p>
            <a:pPr lvl="1"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pt-PT" altLang="pt-BR" sz="2800" i="1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661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Fonte: Araujo, Luis César G. de. TGA - Teoria Geral da Administração; aplicação e resultados nas empresas brasileiras. São Paulo: Atlas, 2004.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>
                <a:solidFill>
                  <a:schemeClr val="tx1"/>
                </a:solidFill>
              </a:rPr>
              <a:t>Concluindo...</a:t>
            </a:r>
            <a:endParaRPr lang="pt-PT" altLang="pt-BR" b="1">
              <a:solidFill>
                <a:schemeClr val="tx1"/>
              </a:solidFill>
            </a:endParaRPr>
          </a:p>
        </p:txBody>
      </p:sp>
      <p:pic>
        <p:nvPicPr>
          <p:cNvPr id="19461" name="Picture 5" descr="C:\Program Files\Common Files\Microsoft Shared\Clipart\cagcat50\BD06670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1" y="1524000"/>
            <a:ext cx="4632325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5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4600" y="2438400"/>
            <a:ext cx="7848600" cy="1828800"/>
          </a:xfrm>
        </p:spPr>
        <p:txBody>
          <a:bodyPr/>
          <a:lstStyle/>
          <a:p>
            <a:r>
              <a:rPr lang="pt-PT" altLang="pt-BR" sz="3200" b="1">
                <a:cs typeface="Times New Roman" panose="02020603050405020304" pitchFamily="18" charset="0"/>
              </a:rPr>
              <a:t>CONSULTOR, EXECUTIVO, EMPREENDEDOR, EMPRESÁRIO: TRAJETÓRIAS ALTERNATIVAS E COMPLEMENTARES</a:t>
            </a:r>
            <a:endParaRPr lang="pt-PT" altLang="pt-BR" sz="3200" b="1"/>
          </a:p>
        </p:txBody>
      </p:sp>
    </p:spTree>
    <p:extLst>
      <p:ext uri="{BB962C8B-B14F-4D97-AF65-F5344CB8AC3E}">
        <p14:creationId xmlns:p14="http://schemas.microsoft.com/office/powerpoint/2010/main" val="3370450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Fonte: Araujo, Luis César G. de. TGA - Teoria Geral da Administração; aplicação e resultados nas empresas brasileiras. São Paulo: Atlas, 2004.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 dirty="0">
                <a:solidFill>
                  <a:schemeClr val="tx1"/>
                </a:solidFill>
              </a:rPr>
              <a:t>Questão para </a:t>
            </a:r>
            <a:r>
              <a:rPr lang="pt-BR" altLang="pt-BR" b="1" dirty="0" smtClean="0">
                <a:solidFill>
                  <a:schemeClr val="tx1"/>
                </a:solidFill>
              </a:rPr>
              <a:t>Organizar o trabalho:</a:t>
            </a:r>
            <a:endParaRPr lang="pt-PT" altLang="pt-BR" b="1" dirty="0">
              <a:solidFill>
                <a:schemeClr val="tx1"/>
              </a:solidFill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667000" y="1981201"/>
            <a:ext cx="7772400" cy="4454525"/>
          </a:xfrm>
          <a:noFill/>
          <a:ln/>
        </p:spPr>
        <p:txBody>
          <a:bodyPr/>
          <a:lstStyle/>
          <a:p>
            <a:pPr lvl="1" algn="just"/>
            <a:r>
              <a:rPr lang="pt-PT" altLang="pt-BR" sz="2800" i="1" dirty="0">
                <a:cs typeface="Courier New" panose="02070309020205020404" pitchFamily="49" charset="0"/>
              </a:rPr>
              <a:t>Como é a atuação do Gestor Ambiental em posições como as mencionadas ao longo do capítulo. Assim, na avaliação, o grupo deve falar, escrever sobre as posições em consultoria, empreendedorismo, empresariando ou numa posição executiva. </a:t>
            </a:r>
          </a:p>
          <a:p>
            <a:pPr lvl="1" algn="just"/>
            <a:r>
              <a:rPr lang="pt-PT" altLang="pt-BR" sz="2800" i="1" dirty="0">
                <a:cs typeface="Courier New" panose="02070309020205020404" pitchFamily="49" charset="0"/>
              </a:rPr>
              <a:t>Não deixe de considerar as diferenças entre o papel esperado de cada uma dessas posições do Gestõr Ambiental.</a:t>
            </a:r>
          </a:p>
        </p:txBody>
      </p:sp>
    </p:spTree>
    <p:extLst>
      <p:ext uri="{BB962C8B-B14F-4D97-AF65-F5344CB8AC3E}">
        <p14:creationId xmlns:p14="http://schemas.microsoft.com/office/powerpoint/2010/main" val="627070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Fonte: Araujo, Luis César G. de. TGA - Teoria Geral da Administração; aplicação e resultados nas empresas brasileiras. São Paulo: Atlas, 2004.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609600"/>
            <a:ext cx="6705600" cy="1447800"/>
          </a:xfrm>
        </p:spPr>
        <p:txBody>
          <a:bodyPr/>
          <a:lstStyle/>
          <a:p>
            <a:r>
              <a:rPr lang="pt-PT" altLang="pt-BR" b="1">
                <a:solidFill>
                  <a:schemeClr val="tx1"/>
                </a:solidFill>
                <a:cs typeface="Courier New" panose="02070309020205020404" pitchFamily="49" charset="0"/>
              </a:rPr>
              <a:t>Trajetórias alternativas e complementares</a:t>
            </a:r>
            <a:r>
              <a:rPr lang="pt-PT" altLang="pt-BR" b="1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00800" y="2819400"/>
            <a:ext cx="3581400" cy="1981200"/>
          </a:xfrm>
        </p:spPr>
        <p:txBody>
          <a:bodyPr/>
          <a:lstStyle/>
          <a:p>
            <a:r>
              <a:rPr lang="pt-BR" altLang="pt-BR"/>
              <a:t>Empreendedor(a)</a:t>
            </a:r>
          </a:p>
          <a:p>
            <a:endParaRPr lang="pt-BR" altLang="pt-BR"/>
          </a:p>
          <a:p>
            <a:r>
              <a:rPr lang="pt-BR" altLang="pt-BR"/>
              <a:t>Empresário(a)</a:t>
            </a:r>
          </a:p>
          <a:p>
            <a:endParaRPr lang="pt-BR" altLang="pt-BR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200400" y="2819400"/>
            <a:ext cx="31242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r>
              <a:rPr lang="pt-BR" altLang="pt-BR"/>
              <a:t>Consultor(a)</a:t>
            </a:r>
          </a:p>
          <a:p>
            <a:endParaRPr lang="pt-BR" altLang="pt-BR"/>
          </a:p>
          <a:p>
            <a:r>
              <a:rPr lang="pt-BR" altLang="pt-BR"/>
              <a:t>Executivo(a)</a:t>
            </a:r>
          </a:p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57354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Fonte: Araujo, Luis César G. de. TGA - Teoria Geral da Administração; aplicação e resultados nas empresas brasileiras. São Paulo: Atlas, 2004.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>
                <a:solidFill>
                  <a:schemeClr val="tx1"/>
                </a:solidFill>
              </a:rPr>
              <a:t>Consultor(a)</a:t>
            </a:r>
            <a:endParaRPr lang="pt-PT" altLang="pt-BR" b="1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36988" y="2251075"/>
            <a:ext cx="5791200" cy="3352800"/>
          </a:xfrm>
        </p:spPr>
        <p:txBody>
          <a:bodyPr/>
          <a:lstStyle/>
          <a:p>
            <a:r>
              <a:rPr lang="pt-BR" altLang="pt-BR"/>
              <a:t>Aconselhamento;</a:t>
            </a:r>
          </a:p>
          <a:p>
            <a:endParaRPr lang="pt-BR" altLang="pt-BR"/>
          </a:p>
          <a:p>
            <a:r>
              <a:rPr lang="pt-BR" altLang="pt-BR"/>
              <a:t>Autoridade do saber; e</a:t>
            </a:r>
          </a:p>
          <a:p>
            <a:endParaRPr lang="pt-BR" altLang="pt-BR"/>
          </a:p>
          <a:p>
            <a:r>
              <a:rPr lang="pt-BR" altLang="pt-BR"/>
              <a:t>Não possui o poder decisório.</a:t>
            </a:r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4258615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Fonte: Araujo, Luis César G. de. TGA - Teoria Geral da Administração; aplicação e resultados nas empresas brasileiras. São Paulo: Atlas, 2004.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>
                <a:solidFill>
                  <a:schemeClr val="tx1"/>
                </a:solidFill>
              </a:rPr>
              <a:t>Executivo(a)</a:t>
            </a:r>
            <a:endParaRPr lang="pt-PT" altLang="pt-BR" b="1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2188" y="2403475"/>
            <a:ext cx="6172200" cy="762000"/>
          </a:xfrm>
        </p:spPr>
        <p:txBody>
          <a:bodyPr/>
          <a:lstStyle/>
          <a:p>
            <a:r>
              <a:rPr lang="pt-BR" altLang="pt-BR"/>
              <a:t>Executa as decisões superiores.</a:t>
            </a:r>
            <a:endParaRPr lang="pt-PT" altLang="pt-BR"/>
          </a:p>
        </p:txBody>
      </p:sp>
      <p:pic>
        <p:nvPicPr>
          <p:cNvPr id="4101" name="Picture 5" descr="C:\Program Files\Common Files\Microsoft Shared\Clipart\cagcat50\BD06784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1" y="3810000"/>
            <a:ext cx="1819275" cy="168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Program Files\Common Files\Microsoft Shared\Clipart\cagcat50\BD06790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1" y="3962400"/>
            <a:ext cx="1812925" cy="149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365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Fonte: Araujo, Luis César G. de. TGA - Teoria Geral da Administração; aplicação e resultados nas empresas brasileiras. São Paulo: Atlas, 2004.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>
                <a:solidFill>
                  <a:schemeClr val="tx1"/>
                </a:solidFill>
              </a:rPr>
              <a:t>Empreendedor(a)</a:t>
            </a:r>
            <a:endParaRPr lang="pt-PT" altLang="pt-BR" b="1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905000"/>
            <a:ext cx="4191000" cy="3124200"/>
          </a:xfrm>
        </p:spPr>
        <p:txBody>
          <a:bodyPr/>
          <a:lstStyle/>
          <a:p>
            <a:r>
              <a:rPr lang="pt-BR" altLang="pt-BR"/>
              <a:t>Acredita em si;</a:t>
            </a:r>
          </a:p>
          <a:p>
            <a:endParaRPr lang="pt-BR" altLang="pt-BR"/>
          </a:p>
          <a:p>
            <a:r>
              <a:rPr lang="pt-BR" altLang="pt-BR"/>
              <a:t>Ousa; e</a:t>
            </a:r>
          </a:p>
          <a:p>
            <a:endParaRPr lang="pt-BR" altLang="pt-BR"/>
          </a:p>
          <a:p>
            <a:r>
              <a:rPr lang="pt-BR" altLang="pt-BR"/>
              <a:t>Arrisca tudo mesmo.</a:t>
            </a:r>
            <a:endParaRPr lang="pt-PT" altLang="pt-BR"/>
          </a:p>
        </p:txBody>
      </p:sp>
      <p:pic>
        <p:nvPicPr>
          <p:cNvPr id="5125" name="Picture 5" descr="C:\Program Files\Common Files\Microsoft Shared\Clipart\cagcat50\BD05552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3733800"/>
            <a:ext cx="3103563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94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Fonte: Araujo, Luis César G. de. TGA - Teoria Geral da Administração; aplicação e resultados nas empresas brasileiras. São Paulo: Atlas, 2004.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>
                <a:solidFill>
                  <a:schemeClr val="tx1"/>
                </a:solidFill>
              </a:rPr>
              <a:t>Empresário(a)</a:t>
            </a:r>
            <a:endParaRPr lang="pt-PT" altLang="pt-BR" b="1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/>
              <a:t>Comanda a sua empresa;</a:t>
            </a:r>
          </a:p>
          <a:p>
            <a:endParaRPr lang="pt-BR" altLang="pt-BR"/>
          </a:p>
          <a:p>
            <a:pPr algn="just"/>
            <a:r>
              <a:rPr lang="pt-BR" altLang="pt-BR"/>
              <a:t>Está sempre em processo de alguma negociação; e</a:t>
            </a:r>
          </a:p>
          <a:p>
            <a:endParaRPr lang="pt-BR" altLang="pt-BR"/>
          </a:p>
          <a:p>
            <a:r>
              <a:rPr lang="pt-BR" altLang="pt-BR"/>
              <a:t>Arrisca, mas não muito e não tudo.</a:t>
            </a:r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2515275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Fonte: Araujo, Luis César G. de. TGA - Teoria Geral da Administração; aplicação e resultados nas empresas brasileiras. São Paulo: Atlas, 2004.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>
                <a:solidFill>
                  <a:schemeClr val="tx1"/>
                </a:solidFill>
              </a:rPr>
              <a:t>Consultor(a)</a:t>
            </a:r>
            <a:endParaRPr lang="pt-PT" altLang="pt-BR" b="1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u="sng"/>
              <a:t>Trabalho de consultoria</a:t>
            </a:r>
            <a:endParaRPr lang="pt-BR" altLang="pt-BR"/>
          </a:p>
          <a:p>
            <a:pPr lvl="1" algn="just"/>
            <a:r>
              <a:rPr lang="pt-PT" altLang="pt-BR" sz="2800" i="1">
                <a:cs typeface="Courier New" panose="02070309020205020404" pitchFamily="49" charset="0"/>
              </a:rPr>
              <a:t>processo pleno de interatividade onde um agente de mudança (e sempre, agente externo à realidade sob investigação) se compromete a aconselhar competentemente as pessoas da organização do estamento superior ou não e envolvidas nos mais variados processos (quase sempre críticos) da organização.</a:t>
            </a:r>
            <a:endParaRPr lang="pt-PT" altLang="pt-BR" sz="2800" i="1"/>
          </a:p>
        </p:txBody>
      </p:sp>
    </p:spTree>
    <p:extLst>
      <p:ext uri="{BB962C8B-B14F-4D97-AF65-F5344CB8AC3E}">
        <p14:creationId xmlns:p14="http://schemas.microsoft.com/office/powerpoint/2010/main" val="2454695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Fonte: Araujo, Luis César G. de. TGA - Teoria Geral da Administração; aplicação e resultados nas empresas brasileiras. São Paulo: Atlas, 2004.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>
                <a:solidFill>
                  <a:schemeClr val="tx1"/>
                </a:solidFill>
              </a:rPr>
              <a:t>Consultor(a)</a:t>
            </a:r>
            <a:endParaRPr lang="pt-PT" altLang="pt-BR" b="1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828800"/>
            <a:ext cx="7772400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t-BR" altLang="pt-BR" u="sng">
                <a:cs typeface="Courier New" panose="02070309020205020404" pitchFamily="49" charset="0"/>
              </a:rPr>
              <a:t>Concreta internalização do trabalho de consultoria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 u="sng">
              <a:cs typeface="Courier New" panose="02070309020205020404" pitchFamily="49" charset="0"/>
            </a:endParaRPr>
          </a:p>
          <a:p>
            <a:pPr lvl="1" algn="just">
              <a:lnSpc>
                <a:spcPct val="90000"/>
              </a:lnSpc>
            </a:pPr>
            <a:r>
              <a:rPr lang="pt-BR" altLang="pt-BR" sz="2800">
                <a:cs typeface="Courier New" panose="02070309020205020404" pitchFamily="49" charset="0"/>
              </a:rPr>
              <a:t>Consultoria não é:</a:t>
            </a:r>
          </a:p>
          <a:p>
            <a:pPr lvl="2" algn="just">
              <a:lnSpc>
                <a:spcPct val="90000"/>
              </a:lnSpc>
            </a:pPr>
            <a:r>
              <a:rPr lang="pt-BR" altLang="pt-BR" sz="2400" i="1">
                <a:cs typeface="Times New Roman" panose="02020603050405020304" pitchFamily="18" charset="0"/>
              </a:rPr>
              <a:t>O uso freqüente do método tentativa e erro</a:t>
            </a:r>
            <a:r>
              <a:rPr lang="pt-PT" altLang="pt-BR" sz="2400" i="1">
                <a:cs typeface="Courier New" panose="02070309020205020404" pitchFamily="49" charset="0"/>
              </a:rPr>
              <a:t>;</a:t>
            </a:r>
          </a:p>
          <a:p>
            <a:pPr lvl="2" algn="just">
              <a:lnSpc>
                <a:spcPct val="90000"/>
              </a:lnSpc>
            </a:pPr>
            <a:r>
              <a:rPr lang="pt-BR" altLang="pt-BR" sz="2400" i="1">
                <a:cs typeface="Courier New" panose="02070309020205020404" pitchFamily="49" charset="0"/>
              </a:rPr>
              <a:t>Camuflar problemas por envolvimentos de natureza emocional</a:t>
            </a:r>
            <a:r>
              <a:rPr lang="pt-PT" altLang="pt-BR" sz="2400" i="1">
                <a:cs typeface="Courier New" panose="02070309020205020404" pitchFamily="49" charset="0"/>
              </a:rPr>
              <a:t>;</a:t>
            </a:r>
          </a:p>
          <a:p>
            <a:pPr lvl="2" algn="just">
              <a:lnSpc>
                <a:spcPct val="90000"/>
              </a:lnSpc>
            </a:pPr>
            <a:r>
              <a:rPr lang="pt-BR" altLang="pt-BR" sz="2400" i="1">
                <a:cs typeface="Courier New" panose="02070309020205020404" pitchFamily="49" charset="0"/>
              </a:rPr>
              <a:t>Decidir</a:t>
            </a:r>
            <a:r>
              <a:rPr lang="pt-PT" altLang="pt-BR" sz="2400" i="1">
                <a:cs typeface="Courier New" panose="02070309020205020404" pitchFamily="49" charset="0"/>
              </a:rPr>
              <a:t>;</a:t>
            </a:r>
            <a:r>
              <a:rPr lang="pt-BR" altLang="pt-BR" sz="2400" i="1">
                <a:cs typeface="Courier New" panose="02070309020205020404" pitchFamily="49" charset="0"/>
              </a:rPr>
              <a:t> e</a:t>
            </a:r>
            <a:r>
              <a:rPr lang="pt-PT" altLang="pt-BR" sz="2400" i="1">
                <a:cs typeface="Courier New" panose="02070309020205020404" pitchFamily="49" charset="0"/>
              </a:rPr>
              <a:t> </a:t>
            </a:r>
          </a:p>
          <a:p>
            <a:pPr lvl="2" algn="just">
              <a:lnSpc>
                <a:spcPct val="90000"/>
              </a:lnSpc>
            </a:pPr>
            <a:r>
              <a:rPr lang="pt-BR" altLang="pt-BR" sz="2400" i="1">
                <a:cs typeface="Courier New" panose="02070309020205020404" pitchFamily="49" charset="0"/>
              </a:rPr>
              <a:t>Se aproveitar de dados confidenciais.</a:t>
            </a:r>
            <a:r>
              <a:rPr lang="pt-PT" altLang="pt-BR" sz="2800" b="1">
                <a:cs typeface="Courier New" panose="02070309020205020404" pitchFamily="49" charset="0"/>
              </a:rPr>
              <a:t> </a:t>
            </a:r>
            <a:endParaRPr lang="pt-BR" altLang="pt-BR" sz="2800" b="1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9024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1208</Words>
  <Application>Microsoft Office PowerPoint</Application>
  <PresentationFormat>Widescreen</PresentationFormat>
  <Paragraphs>125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Times New Roman</vt:lpstr>
      <vt:lpstr>Wingdings</vt:lpstr>
      <vt:lpstr>Tema do Office</vt:lpstr>
      <vt:lpstr>Questão para Organizar o trabalho:</vt:lpstr>
      <vt:lpstr>CONSULTOR, EXECUTIVO, EMPREENDEDOR, EMPRESÁRIO: TRAJETÓRIAS ALTERNATIVAS E COMPLEMENTARES</vt:lpstr>
      <vt:lpstr>Trajetórias alternativas e complementares </vt:lpstr>
      <vt:lpstr>Consultor(a)</vt:lpstr>
      <vt:lpstr>Executivo(a)</vt:lpstr>
      <vt:lpstr>Empreendedor(a)</vt:lpstr>
      <vt:lpstr>Empresário(a)</vt:lpstr>
      <vt:lpstr>Consultor(a)</vt:lpstr>
      <vt:lpstr>Consultor(a)</vt:lpstr>
      <vt:lpstr>Consultor(a)</vt:lpstr>
      <vt:lpstr>Consultor(a)</vt:lpstr>
      <vt:lpstr>Consultor(a)</vt:lpstr>
      <vt:lpstr>Executivo(a)</vt:lpstr>
      <vt:lpstr>Executivo(a)</vt:lpstr>
      <vt:lpstr>Executivo(a)</vt:lpstr>
      <vt:lpstr>Executivo(a)</vt:lpstr>
      <vt:lpstr>Executivo(a)</vt:lpstr>
      <vt:lpstr>Distinção</vt:lpstr>
      <vt:lpstr>Concluindo...</vt:lpstr>
      <vt:lpstr>Questão para Organizar o trabalho: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Questão para Organizar o trabalho:</dc:title>
  <dc:creator>Margarete Boteon</dc:creator>
  <cp:lastModifiedBy>Margarete Boteon</cp:lastModifiedBy>
  <cp:revision>1</cp:revision>
  <dcterms:created xsi:type="dcterms:W3CDTF">2017-10-16T16:42:14Z</dcterms:created>
  <dcterms:modified xsi:type="dcterms:W3CDTF">2017-10-16T16:42:34Z</dcterms:modified>
</cp:coreProperties>
</file>