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sldIdLst>
    <p:sldId id="261" r:id="rId3"/>
    <p:sldId id="257" r:id="rId4"/>
    <p:sldId id="256" r:id="rId5"/>
    <p:sldId id="263" r:id="rId6"/>
    <p:sldId id="258" r:id="rId7"/>
    <p:sldId id="259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ABC"/>
    <a:srgbClr val="702884"/>
    <a:srgbClr val="C8083F"/>
    <a:srgbClr val="F4C54E"/>
    <a:srgbClr val="F2F737"/>
    <a:srgbClr val="3EF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504" y="-11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8DBC-324A-43B5-8AD0-D3E059B1A7D5}" type="datetimeFigureOut">
              <a:rPr lang="pt-BR" smtClean="0"/>
              <a:t>01/08/18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3B85-B3AB-45D4-8AF2-0540F23E4F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5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8DBC-324A-43B5-8AD0-D3E059B1A7D5}" type="datetimeFigureOut">
              <a:rPr lang="pt-BR" smtClean="0"/>
              <a:t>01/08/18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3B85-B3AB-45D4-8AF2-0540F23E4F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38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8DBC-324A-43B5-8AD0-D3E059B1A7D5}" type="datetimeFigureOut">
              <a:rPr lang="pt-BR" smtClean="0"/>
              <a:t>01/08/18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3B85-B3AB-45D4-8AF2-0540F23E4F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7479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42A2FA64-837A-4A4D-849C-3E3BD48E12E6}" type="datetimeFigureOut">
              <a:rPr lang="pt-BR"/>
              <a:pPr>
                <a:defRPr/>
              </a:pPr>
              <a:t>01/08/18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459E712C-965D-4C27-AB6D-3AF6950C6EC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7033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EE06BF6A-D781-4296-85F6-DC5EB7CF90F6}" type="datetimeFigureOut">
              <a:rPr lang="pt-BR"/>
              <a:pPr>
                <a:defRPr/>
              </a:pPr>
              <a:t>01/08/18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E3D5AA2D-B9FE-427A-8888-51075297E64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478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0EFA2FA8-53C1-491D-88B8-0CB72B4FEA95}" type="datetimeFigureOut">
              <a:rPr lang="pt-BR"/>
              <a:pPr>
                <a:defRPr/>
              </a:pPr>
              <a:t>01/08/18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10DD4836-FF25-4F2D-B15B-B07128A19A5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688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FACA2284-5908-42E6-9ACE-1337FC74D64D}" type="datetimeFigureOut">
              <a:rPr lang="pt-BR"/>
              <a:pPr>
                <a:defRPr/>
              </a:pPr>
              <a:t>01/08/18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C136488B-35C7-40BF-AADC-97B147EECE5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03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EB2A0A68-E9A8-4498-9467-3990BD199ECD}" type="datetimeFigureOut">
              <a:rPr lang="pt-BR"/>
              <a:pPr>
                <a:defRPr/>
              </a:pPr>
              <a:t>01/08/18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9287CEE2-32BD-45A2-A459-DA3A7723642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498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A730A667-E2A9-4FD4-B037-22CF85D00BCC}" type="datetimeFigureOut">
              <a:rPr lang="pt-BR"/>
              <a:pPr>
                <a:defRPr/>
              </a:pPr>
              <a:t>01/08/18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02988F74-8E7C-448F-A359-1A1C9F31E33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270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F0190A28-0145-494E-AF74-9832D4352721}" type="datetimeFigureOut">
              <a:rPr lang="pt-BR"/>
              <a:pPr>
                <a:defRPr/>
              </a:pPr>
              <a:t>01/08/18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0EAC02E4-8EAA-4B99-B7E0-84C60C8E602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618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0A93307F-0EF9-49D2-AB9D-14138A1E3BCF}" type="datetimeFigureOut">
              <a:rPr lang="pt-BR"/>
              <a:pPr>
                <a:defRPr/>
              </a:pPr>
              <a:t>01/08/18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9450961A-B49A-405D-BEAA-BD8018A6A59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79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8DBC-324A-43B5-8AD0-D3E059B1A7D5}" type="datetimeFigureOut">
              <a:rPr lang="pt-BR" smtClean="0"/>
              <a:t>01/08/18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3B85-B3AB-45D4-8AF2-0540F23E4F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849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912E7F08-11A0-4873-9212-6DBE7E8EC76B}" type="datetimeFigureOut">
              <a:rPr lang="pt-BR"/>
              <a:pPr>
                <a:defRPr/>
              </a:pPr>
              <a:t>01/08/18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54702A4A-6396-4BD5-839C-97A9D43CA0C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019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9046543D-39C3-4B14-AC02-21CC4AD774FC}" type="datetimeFigureOut">
              <a:rPr lang="pt-BR"/>
              <a:pPr>
                <a:defRPr/>
              </a:pPr>
              <a:t>01/08/18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3DDFBD83-E7A6-4C6F-AA48-15DE5F26E1B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635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069B6A6D-6091-4135-980A-BBB1AE4E444F}" type="datetimeFigureOut">
              <a:rPr lang="pt-BR"/>
              <a:pPr>
                <a:defRPr/>
              </a:pPr>
              <a:t>01/08/18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B7E4AEB3-5198-4927-86C2-34B6D36773D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82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8DBC-324A-43B5-8AD0-D3E059B1A7D5}" type="datetimeFigureOut">
              <a:rPr lang="pt-BR" smtClean="0"/>
              <a:t>01/08/18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3B85-B3AB-45D4-8AF2-0540F23E4F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16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8DBC-324A-43B5-8AD0-D3E059B1A7D5}" type="datetimeFigureOut">
              <a:rPr lang="pt-BR" smtClean="0"/>
              <a:t>01/08/18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3B85-B3AB-45D4-8AF2-0540F23E4F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89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8DBC-324A-43B5-8AD0-D3E059B1A7D5}" type="datetimeFigureOut">
              <a:rPr lang="pt-BR" smtClean="0"/>
              <a:t>01/08/18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3B85-B3AB-45D4-8AF2-0540F23E4F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60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8DBC-324A-43B5-8AD0-D3E059B1A7D5}" type="datetimeFigureOut">
              <a:rPr lang="pt-BR" smtClean="0"/>
              <a:t>01/08/18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3B85-B3AB-45D4-8AF2-0540F23E4F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8DBC-324A-43B5-8AD0-D3E059B1A7D5}" type="datetimeFigureOut">
              <a:rPr lang="pt-BR" smtClean="0"/>
              <a:t>01/08/18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3B85-B3AB-45D4-8AF2-0540F23E4F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77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8DBC-324A-43B5-8AD0-D3E059B1A7D5}" type="datetimeFigureOut">
              <a:rPr lang="pt-BR" smtClean="0"/>
              <a:t>01/08/18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3B85-B3AB-45D4-8AF2-0540F23E4F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21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8DBC-324A-43B5-8AD0-D3E059B1A7D5}" type="datetimeFigureOut">
              <a:rPr lang="pt-BR" smtClean="0"/>
              <a:t>01/08/18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3B85-B3AB-45D4-8AF2-0540F23E4F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90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B8DBC-324A-43B5-8AD0-D3E059B1A7D5}" type="datetimeFigureOut">
              <a:rPr lang="pt-BR" smtClean="0"/>
              <a:t>01/08/18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C3B85-B3AB-45D4-8AF2-0540F23E4F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85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307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F17734-BB24-498E-B025-1114EFA12560}" type="datetimeFigureOut">
              <a:rPr lang="pt-BR"/>
              <a:pPr>
                <a:defRPr/>
              </a:pPr>
              <a:t>01/08/18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C7B8E3-6172-4DAB-9C33-028C4210B7C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73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aixaDeTexto 1"/>
          <p:cNvSpPr txBox="1">
            <a:spLocks noChangeArrowheads="1"/>
          </p:cNvSpPr>
          <p:nvPr/>
        </p:nvSpPr>
        <p:spPr bwMode="auto">
          <a:xfrm>
            <a:off x="776624" y="1124618"/>
            <a:ext cx="1036461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6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Modelos de </a:t>
            </a:r>
            <a:r>
              <a:rPr lang="pt-BR" altLang="pt-BR" sz="6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Sistemas de Indicadores </a:t>
            </a:r>
            <a:r>
              <a:rPr lang="pt-BR" altLang="pt-BR" sz="6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Avaliação da </a:t>
            </a:r>
            <a:r>
              <a:rPr lang="pt-BR" altLang="pt-BR" sz="6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Sustentabilidade</a:t>
            </a:r>
            <a:endParaRPr lang="pt-BR" altLang="pt-BR" sz="60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7" name="object 6"/>
          <p:cNvSpPr>
            <a:spLocks noChangeArrowheads="1"/>
          </p:cNvSpPr>
          <p:nvPr/>
        </p:nvSpPr>
        <p:spPr bwMode="auto">
          <a:xfrm>
            <a:off x="10120146" y="5629527"/>
            <a:ext cx="1727200" cy="9493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altLang="pt-BR" b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62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0" y="1557338"/>
            <a:ext cx="7380288" cy="641350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>
                <a:srgbClr val="660033"/>
              </a:buClr>
              <a:buSzTx/>
              <a:buFont typeface="Wingdings" panose="05000000000000000000" pitchFamily="2" charset="2"/>
              <a:buNone/>
            </a:pPr>
            <a:r>
              <a:rPr kumimoji="0" lang="pt-BR" altLang="pt-BR" sz="3600">
                <a:solidFill>
                  <a:srgbClr val="F8F8F8"/>
                </a:solidFill>
              </a:rPr>
              <a:t>aaaaaaaaa</a:t>
            </a:r>
          </a:p>
        </p:txBody>
      </p:sp>
      <p:pic>
        <p:nvPicPr>
          <p:cNvPr id="40" name="Picture 3" descr="meadow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425" y="198437"/>
            <a:ext cx="7772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10076318" y="198437"/>
            <a:ext cx="1747087" cy="11699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defRPr/>
            </a:pPr>
            <a:r>
              <a:rPr kumimoji="0" lang="pt-BR" altLang="pt-BR" sz="14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bem estar</a:t>
            </a:r>
            <a:endParaRPr kumimoji="0" lang="pt-BR" altLang="pt-BR" sz="14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just">
              <a:defRPr/>
            </a:pPr>
            <a:endParaRPr kumimoji="0" lang="pt-BR" altLang="pt-BR" sz="12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just">
              <a:defRPr/>
            </a:pPr>
            <a:r>
              <a:rPr kumimoji="0" lang="pt-BR" altLang="pt-BR" sz="1200" b="1" dirty="0">
                <a:solidFill>
                  <a:schemeClr val="accent2"/>
                </a:solidFill>
                <a:latin typeface="Arial" panose="020B0604020202020204" pitchFamily="34" charset="0"/>
              </a:rPr>
              <a:t>felicidade</a:t>
            </a:r>
          </a:p>
          <a:p>
            <a:pPr algn="just">
              <a:defRPr/>
            </a:pPr>
            <a:r>
              <a:rPr kumimoji="0" lang="pt-BR" altLang="pt-BR" sz="1200" b="1" dirty="0">
                <a:solidFill>
                  <a:schemeClr val="accent2"/>
                </a:solidFill>
                <a:latin typeface="Arial" panose="020B0604020202020204" pitchFamily="34" charset="0"/>
              </a:rPr>
              <a:t>harmonia</a:t>
            </a:r>
          </a:p>
          <a:p>
            <a:pPr algn="just">
              <a:defRPr/>
            </a:pPr>
            <a:r>
              <a:rPr kumimoji="0" lang="pt-BR" altLang="pt-BR" sz="1200" b="1" dirty="0">
                <a:solidFill>
                  <a:schemeClr val="accent2"/>
                </a:solidFill>
                <a:latin typeface="Arial" panose="020B0604020202020204" pitchFamily="34" charset="0"/>
              </a:rPr>
              <a:t>respeito-próprio</a:t>
            </a:r>
          </a:p>
          <a:p>
            <a:pPr algn="just">
              <a:defRPr/>
            </a:pPr>
            <a:r>
              <a:rPr kumimoji="0" lang="pt-BR" altLang="pt-BR" sz="1200" b="1" dirty="0">
                <a:solidFill>
                  <a:schemeClr val="accent2"/>
                </a:solidFill>
                <a:latin typeface="Arial" panose="020B0604020202020204" pitchFamily="34" charset="0"/>
              </a:rPr>
              <a:t>realização</a:t>
            </a:r>
          </a:p>
          <a:p>
            <a:pPr algn="just">
              <a:defRPr/>
            </a:pPr>
            <a:r>
              <a:rPr kumimoji="0" lang="pt-BR" altLang="pt-BR" sz="1200" b="1" dirty="0">
                <a:solidFill>
                  <a:schemeClr val="accent2"/>
                </a:solidFill>
                <a:latin typeface="Arial" panose="020B0604020202020204" pitchFamily="34" charset="0"/>
              </a:rPr>
              <a:t>comunidade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defRPr/>
            </a:pPr>
            <a:endParaRPr kumimoji="0" lang="en-US" altLang="pt-BR" sz="12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9974179" y="2030910"/>
            <a:ext cx="22860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400" b="1" u="sng" dirty="0">
                <a:solidFill>
                  <a:schemeClr val="accent2"/>
                </a:solidFill>
                <a:latin typeface="Arial" panose="020B0604020202020204" pitchFamily="34" charset="0"/>
              </a:rPr>
              <a:t>capital humano e social</a:t>
            </a:r>
            <a:endParaRPr kumimoji="0" lang="pt-BR" altLang="pt-BR" sz="14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kumimoji="0" lang="pt-BR" altLang="pt-BR" sz="9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200" b="1" dirty="0">
                <a:solidFill>
                  <a:schemeClr val="accent2"/>
                </a:solidFill>
                <a:latin typeface="Arial" panose="020B0604020202020204" pitchFamily="34" charset="0"/>
              </a:rPr>
              <a:t>saúde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200" b="1" dirty="0">
                <a:solidFill>
                  <a:schemeClr val="accent2"/>
                </a:solidFill>
                <a:latin typeface="Arial" panose="020B0604020202020204" pitchFamily="34" charset="0"/>
              </a:rPr>
              <a:t>lazer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200" b="1" dirty="0">
                <a:solidFill>
                  <a:schemeClr val="accent2"/>
                </a:solidFill>
                <a:latin typeface="Arial" panose="020B0604020202020204" pitchFamily="34" charset="0"/>
              </a:rPr>
              <a:t>mobilidade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200" b="1" dirty="0">
                <a:solidFill>
                  <a:schemeClr val="accent2"/>
                </a:solidFill>
                <a:latin typeface="Arial" panose="020B0604020202020204" pitchFamily="34" charset="0"/>
              </a:rPr>
              <a:t>conhecimento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200" b="1" dirty="0">
                <a:solidFill>
                  <a:schemeClr val="accent2"/>
                </a:solidFill>
                <a:latin typeface="Arial" panose="020B0604020202020204" pitchFamily="34" charset="0"/>
              </a:rPr>
              <a:t>comunicação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200" b="1" dirty="0">
                <a:solidFill>
                  <a:schemeClr val="accent2"/>
                </a:solidFill>
                <a:latin typeface="Arial" panose="020B0604020202020204" pitchFamily="34" charset="0"/>
              </a:rPr>
              <a:t>bens</a:t>
            </a: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9963147" y="4297984"/>
            <a:ext cx="2155663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400" b="1" u="sng" dirty="0">
                <a:solidFill>
                  <a:schemeClr val="accent2"/>
                </a:solidFill>
                <a:latin typeface="Arial" panose="020B0604020202020204" pitchFamily="34" charset="0"/>
              </a:rPr>
              <a:t>capital humano e construído</a:t>
            </a:r>
            <a:endParaRPr kumimoji="0" lang="pt-BR" altLang="pt-BR" sz="14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kumimoji="0" lang="pt-BR" altLang="pt-BR" sz="9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000" b="1" dirty="0">
                <a:solidFill>
                  <a:schemeClr val="accent2"/>
                </a:solidFill>
                <a:latin typeface="Arial" panose="020B0604020202020204" pitchFamily="34" charset="0"/>
              </a:rPr>
              <a:t>mão de obra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000" b="1" dirty="0">
                <a:solidFill>
                  <a:schemeClr val="accent2"/>
                </a:solidFill>
                <a:latin typeface="Arial" panose="020B0604020202020204" pitchFamily="34" charset="0"/>
              </a:rPr>
              <a:t>ferramentas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000" b="1" dirty="0">
                <a:solidFill>
                  <a:schemeClr val="accent2"/>
                </a:solidFill>
                <a:latin typeface="Arial" panose="020B0604020202020204" pitchFamily="34" charset="0"/>
              </a:rPr>
              <a:t>matéria prima processada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000" b="1" dirty="0">
                <a:solidFill>
                  <a:schemeClr val="accent2"/>
                </a:solidFill>
                <a:latin typeface="Arial" panose="020B0604020202020204" pitchFamily="34" charset="0"/>
              </a:rPr>
              <a:t>fábricas</a:t>
            </a:r>
            <a:endParaRPr kumimoji="0" lang="pt-BR" altLang="pt-BR" sz="9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900136" y="314030"/>
            <a:ext cx="15240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</a:pPr>
            <a:r>
              <a:rPr kumimoji="0" lang="pt-BR" altLang="pt-BR" sz="2000" b="1" i="1" dirty="0">
                <a:solidFill>
                  <a:schemeClr val="accent2"/>
                </a:solidFill>
                <a:latin typeface="Arial" panose="020B0604020202020204" pitchFamily="34" charset="0"/>
              </a:rPr>
              <a:t>objetivos principais</a:t>
            </a:r>
            <a:endParaRPr kumimoji="0" lang="pt-BR" altLang="pt-BR" sz="1400" b="1" i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797514" y="2030910"/>
            <a:ext cx="1729244" cy="946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</a:pPr>
            <a:r>
              <a:rPr kumimoji="0" lang="pt-BR" altLang="pt-BR" sz="1600" b="1" i="1" dirty="0">
                <a:solidFill>
                  <a:schemeClr val="accent2"/>
                </a:solidFill>
                <a:latin typeface="Arial" panose="020B0604020202020204" pitchFamily="34" charset="0"/>
              </a:rPr>
              <a:t>objetivos intermediários</a:t>
            </a: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797514" y="4329363"/>
            <a:ext cx="1753600" cy="1047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</a:pPr>
            <a:r>
              <a:rPr kumimoji="0" lang="pt-BR" altLang="pt-BR" sz="1600" b="1" i="1" dirty="0">
                <a:solidFill>
                  <a:schemeClr val="accent2"/>
                </a:solidFill>
                <a:latin typeface="Arial" panose="020B0604020202020204" pitchFamily="34" charset="0"/>
              </a:rPr>
              <a:t>recursos intermediários</a:t>
            </a: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353425" y="5389104"/>
            <a:ext cx="171291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en-US" altLang="pt-BR" sz="1600" b="1" dirty="0" err="1">
                <a:solidFill>
                  <a:srgbClr val="FF0000"/>
                </a:solidFill>
              </a:rPr>
              <a:t>ciência</a:t>
            </a:r>
            <a:r>
              <a:rPr kumimoji="0" lang="en-US" altLang="pt-BR" sz="1600" b="1" dirty="0">
                <a:solidFill>
                  <a:srgbClr val="FF0000"/>
                </a:solidFill>
              </a:rPr>
              <a:t> &amp; </a:t>
            </a:r>
            <a:r>
              <a:rPr kumimoji="0" lang="en-US" altLang="pt-BR" sz="1600" b="1" dirty="0" err="1">
                <a:solidFill>
                  <a:srgbClr val="FF0000"/>
                </a:solidFill>
              </a:rPr>
              <a:t>tecnologia</a:t>
            </a:r>
            <a:endParaRPr kumimoji="0" lang="en-US" altLang="pt-BR" sz="1600" b="1" dirty="0">
              <a:solidFill>
                <a:schemeClr val="accent2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kumimoji="0" lang="en-US" altLang="pt-BR" sz="1000" b="1" dirty="0">
              <a:solidFill>
                <a:schemeClr val="accent2"/>
              </a:solidFill>
            </a:endParaRP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6313488" y="1027733"/>
            <a:ext cx="1066800" cy="450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en-US" altLang="pt-BR" sz="1600" b="1" dirty="0" err="1">
                <a:solidFill>
                  <a:srgbClr val="FF0000"/>
                </a:solidFill>
              </a:rPr>
              <a:t>teologia</a:t>
            </a:r>
            <a:r>
              <a:rPr kumimoji="0" lang="en-US" altLang="pt-BR" sz="1600" b="1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en-US" altLang="pt-BR" sz="1600" b="1" dirty="0">
                <a:solidFill>
                  <a:srgbClr val="FF0000"/>
                </a:solidFill>
              </a:rPr>
              <a:t>&amp; </a:t>
            </a:r>
            <a:r>
              <a:rPr kumimoji="0" lang="en-US" altLang="pt-BR" sz="1600" b="1" dirty="0" err="1">
                <a:solidFill>
                  <a:srgbClr val="FF0000"/>
                </a:solidFill>
              </a:rPr>
              <a:t>ética</a:t>
            </a:r>
            <a:endParaRPr kumimoji="0" lang="en-US" altLang="pt-BR" sz="1200" b="1" dirty="0">
              <a:solidFill>
                <a:schemeClr val="accent2"/>
              </a:solidFill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905625" y="6005013"/>
            <a:ext cx="14478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</a:pPr>
            <a:r>
              <a:rPr kumimoji="0" lang="pt-BR" altLang="pt-BR" sz="2000" b="1" i="1" dirty="0">
                <a:solidFill>
                  <a:schemeClr val="accent2"/>
                </a:solidFill>
                <a:latin typeface="Arial" panose="020B0604020202020204" pitchFamily="34" charset="0"/>
              </a:rPr>
              <a:t>recursos principais</a:t>
            </a:r>
            <a:endParaRPr kumimoji="0" lang="pt-BR" altLang="pt-BR" sz="1400" b="1" i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0" name="Line 15"/>
          <p:cNvSpPr>
            <a:spLocks noChangeShapeType="1"/>
          </p:cNvSpPr>
          <p:nvPr/>
        </p:nvSpPr>
        <p:spPr bwMode="auto">
          <a:xfrm flipV="1">
            <a:off x="517359" y="317502"/>
            <a:ext cx="9550565" cy="7084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" name="Line 16"/>
          <p:cNvSpPr>
            <a:spLocks noChangeShapeType="1"/>
          </p:cNvSpPr>
          <p:nvPr/>
        </p:nvSpPr>
        <p:spPr bwMode="auto">
          <a:xfrm flipV="1">
            <a:off x="517359" y="4624095"/>
            <a:ext cx="9456820" cy="346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3" name="Line 18"/>
          <p:cNvSpPr>
            <a:spLocks noChangeShapeType="1"/>
          </p:cNvSpPr>
          <p:nvPr/>
        </p:nvSpPr>
        <p:spPr bwMode="auto">
          <a:xfrm flipH="1">
            <a:off x="6672762" y="388348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lg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4" name="Line 19"/>
          <p:cNvSpPr>
            <a:spLocks noChangeShapeType="1"/>
          </p:cNvSpPr>
          <p:nvPr/>
        </p:nvSpPr>
        <p:spPr bwMode="auto">
          <a:xfrm flipV="1">
            <a:off x="3268579" y="3654925"/>
            <a:ext cx="0" cy="9571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3268579" y="2280841"/>
            <a:ext cx="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 flipH="1">
            <a:off x="3268579" y="47244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 flipV="1">
            <a:off x="3262229" y="5952368"/>
            <a:ext cx="127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8" name="Line 23"/>
          <p:cNvSpPr>
            <a:spLocks noChangeShapeType="1"/>
          </p:cNvSpPr>
          <p:nvPr/>
        </p:nvSpPr>
        <p:spPr bwMode="auto">
          <a:xfrm flipV="1">
            <a:off x="517359" y="6679605"/>
            <a:ext cx="9507032" cy="2599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9" name="Line 24"/>
          <p:cNvSpPr>
            <a:spLocks noChangeShapeType="1"/>
          </p:cNvSpPr>
          <p:nvPr/>
        </p:nvSpPr>
        <p:spPr bwMode="auto">
          <a:xfrm>
            <a:off x="6672762" y="1647825"/>
            <a:ext cx="0" cy="460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0" name="Text Box 25"/>
          <p:cNvSpPr txBox="1">
            <a:spLocks noChangeArrowheads="1"/>
          </p:cNvSpPr>
          <p:nvPr/>
        </p:nvSpPr>
        <p:spPr bwMode="auto">
          <a:xfrm>
            <a:off x="10024391" y="5841406"/>
            <a:ext cx="17589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400" b="1" u="sng" dirty="0">
                <a:solidFill>
                  <a:schemeClr val="accent2"/>
                </a:solidFill>
                <a:latin typeface="Arial" panose="020B0604020202020204" pitchFamily="34" charset="0"/>
              </a:rPr>
              <a:t>capital natural</a:t>
            </a:r>
            <a:endParaRPr kumimoji="0" lang="pt-BR" altLang="pt-BR" sz="14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kumimoji="0" lang="pt-BR" altLang="pt-BR" sz="9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000" b="1" dirty="0">
                <a:solidFill>
                  <a:schemeClr val="accent2"/>
                </a:solidFill>
                <a:latin typeface="Arial" panose="020B0604020202020204" pitchFamily="34" charset="0"/>
              </a:rPr>
              <a:t>energia solar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000" b="1" dirty="0">
                <a:solidFill>
                  <a:schemeClr val="accent2"/>
                </a:solidFill>
                <a:latin typeface="Arial" panose="020B0604020202020204" pitchFamily="34" charset="0"/>
              </a:rPr>
              <a:t>biosfera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000" b="1" dirty="0">
                <a:solidFill>
                  <a:schemeClr val="accent2"/>
                </a:solidFill>
                <a:latin typeface="Arial" panose="020B0604020202020204" pitchFamily="34" charset="0"/>
              </a:rPr>
              <a:t>ciclos biogeoquímicos</a:t>
            </a:r>
            <a:endParaRPr kumimoji="0" lang="pt-BR" altLang="pt-BR" sz="14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61" name="Text Box 26"/>
          <p:cNvSpPr txBox="1">
            <a:spLocks noChangeArrowheads="1"/>
          </p:cNvSpPr>
          <p:nvPr/>
        </p:nvSpPr>
        <p:spPr bwMode="auto">
          <a:xfrm>
            <a:off x="2727618" y="3095623"/>
            <a:ext cx="126206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en-US" altLang="pt-BR" sz="1600" b="1" dirty="0" err="1">
                <a:solidFill>
                  <a:srgbClr val="FF0000"/>
                </a:solidFill>
              </a:rPr>
              <a:t>política</a:t>
            </a:r>
            <a:r>
              <a:rPr kumimoji="0" lang="en-US" altLang="pt-BR" sz="1600" b="1" dirty="0">
                <a:solidFill>
                  <a:srgbClr val="FF0000"/>
                </a:solidFill>
              </a:rPr>
              <a:t> </a:t>
            </a:r>
            <a:r>
              <a:rPr kumimoji="0" lang="en-US" altLang="pt-BR" sz="1600" b="1" dirty="0" err="1">
                <a:solidFill>
                  <a:srgbClr val="FF0000"/>
                </a:solidFill>
              </a:rPr>
              <a:t>econômica</a:t>
            </a:r>
            <a:endParaRPr kumimoji="0" lang="en-US" altLang="pt-BR" sz="1000" b="1" dirty="0">
              <a:solidFill>
                <a:schemeClr val="accent2"/>
              </a:solidFill>
            </a:endParaRPr>
          </a:p>
        </p:txBody>
      </p:sp>
      <p:sp>
        <p:nvSpPr>
          <p:cNvPr id="52" name="Line 17"/>
          <p:cNvSpPr>
            <a:spLocks noChangeShapeType="1"/>
          </p:cNvSpPr>
          <p:nvPr/>
        </p:nvSpPr>
        <p:spPr bwMode="auto">
          <a:xfrm flipV="1">
            <a:off x="517359" y="2212132"/>
            <a:ext cx="9456820" cy="13974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2574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meadows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7" r="4567"/>
          <a:stretch/>
        </p:blipFill>
        <p:spPr bwMode="auto">
          <a:xfrm>
            <a:off x="3458633" y="208755"/>
            <a:ext cx="5590977" cy="659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96621" y="4690119"/>
            <a:ext cx="2263464" cy="19281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en-US" altLang="pt-BR" sz="1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</a:t>
            </a:r>
            <a:r>
              <a:rPr kumimoji="0" lang="en-US" altLang="pt-B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kumimoji="0" lang="en-US" altLang="pt-BR" sz="1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ciência</a:t>
            </a:r>
            <a:r>
              <a:rPr kumimoji="0" lang="en-US" altLang="pt-B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kumimoji="0" lang="en-US" altLang="pt-BR" sz="1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tecnologia</a:t>
            </a:r>
            <a:endParaRPr kumimoji="0" lang="en-US" altLang="pt-BR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kumimoji="0" lang="en-US" altLang="pt-BR" sz="9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242653" y="268288"/>
            <a:ext cx="11681965" cy="149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242653" y="2163733"/>
            <a:ext cx="11681965" cy="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H="1">
            <a:off x="3254606" y="300670"/>
            <a:ext cx="0" cy="7996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lg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V="1">
            <a:off x="3254606" y="3506787"/>
            <a:ext cx="0" cy="117474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3254606" y="2253092"/>
            <a:ext cx="0" cy="12362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 flipH="1">
            <a:off x="3242169" y="4761985"/>
            <a:ext cx="0" cy="77139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 flipV="1">
            <a:off x="3235819" y="5475567"/>
            <a:ext cx="6350" cy="1142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242653" y="6618317"/>
            <a:ext cx="11755169" cy="745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3254606" y="1100353"/>
            <a:ext cx="0" cy="10808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9130870" y="5500392"/>
            <a:ext cx="2853822" cy="12907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/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400" b="1" dirty="0" smtClean="0">
                <a:solidFill>
                  <a:srgbClr val="C8083F"/>
                </a:solidFill>
                <a:latin typeface="Arial" panose="020B0604020202020204" pitchFamily="34" charset="0"/>
              </a:rPr>
              <a:t>Indicadores de capital </a:t>
            </a:r>
            <a:r>
              <a:rPr kumimoji="0" lang="pt-BR" altLang="pt-BR" sz="1400" b="1" dirty="0">
                <a:solidFill>
                  <a:srgbClr val="C8083F"/>
                </a:solidFill>
                <a:latin typeface="Arial" panose="020B0604020202020204" pitchFamily="34" charset="0"/>
              </a:rPr>
              <a:t>natural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kumimoji="0" lang="pt-BR" altLang="pt-BR" sz="9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130870" y="110802"/>
            <a:ext cx="2853822" cy="144653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r>
              <a:rPr kumimoji="0" lang="pt-BR" altLang="pt-BR" sz="1400" b="1" dirty="0" smtClean="0">
                <a:solidFill>
                  <a:srgbClr val="00B0F0"/>
                </a:solidFill>
                <a:latin typeface="Arial" panose="020B0604020202020204" pitchFamily="34" charset="0"/>
              </a:rPr>
              <a:t>Indicadores de bem </a:t>
            </a:r>
            <a:r>
              <a:rPr kumimoji="0" lang="pt-BR" altLang="pt-BR" sz="1400" b="1" dirty="0">
                <a:solidFill>
                  <a:srgbClr val="00B0F0"/>
                </a:solidFill>
                <a:latin typeface="Arial" panose="020B0604020202020204" pitchFamily="34" charset="0"/>
              </a:rPr>
              <a:t>estar</a:t>
            </a:r>
          </a:p>
          <a:p>
            <a:pPr algn="just">
              <a:defRPr/>
            </a:pPr>
            <a:endParaRPr kumimoji="0" lang="pt-BR" altLang="pt-BR" sz="9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defRPr/>
            </a:pPr>
            <a:endParaRPr kumimoji="0" lang="en-US" altLang="pt-BR" sz="24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130870" y="1789736"/>
            <a:ext cx="2853822" cy="14587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4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Indicadores de Capital </a:t>
            </a:r>
            <a:r>
              <a:rPr kumimoji="0" lang="pt-BR" altLang="pt-BR" sz="1400" b="1" dirty="0">
                <a:solidFill>
                  <a:schemeClr val="accent2"/>
                </a:solidFill>
                <a:latin typeface="Arial" panose="020B0604020202020204" pitchFamily="34" charset="0"/>
              </a:rPr>
              <a:t>humano e social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kumimoji="0" lang="pt-BR" altLang="pt-BR" sz="9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242653" y="4681535"/>
            <a:ext cx="11584389" cy="85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9144000" y="3594100"/>
            <a:ext cx="2853821" cy="16414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/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pt-BR" altLang="pt-BR" sz="14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Indicadores de capital </a:t>
            </a:r>
            <a:r>
              <a:rPr kumimoji="0" lang="pt-BR" altLang="pt-BR" sz="1400" b="1" dirty="0">
                <a:solidFill>
                  <a:srgbClr val="00B050"/>
                </a:solidFill>
                <a:latin typeface="Arial" panose="020B0604020202020204" pitchFamily="34" charset="0"/>
              </a:rPr>
              <a:t>humano e construído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kumimoji="0" lang="pt-BR" altLang="pt-BR" sz="9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96620" y="110802"/>
            <a:ext cx="2263464" cy="1954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en-US" altLang="pt-BR" sz="1400" b="1" dirty="0" err="1" smtClean="0">
                <a:solidFill>
                  <a:srgbClr val="70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</a:t>
            </a:r>
            <a:r>
              <a:rPr kumimoji="0" lang="en-US" altLang="pt-BR" sz="1400" b="1" dirty="0" smtClean="0">
                <a:solidFill>
                  <a:srgbClr val="70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kumimoji="0" lang="en-US" altLang="pt-BR" sz="1400" b="1" dirty="0" err="1" smtClean="0">
                <a:solidFill>
                  <a:srgbClr val="70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Ética</a:t>
            </a:r>
            <a:endParaRPr kumimoji="0" lang="en-US" altLang="pt-BR" sz="1100" b="1" dirty="0">
              <a:solidFill>
                <a:srgbClr val="7028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196620" y="2163733"/>
            <a:ext cx="2263464" cy="230025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defRPr kumimoji="1" sz="17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kumimoji="0" lang="en-US" altLang="pt-BR" sz="1400" b="1" dirty="0" err="1" smtClean="0">
                <a:solidFill>
                  <a:srgbClr val="221A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</a:t>
            </a:r>
            <a:r>
              <a:rPr kumimoji="0" lang="en-US" altLang="pt-BR" sz="1400" b="1" dirty="0" smtClean="0">
                <a:solidFill>
                  <a:srgbClr val="221A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kumimoji="0" lang="en-US" altLang="pt-BR" sz="1400" b="1" dirty="0" err="1" smtClean="0">
                <a:solidFill>
                  <a:srgbClr val="221A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</a:t>
            </a:r>
            <a:r>
              <a:rPr kumimoji="0" lang="en-US" altLang="pt-BR" sz="1400" b="1" dirty="0" smtClean="0">
                <a:solidFill>
                  <a:srgbClr val="221A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pt-BR" sz="1400" b="1" dirty="0" err="1">
                <a:solidFill>
                  <a:srgbClr val="221A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econômica</a:t>
            </a:r>
            <a:endParaRPr kumimoji="0" lang="en-US" altLang="pt-BR" sz="900" b="1" dirty="0">
              <a:solidFill>
                <a:srgbClr val="221A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05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363B-9612-481E-B14C-04AE122653B8}" type="slidenum">
              <a:rPr lang="pt-BR" smtClean="0"/>
              <a:pPr/>
              <a:t>4</a:t>
            </a:fld>
            <a:endParaRPr lang="pt-BR" dirty="0"/>
          </a:p>
        </p:txBody>
      </p:sp>
      <p:pic>
        <p:nvPicPr>
          <p:cNvPr id="1026" name="Picture 2" descr="https://leveragepointsdotorg.files.wordpress.com/2015/01/fig1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2650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363B-9612-481E-B14C-04AE122653B8}" type="slidenum">
              <a:rPr lang="pt-BR" smtClean="0"/>
              <a:pPr/>
              <a:t>5</a:t>
            </a:fld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14761"/>
              </p:ext>
            </p:extLst>
          </p:nvPr>
        </p:nvGraphicFramePr>
        <p:xfrm>
          <a:off x="0" y="0"/>
          <a:ext cx="12191999" cy="6859477"/>
        </p:xfrm>
        <a:graphic>
          <a:graphicData uri="http://schemas.openxmlformats.org/drawingml/2006/table">
            <a:tbl>
              <a:tblPr firstRow="1" firstCol="1" bandRow="1"/>
              <a:tblGrid>
                <a:gridCol w="2355273"/>
                <a:gridCol w="8368145"/>
                <a:gridCol w="1468581"/>
              </a:tblGrid>
              <a:tr h="79317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Categorias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Pontos de alavancagem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Impacto em nível estratégico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1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Pontos de alavancagem estática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12. Constantes, parâmetros, números, tais como subsídios, impostos, normas 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11. O tamanho de buffers e outras tipos de estabilização de estoque, em relação aos seus fluxos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10. A estrutura dos estoques e fluxos de materiais, tais como rede de transportes, estruturas etárias da população 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6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  <a:p>
                      <a:pPr indent="44958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73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Pontos de alavancagem dinâmica 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9. O tempo do atraso, em relação às taxas de mudanças do sistema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8. A força dos loops de feedback negativo, em relação ao efeito que eles estão tentando corrigir 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7. O ganho no uso de loops de feedback positivo 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6. A estrutura dos fluxos de informação, quem tem ou não acesso a que tipos de informações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 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128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Pontos de alavancagem contextual 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5. As regras do sistema, tais como incentivos, punição, restrições 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4. O poder de adicionar, mudar, evoluir, ou </a:t>
                      </a:r>
                      <a:r>
                        <a:rPr lang="pt-BR" sz="16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auto-organizar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 a estrutura do sistema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3. O objetivo do sistema 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2. O paradigma onde o sistema se apoia – de onde surgem os seus objetivos, estrutura, as regras, os atrasos, os parâmetros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415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Pontos de alavancagem paradigmática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1. O poder de transcender paradigmas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own Arrow 29"/>
          <p:cNvSpPr>
            <a:spLocks noChangeArrowheads="1"/>
          </p:cNvSpPr>
          <p:nvPr/>
        </p:nvSpPr>
        <p:spPr bwMode="auto">
          <a:xfrm>
            <a:off x="10902066" y="1152060"/>
            <a:ext cx="903467" cy="5569415"/>
          </a:xfrm>
          <a:prstGeom prst="downArrow">
            <a:avLst>
              <a:gd name="adj1" fmla="val 50000"/>
              <a:gd name="adj2" fmla="val 5058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pt-BR" sz="4800"/>
          </a:p>
        </p:txBody>
      </p:sp>
    </p:spTree>
    <p:extLst>
      <p:ext uri="{BB962C8B-B14F-4D97-AF65-F5344CB8AC3E}">
        <p14:creationId xmlns:p14="http://schemas.microsoft.com/office/powerpoint/2010/main" val="1664868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363B-9612-481E-B14C-04AE122653B8}" type="slidenum">
              <a:rPr lang="pt-BR" smtClean="0"/>
              <a:pPr/>
              <a:t>6</a:t>
            </a:fld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140902"/>
              </p:ext>
            </p:extLst>
          </p:nvPr>
        </p:nvGraphicFramePr>
        <p:xfrm>
          <a:off x="0" y="1"/>
          <a:ext cx="12191999" cy="6909550"/>
        </p:xfrm>
        <a:graphic>
          <a:graphicData uri="http://schemas.openxmlformats.org/drawingml/2006/table">
            <a:tbl>
              <a:tblPr firstRow="1" firstCol="1" bandRow="1"/>
              <a:tblGrid>
                <a:gridCol w="2355273"/>
                <a:gridCol w="8368145"/>
                <a:gridCol w="1468581"/>
              </a:tblGrid>
              <a:tr h="77140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Categorias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smtClean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Indicadores de Pontos 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de alavancagem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Impacto em nível estratégico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350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Pontos de alavancagem estática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6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6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  <a:p>
                      <a:pPr indent="44958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7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Pontos de alavancagem dinâmica 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6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8463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Pontos de alavancagem contextual 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6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271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Pontos de alavancagem paradigmática</a:t>
                      </a: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6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50467" marR="50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own Arrow 29"/>
          <p:cNvSpPr>
            <a:spLocks noChangeArrowheads="1"/>
          </p:cNvSpPr>
          <p:nvPr/>
        </p:nvSpPr>
        <p:spPr bwMode="auto">
          <a:xfrm>
            <a:off x="10902066" y="1152060"/>
            <a:ext cx="903467" cy="5569415"/>
          </a:xfrm>
          <a:prstGeom prst="downArrow">
            <a:avLst>
              <a:gd name="adj1" fmla="val 50000"/>
              <a:gd name="adj2" fmla="val 5058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pt-BR" sz="4800"/>
          </a:p>
        </p:txBody>
      </p:sp>
    </p:spTree>
    <p:extLst>
      <p:ext uri="{BB962C8B-B14F-4D97-AF65-F5344CB8AC3E}">
        <p14:creationId xmlns:p14="http://schemas.microsoft.com/office/powerpoint/2010/main" val="3543120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341</Words>
  <Application>Microsoft Macintosh PowerPoint</Application>
  <PresentationFormat>Custom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Tema do Office</vt:lpstr>
      <vt:lpstr>1_Tema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 de Santi</dc:creator>
  <cp:lastModifiedBy>Tadeu Malheiros</cp:lastModifiedBy>
  <cp:revision>13</cp:revision>
  <dcterms:created xsi:type="dcterms:W3CDTF">2017-06-20T19:17:34Z</dcterms:created>
  <dcterms:modified xsi:type="dcterms:W3CDTF">2018-08-01T10:44:26Z</dcterms:modified>
</cp:coreProperties>
</file>