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6" r:id="rId2"/>
    <p:sldId id="256" r:id="rId3"/>
    <p:sldId id="257" r:id="rId4"/>
    <p:sldId id="258" r:id="rId5"/>
    <p:sldId id="259" r:id="rId6"/>
    <p:sldId id="270" r:id="rId7"/>
    <p:sldId id="269" r:id="rId8"/>
    <p:sldId id="271" r:id="rId9"/>
    <p:sldId id="272" r:id="rId10"/>
    <p:sldId id="273" r:id="rId11"/>
    <p:sldId id="274" r:id="rId12"/>
    <p:sldId id="275" r:id="rId13"/>
    <p:sldId id="276" r:id="rId14"/>
    <p:sldId id="260" r:id="rId15"/>
    <p:sldId id="261" r:id="rId16"/>
    <p:sldId id="262" r:id="rId17"/>
    <p:sldId id="264" r:id="rId18"/>
    <p:sldId id="268" r:id="rId19"/>
    <p:sldId id="277" r:id="rId20"/>
    <p:sldId id="278" r:id="rId21"/>
    <p:sldId id="279" r:id="rId22"/>
    <p:sldId id="263" r:id="rId23"/>
    <p:sldId id="267" r:id="rId24"/>
    <p:sldId id="281" r:id="rId25"/>
    <p:sldId id="282" r:id="rId26"/>
    <p:sldId id="283" r:id="rId27"/>
    <p:sldId id="284" r:id="rId28"/>
    <p:sldId id="285" r:id="rId29"/>
    <p:sldId id="286" r:id="rId30"/>
    <p:sldId id="287" r:id="rId31"/>
    <p:sldId id="280" r:id="rId32"/>
    <p:sldId id="289" r:id="rId33"/>
    <p:sldId id="290" r:id="rId34"/>
    <p:sldId id="288" r:id="rId35"/>
    <p:sldId id="291" r:id="rId3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747" autoAdjust="0"/>
  </p:normalViewPr>
  <p:slideViewPr>
    <p:cSldViewPr>
      <p:cViewPr varScale="1">
        <p:scale>
          <a:sx n="64" d="100"/>
          <a:sy n="64" d="100"/>
        </p:scale>
        <p:origin x="-133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6FF90-FBC1-470D-9AD7-93BA57D6CD04}" type="datetimeFigureOut">
              <a:rPr lang="pt-BR" smtClean="0"/>
              <a:pPr/>
              <a:t>04/11/2020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5FBEB-E860-4E30-A73A-9E1AACA43343}"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processo</a:t>
            </a:r>
            <a:r>
              <a:rPr lang="pt-BR" baseline="0" dirty="0" smtClean="0"/>
              <a:t> de síntese e purificação do AAS tem como impureza o ácido salicílico em uma pequena quantidade. O ácido salicílico pode ser do processo de síntese e até mesmo da degradação do ácido AAS. O ácido salicílico como impureza do AAS deve ser quantificado. As quantidades de ácido salicílico e AAS podem ser determinadas simultaneamente por cromatografia líquida de alta eficiência (CLAE), usando coluna de fase reversa. Desta forma, nas monografias do insumo farmacêutico ativo, AAS, e dos produtos de AAS a cromatografia líquida é empregada para a quantificação do ácido salicílico e AAS. </a:t>
            </a:r>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2</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b="1" dirty="0" smtClean="0"/>
              <a:t>Método do cilindro giratório.</a:t>
            </a:r>
          </a:p>
          <a:p>
            <a:pPr algn="just"/>
            <a:r>
              <a:rPr lang="pt-BR" dirty="0" smtClean="0"/>
              <a:t>Este método utiliza como base o equipamento com a pá giratória.  Porém, a pá e a haste são</a:t>
            </a:r>
            <a:r>
              <a:rPr lang="pt-BR" baseline="0" dirty="0" smtClean="0"/>
              <a:t> substituídos por</a:t>
            </a:r>
            <a:r>
              <a:rPr lang="pt-BR" dirty="0" smtClean="0"/>
              <a:t> um agitador cilíndrico de aço inoxidável . O adesivo </a:t>
            </a:r>
            <a:r>
              <a:rPr lang="pt-BR" dirty="0" err="1" smtClean="0"/>
              <a:t>transdérmico</a:t>
            </a:r>
            <a:r>
              <a:rPr lang="pt-BR" dirty="0" smtClean="0"/>
              <a:t> é colocado sobre o cilindro, ou seja, sobre uma membrana porosa inerte cujo tamanho ultrapassa o tamanho do adesivo </a:t>
            </a:r>
            <a:r>
              <a:rPr lang="pt-BR" dirty="0" err="1" smtClean="0"/>
              <a:t>transdérmico</a:t>
            </a:r>
            <a:r>
              <a:rPr lang="pt-BR" dirty="0" smtClean="0"/>
              <a:t> em, pelo menos, 1cm. O adesivo </a:t>
            </a:r>
            <a:r>
              <a:rPr lang="pt-BR" dirty="0" err="1" smtClean="0"/>
              <a:t>transdérmico</a:t>
            </a:r>
            <a:r>
              <a:rPr lang="pt-BR" dirty="0" smtClean="0"/>
              <a:t> pode permanecer fixo ao cilindro através de um adesivo sobre os bordos da membrana ou então através de uma fita adesiva de face dupla na parede exterior do cilindro. Independentemente do método de fixação do sistema, é importante que o adesivo utilizado não interfira no </a:t>
            </a:r>
            <a:r>
              <a:rPr lang="pt-BR" dirty="0" err="1" smtClean="0"/>
              <a:t>doseamento</a:t>
            </a:r>
            <a:r>
              <a:rPr lang="pt-BR" dirty="0" smtClean="0"/>
              <a:t>, isto é, não deve absorver a(s) substância(s) ativa(s) em solução (</a:t>
            </a:r>
            <a:r>
              <a:rPr lang="pt-BR" dirty="0" err="1" smtClean="0"/>
              <a:t>Farmacopeia</a:t>
            </a:r>
            <a:r>
              <a:rPr lang="pt-BR" dirty="0" smtClean="0"/>
              <a:t> Portuguesa 9.0). </a:t>
            </a:r>
          </a:p>
          <a:p>
            <a:pPr algn="just"/>
            <a:endParaRPr lang="pt-BR"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pt-BR" b="1" dirty="0" smtClean="0"/>
              <a:t>Fonte: </a:t>
            </a:r>
            <a:r>
              <a:rPr lang="pt-BR" dirty="0" err="1" smtClean="0"/>
              <a:t>Gory</a:t>
            </a:r>
            <a:r>
              <a:rPr lang="pt-BR" dirty="0" smtClean="0"/>
              <a:t> </a:t>
            </a:r>
            <a:r>
              <a:rPr lang="pt-BR" dirty="0" err="1" smtClean="0"/>
              <a:t>Jelithza</a:t>
            </a:r>
            <a:r>
              <a:rPr lang="pt-BR" dirty="0" smtClean="0"/>
              <a:t> Ferreira Leite dos Santos. Ensaio de Dissolução das Formas Farmacêuticas: Aplicações na Investigação Científica e na Indústria Farmacêutica. Dissertação apresentada à Universidade Fernando Pessoa como parte dos requisitos para a obtenção do grau de Mestre em Ciências Farmacêuticas.Universidade Fernando Pessoa Faculdade de Ciências da Saúde Porto, 2012.</a:t>
            </a:r>
            <a:endParaRPr lang="pt-BR" b="1"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13</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sz="1200" b="0" dirty="0" smtClean="0">
                <a:solidFill>
                  <a:schemeClr val="bg1"/>
                </a:solidFill>
              </a:rPr>
              <a:t>Teste</a:t>
            </a:r>
            <a:r>
              <a:rPr lang="pt-BR" sz="1200" b="0" baseline="0" dirty="0" smtClean="0">
                <a:solidFill>
                  <a:schemeClr val="bg1"/>
                </a:solidFill>
              </a:rPr>
              <a:t> de dissolução</a:t>
            </a:r>
            <a:r>
              <a:rPr lang="pt-BR" sz="1200" b="0" dirty="0" smtClean="0">
                <a:solidFill>
                  <a:schemeClr val="bg1"/>
                </a:solidFill>
              </a:rPr>
              <a:t> deve ser capaz de detectar pequenas alterações nas formulações. Como o  exemplo da figura, que mostra alterações nos perfis de dissolução de acordo com as condições de armazenamento dos  produtos,</a:t>
            </a:r>
            <a:r>
              <a:rPr lang="pt-BR" sz="1200" b="0" baseline="0" dirty="0" smtClean="0">
                <a:solidFill>
                  <a:schemeClr val="bg1"/>
                </a:solidFill>
              </a:rPr>
              <a:t> deve ser capaz de discriminar os perfis de dissolução de uma mesma formulação, mas com  diferentes processos de fabricação ou discriminar perfis de dissolução com pequenas alterações das formulações. </a:t>
            </a:r>
          </a:p>
          <a:p>
            <a:r>
              <a:rPr lang="pt-BR" sz="1200" b="0" baseline="0" dirty="0" smtClean="0">
                <a:solidFill>
                  <a:schemeClr val="bg1"/>
                </a:solidFill>
              </a:rPr>
              <a:t>O teste de dissolução  deve ser desenvolvido para atingir o nível de discriminação necessário, para isso, a seleção  dos meio de dissolução, o aparato ( cesta, pá ou outro), volume do meio de dissolução e a rotação adequada. Além disso, o método </a:t>
            </a:r>
            <a:r>
              <a:rPr lang="pt-BR" sz="1200" b="0" baseline="0" dirty="0" err="1" smtClean="0">
                <a:solidFill>
                  <a:schemeClr val="bg1"/>
                </a:solidFill>
              </a:rPr>
              <a:t>analitico</a:t>
            </a:r>
            <a:r>
              <a:rPr lang="pt-BR" sz="1200" b="0" baseline="0" dirty="0" smtClean="0">
                <a:solidFill>
                  <a:schemeClr val="bg1"/>
                </a:solidFill>
              </a:rPr>
              <a:t> para quantificação do fármaco dissolvido nos diferentes tempos de dissolução deve ser desenvolvido e validado. </a:t>
            </a:r>
          </a:p>
          <a:p>
            <a:r>
              <a:rPr lang="pt-BR" sz="1200" b="0" baseline="0" dirty="0" smtClean="0">
                <a:solidFill>
                  <a:schemeClr val="bg1"/>
                </a:solidFill>
              </a:rPr>
              <a:t>Meios de dissolução que podem ser empregados:</a:t>
            </a:r>
          </a:p>
          <a:p>
            <a:r>
              <a:rPr lang="pt-BR" sz="1200" kern="1200" dirty="0" smtClean="0">
                <a:solidFill>
                  <a:schemeClr val="tx1"/>
                </a:solidFill>
                <a:latin typeface="+mn-lt"/>
                <a:ea typeface="+mn-ea"/>
                <a:cs typeface="+mn-cs"/>
              </a:rPr>
              <a:t>•Ácido clorídrico (0,1 N a 0,001 N)</a:t>
            </a:r>
          </a:p>
          <a:p>
            <a:r>
              <a:rPr lang="pt-BR" sz="1200" kern="1200" dirty="0" smtClean="0">
                <a:solidFill>
                  <a:schemeClr val="tx1"/>
                </a:solidFill>
                <a:latin typeface="+mn-lt"/>
                <a:ea typeface="+mn-ea"/>
                <a:cs typeface="+mn-cs"/>
              </a:rPr>
              <a:t>•Tampão acetato (pH 4,1 a 5,5 -0,05 M)</a:t>
            </a:r>
          </a:p>
          <a:p>
            <a:r>
              <a:rPr lang="pt-BR" sz="1200" kern="1200" dirty="0" smtClean="0">
                <a:solidFill>
                  <a:schemeClr val="tx1"/>
                </a:solidFill>
                <a:latin typeface="+mn-lt"/>
                <a:ea typeface="+mn-ea"/>
                <a:cs typeface="+mn-cs"/>
              </a:rPr>
              <a:t>•Tampão fosfato (pH 5,8 a 8,0 -0,05 M)</a:t>
            </a:r>
          </a:p>
          <a:p>
            <a:r>
              <a:rPr lang="pt-BR" sz="1200" kern="1200" dirty="0" smtClean="0">
                <a:solidFill>
                  <a:schemeClr val="tx1"/>
                </a:solidFill>
                <a:latin typeface="+mn-lt"/>
                <a:ea typeface="+mn-ea"/>
                <a:cs typeface="+mn-cs"/>
              </a:rPr>
              <a:t>•Água purificada</a:t>
            </a:r>
          </a:p>
          <a:p>
            <a:r>
              <a:rPr lang="pt-BR" sz="1200" kern="1200" dirty="0" smtClean="0">
                <a:solidFill>
                  <a:schemeClr val="tx1"/>
                </a:solidFill>
                <a:latin typeface="+mn-lt"/>
                <a:ea typeface="+mn-ea"/>
                <a:cs typeface="+mn-cs"/>
              </a:rPr>
              <a:t>•Solução de sais biliares e/ou lecitina</a:t>
            </a:r>
          </a:p>
          <a:p>
            <a:r>
              <a:rPr lang="pt-BR" sz="1200" kern="1200" dirty="0" smtClean="0">
                <a:solidFill>
                  <a:schemeClr val="tx1"/>
                </a:solidFill>
                <a:latin typeface="+mn-lt"/>
                <a:ea typeface="+mn-ea"/>
                <a:cs typeface="+mn-cs"/>
              </a:rPr>
              <a:t>•Solução de </a:t>
            </a:r>
            <a:r>
              <a:rPr lang="pt-BR" sz="1200" kern="1200" dirty="0" err="1" smtClean="0">
                <a:solidFill>
                  <a:schemeClr val="tx1"/>
                </a:solidFill>
                <a:latin typeface="+mn-lt"/>
                <a:ea typeface="+mn-ea"/>
                <a:cs typeface="+mn-cs"/>
              </a:rPr>
              <a:t>tensoativos</a:t>
            </a:r>
            <a:r>
              <a:rPr lang="pt-BR" sz="1200" kern="1200" dirty="0" smtClean="0">
                <a:solidFill>
                  <a:schemeClr val="tx1"/>
                </a:solidFill>
                <a:latin typeface="+mn-lt"/>
                <a:ea typeface="+mn-ea"/>
                <a:cs typeface="+mn-cs"/>
              </a:rPr>
              <a:t> em água </a:t>
            </a:r>
          </a:p>
          <a:p>
            <a:r>
              <a:rPr lang="pt-BR" sz="1200" kern="1200" dirty="0" smtClean="0">
                <a:solidFill>
                  <a:schemeClr val="tx1"/>
                </a:solidFill>
                <a:latin typeface="+mn-lt"/>
                <a:ea typeface="+mn-ea"/>
                <a:cs typeface="+mn-cs"/>
              </a:rPr>
              <a:t>•Combinação de </a:t>
            </a:r>
            <a:r>
              <a:rPr lang="pt-BR" sz="1200" kern="1200" dirty="0" err="1" smtClean="0">
                <a:solidFill>
                  <a:schemeClr val="tx1"/>
                </a:solidFill>
                <a:latin typeface="+mn-lt"/>
                <a:ea typeface="+mn-ea"/>
                <a:cs typeface="+mn-cs"/>
              </a:rPr>
              <a:t>tensoativos</a:t>
            </a:r>
            <a:r>
              <a:rPr lang="pt-BR" sz="1200" kern="1200" dirty="0" smtClean="0">
                <a:solidFill>
                  <a:schemeClr val="tx1"/>
                </a:solidFill>
                <a:latin typeface="+mn-lt"/>
                <a:ea typeface="+mn-ea"/>
                <a:cs typeface="+mn-cs"/>
              </a:rPr>
              <a:t> com ácidos ou tampões</a:t>
            </a:r>
          </a:p>
          <a:p>
            <a:r>
              <a:rPr lang="pt-BR" sz="1200" kern="1200" dirty="0" smtClean="0">
                <a:solidFill>
                  <a:schemeClr val="tx1"/>
                </a:solidFill>
                <a:latin typeface="+mn-lt"/>
                <a:ea typeface="+mn-ea"/>
                <a:cs typeface="+mn-cs"/>
              </a:rPr>
              <a:t>•Fluido gástrico simulado com ou sem enzimas</a:t>
            </a:r>
          </a:p>
          <a:p>
            <a:r>
              <a:rPr lang="pt-BR" sz="1200" kern="1200" dirty="0" smtClean="0">
                <a:solidFill>
                  <a:schemeClr val="tx1"/>
                </a:solidFill>
                <a:latin typeface="+mn-lt"/>
                <a:ea typeface="+mn-ea"/>
                <a:cs typeface="+mn-cs"/>
              </a:rPr>
              <a:t>•Fluido intestinal simulado com ou sem enzimas</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A água</a:t>
            </a:r>
            <a:r>
              <a:rPr lang="pt-BR" sz="1200" kern="1200" baseline="0" dirty="0" smtClean="0">
                <a:solidFill>
                  <a:schemeClr val="tx1"/>
                </a:solidFill>
                <a:latin typeface="+mn-lt"/>
                <a:ea typeface="+mn-ea"/>
                <a:cs typeface="+mn-cs"/>
              </a:rPr>
              <a:t> deve ser evitada, pois a qualidade da água é variável( pH, condutividade, impurezas); ausência de capacidade </a:t>
            </a:r>
            <a:r>
              <a:rPr lang="pt-BR" sz="1200" kern="1200" baseline="0" dirty="0" err="1" smtClean="0">
                <a:solidFill>
                  <a:schemeClr val="tx1"/>
                </a:solidFill>
                <a:latin typeface="+mn-lt"/>
                <a:ea typeface="+mn-ea"/>
                <a:cs typeface="+mn-cs"/>
              </a:rPr>
              <a:t>tamponante</a:t>
            </a:r>
            <a:r>
              <a:rPr lang="pt-BR" sz="1200" kern="1200" baseline="0" dirty="0" smtClean="0">
                <a:solidFill>
                  <a:schemeClr val="tx1"/>
                </a:solidFill>
                <a:latin typeface="+mn-lt"/>
                <a:ea typeface="+mn-ea"/>
                <a:cs typeface="+mn-cs"/>
              </a:rPr>
              <a:t>, tensão superficial variável.</a:t>
            </a:r>
          </a:p>
          <a:p>
            <a:r>
              <a:rPr lang="pt-BR" sz="1200" kern="1200" baseline="0" dirty="0" err="1" smtClean="0">
                <a:solidFill>
                  <a:schemeClr val="tx1"/>
                </a:solidFill>
                <a:latin typeface="+mn-lt"/>
                <a:ea typeface="+mn-ea"/>
                <a:cs typeface="+mn-cs"/>
              </a:rPr>
              <a:t>Tensoativos</a:t>
            </a:r>
            <a:r>
              <a:rPr lang="pt-BR" sz="1200" kern="1200" baseline="0" dirty="0" smtClean="0">
                <a:solidFill>
                  <a:schemeClr val="tx1"/>
                </a:solidFill>
                <a:latin typeface="+mn-lt"/>
                <a:ea typeface="+mn-ea"/>
                <a:cs typeface="+mn-cs"/>
              </a:rPr>
              <a:t> são empregados quando o fármaco possui baixa solubilidade em água.</a:t>
            </a:r>
          </a:p>
          <a:p>
            <a:endParaRPr lang="pt-BR" sz="1200" kern="1200" baseline="0" dirty="0" smtClean="0">
              <a:solidFill>
                <a:schemeClr val="tx1"/>
              </a:solidFill>
              <a:latin typeface="+mn-lt"/>
              <a:ea typeface="+mn-ea"/>
              <a:cs typeface="+mn-cs"/>
            </a:endParaRPr>
          </a:p>
          <a:p>
            <a:r>
              <a:rPr lang="pt-BR" b="1" dirty="0" err="1" smtClean="0"/>
              <a:t>Tensoativos</a:t>
            </a:r>
            <a:r>
              <a:rPr lang="pt-BR" b="1" dirty="0" smtClean="0"/>
              <a:t> mais utilizados:</a:t>
            </a:r>
          </a:p>
          <a:p>
            <a:r>
              <a:rPr lang="pt-BR" dirty="0" smtClean="0"/>
              <a:t>•</a:t>
            </a:r>
            <a:r>
              <a:rPr lang="pt-BR" dirty="0" err="1" smtClean="0"/>
              <a:t>Polysorbates</a:t>
            </a:r>
            <a:r>
              <a:rPr lang="pt-BR" dirty="0" smtClean="0"/>
              <a:t> (</a:t>
            </a:r>
            <a:r>
              <a:rPr lang="pt-BR" dirty="0" err="1" smtClean="0"/>
              <a:t>Tween</a:t>
            </a:r>
            <a:r>
              <a:rPr lang="pt-BR" dirty="0" smtClean="0"/>
              <a:t>™) </a:t>
            </a:r>
          </a:p>
          <a:p>
            <a:r>
              <a:rPr lang="pt-BR" dirty="0" smtClean="0"/>
              <a:t>•</a:t>
            </a:r>
            <a:r>
              <a:rPr lang="pt-BR" dirty="0" err="1" smtClean="0"/>
              <a:t>Sodium</a:t>
            </a:r>
            <a:r>
              <a:rPr lang="pt-BR" dirty="0" smtClean="0"/>
              <a:t> </a:t>
            </a:r>
            <a:r>
              <a:rPr lang="pt-BR" dirty="0" err="1" smtClean="0"/>
              <a:t>dodecyl</a:t>
            </a:r>
            <a:r>
              <a:rPr lang="pt-BR" dirty="0" smtClean="0"/>
              <a:t> sulfate (</a:t>
            </a:r>
            <a:r>
              <a:rPr lang="pt-BR" dirty="0" err="1" smtClean="0"/>
              <a:t>sodium</a:t>
            </a:r>
            <a:r>
              <a:rPr lang="pt-BR" dirty="0" smtClean="0"/>
              <a:t> </a:t>
            </a:r>
            <a:r>
              <a:rPr lang="pt-BR" dirty="0" err="1" smtClean="0"/>
              <a:t>lauryl</a:t>
            </a:r>
            <a:r>
              <a:rPr lang="pt-BR" dirty="0" smtClean="0"/>
              <a:t> sulfate) </a:t>
            </a:r>
          </a:p>
          <a:p>
            <a:r>
              <a:rPr lang="pt-BR" dirty="0" smtClean="0"/>
              <a:t>•</a:t>
            </a:r>
            <a:r>
              <a:rPr lang="pt-BR" dirty="0" err="1" smtClean="0"/>
              <a:t>Lauryl</a:t>
            </a:r>
            <a:r>
              <a:rPr lang="pt-BR" dirty="0" smtClean="0"/>
              <a:t> </a:t>
            </a:r>
            <a:r>
              <a:rPr lang="pt-BR" dirty="0" err="1" smtClean="0"/>
              <a:t>dimethyl</a:t>
            </a:r>
            <a:r>
              <a:rPr lang="pt-BR" dirty="0" smtClean="0"/>
              <a:t> </a:t>
            </a:r>
            <a:r>
              <a:rPr lang="pt-BR" dirty="0" err="1" smtClean="0"/>
              <a:t>amine</a:t>
            </a:r>
            <a:r>
              <a:rPr lang="pt-BR" dirty="0" smtClean="0"/>
              <a:t> oxide </a:t>
            </a:r>
          </a:p>
          <a:p>
            <a:r>
              <a:rPr lang="pt-BR" dirty="0" smtClean="0"/>
              <a:t>•</a:t>
            </a:r>
            <a:r>
              <a:rPr lang="pt-BR" dirty="0" err="1" smtClean="0"/>
              <a:t>Cetyltrimethylammonium</a:t>
            </a:r>
            <a:r>
              <a:rPr lang="pt-BR" dirty="0" smtClean="0"/>
              <a:t> </a:t>
            </a:r>
            <a:r>
              <a:rPr lang="pt-BR" dirty="0" err="1" smtClean="0"/>
              <a:t>bromide</a:t>
            </a:r>
            <a:r>
              <a:rPr lang="pt-BR" dirty="0" smtClean="0"/>
              <a:t> (CTAB) </a:t>
            </a:r>
          </a:p>
          <a:p>
            <a:r>
              <a:rPr lang="pt-BR" dirty="0" smtClean="0"/>
              <a:t>•</a:t>
            </a:r>
            <a:r>
              <a:rPr lang="pt-BR" dirty="0" err="1" smtClean="0"/>
              <a:t>Polyethoxylated</a:t>
            </a:r>
            <a:r>
              <a:rPr lang="pt-BR" dirty="0" smtClean="0"/>
              <a:t> </a:t>
            </a:r>
            <a:r>
              <a:rPr lang="pt-BR" dirty="0" err="1" smtClean="0"/>
              <a:t>alcohols</a:t>
            </a:r>
            <a:r>
              <a:rPr lang="pt-BR" dirty="0" smtClean="0"/>
              <a:t> </a:t>
            </a:r>
          </a:p>
          <a:p>
            <a:r>
              <a:rPr lang="pt-BR" dirty="0" smtClean="0"/>
              <a:t>•</a:t>
            </a:r>
            <a:r>
              <a:rPr lang="pt-BR" dirty="0" err="1" smtClean="0"/>
              <a:t>Polyoxyethylene</a:t>
            </a:r>
            <a:r>
              <a:rPr lang="pt-BR" dirty="0" smtClean="0"/>
              <a:t> </a:t>
            </a:r>
            <a:r>
              <a:rPr lang="pt-BR" dirty="0" err="1" smtClean="0"/>
              <a:t>sorbitan</a:t>
            </a:r>
            <a:r>
              <a:rPr lang="pt-BR" dirty="0" smtClean="0"/>
              <a:t> </a:t>
            </a:r>
          </a:p>
          <a:p>
            <a:r>
              <a:rPr lang="pt-BR" dirty="0" smtClean="0"/>
              <a:t>•</a:t>
            </a:r>
            <a:r>
              <a:rPr lang="pt-BR" dirty="0" err="1" smtClean="0"/>
              <a:t>Octoxynol</a:t>
            </a:r>
            <a:r>
              <a:rPr lang="pt-BR" dirty="0" smtClean="0"/>
              <a:t> (</a:t>
            </a:r>
            <a:r>
              <a:rPr lang="pt-BR" dirty="0" err="1" smtClean="0"/>
              <a:t>Triton</a:t>
            </a:r>
            <a:r>
              <a:rPr lang="pt-BR" dirty="0" smtClean="0"/>
              <a:t> X100™) </a:t>
            </a:r>
          </a:p>
          <a:p>
            <a:r>
              <a:rPr lang="pt-BR" dirty="0" smtClean="0"/>
              <a:t>•N, N–</a:t>
            </a:r>
            <a:r>
              <a:rPr lang="pt-BR" dirty="0" err="1" smtClean="0"/>
              <a:t>dimethyldodecylamine</a:t>
            </a:r>
            <a:r>
              <a:rPr lang="pt-BR" dirty="0" smtClean="0"/>
              <a:t>–N–oxide </a:t>
            </a:r>
          </a:p>
          <a:p>
            <a:r>
              <a:rPr lang="pt-BR" dirty="0" smtClean="0"/>
              <a:t>•</a:t>
            </a:r>
            <a:r>
              <a:rPr lang="pt-BR" dirty="0" err="1" smtClean="0"/>
              <a:t>Hexadecyltrimethylammonium</a:t>
            </a:r>
            <a:r>
              <a:rPr lang="pt-BR" dirty="0" smtClean="0"/>
              <a:t> </a:t>
            </a:r>
            <a:r>
              <a:rPr lang="pt-BR" dirty="0" err="1" smtClean="0"/>
              <a:t>bromide</a:t>
            </a:r>
            <a:r>
              <a:rPr lang="pt-BR" dirty="0" smtClean="0"/>
              <a:t> (HTAB) </a:t>
            </a:r>
          </a:p>
          <a:p>
            <a:r>
              <a:rPr lang="pt-BR" dirty="0" smtClean="0"/>
              <a:t>•</a:t>
            </a:r>
            <a:r>
              <a:rPr lang="pt-BR" dirty="0" err="1" smtClean="0"/>
              <a:t>Polyoxyl</a:t>
            </a:r>
            <a:r>
              <a:rPr lang="pt-BR" dirty="0" smtClean="0"/>
              <a:t> 10 </a:t>
            </a:r>
            <a:r>
              <a:rPr lang="pt-BR" dirty="0" err="1" smtClean="0"/>
              <a:t>lauryl</a:t>
            </a:r>
            <a:r>
              <a:rPr lang="pt-BR" dirty="0" smtClean="0"/>
              <a:t> </a:t>
            </a:r>
            <a:r>
              <a:rPr lang="pt-BR" dirty="0" err="1" smtClean="0"/>
              <a:t>ether</a:t>
            </a:r>
            <a:r>
              <a:rPr lang="pt-BR" dirty="0" smtClean="0"/>
              <a:t> </a:t>
            </a:r>
          </a:p>
          <a:p>
            <a:r>
              <a:rPr lang="pt-BR" dirty="0" smtClean="0"/>
              <a:t>•</a:t>
            </a:r>
            <a:r>
              <a:rPr lang="pt-BR" dirty="0" err="1" smtClean="0"/>
              <a:t>Brij</a:t>
            </a:r>
            <a:r>
              <a:rPr lang="pt-BR" dirty="0" smtClean="0"/>
              <a:t> 721™ </a:t>
            </a:r>
          </a:p>
          <a:p>
            <a:r>
              <a:rPr lang="pt-BR" dirty="0" smtClean="0"/>
              <a:t>•Bile </a:t>
            </a:r>
            <a:r>
              <a:rPr lang="pt-BR" dirty="0" err="1" smtClean="0"/>
              <a:t>salts</a:t>
            </a:r>
            <a:r>
              <a:rPr lang="pt-BR" dirty="0" smtClean="0"/>
              <a:t> (</a:t>
            </a:r>
            <a:r>
              <a:rPr lang="pt-BR" dirty="0" err="1" smtClean="0"/>
              <a:t>sodium</a:t>
            </a:r>
            <a:r>
              <a:rPr lang="pt-BR" dirty="0" smtClean="0"/>
              <a:t> </a:t>
            </a:r>
            <a:r>
              <a:rPr lang="pt-BR" dirty="0" err="1" smtClean="0"/>
              <a:t>deoxycholate</a:t>
            </a:r>
            <a:r>
              <a:rPr lang="pt-BR" dirty="0" smtClean="0"/>
              <a:t>, </a:t>
            </a:r>
            <a:r>
              <a:rPr lang="pt-BR" dirty="0" err="1" smtClean="0"/>
              <a:t>sodium</a:t>
            </a:r>
            <a:r>
              <a:rPr lang="pt-BR" dirty="0" smtClean="0"/>
              <a:t> </a:t>
            </a:r>
            <a:r>
              <a:rPr lang="pt-BR" dirty="0" err="1" smtClean="0"/>
              <a:t>cholate</a:t>
            </a:r>
            <a:r>
              <a:rPr lang="pt-BR" dirty="0" smtClean="0"/>
              <a:t>) </a:t>
            </a:r>
          </a:p>
          <a:p>
            <a:r>
              <a:rPr lang="pt-BR" dirty="0" smtClean="0"/>
              <a:t>•</a:t>
            </a:r>
            <a:r>
              <a:rPr lang="pt-BR" dirty="0" err="1" smtClean="0"/>
              <a:t>Polyoxyl</a:t>
            </a:r>
            <a:r>
              <a:rPr lang="pt-BR" dirty="0" smtClean="0"/>
              <a:t> castor </a:t>
            </a:r>
            <a:r>
              <a:rPr lang="pt-BR" dirty="0" err="1" smtClean="0"/>
              <a:t>oil</a:t>
            </a:r>
            <a:r>
              <a:rPr lang="pt-BR" dirty="0" smtClean="0"/>
              <a:t> (</a:t>
            </a:r>
            <a:r>
              <a:rPr lang="pt-BR" dirty="0" err="1" smtClean="0"/>
              <a:t>Cremophor</a:t>
            </a:r>
            <a:r>
              <a:rPr lang="pt-BR" dirty="0" smtClean="0"/>
              <a:t>™) </a:t>
            </a:r>
          </a:p>
          <a:p>
            <a:r>
              <a:rPr lang="pt-BR" dirty="0" smtClean="0"/>
              <a:t>•</a:t>
            </a:r>
            <a:r>
              <a:rPr lang="pt-BR" dirty="0" err="1" smtClean="0"/>
              <a:t>Nonylphenol</a:t>
            </a:r>
            <a:r>
              <a:rPr lang="pt-BR" dirty="0" smtClean="0"/>
              <a:t> </a:t>
            </a:r>
            <a:r>
              <a:rPr lang="pt-BR" dirty="0" err="1" smtClean="0"/>
              <a:t>ethoxylate</a:t>
            </a:r>
            <a:r>
              <a:rPr lang="pt-BR" dirty="0" smtClean="0"/>
              <a:t> (</a:t>
            </a:r>
            <a:r>
              <a:rPr lang="pt-BR" dirty="0" err="1" smtClean="0"/>
              <a:t>Tergitol</a:t>
            </a:r>
            <a:r>
              <a:rPr lang="pt-BR" dirty="0" smtClean="0"/>
              <a:t>™) </a:t>
            </a:r>
          </a:p>
          <a:p>
            <a:r>
              <a:rPr lang="pt-BR" dirty="0" smtClean="0"/>
              <a:t>•</a:t>
            </a:r>
            <a:r>
              <a:rPr lang="pt-BR" dirty="0" err="1" smtClean="0"/>
              <a:t>Cyclodextrins</a:t>
            </a:r>
            <a:r>
              <a:rPr lang="pt-BR" dirty="0" smtClean="0"/>
              <a:t> </a:t>
            </a:r>
          </a:p>
          <a:p>
            <a:r>
              <a:rPr lang="pt-BR" dirty="0" smtClean="0"/>
              <a:t>•</a:t>
            </a:r>
            <a:r>
              <a:rPr lang="pt-BR" dirty="0" err="1" smtClean="0"/>
              <a:t>Lecithin</a:t>
            </a:r>
            <a:r>
              <a:rPr lang="pt-BR" dirty="0" smtClean="0"/>
              <a:t> </a:t>
            </a:r>
          </a:p>
          <a:p>
            <a:r>
              <a:rPr lang="pt-BR" dirty="0" smtClean="0"/>
              <a:t>•</a:t>
            </a:r>
            <a:r>
              <a:rPr lang="pt-BR" dirty="0" err="1" smtClean="0"/>
              <a:t>Methylbenzethonium</a:t>
            </a:r>
            <a:r>
              <a:rPr lang="pt-BR" dirty="0" smtClean="0"/>
              <a:t> </a:t>
            </a:r>
            <a:r>
              <a:rPr lang="pt-BR" dirty="0" err="1" smtClean="0"/>
              <a:t>chloride</a:t>
            </a:r>
            <a:r>
              <a:rPr lang="pt-BR" dirty="0" smtClean="0"/>
              <a:t> (</a:t>
            </a:r>
            <a:r>
              <a:rPr lang="pt-BR" dirty="0" err="1" smtClean="0"/>
              <a:t>Hyamine</a:t>
            </a:r>
            <a:r>
              <a:rPr lang="pt-BR" dirty="0" smtClean="0"/>
              <a:t>™) </a:t>
            </a:r>
          </a:p>
          <a:p>
            <a:endParaRPr lang="pt-BR" dirty="0" smtClean="0"/>
          </a:p>
          <a:p>
            <a:r>
              <a:rPr lang="pt-BR" sz="1200" kern="1200" dirty="0" smtClean="0">
                <a:solidFill>
                  <a:schemeClr val="tx1"/>
                </a:solidFill>
                <a:latin typeface="+mn-lt"/>
                <a:ea typeface="+mn-ea"/>
                <a:cs typeface="+mn-cs"/>
              </a:rPr>
              <a:t>Para</a:t>
            </a:r>
            <a:r>
              <a:rPr lang="pt-BR" sz="1200" kern="1200" baseline="0" dirty="0" smtClean="0">
                <a:solidFill>
                  <a:schemeClr val="tx1"/>
                </a:solidFill>
                <a:latin typeface="+mn-lt"/>
                <a:ea typeface="+mn-ea"/>
                <a:cs typeface="+mn-cs"/>
              </a:rPr>
              <a:t> que o teste de dissolução seja discriminativo, o perfil de dissolução, percentagem de dissolução do fármaco versus tempo de dissolução, deve ser obtido. O perfil de dissolução é empregado, principalmente, na Pesquisa e Desenvolvimento, no controle da qualidade para liberação do lote o teste de dissolução é executado em um único tempo de dissolução.  </a:t>
            </a:r>
            <a:endParaRPr lang="pt-BR" sz="1200" kern="1200" dirty="0" smtClean="0">
              <a:solidFill>
                <a:schemeClr val="tx1"/>
              </a:solidFill>
              <a:latin typeface="+mn-lt"/>
              <a:ea typeface="+mn-ea"/>
              <a:cs typeface="+mn-cs"/>
            </a:endParaRPr>
          </a:p>
          <a:p>
            <a:r>
              <a:rPr lang="pt-BR" sz="1200" b="1" baseline="0" dirty="0" smtClean="0">
                <a:solidFill>
                  <a:schemeClr val="bg1"/>
                </a:solidFill>
              </a:rPr>
              <a:t> </a:t>
            </a:r>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14</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Procedimento experimental:  O total de 6 comprimidos foram submetidos ao teste. Um</a:t>
            </a:r>
            <a:r>
              <a:rPr lang="pt-BR" baseline="0" dirty="0" smtClean="0"/>
              <a:t> comprimido foi colocado em cada cuba com 500 mL de tampão acetato. Depois de 30 minutos de teste, um volume de tampão de cada cuba foi retirado, filtrado em papel de filtro. Alíquotas de 500 mL de cada cuba foram transferidas para balões de ensaio de 20mL e completado com água destilada. Depois da agitação, a </a:t>
            </a:r>
            <a:r>
              <a:rPr lang="pt-BR" baseline="0" dirty="0" err="1" smtClean="0"/>
              <a:t>absorvância</a:t>
            </a:r>
            <a:r>
              <a:rPr lang="pt-BR" baseline="0" dirty="0" smtClean="0"/>
              <a:t> das amostras foi lida em 265 </a:t>
            </a:r>
            <a:r>
              <a:rPr lang="pt-BR" baseline="0" dirty="0" err="1" smtClean="0"/>
              <a:t>nm</a:t>
            </a:r>
            <a:r>
              <a:rPr lang="pt-BR" baseline="0" dirty="0" smtClean="0"/>
              <a:t>. A quantidade de AAS dissolvida foi calculada, como mostrada no próximo slide. </a:t>
            </a:r>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15</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Os resultados de percentagem</a:t>
            </a:r>
            <a:r>
              <a:rPr lang="pt-BR" baseline="0" dirty="0" smtClean="0"/>
              <a:t> de liberação serão analisados frente aos critérios de aceitabilidade as farmacopéias Brasileira e Americana</a:t>
            </a:r>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16</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valor</a:t>
            </a:r>
            <a:r>
              <a:rPr lang="pt-BR" baseline="0" dirty="0" smtClean="0"/>
              <a:t> de Q para os comprimidos de AAS é de 80%. Pelo critério de aceitabilidade estágio S1. Cada comprimido não deve dissolver menos que Q + 5%, ou 85%</a:t>
            </a:r>
          </a:p>
          <a:p>
            <a:r>
              <a:rPr lang="pt-BR" baseline="0" dirty="0" smtClean="0"/>
              <a:t>O Teste foi realizado no estágio S1, com 6 comprimidos. As percentagens de AAS liberadas  foram as seguintes:82,66; 81,33; 81,77; 81,33; 80,88; 81,77. Nenhuma unidade liberou 85% ou mais. O lote não é reprovado, mas passa-se para o estágio S2. Mais 6 comprimidos devem ser submetidos aos teste.  </a:t>
            </a:r>
          </a:p>
          <a:p>
            <a:r>
              <a:rPr lang="pt-BR" baseline="0" dirty="0" smtClean="0"/>
              <a:t>Na próxima aula será ministrado o Teste de Uniformidade de dose por variação de peso. Depois teremos a aula teórica sobre Estudo de Estabilidade e Determinação de Prazo de Validade. A seguir, iniciamos  o controle de qualidade microbiológico</a:t>
            </a:r>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17</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dirty="0" smtClean="0"/>
              <a:t>As formas de liberação retardada prolongam</a:t>
            </a:r>
            <a:r>
              <a:rPr lang="pt-BR" baseline="0" dirty="0" smtClean="0"/>
              <a:t> o período de latência, ou seja, o intervalo de tempo entre a administração e a detecção do fármaco na corrente sanguínea. Dentre os objetivos da liberação retardada estão:</a:t>
            </a:r>
          </a:p>
          <a:p>
            <a:pPr marL="228600" indent="-228600">
              <a:buAutoNum type="arabicPeriod"/>
            </a:pPr>
            <a:r>
              <a:rPr lang="pt-BR" baseline="0" dirty="0" smtClean="0"/>
              <a:t>Proteger a mucosa gástrica da ação irritante do fármaco;</a:t>
            </a:r>
          </a:p>
          <a:p>
            <a:pPr marL="228600" indent="-228600">
              <a:buAutoNum type="arabicPeriod"/>
            </a:pPr>
            <a:r>
              <a:rPr lang="pt-BR" baseline="0" dirty="0" smtClean="0"/>
              <a:t>Proteger o fármaco da destruição pelo suco gástrico;</a:t>
            </a:r>
          </a:p>
          <a:p>
            <a:pPr marL="228600" indent="-228600">
              <a:buAutoNum type="arabicPeriod"/>
            </a:pPr>
            <a:r>
              <a:rPr lang="pt-BR" baseline="0" dirty="0" smtClean="0"/>
              <a:t>Melhorar a absorção dos fármacos em regiões definidas do intestino</a:t>
            </a:r>
          </a:p>
          <a:p>
            <a:pPr marL="228600" indent="-228600">
              <a:buNone/>
            </a:pPr>
            <a:r>
              <a:rPr lang="pt-BR" baseline="0" dirty="0" smtClean="0"/>
              <a:t>As formas farmacêuticas que podem receber revestimento </a:t>
            </a:r>
            <a:r>
              <a:rPr lang="pt-BR" baseline="0" dirty="0" err="1" smtClean="0"/>
              <a:t>gastro-resistente</a:t>
            </a:r>
            <a:r>
              <a:rPr lang="pt-BR" baseline="0" dirty="0" smtClean="0"/>
              <a:t> são os comprimidos e cápsulas. O revestimento </a:t>
            </a:r>
            <a:r>
              <a:rPr lang="pt-BR" baseline="0" dirty="0" err="1" smtClean="0"/>
              <a:t>gastro-resistente</a:t>
            </a:r>
            <a:r>
              <a:rPr lang="pt-BR" baseline="0" dirty="0" smtClean="0"/>
              <a:t> permite a passagem intacta do fármaco pelo estomago. </a:t>
            </a:r>
          </a:p>
          <a:p>
            <a:pPr marL="228600" indent="-228600">
              <a:buNone/>
            </a:pPr>
            <a:r>
              <a:rPr lang="pt-BR" baseline="0" dirty="0" smtClean="0"/>
              <a:t>Se os comprimidos ou cápsulas devem ter revestimento </a:t>
            </a:r>
            <a:r>
              <a:rPr lang="pt-BR" baseline="0" dirty="0" err="1" smtClean="0"/>
              <a:t>gastro-resistente</a:t>
            </a:r>
            <a:r>
              <a:rPr lang="pt-BR" baseline="0" dirty="0" smtClean="0"/>
              <a:t> para ter liberação retardada, a eficiência do revestimento também deve ser avaliada no teste de dissolução. Segundo as farmacopéias Americana e Brasileira,  as formas farmacêuticas devem passar pela etapa ácido, sem a liberação do fármaco, e depois passar pela etapa tampão, onde deve ser liberado.  No próximo slide o procedimento para realizar o teste de dissolução de formas farmacêuticas de liberação retardada.  </a:t>
            </a:r>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18</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Os comprimidos que são</a:t>
            </a:r>
            <a:r>
              <a:rPr lang="pt-BR" baseline="0" dirty="0" smtClean="0"/>
              <a:t> aprovados no Estágio ácido são submetidos ao Estágio Tampão</a:t>
            </a:r>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20</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21</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De acordo com a 6ª edição da </a:t>
            </a:r>
            <a:r>
              <a:rPr lang="pt-BR" sz="1200" b="0" i="0" kern="1200" dirty="0" err="1" smtClean="0">
                <a:solidFill>
                  <a:schemeClr val="tx1"/>
                </a:solidFill>
                <a:latin typeface="+mn-lt"/>
                <a:ea typeface="+mn-ea"/>
                <a:cs typeface="+mn-cs"/>
              </a:rPr>
              <a:t>Farmacopeia</a:t>
            </a:r>
            <a:r>
              <a:rPr lang="pt-BR" sz="1200" b="0" i="0" kern="1200" dirty="0" smtClean="0">
                <a:solidFill>
                  <a:schemeClr val="tx1"/>
                </a:solidFill>
                <a:latin typeface="+mn-lt"/>
                <a:ea typeface="+mn-ea"/>
                <a:cs typeface="+mn-cs"/>
              </a:rPr>
              <a:t> Brasileira (2019), “</a:t>
            </a:r>
            <a:r>
              <a:rPr lang="pt-BR" sz="1200" b="0" i="1" kern="1200" dirty="0" smtClean="0">
                <a:solidFill>
                  <a:schemeClr val="tx1"/>
                </a:solidFill>
                <a:latin typeface="+mn-lt"/>
                <a:ea typeface="+mn-ea"/>
                <a:cs typeface="+mn-cs"/>
              </a:rPr>
              <a:t>para assegurar a administração de doses corretas, cada unidade do lote de um medicamento deve conter quantidade do componente ativo próxima da quantidade declarada</a:t>
            </a:r>
            <a:r>
              <a:rPr lang="pt-BR" sz="1200" b="0" i="0" kern="1200" dirty="0" smtClean="0">
                <a:solidFill>
                  <a:schemeClr val="tx1"/>
                </a:solidFill>
                <a:latin typeface="+mn-lt"/>
                <a:ea typeface="+mn-ea"/>
                <a:cs typeface="+mn-cs"/>
              </a:rPr>
              <a:t>”. Sendo assim, o teste de Uniformidade de Dose Unitária avalia a quantidade de princípio ativo nos medicamentos, sendo este um procedimento </a:t>
            </a:r>
            <a:r>
              <a:rPr lang="pt-BR" sz="1200" b="0" i="0" kern="1200" dirty="0" err="1" smtClean="0">
                <a:solidFill>
                  <a:schemeClr val="tx1"/>
                </a:solidFill>
                <a:latin typeface="+mn-lt"/>
                <a:ea typeface="+mn-ea"/>
                <a:cs typeface="+mn-cs"/>
              </a:rPr>
              <a:t>farmacopéico</a:t>
            </a:r>
            <a:r>
              <a:rPr lang="pt-BR" sz="1200" b="0" i="0" kern="1200" dirty="0" smtClean="0">
                <a:solidFill>
                  <a:schemeClr val="tx1"/>
                </a:solidFill>
                <a:latin typeface="+mn-lt"/>
                <a:ea typeface="+mn-ea"/>
                <a:cs typeface="+mn-cs"/>
              </a:rPr>
              <a:t>. A Uniformidade de Dose Unitária pode ser avaliada por dois métodos: Uniformidade de Conteúdo e Variação de Peso.</a:t>
            </a:r>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23</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33</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smtClean="0"/>
              <a:t>Identificação: </a:t>
            </a:r>
            <a:r>
              <a:rPr lang="pt-BR" b="0" dirty="0" smtClean="0"/>
              <a:t>A Farmacopéia Americana</a:t>
            </a:r>
            <a:r>
              <a:rPr lang="pt-BR" b="0" baseline="0" dirty="0" smtClean="0"/>
              <a:t> citada a reação da AAS com o cloreto férrico, na identificação. Contudo é o ácido salicílico que reage como íon férrico. O ácido salicílico possui um grupo fenólico em sua estrutura química que forma complexos de </a:t>
            </a:r>
            <a:r>
              <a:rPr lang="pt-BR" b="0" baseline="0" dirty="0" err="1" smtClean="0"/>
              <a:t>côr</a:t>
            </a:r>
            <a:r>
              <a:rPr lang="pt-BR" b="0" baseline="0" dirty="0" smtClean="0"/>
              <a:t> vermelha ao violeta quando reagem com íons metálicos Fe III, de acordo com a figura. Assim, detectamos o ácido salicílico que resulta do processo de síntese do AAS, e da própria hidrólise do AAS e que sempre está contaminando os produtos com AAS.</a:t>
            </a:r>
          </a:p>
          <a:p>
            <a:r>
              <a:rPr lang="pt-BR" b="0" baseline="0" dirty="0" smtClean="0"/>
              <a:t>Além da reação com o cloreto férrico, a identificação do AAS no insumo farmacêutico ativo e nos produtos contendo AAS é realizada pelo perfil de absorção na região do infravermelho. Para a análise 500 </a:t>
            </a:r>
            <a:r>
              <a:rPr lang="pt-BR" b="0" baseline="0" dirty="0" err="1" smtClean="0"/>
              <a:t>mg</a:t>
            </a:r>
            <a:r>
              <a:rPr lang="pt-BR" b="0" baseline="0" dirty="0" smtClean="0"/>
              <a:t> de aspirina são misturados a 10 mL de etanol. O ácido AAS é solubilizado . A mistura é centrifugada para a retirada dos excipientes. A fração sobrenadante contendo o AAS solubilizado é submetida a evaporação para a retirada do álcool. O resíduo seco a 60ºC por 1 hora é submetido à análise na região do infravermelho. </a:t>
            </a:r>
          </a:p>
          <a:p>
            <a:r>
              <a:rPr lang="pt-BR" b="0" baseline="0" dirty="0" smtClean="0"/>
              <a:t>Na aula prática faremos uma análise quantitativa de aspirina por CLAE, foi possível separar o AAS do ácido salicílico.</a:t>
            </a:r>
          </a:p>
          <a:p>
            <a:r>
              <a:rPr lang="pt-BR" b="0" baseline="0" dirty="0" smtClean="0"/>
              <a:t>No próximo slide vamos falar sobre os testes específicos para formas farmacêuticas sólidas. </a:t>
            </a:r>
          </a:p>
          <a:p>
            <a:endParaRPr lang="pt-BR" b="0" baseline="0" dirty="0" smtClean="0"/>
          </a:p>
          <a:p>
            <a:endParaRPr lang="pt-BR" b="1"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3</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34</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Pelo Valor de aceitabilidade (VA) obtido</a:t>
            </a:r>
            <a:r>
              <a:rPr lang="pt-BR" baseline="0" dirty="0" smtClean="0"/>
              <a:t> de 0,507732, o lote de comprimidos de AAS pode ser liberado quanto a Uniformidade de Dose unitária. Caso o valor VA desse maior que 15% (nível1), o teste deve passar para o nível 2. No nível 2 mais 20 comprimidos devem ser analisados e somados aos 10 iniciais e no Valor de Aceitabilidade é novamente calculado para </a:t>
            </a:r>
            <a:r>
              <a:rPr lang="pt-BR" baseline="0" smtClean="0"/>
              <a:t>30 comprimidos. </a:t>
            </a:r>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35</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dirty="0" smtClean="0"/>
              <a:t>A dissolução pode ser definida como o</a:t>
            </a:r>
            <a:r>
              <a:rPr lang="pt-BR" baseline="0" dirty="0" smtClean="0"/>
              <a:t> processo pelo qual uma substância sólida é dissolvida na presença de um solvente. No organismo, para que um fármaco possa ser absorvido, é necessário que ocorra a dissolução, ou seja, a liberação do fármaco d sua forma farmacêutica nos líquidos biológicos.  </a:t>
            </a:r>
          </a:p>
          <a:p>
            <a:r>
              <a:rPr lang="pt-BR" baseline="0" dirty="0" smtClean="0"/>
              <a:t>O teste de dissolução é aplicável na Pesquisa e Desenvolvimento , no Controle da Qualidade e na Produção de diferentes formas farmacêuticas:</a:t>
            </a:r>
          </a:p>
          <a:p>
            <a:pPr marL="228600" indent="-228600">
              <a:buAutoNum type="arabicPeriod"/>
            </a:pPr>
            <a:r>
              <a:rPr lang="pt-BR" baseline="0" dirty="0" smtClean="0"/>
              <a:t>Faz parte dos testes específicos de diferentes formas farmacêuticas;</a:t>
            </a:r>
          </a:p>
          <a:p>
            <a:pPr marL="228600" indent="-228600">
              <a:buAutoNum type="arabicPeriod"/>
            </a:pPr>
            <a:r>
              <a:rPr lang="pt-BR" baseline="0" dirty="0" smtClean="0"/>
              <a:t>Pode ser empregado para detecção de desvios de produção;</a:t>
            </a:r>
          </a:p>
          <a:p>
            <a:pPr marL="228600" indent="-228600">
              <a:buAutoNum type="arabicPeriod"/>
            </a:pPr>
            <a:r>
              <a:rPr lang="pt-BR" baseline="0" dirty="0" smtClean="0"/>
              <a:t>Assegurar a consistência e reprodutibilidade dentro de um mesmo lote e lote a lote;</a:t>
            </a:r>
          </a:p>
          <a:p>
            <a:pPr marL="228600" indent="-228600">
              <a:buAutoNum type="arabicPeriod"/>
            </a:pPr>
            <a:r>
              <a:rPr lang="pt-BR" baseline="0" dirty="0" smtClean="0"/>
              <a:t>É empregado nos ensaios de estabilidade e determinação do prazo de validade;</a:t>
            </a:r>
          </a:p>
          <a:p>
            <a:pPr marL="228600" indent="-228600">
              <a:buAutoNum type="arabicPeriod"/>
            </a:pPr>
            <a:r>
              <a:rPr lang="pt-BR" baseline="0" dirty="0" smtClean="0"/>
              <a:t>Serve para avaliar modificações realizadas no processo de produção;</a:t>
            </a:r>
          </a:p>
          <a:p>
            <a:pPr marL="228600" indent="-228600">
              <a:buAutoNum type="arabicPeriod"/>
            </a:pPr>
            <a:r>
              <a:rPr lang="pt-BR" baseline="0" dirty="0" smtClean="0"/>
              <a:t>Auxilia na decisão sobre estudos de </a:t>
            </a:r>
            <a:r>
              <a:rPr lang="pt-BR" baseline="0" dirty="0" err="1" smtClean="0"/>
              <a:t>bioequivalência</a:t>
            </a:r>
            <a:r>
              <a:rPr lang="pt-BR" baseline="0" dirty="0" smtClean="0"/>
              <a:t>;</a:t>
            </a:r>
          </a:p>
          <a:p>
            <a:pPr marL="228600" indent="-228600">
              <a:buAutoNum type="arabicPeriod"/>
            </a:pPr>
            <a:r>
              <a:rPr lang="pt-BR" baseline="0" dirty="0" smtClean="0"/>
              <a:t>Auxilia na aprovação de um novo produto pelas autoridades regulatórias. </a:t>
            </a:r>
          </a:p>
          <a:p>
            <a:pPr marL="228600" indent="-228600">
              <a:buNone/>
            </a:pPr>
            <a:r>
              <a:rPr lang="pt-BR" baseline="0" dirty="0" smtClean="0"/>
              <a:t>O ensaio de dissolução é recomendado para as seguintes formas farmacêuticas:</a:t>
            </a:r>
          </a:p>
          <a:p>
            <a:pPr marL="228600" indent="-228600">
              <a:buFont typeface="Arial" charset="0"/>
              <a:buChar char="•"/>
            </a:pPr>
            <a:r>
              <a:rPr lang="pt-BR" baseline="0" dirty="0" smtClean="0"/>
              <a:t>Comprimidos de liberação imediata, de liberação modificada, sublinguais; de desintegração oral, mastigáveis e os que não </a:t>
            </a:r>
            <a:r>
              <a:rPr lang="pt-BR" baseline="0" dirty="0" err="1" smtClean="0"/>
              <a:t>desintegraPm</a:t>
            </a:r>
            <a:r>
              <a:rPr lang="pt-BR" baseline="0" dirty="0" smtClean="0"/>
              <a:t>;</a:t>
            </a:r>
          </a:p>
          <a:p>
            <a:pPr marL="228600" indent="-228600">
              <a:buFont typeface="Arial" charset="0"/>
              <a:buChar char="•"/>
            </a:pPr>
            <a:r>
              <a:rPr lang="pt-BR" baseline="0" dirty="0" smtClean="0"/>
              <a:t>Cápsulas, com conteúdo líquido e as de conteúdo sólido;</a:t>
            </a:r>
          </a:p>
          <a:p>
            <a:pPr marL="228600" indent="-228600">
              <a:buFont typeface="Arial" charset="0"/>
              <a:buChar char="•"/>
            </a:pPr>
            <a:r>
              <a:rPr lang="pt-BR" baseline="0" dirty="0" smtClean="0"/>
              <a:t>Pós e granulados para suspensão;</a:t>
            </a:r>
          </a:p>
          <a:p>
            <a:pPr marL="228600" indent="-228600">
              <a:buFont typeface="Arial" charset="0"/>
              <a:buChar char="•"/>
            </a:pPr>
            <a:r>
              <a:rPr lang="pt-BR" baseline="0" dirty="0" smtClean="0"/>
              <a:t>Suspensões administradas por qualquer via de administração;</a:t>
            </a:r>
          </a:p>
          <a:p>
            <a:pPr marL="228600" indent="-228600">
              <a:buFont typeface="Arial" charset="0"/>
              <a:buChar char="•"/>
            </a:pPr>
            <a:r>
              <a:rPr lang="pt-BR" baseline="0" dirty="0" smtClean="0"/>
              <a:t>Adesivos </a:t>
            </a:r>
            <a:r>
              <a:rPr lang="pt-BR" baseline="0" dirty="0" err="1" smtClean="0"/>
              <a:t>transdérmicos</a:t>
            </a:r>
            <a:r>
              <a:rPr lang="pt-BR" baseline="0" dirty="0" smtClean="0"/>
              <a:t>;</a:t>
            </a:r>
          </a:p>
          <a:p>
            <a:pPr marL="228600" indent="-228600">
              <a:buFont typeface="Arial" charset="0"/>
              <a:buChar char="•"/>
            </a:pPr>
            <a:r>
              <a:rPr lang="pt-BR" baseline="0" dirty="0" smtClean="0"/>
              <a:t>Pomadas, géis; loções e cremes;</a:t>
            </a:r>
          </a:p>
          <a:p>
            <a:pPr marL="228600" indent="-228600">
              <a:buFont typeface="Arial" charset="0"/>
              <a:buChar char="•"/>
            </a:pPr>
            <a:r>
              <a:rPr lang="pt-BR" baseline="0" dirty="0" smtClean="0"/>
              <a:t>Supositórios;</a:t>
            </a:r>
          </a:p>
          <a:p>
            <a:pPr marL="228600" indent="-228600">
              <a:buFont typeface="Arial" charset="0"/>
              <a:buChar char="•"/>
            </a:pPr>
            <a:r>
              <a:rPr lang="pt-BR" baseline="0" dirty="0" smtClean="0"/>
              <a:t>Implantes;</a:t>
            </a:r>
          </a:p>
          <a:p>
            <a:pPr marL="228600" indent="-228600">
              <a:buFont typeface="Arial" charset="0"/>
              <a:buChar char="•"/>
            </a:pPr>
            <a:r>
              <a:rPr lang="pt-BR" baseline="0" dirty="0" err="1" smtClean="0"/>
              <a:t>Microparticulados</a:t>
            </a:r>
            <a:r>
              <a:rPr lang="pt-BR" baseline="0" dirty="0" smtClean="0"/>
              <a:t> Injetáveis;</a:t>
            </a:r>
          </a:p>
          <a:p>
            <a:pPr marL="228600" indent="-228600">
              <a:buFont typeface="Arial" charset="0"/>
              <a:buChar char="•"/>
            </a:pPr>
            <a:r>
              <a:rPr lang="pt-BR" baseline="0" dirty="0" smtClean="0"/>
              <a:t>Gomas de mascar</a:t>
            </a:r>
          </a:p>
          <a:p>
            <a:pPr marL="228600" indent="-228600">
              <a:buFont typeface="Arial" charset="0"/>
              <a:buChar char="•"/>
            </a:pPr>
            <a:endParaRPr lang="pt-BR" baseline="0" dirty="0" smtClean="0"/>
          </a:p>
          <a:p>
            <a:pPr marL="228600" indent="-228600">
              <a:buFont typeface="Arial" charset="0"/>
              <a:buChar char="•"/>
            </a:pPr>
            <a:endParaRPr lang="pt-BR" baseline="0" dirty="0" smtClean="0"/>
          </a:p>
          <a:p>
            <a:pPr marL="228600" indent="-228600">
              <a:buFont typeface="Arial" charset="0"/>
              <a:buChar char="•"/>
            </a:pPr>
            <a:endParaRPr lang="pt-BR" baseline="0" dirty="0" smtClean="0"/>
          </a:p>
          <a:p>
            <a:pPr marL="228600" indent="-228600">
              <a:buFont typeface="Arial" charset="0"/>
              <a:buChar char="•"/>
            </a:pPr>
            <a:endParaRPr lang="pt-BR" baseline="0" dirty="0" smtClean="0"/>
          </a:p>
          <a:p>
            <a:pPr marL="228600" indent="-228600">
              <a:buNone/>
            </a:pPr>
            <a:endParaRPr lang="pt-BR" baseline="0" dirty="0" smtClean="0"/>
          </a:p>
          <a:p>
            <a:pPr marL="228600" indent="-228600">
              <a:buAutoNum type="arabicPeriod"/>
            </a:pPr>
            <a:endParaRPr lang="pt-BR" baseline="0" dirty="0" smtClean="0"/>
          </a:p>
          <a:p>
            <a:pPr marL="228600" indent="-228600">
              <a:buAutoNum type="arabicPeriod"/>
            </a:pPr>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Teste de dissolução é um ensaio físico “in </a:t>
            </a:r>
            <a:r>
              <a:rPr lang="pt-BR" dirty="0" err="1" smtClean="0"/>
              <a:t>vitro</a:t>
            </a:r>
            <a:r>
              <a:rPr lang="pt-BR" dirty="0" smtClean="0"/>
              <a:t>”, onde é possível determinar a quantidade</a:t>
            </a:r>
            <a:r>
              <a:rPr lang="pt-BR" baseline="0" dirty="0" smtClean="0"/>
              <a:t> liberada do fármaco no meio de dissolução, quando submetido à condições experimentais controladas e a equipamentos específicos, como por exemplo, volume do meio de dissolução (500 mL, 900mL, 1800mL), aparatos ( cesta, pá, aparato de cilindros alternantes ou recíproco, aparelho de fluxo contínuo, pá sobre disco, suporte recíproco), rotação empregada (50 </a:t>
            </a:r>
            <a:r>
              <a:rPr lang="pt-BR" baseline="0" dirty="0" err="1" smtClean="0"/>
              <a:t>rpm</a:t>
            </a:r>
            <a:r>
              <a:rPr lang="pt-BR" baseline="0" dirty="0" smtClean="0"/>
              <a:t>, 100 </a:t>
            </a:r>
            <a:r>
              <a:rPr lang="pt-BR" baseline="0" dirty="0" err="1" smtClean="0"/>
              <a:t>rpm</a:t>
            </a:r>
            <a:r>
              <a:rPr lang="pt-BR" baseline="0" dirty="0" smtClean="0"/>
              <a:t>), temperatura e tempo.  </a:t>
            </a:r>
            <a:r>
              <a:rPr lang="pt-BR" baseline="0" dirty="0" smtClean="0"/>
              <a:t>Nos próximos slides serão dadas as especificações dos aparatos mais empregados no testes de dissolução.</a:t>
            </a:r>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5</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O  aparelho com pá agitadora é constituído por:</a:t>
            </a:r>
          </a:p>
          <a:p>
            <a:r>
              <a:rPr lang="pt-BR" sz="1200" kern="1200" baseline="0" dirty="0" smtClean="0">
                <a:solidFill>
                  <a:schemeClr val="tx1"/>
                </a:solidFill>
                <a:latin typeface="+mn-lt"/>
                <a:ea typeface="+mn-ea"/>
                <a:cs typeface="+mn-cs"/>
              </a:rPr>
              <a:t>*um recipiente cilíndrico de fundo hemisférico, de vidro </a:t>
            </a:r>
            <a:r>
              <a:rPr lang="pt-BR" sz="1200" kern="1200" baseline="0" dirty="0" err="1" smtClean="0">
                <a:solidFill>
                  <a:schemeClr val="tx1"/>
                </a:solidFill>
                <a:latin typeface="+mn-lt"/>
                <a:ea typeface="+mn-ea"/>
                <a:cs typeface="+mn-cs"/>
              </a:rPr>
              <a:t>borossilícico</a:t>
            </a:r>
            <a:r>
              <a:rPr lang="pt-BR" sz="1200" kern="1200" baseline="0" dirty="0" smtClean="0">
                <a:solidFill>
                  <a:schemeClr val="tx1"/>
                </a:solidFill>
                <a:latin typeface="+mn-lt"/>
                <a:ea typeface="+mn-ea"/>
                <a:cs typeface="+mn-cs"/>
              </a:rPr>
              <a:t> ou outro material apropriado, munido de uma tampa, que evita a evaporação e que tem um orifício central destinado à passagem da haste do agitador, e vários outros, que permitem a introdução de um termômetro</a:t>
            </a:r>
          </a:p>
          <a:p>
            <a:r>
              <a:rPr lang="pt-BR" sz="1200" kern="1200" baseline="0" dirty="0" smtClean="0">
                <a:solidFill>
                  <a:schemeClr val="tx1"/>
                </a:solidFill>
                <a:latin typeface="+mn-lt"/>
                <a:ea typeface="+mn-ea"/>
                <a:cs typeface="+mn-cs"/>
              </a:rPr>
              <a:t>e dispositivos para coleta de amostras;</a:t>
            </a:r>
          </a:p>
          <a:p>
            <a:r>
              <a:rPr lang="pt-BR" sz="1200" kern="1200" baseline="0" dirty="0" smtClean="0">
                <a:solidFill>
                  <a:schemeClr val="tx1"/>
                </a:solidFill>
                <a:latin typeface="+mn-lt"/>
                <a:ea typeface="+mn-ea"/>
                <a:cs typeface="+mn-cs"/>
              </a:rPr>
              <a:t>*um agitador constituído por uma haste vertical, que na extremidade inferior tem fixada uma pá, cuja forma corresponde a uma porção de círculo delimitada por dois planos paralelos. A haste deve ser montada de tal modo que o eixo não se afaste mais de 2 mm do recipiente e a parte inferior da pá se situe a uma distância de 25 mm (±2 mm) do fundo do recipiente. A parte superior da haste do agitador liga-se a um motor munido de um regulador de velocidade. A rotação do agitador deve ser uniforme, sem oscilações apreciáveis;</a:t>
            </a:r>
          </a:p>
          <a:p>
            <a:r>
              <a:rPr lang="pt-BR" sz="1200" kern="1200" baseline="0" dirty="0" smtClean="0">
                <a:solidFill>
                  <a:schemeClr val="tx1"/>
                </a:solidFill>
                <a:latin typeface="+mn-lt"/>
                <a:ea typeface="+mn-ea"/>
                <a:cs typeface="+mn-cs"/>
              </a:rPr>
              <a:t>*um banho </a:t>
            </a:r>
            <a:r>
              <a:rPr lang="pt-BR" sz="1200" kern="1200" baseline="0" dirty="0" err="1" smtClean="0">
                <a:solidFill>
                  <a:schemeClr val="tx1"/>
                </a:solidFill>
                <a:latin typeface="+mn-lt"/>
                <a:ea typeface="+mn-ea"/>
                <a:cs typeface="+mn-cs"/>
              </a:rPr>
              <a:t>termostatizado</a:t>
            </a:r>
            <a:r>
              <a:rPr lang="pt-BR" sz="1200" kern="1200" baseline="0" dirty="0" smtClean="0">
                <a:solidFill>
                  <a:schemeClr val="tx1"/>
                </a:solidFill>
                <a:latin typeface="+mn-lt"/>
                <a:ea typeface="+mn-ea"/>
                <a:cs typeface="+mn-cs"/>
              </a:rPr>
              <a:t>, que permite manter a temperatura do líquido de dissolução a 37 ºC (±0,5 ºC) durante</a:t>
            </a:r>
          </a:p>
          <a:p>
            <a:r>
              <a:rPr lang="pt-BR" sz="1200" kern="1200" baseline="0" dirty="0" smtClean="0">
                <a:solidFill>
                  <a:schemeClr val="tx1"/>
                </a:solidFill>
                <a:latin typeface="+mn-lt"/>
                <a:ea typeface="+mn-ea"/>
                <a:cs typeface="+mn-cs"/>
              </a:rPr>
              <a:t>todo o ensaio.</a:t>
            </a:r>
          </a:p>
          <a:p>
            <a:endParaRPr lang="pt-BR" sz="1200" i="1" kern="1200" baseline="0" dirty="0" smtClean="0">
              <a:solidFill>
                <a:schemeClr val="tx1"/>
              </a:solidFill>
              <a:latin typeface="+mn-lt"/>
              <a:ea typeface="+mn-ea"/>
              <a:cs typeface="+mn-cs"/>
            </a:endParaRPr>
          </a:p>
          <a:p>
            <a:r>
              <a:rPr lang="pt-BR" sz="1200" b="1" kern="1200" baseline="0" dirty="0" smtClean="0">
                <a:solidFill>
                  <a:schemeClr val="tx1"/>
                </a:solidFill>
                <a:latin typeface="+mn-lt"/>
                <a:ea typeface="+mn-ea"/>
                <a:cs typeface="+mn-cs"/>
              </a:rPr>
              <a:t>Fonte: Rui Manadas, Maria </a:t>
            </a:r>
            <a:r>
              <a:rPr lang="pt-BR" sz="1200" b="1" kern="1200" baseline="0" dirty="0" err="1" smtClean="0">
                <a:solidFill>
                  <a:schemeClr val="tx1"/>
                </a:solidFill>
                <a:latin typeface="+mn-lt"/>
                <a:ea typeface="+mn-ea"/>
                <a:cs typeface="+mn-cs"/>
              </a:rPr>
              <a:t>Eugénia</a:t>
            </a:r>
            <a:r>
              <a:rPr lang="pt-BR" sz="1200" b="1" kern="1200" baseline="0" dirty="0" smtClean="0">
                <a:solidFill>
                  <a:schemeClr val="tx1"/>
                </a:solidFill>
                <a:latin typeface="+mn-lt"/>
                <a:ea typeface="+mn-ea"/>
                <a:cs typeface="+mn-cs"/>
              </a:rPr>
              <a:t> Pina e Francisco Veiga. </a:t>
            </a:r>
            <a:r>
              <a:rPr lang="pt-BR" sz="1200" b="0" kern="1200" baseline="0" dirty="0" smtClean="0">
                <a:solidFill>
                  <a:schemeClr val="tx1"/>
                </a:solidFill>
                <a:latin typeface="+mn-lt"/>
                <a:ea typeface="+mn-ea"/>
                <a:cs typeface="+mn-cs"/>
              </a:rPr>
              <a:t>A dissolução </a:t>
            </a:r>
            <a:r>
              <a:rPr lang="pt-BR" sz="1200" b="0" i="1" kern="1200" baseline="0" dirty="0" smtClean="0">
                <a:solidFill>
                  <a:schemeClr val="tx1"/>
                </a:solidFill>
                <a:latin typeface="+mn-lt"/>
                <a:ea typeface="+mn-ea"/>
                <a:cs typeface="+mn-cs"/>
              </a:rPr>
              <a:t>in </a:t>
            </a:r>
            <a:r>
              <a:rPr lang="pt-BR" sz="1200" b="0" i="1" kern="1200" baseline="0" dirty="0" err="1" smtClean="0">
                <a:solidFill>
                  <a:schemeClr val="tx1"/>
                </a:solidFill>
                <a:latin typeface="+mn-lt"/>
                <a:ea typeface="+mn-ea"/>
                <a:cs typeface="+mn-cs"/>
              </a:rPr>
              <a:t>vitro</a:t>
            </a:r>
            <a:r>
              <a:rPr lang="pt-BR" sz="1200" b="0" i="1" kern="1200" baseline="0" dirty="0" smtClean="0">
                <a:solidFill>
                  <a:schemeClr val="tx1"/>
                </a:solidFill>
                <a:latin typeface="+mn-lt"/>
                <a:ea typeface="+mn-ea"/>
                <a:cs typeface="+mn-cs"/>
              </a:rPr>
              <a:t> na previsão da absorção oral de fármacos em formas </a:t>
            </a:r>
            <a:r>
              <a:rPr lang="pt-BR" sz="1200" b="0" kern="1200" baseline="0" dirty="0" smtClean="0">
                <a:solidFill>
                  <a:schemeClr val="tx1"/>
                </a:solidFill>
                <a:latin typeface="+mn-lt"/>
                <a:ea typeface="+mn-ea"/>
                <a:cs typeface="+mn-cs"/>
              </a:rPr>
              <a:t>farmacêuticas de liberação modificada. </a:t>
            </a:r>
            <a:r>
              <a:rPr lang="pt-BR" sz="1200" kern="1200" baseline="0" dirty="0" smtClean="0">
                <a:solidFill>
                  <a:schemeClr val="tx1"/>
                </a:solidFill>
                <a:latin typeface="+mn-lt"/>
                <a:ea typeface="+mn-ea"/>
                <a:cs typeface="+mn-cs"/>
              </a:rPr>
              <a:t>Revista Brasileira de Ciências Farmacêuticas </a:t>
            </a:r>
            <a:r>
              <a:rPr lang="en-US" sz="1200" i="1" kern="1200" baseline="0" dirty="0" smtClean="0">
                <a:solidFill>
                  <a:schemeClr val="tx1"/>
                </a:solidFill>
                <a:latin typeface="+mn-lt"/>
                <a:ea typeface="+mn-ea"/>
                <a:cs typeface="+mn-cs"/>
              </a:rPr>
              <a:t>Brazilian Journal of Pharmaceutical Sciences</a:t>
            </a:r>
          </a:p>
          <a:p>
            <a:r>
              <a:rPr lang="pt-BR" sz="1200" kern="1200" baseline="0" dirty="0" smtClean="0">
                <a:solidFill>
                  <a:schemeClr val="tx1"/>
                </a:solidFill>
                <a:latin typeface="+mn-lt"/>
                <a:ea typeface="+mn-ea"/>
                <a:cs typeface="+mn-cs"/>
              </a:rPr>
              <a:t>vol. 38, n. 4:375-399, 2002</a:t>
            </a:r>
            <a:endParaRPr lang="pt-BR" b="0" dirty="0" smtClean="0"/>
          </a:p>
          <a:p>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sz="1200" b="1" kern="1200" baseline="0" dirty="0" smtClean="0">
                <a:solidFill>
                  <a:schemeClr val="tx1"/>
                </a:solidFill>
                <a:latin typeface="+mn-lt"/>
                <a:ea typeface="+mn-ea"/>
                <a:cs typeface="+mn-cs"/>
              </a:rPr>
              <a:t>O aparelho com cesto de rede é constituído por:</a:t>
            </a:r>
          </a:p>
          <a:p>
            <a:r>
              <a:rPr lang="pt-BR" sz="1200" kern="1200" baseline="0" dirty="0" smtClean="0">
                <a:solidFill>
                  <a:schemeClr val="tx1"/>
                </a:solidFill>
                <a:latin typeface="+mn-lt"/>
                <a:ea typeface="+mn-ea"/>
                <a:cs typeface="+mn-cs"/>
              </a:rPr>
              <a:t>• um recipiente idêntico ao descrito para o aparelho com pá agitadora;</a:t>
            </a:r>
          </a:p>
          <a:p>
            <a:r>
              <a:rPr lang="pt-BR" sz="1200" kern="1200" baseline="0" dirty="0" smtClean="0">
                <a:solidFill>
                  <a:schemeClr val="tx1"/>
                </a:solidFill>
                <a:latin typeface="+mn-lt"/>
                <a:ea typeface="+mn-ea"/>
                <a:cs typeface="+mn-cs"/>
              </a:rPr>
              <a:t>• um agitador de aço inoxidável constituído por uma haste vertical, que na extremidade inferior tem fixado um cesto cilíndrico. Este cesto é formado por duas partes de aço inoxidável. A parte superior consiste em uma placa com um orifício de 2 mm soldada à haste do agitador. A parte</a:t>
            </a:r>
          </a:p>
          <a:p>
            <a:r>
              <a:rPr lang="pt-BR" sz="1200" kern="1200" baseline="0" dirty="0" smtClean="0">
                <a:solidFill>
                  <a:schemeClr val="tx1"/>
                </a:solidFill>
                <a:latin typeface="+mn-lt"/>
                <a:ea typeface="+mn-ea"/>
                <a:cs typeface="+mn-cs"/>
              </a:rPr>
              <a:t>inferior, cilíndrica, é constituída por uma rede de aço inoxidável; salvo indicação em contrário, os fios têm 0,254 mm de diâmetro e a abertura das malhas quadradas é de 0,381 mm. Esta parte inferior, que é fixa, destina- se a receber a amostra em ensaio. A distância entre o cesto e o fundo do recipiente deve ser de 25 mm (± 2 mm). A parte superior da haste do agitador liga-se a um motor munido de regulador de velocidade;</a:t>
            </a:r>
          </a:p>
          <a:p>
            <a:r>
              <a:rPr lang="pt-BR" sz="1200" kern="1200" baseline="0" dirty="0" smtClean="0">
                <a:solidFill>
                  <a:schemeClr val="tx1"/>
                </a:solidFill>
                <a:latin typeface="+mn-lt"/>
                <a:ea typeface="+mn-ea"/>
                <a:cs typeface="+mn-cs"/>
              </a:rPr>
              <a:t>• um banho </a:t>
            </a:r>
            <a:r>
              <a:rPr lang="pt-BR" sz="1200" kern="1200" baseline="0" dirty="0" err="1" smtClean="0">
                <a:solidFill>
                  <a:schemeClr val="tx1"/>
                </a:solidFill>
                <a:latin typeface="+mn-lt"/>
                <a:ea typeface="+mn-ea"/>
                <a:cs typeface="+mn-cs"/>
              </a:rPr>
              <a:t>termostatizado</a:t>
            </a:r>
            <a:r>
              <a:rPr lang="pt-BR" sz="1200" kern="1200" baseline="0" dirty="0" smtClean="0">
                <a:solidFill>
                  <a:schemeClr val="tx1"/>
                </a:solidFill>
                <a:latin typeface="+mn-lt"/>
                <a:ea typeface="+mn-ea"/>
                <a:cs typeface="+mn-cs"/>
              </a:rPr>
              <a:t>, que permite manter a temperatura do meio de dissolução a 37 ºC (±0,5 ºC) durante todo o ensaio.</a:t>
            </a:r>
          </a:p>
          <a:p>
            <a:r>
              <a:rPr lang="pt-BR" sz="1200" kern="1200" baseline="0" dirty="0" smtClean="0">
                <a:solidFill>
                  <a:schemeClr val="tx1"/>
                </a:solidFill>
                <a:latin typeface="+mn-lt"/>
                <a:ea typeface="+mn-ea"/>
                <a:cs typeface="+mn-cs"/>
              </a:rPr>
              <a:t>O cesto de rede e a pá agitadora são equipamentos simples, robustos, adequadamente definidos e padronizados e utilizados em todo o mundo, sendo conseqüentemente fundamentados numa vasta experimentação, razão pela qual são recomendados nos compêndios oficiais como primeira escolha para os ensaios de dissolução </a:t>
            </a:r>
            <a:r>
              <a:rPr lang="pt-BR" sz="1200" i="1" kern="1200" baseline="0" dirty="0" smtClean="0">
                <a:solidFill>
                  <a:schemeClr val="tx1"/>
                </a:solidFill>
                <a:latin typeface="+mn-lt"/>
                <a:ea typeface="+mn-ea"/>
                <a:cs typeface="+mn-cs"/>
              </a:rPr>
              <a:t>in  </a:t>
            </a:r>
            <a:r>
              <a:rPr lang="pt-BR" sz="1200" i="1" kern="1200" baseline="0" dirty="0" err="1" smtClean="0">
                <a:solidFill>
                  <a:schemeClr val="tx1"/>
                </a:solidFill>
                <a:latin typeface="+mn-lt"/>
                <a:ea typeface="+mn-ea"/>
                <a:cs typeface="+mn-cs"/>
              </a:rPr>
              <a:t>vitro</a:t>
            </a:r>
            <a:r>
              <a:rPr lang="pt-BR" sz="1200" i="1" kern="1200" baseline="0" dirty="0" smtClean="0">
                <a:solidFill>
                  <a:schemeClr val="tx1"/>
                </a:solidFill>
                <a:latin typeface="+mn-lt"/>
                <a:ea typeface="+mn-ea"/>
                <a:cs typeface="+mn-cs"/>
              </a:rPr>
              <a:t> de formulações de liberação imediata ou modificada.</a:t>
            </a:r>
          </a:p>
          <a:p>
            <a:endParaRPr lang="pt-BR" sz="1200" i="1" kern="1200" baseline="0" dirty="0" smtClean="0">
              <a:solidFill>
                <a:schemeClr val="tx1"/>
              </a:solidFill>
              <a:latin typeface="+mn-lt"/>
              <a:ea typeface="+mn-ea"/>
              <a:cs typeface="+mn-cs"/>
            </a:endParaRPr>
          </a:p>
          <a:p>
            <a:r>
              <a:rPr lang="pt-BR" sz="1200" b="1" kern="1200" baseline="0" dirty="0" smtClean="0">
                <a:solidFill>
                  <a:schemeClr val="tx1"/>
                </a:solidFill>
                <a:latin typeface="+mn-lt"/>
                <a:ea typeface="+mn-ea"/>
                <a:cs typeface="+mn-cs"/>
              </a:rPr>
              <a:t>Fonte: Rui Manadas, Maria </a:t>
            </a:r>
            <a:r>
              <a:rPr lang="pt-BR" sz="1200" b="1" kern="1200" baseline="0" dirty="0" err="1" smtClean="0">
                <a:solidFill>
                  <a:schemeClr val="tx1"/>
                </a:solidFill>
                <a:latin typeface="+mn-lt"/>
                <a:ea typeface="+mn-ea"/>
                <a:cs typeface="+mn-cs"/>
              </a:rPr>
              <a:t>Eugénia</a:t>
            </a:r>
            <a:r>
              <a:rPr lang="pt-BR" sz="1200" b="1" kern="1200" baseline="0" dirty="0" smtClean="0">
                <a:solidFill>
                  <a:schemeClr val="tx1"/>
                </a:solidFill>
                <a:latin typeface="+mn-lt"/>
                <a:ea typeface="+mn-ea"/>
                <a:cs typeface="+mn-cs"/>
              </a:rPr>
              <a:t> Pina e Francisco Veiga. </a:t>
            </a:r>
            <a:r>
              <a:rPr lang="pt-BR" sz="1200" b="0" kern="1200" baseline="0" dirty="0" smtClean="0">
                <a:solidFill>
                  <a:schemeClr val="tx1"/>
                </a:solidFill>
                <a:latin typeface="+mn-lt"/>
                <a:ea typeface="+mn-ea"/>
                <a:cs typeface="+mn-cs"/>
              </a:rPr>
              <a:t>A dissolução </a:t>
            </a:r>
            <a:r>
              <a:rPr lang="pt-BR" sz="1200" b="0" i="1" kern="1200" baseline="0" dirty="0" smtClean="0">
                <a:solidFill>
                  <a:schemeClr val="tx1"/>
                </a:solidFill>
                <a:latin typeface="+mn-lt"/>
                <a:ea typeface="+mn-ea"/>
                <a:cs typeface="+mn-cs"/>
              </a:rPr>
              <a:t>in </a:t>
            </a:r>
            <a:r>
              <a:rPr lang="pt-BR" sz="1200" b="0" i="1" kern="1200" baseline="0" dirty="0" err="1" smtClean="0">
                <a:solidFill>
                  <a:schemeClr val="tx1"/>
                </a:solidFill>
                <a:latin typeface="+mn-lt"/>
                <a:ea typeface="+mn-ea"/>
                <a:cs typeface="+mn-cs"/>
              </a:rPr>
              <a:t>vitro</a:t>
            </a:r>
            <a:r>
              <a:rPr lang="pt-BR" sz="1200" b="0" i="1" kern="1200" baseline="0" dirty="0" smtClean="0">
                <a:solidFill>
                  <a:schemeClr val="tx1"/>
                </a:solidFill>
                <a:latin typeface="+mn-lt"/>
                <a:ea typeface="+mn-ea"/>
                <a:cs typeface="+mn-cs"/>
              </a:rPr>
              <a:t> na previsão da absorção oral de fármacos em formas </a:t>
            </a:r>
            <a:r>
              <a:rPr lang="pt-BR" sz="1200" b="0" kern="1200" baseline="0" dirty="0" smtClean="0">
                <a:solidFill>
                  <a:schemeClr val="tx1"/>
                </a:solidFill>
                <a:latin typeface="+mn-lt"/>
                <a:ea typeface="+mn-ea"/>
                <a:cs typeface="+mn-cs"/>
              </a:rPr>
              <a:t>farmacêuticas de liberação modificada. </a:t>
            </a:r>
            <a:r>
              <a:rPr lang="pt-BR" sz="1200" kern="1200" baseline="0" dirty="0" smtClean="0">
                <a:solidFill>
                  <a:schemeClr val="tx1"/>
                </a:solidFill>
                <a:latin typeface="+mn-lt"/>
                <a:ea typeface="+mn-ea"/>
                <a:cs typeface="+mn-cs"/>
              </a:rPr>
              <a:t>Revista Brasileira de Ciências Farmacêuticas </a:t>
            </a:r>
            <a:r>
              <a:rPr lang="en-US" sz="1200" i="1" kern="1200" baseline="0" dirty="0" smtClean="0">
                <a:solidFill>
                  <a:schemeClr val="tx1"/>
                </a:solidFill>
                <a:latin typeface="+mn-lt"/>
                <a:ea typeface="+mn-ea"/>
                <a:cs typeface="+mn-cs"/>
              </a:rPr>
              <a:t>Brazilian Journal of Pharmaceutical Sciences</a:t>
            </a:r>
          </a:p>
          <a:p>
            <a:r>
              <a:rPr lang="pt-BR" sz="1200" kern="1200" baseline="0" dirty="0" smtClean="0">
                <a:solidFill>
                  <a:schemeClr val="tx1"/>
                </a:solidFill>
                <a:latin typeface="+mn-lt"/>
                <a:ea typeface="+mn-ea"/>
                <a:cs typeface="+mn-cs"/>
              </a:rPr>
              <a:t>vol. 38, n. 4:375-399, 2002</a:t>
            </a:r>
            <a:endParaRPr lang="pt-BR" b="0"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r>
              <a:rPr lang="pt-BR" b="1" dirty="0" smtClean="0"/>
              <a:t>Equipamento de fluxo contínuo- </a:t>
            </a:r>
            <a:r>
              <a:rPr lang="pt-BR" b="0" dirty="0" smtClean="0"/>
              <a:t>É</a:t>
            </a:r>
            <a:r>
              <a:rPr lang="pt-BR" dirty="0" smtClean="0"/>
              <a:t> constituído por um reservatório para o líquido de dissolução, uma bomba que permite a circulação do líquido de dissolução através da célula de fluxo contínuo posicionada de forma vertical e munida de um filtro para a retenção das partículas não dissolvidas</a:t>
            </a:r>
            <a:r>
              <a:rPr lang="pt-BR" baseline="0" dirty="0" smtClean="0"/>
              <a:t> (como visto no esquema).</a:t>
            </a:r>
            <a:r>
              <a:rPr lang="pt-BR" dirty="0" smtClean="0"/>
              <a:t> Neste equipamento pode encontrar-se três tipos de células de fluxo contínuo, (A), (B) e (C). No entanto a célula</a:t>
            </a:r>
            <a:r>
              <a:rPr lang="pt-BR" baseline="0" dirty="0" smtClean="0"/>
              <a:t> </a:t>
            </a:r>
            <a:r>
              <a:rPr lang="pt-BR" dirty="0" smtClean="0"/>
              <a:t> (C) é mais apropriada para realizar ensaios de dissolução de formas farmacêuticas sólidas </a:t>
            </a:r>
            <a:r>
              <a:rPr lang="pt-BR" dirty="0" err="1" smtClean="0"/>
              <a:t>lipófilas</a:t>
            </a:r>
            <a:r>
              <a:rPr lang="pt-BR" dirty="0" smtClean="0"/>
              <a:t>, como supositórios e cápsulas moles. Independente do tipo de célula, neste equipamento é possível manter a temperatura do líquido de dissolução a 37ºC ± 0,5ºC. Este equipamento torna-se mais aceitável para fármacos com pouca solubilidade, uma vez que o meio de dissolução é continuamente renovado, evitando assim que a concentração do princípio ativo chegue a níveis muito próximos da concentração de saturação.</a:t>
            </a:r>
            <a:r>
              <a:rPr lang="pt-BR" baseline="0" dirty="0" smtClean="0"/>
              <a:t> Além disso,</a:t>
            </a:r>
            <a:r>
              <a:rPr lang="pt-BR" dirty="0" smtClean="0"/>
              <a:t> apresenta a capacidade de eliminar problemas relacionados com correções de pH ou adição de surfactante no meio de dissolução no decorrer do ensaio (</a:t>
            </a:r>
            <a:r>
              <a:rPr lang="pt-BR" dirty="0" err="1" smtClean="0"/>
              <a:t>Farmacopeia</a:t>
            </a:r>
            <a:r>
              <a:rPr lang="pt-BR" dirty="0" smtClean="0"/>
              <a:t> Portuguesa 9.0). </a:t>
            </a:r>
          </a:p>
          <a:p>
            <a:r>
              <a:rPr lang="pt-BR" dirty="0" smtClean="0"/>
              <a:t>Para a realização do ensaio de dissolução, empregando</a:t>
            </a:r>
            <a:r>
              <a:rPr lang="pt-BR" baseline="0" dirty="0" smtClean="0"/>
              <a:t> as células de fluxo A e B,</a:t>
            </a:r>
            <a:r>
              <a:rPr lang="pt-BR" dirty="0" smtClean="0"/>
              <a:t> é necessário colocar uma esfera de 5mm no fundo do cone, de forma a proteger a entrada do tudo e ainda outras esferas com diâmetro inferior (1mm ± 0,1mm). A amostra pode ser introduzida sobre a camada de esferas ou com a ajuda de um suporte. Liga-se o dispositivo de filtração e por meio de uma bomba própria introduz-se o líquido de dissolução aquecido a 37ºC ± 0,5ºC pela porção inferior da célula, de forma a obter um fluxo contínuo.</a:t>
            </a:r>
          </a:p>
          <a:p>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Fonte: </a:t>
            </a:r>
            <a:r>
              <a:rPr lang="pt-BR" dirty="0" err="1" smtClean="0"/>
              <a:t>Gory</a:t>
            </a:r>
            <a:r>
              <a:rPr lang="pt-BR" dirty="0" smtClean="0"/>
              <a:t> </a:t>
            </a:r>
            <a:r>
              <a:rPr lang="pt-BR" dirty="0" err="1" smtClean="0"/>
              <a:t>Jelithza</a:t>
            </a:r>
            <a:r>
              <a:rPr lang="pt-BR" dirty="0" smtClean="0"/>
              <a:t> Ferreira Leite dos Santos. Ensaio de Dissolução das Formas Farmacêuticas: Aplicações na Investigação Científica e na Indústria Farmacêutica. Dissertação apresentada à Universidade Fernando Pessoa como parte dos requisitos para a obtenção do grau de Mestre em Ciências Farmacêuticas.Universidade Fernando Pessoa Faculdade de Ciências da Saúde Porto, 2012.</a:t>
            </a:r>
            <a:endParaRPr lang="pt-BR" b="1" dirty="0" smtClean="0"/>
          </a:p>
          <a:p>
            <a:endParaRPr lang="pt-BR" dirty="0" smtClean="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smtClean="0"/>
              <a:t>Método do aparelho com disco- </a:t>
            </a:r>
          </a:p>
          <a:p>
            <a:r>
              <a:rPr lang="pt-BR" b="0" dirty="0" smtClean="0"/>
              <a:t>O</a:t>
            </a:r>
            <a:r>
              <a:rPr lang="pt-BR" b="0" baseline="0" dirty="0" smtClean="0"/>
              <a:t> método do aparelho com disco consiste do e</a:t>
            </a:r>
            <a:r>
              <a:rPr lang="pt-BR" dirty="0" smtClean="0"/>
              <a:t>quipamento com pá giratória, já referido</a:t>
            </a:r>
            <a:r>
              <a:rPr lang="pt-BR" baseline="0" dirty="0" smtClean="0"/>
              <a:t> anteriormente</a:t>
            </a:r>
            <a:r>
              <a:rPr lang="pt-BR" dirty="0" smtClean="0"/>
              <a:t>, e  um disco constituído por um crivo de aço inoxidável de 125 μm de abertura de malha. O disco permite reduzir o volume morto do fundo do recipiente de dissolução, para além de manter o adesivo </a:t>
            </a:r>
            <a:r>
              <a:rPr lang="pt-BR" dirty="0" err="1" smtClean="0"/>
              <a:t>transdérmico</a:t>
            </a:r>
            <a:r>
              <a:rPr lang="pt-BR" dirty="0" smtClean="0"/>
              <a:t> imerso com a superfície de libertação direcionada para cima e paralela ao bordo inferior da pá durante o ensaio. Para que o sistema </a:t>
            </a:r>
            <a:r>
              <a:rPr lang="pt-BR" dirty="0" err="1" smtClean="0"/>
              <a:t>transdérmico</a:t>
            </a:r>
            <a:r>
              <a:rPr lang="pt-BR" dirty="0" smtClean="0"/>
              <a:t> fique imerso, este deve estar fixo ao disco através de um adesivo apropriado, isto é, um adesivo cujo material não interfira com o </a:t>
            </a:r>
            <a:r>
              <a:rPr lang="pt-BR" dirty="0" err="1" smtClean="0"/>
              <a:t>doseamento</a:t>
            </a:r>
            <a:r>
              <a:rPr lang="pt-BR" dirty="0" smtClean="0"/>
              <a:t> ou não absorva a(s) substância(s) ativa(s).</a:t>
            </a:r>
          </a:p>
          <a:p>
            <a:r>
              <a:rPr lang="pt-BR" dirty="0" smtClean="0"/>
              <a:t>Para a realização do ensaio, inicialmente deve introduzir-se o líquido de dissolução com o volume correto e regular a temperatura do mesmo para 32ºC ± 0,5ºC. Posteriormente, coloca-se o conjunto adesivo </a:t>
            </a:r>
            <a:r>
              <a:rPr lang="pt-BR" dirty="0" err="1" smtClean="0"/>
              <a:t>transdérmico-disco</a:t>
            </a:r>
            <a:r>
              <a:rPr lang="pt-BR" dirty="0" smtClean="0"/>
              <a:t> no fundo do recipiente e inicia-se o movimento giratório da pá com as rotações pré-definidas. Em intervalos previamente estabelecidos, são retiradas amostras do líquido de dissolução, para se proceder ao </a:t>
            </a:r>
            <a:r>
              <a:rPr lang="pt-BR" dirty="0" err="1" smtClean="0"/>
              <a:t>doseamento</a:t>
            </a:r>
            <a:r>
              <a:rPr lang="pt-BR" dirty="0" smtClean="0"/>
              <a:t> e, se necessário, o volume retirado deve ser compensado</a:t>
            </a:r>
          </a:p>
          <a:p>
            <a:r>
              <a:rPr lang="pt-BR" dirty="0" smtClean="0"/>
              <a:t> </a:t>
            </a:r>
          </a:p>
          <a:p>
            <a:pPr algn="just"/>
            <a:r>
              <a:rPr lang="pt-BR" b="1" dirty="0" smtClean="0"/>
              <a:t>Fonte: </a:t>
            </a:r>
            <a:r>
              <a:rPr lang="pt-BR" dirty="0" err="1" smtClean="0"/>
              <a:t>Gory</a:t>
            </a:r>
            <a:r>
              <a:rPr lang="pt-BR" dirty="0" smtClean="0"/>
              <a:t> </a:t>
            </a:r>
            <a:r>
              <a:rPr lang="pt-BR" dirty="0" err="1" smtClean="0"/>
              <a:t>Jelithza</a:t>
            </a:r>
            <a:r>
              <a:rPr lang="pt-BR" dirty="0" smtClean="0"/>
              <a:t> Ferreira Leite dos Santos. Ensaio de Dissolução das Formas Farmacêuticas: Aplicações na Investigação Científica e na Indústria Farmacêutica. Dissertação apresentada à Universidade Fernando Pessoa como parte dos requisitos para a obtenção do grau de Mestre em Ciências Farmacêuticas.Universidade Fernando Pessoa Faculdade de Ciências da Saúde Porto, 2012.</a:t>
            </a:r>
            <a:endParaRPr lang="pt-BR" b="1"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11</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smtClean="0"/>
              <a:t>Método</a:t>
            </a:r>
            <a:r>
              <a:rPr lang="pt-BR" b="1" baseline="0" dirty="0" smtClean="0"/>
              <a:t> da célula</a:t>
            </a:r>
            <a:r>
              <a:rPr lang="pt-BR" baseline="0" dirty="0" smtClean="0"/>
              <a:t>. </a:t>
            </a:r>
          </a:p>
          <a:p>
            <a:r>
              <a:rPr lang="pt-BR" baseline="0" dirty="0" smtClean="0"/>
              <a:t>Método da célula também emprega</a:t>
            </a:r>
            <a:r>
              <a:rPr lang="pt-BR" dirty="0" smtClean="0"/>
              <a:t> como base o equipamento com a pá giratória, e ainda uma célula quimicamente inerte composta por um suporte, cobertura e, se necessário, por uma membrana. A utilização da membrana na célula do equipamento é necessária quando o sistema em análise é suscetível de sofrer alterações nas suas propriedades físico-químicas, por estar em contacto com o líquido de dissolução (</a:t>
            </a:r>
            <a:r>
              <a:rPr lang="pt-BR" dirty="0" err="1" smtClean="0"/>
              <a:t>Farmacopeia</a:t>
            </a:r>
            <a:r>
              <a:rPr lang="pt-BR" dirty="0" smtClean="0"/>
              <a:t> Portuguesa 9.0). </a:t>
            </a:r>
          </a:p>
          <a:p>
            <a:r>
              <a:rPr lang="pt-BR" dirty="0" smtClean="0"/>
              <a:t>Durante o ensaio, a célula mantém o adesivo </a:t>
            </a:r>
            <a:r>
              <a:rPr lang="pt-BR" dirty="0" err="1" smtClean="0"/>
              <a:t>transdérmico</a:t>
            </a:r>
            <a:r>
              <a:rPr lang="pt-BR" dirty="0" smtClean="0"/>
              <a:t> na posição horizontal com a superfície de libertação para cima e paralela ao bordo inferior da pá, tal como acontece no aparelho do disco (</a:t>
            </a:r>
            <a:r>
              <a:rPr lang="pt-BR" dirty="0" err="1" smtClean="0"/>
              <a:t>Farmacopeia</a:t>
            </a:r>
            <a:r>
              <a:rPr lang="pt-BR" dirty="0" smtClean="0"/>
              <a:t> Portuguesa 9.0). O suporte apresenta uma cavidade com 2,6 mm de profundidade e um diâmetro adaptado às dimensões dos sistemas em estudo. No caso da cobertura, esta apresenta uma abertura central cujo diâmetro varia em função do tamanho do adesivo </a:t>
            </a:r>
            <a:r>
              <a:rPr lang="pt-BR" dirty="0" err="1" smtClean="0"/>
              <a:t>transdérmico</a:t>
            </a:r>
            <a:r>
              <a:rPr lang="pt-BR" dirty="0" smtClean="0"/>
              <a:t>, permitindo deste modo a centralização do sistema em estudo e a limitação da superfície de difusão. A cobertura é mantida na posição adequada, através de porcas e parafusos fixos no suporte.</a:t>
            </a:r>
          </a:p>
          <a:p>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Fonte: </a:t>
            </a:r>
            <a:r>
              <a:rPr lang="pt-BR" dirty="0" err="1" smtClean="0"/>
              <a:t>Gory</a:t>
            </a:r>
            <a:r>
              <a:rPr lang="pt-BR" dirty="0" smtClean="0"/>
              <a:t> </a:t>
            </a:r>
            <a:r>
              <a:rPr lang="pt-BR" dirty="0" err="1" smtClean="0"/>
              <a:t>Jelithza</a:t>
            </a:r>
            <a:r>
              <a:rPr lang="pt-BR" dirty="0" smtClean="0"/>
              <a:t> Ferreira Leite dos Santos. Ensaio de Dissolução das Formas Farmacêuticas: Aplicações na Investigação Científica e na Indústria Farmacêutica. Dissertação apresentada à Universidade Fernando Pessoa como parte dos requisitos para a obtenção do grau de Mestre em Ciências Farmacêuticas.Universidade Fernando Pessoa Faculdade de Ciências da Saúde Porto, 2012.</a:t>
            </a:r>
            <a:endParaRPr lang="pt-BR" b="1" dirty="0" smtClean="0"/>
          </a:p>
          <a:p>
            <a:endParaRPr lang="pt-BR" dirty="0"/>
          </a:p>
        </p:txBody>
      </p:sp>
      <p:sp>
        <p:nvSpPr>
          <p:cNvPr id="4" name="Espaço Reservado para Número de Slide 3"/>
          <p:cNvSpPr>
            <a:spLocks noGrp="1"/>
          </p:cNvSpPr>
          <p:nvPr>
            <p:ph type="sldNum" sz="quarter" idx="10"/>
          </p:nvPr>
        </p:nvSpPr>
        <p:spPr/>
        <p:txBody>
          <a:bodyPr/>
          <a:lstStyle/>
          <a:p>
            <a:fld id="{F935FBEB-E860-4E30-A73A-9E1AACA43343}" type="slidenum">
              <a:rPr lang="pt-BR" smtClean="0"/>
              <a:pPr/>
              <a:t>12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0568184-2CBF-4455-9AFE-2A5622DAD26E}" type="datetimeFigureOut">
              <a:rPr lang="pt-BR" smtClean="0"/>
              <a:pPr/>
              <a:t>04/11/2020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C113B16-DBB6-4654-934B-C12B9DD008D5}"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0568184-2CBF-4455-9AFE-2A5622DAD26E}" type="datetimeFigureOut">
              <a:rPr lang="pt-BR" smtClean="0"/>
              <a:pPr/>
              <a:t>04/11/2020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C113B16-DBB6-4654-934B-C12B9DD008D5}"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0568184-2CBF-4455-9AFE-2A5622DAD26E}" type="datetimeFigureOut">
              <a:rPr lang="pt-BR" smtClean="0"/>
              <a:pPr/>
              <a:t>04/11/2020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C113B16-DBB6-4654-934B-C12B9DD008D5}"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0568184-2CBF-4455-9AFE-2A5622DAD26E}" type="datetimeFigureOut">
              <a:rPr lang="pt-BR" smtClean="0"/>
              <a:pPr/>
              <a:t>04/11/2020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C113B16-DBB6-4654-934B-C12B9DD008D5}"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0568184-2CBF-4455-9AFE-2A5622DAD26E}" type="datetimeFigureOut">
              <a:rPr lang="pt-BR" smtClean="0"/>
              <a:pPr/>
              <a:t>04/11/2020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C113B16-DBB6-4654-934B-C12B9DD008D5}"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0568184-2CBF-4455-9AFE-2A5622DAD26E}" type="datetimeFigureOut">
              <a:rPr lang="pt-BR" smtClean="0"/>
              <a:pPr/>
              <a:t>04/11/2020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C113B16-DBB6-4654-934B-C12B9DD008D5}"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0568184-2CBF-4455-9AFE-2A5622DAD26E}" type="datetimeFigureOut">
              <a:rPr lang="pt-BR" smtClean="0"/>
              <a:pPr/>
              <a:t>04/11/2020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C113B16-DBB6-4654-934B-C12B9DD008D5}"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0568184-2CBF-4455-9AFE-2A5622DAD26E}" type="datetimeFigureOut">
              <a:rPr lang="pt-BR" smtClean="0"/>
              <a:pPr/>
              <a:t>04/11/2020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C113B16-DBB6-4654-934B-C12B9DD008D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0568184-2CBF-4455-9AFE-2A5622DAD26E}" type="datetimeFigureOut">
              <a:rPr lang="pt-BR" smtClean="0"/>
              <a:pPr/>
              <a:t>04/11/2020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C113B16-DBB6-4654-934B-C12B9DD008D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0568184-2CBF-4455-9AFE-2A5622DAD26E}" type="datetimeFigureOut">
              <a:rPr lang="pt-BR" smtClean="0"/>
              <a:pPr/>
              <a:t>04/11/2020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C113B16-DBB6-4654-934B-C12B9DD008D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0568184-2CBF-4455-9AFE-2A5622DAD26E}" type="datetimeFigureOut">
              <a:rPr lang="pt-BR" smtClean="0"/>
              <a:pPr/>
              <a:t>04/11/2020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C113B16-DBB6-4654-934B-C12B9DD008D5}"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68184-2CBF-4455-9AFE-2A5622DAD26E}" type="datetimeFigureOut">
              <a:rPr lang="pt-BR" smtClean="0"/>
              <a:pPr/>
              <a:t>04/11/2020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13B16-DBB6-4654-934B-C12B9DD008D5}"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grastim molecule structure — Stock Photo © serge01 #78189436"/>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blip>
          <a:srcRect b="6624"/>
          <a:stretch>
            <a:fillRect/>
          </a:stretch>
        </p:blipFill>
        <p:spPr bwMode="auto">
          <a:xfrm>
            <a:off x="1714480" y="959525"/>
            <a:ext cx="5857916" cy="5041243"/>
          </a:xfrm>
          <a:prstGeom prst="rect">
            <a:avLst/>
          </a:prstGeom>
          <a:noFill/>
        </p:spPr>
      </p:pic>
      <p:sp>
        <p:nvSpPr>
          <p:cNvPr id="2051" name="CaixaDeTexto 3"/>
          <p:cNvSpPr txBox="1">
            <a:spLocks noChangeArrowheads="1"/>
          </p:cNvSpPr>
          <p:nvPr/>
        </p:nvSpPr>
        <p:spPr bwMode="auto">
          <a:xfrm>
            <a:off x="1692275" y="115888"/>
            <a:ext cx="7451725" cy="1015663"/>
          </a:xfrm>
          <a:prstGeom prst="rect">
            <a:avLst/>
          </a:prstGeom>
          <a:noFill/>
          <a:ln w="9525">
            <a:noFill/>
            <a:miter lim="800000"/>
            <a:headEnd/>
            <a:tailEnd/>
          </a:ln>
        </p:spPr>
        <p:txBody>
          <a:bodyPr>
            <a:spAutoFit/>
          </a:bodyPr>
          <a:lstStyle/>
          <a:p>
            <a:pPr algn="ctr"/>
            <a:r>
              <a:rPr lang="pt-BR" sz="2000" b="1" dirty="0">
                <a:solidFill>
                  <a:schemeClr val="bg1"/>
                </a:solidFill>
                <a:latin typeface="Calibri" pitchFamily="34" charset="0"/>
              </a:rPr>
              <a:t>UNIVERSIDADE DE SÃO PAULO</a:t>
            </a:r>
          </a:p>
          <a:p>
            <a:pPr algn="ctr"/>
            <a:r>
              <a:rPr lang="pt-BR" sz="2000" b="1" dirty="0">
                <a:solidFill>
                  <a:schemeClr val="bg1"/>
                </a:solidFill>
                <a:latin typeface="Calibri" pitchFamily="34" charset="0"/>
              </a:rPr>
              <a:t>FACULDADE DE CIÊNCIAS FARMACÊUTICAS DE RIBEIRÃO PRETO</a:t>
            </a:r>
          </a:p>
          <a:p>
            <a:pPr algn="ctr"/>
            <a:r>
              <a:rPr lang="pt-BR" sz="2000" b="1" dirty="0">
                <a:solidFill>
                  <a:schemeClr val="bg1"/>
                </a:solidFill>
                <a:latin typeface="Calibri" pitchFamily="34" charset="0"/>
              </a:rPr>
              <a:t>DEPARTAMENTO DE CIÊNCIAS FARMACÊUTICAS</a:t>
            </a:r>
          </a:p>
        </p:txBody>
      </p:sp>
      <p:pic>
        <p:nvPicPr>
          <p:cNvPr id="2052" name="Picture 2" descr="http://www.fcfrp.usp.br/lac/Bras%E3o-3D-FCFRP-256c.gif"/>
          <p:cNvPicPr>
            <a:picLocks noChangeAspect="1" noChangeArrowheads="1"/>
          </p:cNvPicPr>
          <p:nvPr/>
        </p:nvPicPr>
        <p:blipFill>
          <a:blip r:embed="rId3"/>
          <a:srcRect/>
          <a:stretch>
            <a:fillRect/>
          </a:stretch>
        </p:blipFill>
        <p:spPr bwMode="auto">
          <a:xfrm>
            <a:off x="34925" y="44450"/>
            <a:ext cx="1663700" cy="1739900"/>
          </a:xfrm>
          <a:prstGeom prst="rect">
            <a:avLst/>
          </a:prstGeom>
          <a:noFill/>
          <a:ln w="9525">
            <a:noFill/>
            <a:miter lim="800000"/>
            <a:headEnd/>
            <a:tailEnd/>
          </a:ln>
        </p:spPr>
      </p:pic>
      <p:sp>
        <p:nvSpPr>
          <p:cNvPr id="7" name="Retângulo de cantos arredondados 6"/>
          <p:cNvSpPr/>
          <p:nvPr/>
        </p:nvSpPr>
        <p:spPr>
          <a:xfrm>
            <a:off x="900113" y="2992438"/>
            <a:ext cx="7488237" cy="13652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latin typeface="Arial" pitchFamily="34" charset="0"/>
              <a:cs typeface="Arial" pitchFamily="34" charset="0"/>
            </a:endParaRPr>
          </a:p>
        </p:txBody>
      </p:sp>
      <p:sp>
        <p:nvSpPr>
          <p:cNvPr id="8" name="Text Box 5"/>
          <p:cNvSpPr txBox="1">
            <a:spLocks noChangeArrowheads="1"/>
          </p:cNvSpPr>
          <p:nvPr/>
        </p:nvSpPr>
        <p:spPr bwMode="auto">
          <a:xfrm>
            <a:off x="971550" y="2994025"/>
            <a:ext cx="7345363" cy="892552"/>
          </a:xfrm>
          <a:prstGeom prst="rect">
            <a:avLst/>
          </a:prstGeom>
          <a:noFill/>
          <a:ln w="9525">
            <a:noFill/>
            <a:miter lim="800000"/>
            <a:headEnd/>
            <a:tailEnd/>
          </a:ln>
        </p:spPr>
        <p:txBody>
          <a:bodyPr>
            <a:spAutoFit/>
          </a:bodyPr>
          <a:lstStyle/>
          <a:p>
            <a:pPr algn="ctr" fontAlgn="auto">
              <a:spcBef>
                <a:spcPts val="0"/>
              </a:spcBef>
              <a:spcAft>
                <a:spcPts val="0"/>
              </a:spcAft>
              <a:defRPr/>
            </a:pPr>
            <a:r>
              <a:rPr lang="pt-BR" sz="2600" b="1" i="1" dirty="0" smtClean="0">
                <a:effectLst>
                  <a:outerShdw blurRad="38100" dist="38100" dir="2700000" algn="tl">
                    <a:srgbClr val="000000">
                      <a:alpha val="43137"/>
                    </a:srgbClr>
                  </a:outerShdw>
                </a:effectLst>
                <a:latin typeface="Arial" pitchFamily="34" charset="0"/>
                <a:cs typeface="Arial" pitchFamily="34" charset="0"/>
              </a:rPr>
              <a:t>Controle de Qualidade de formas farmacêuticas sólidas. </a:t>
            </a:r>
            <a:endParaRPr lang="pt-BR" sz="2600" b="1" i="1" dirty="0">
              <a:effectLst>
                <a:outerShdw blurRad="38100" dist="38100" dir="2700000" algn="tl">
                  <a:srgbClr val="000000">
                    <a:alpha val="43137"/>
                  </a:srgbClr>
                </a:outerShdw>
              </a:effectLst>
              <a:latin typeface="Arial" pitchFamily="34" charset="0"/>
              <a:cs typeface="Arial" pitchFamily="34" charset="0"/>
            </a:endParaRPr>
          </a:p>
        </p:txBody>
      </p:sp>
      <p:sp>
        <p:nvSpPr>
          <p:cNvPr id="2055" name="CaixaDeTexto 4"/>
          <p:cNvSpPr txBox="1">
            <a:spLocks noChangeArrowheads="1"/>
          </p:cNvSpPr>
          <p:nvPr/>
        </p:nvSpPr>
        <p:spPr bwMode="auto">
          <a:xfrm>
            <a:off x="179388" y="4797425"/>
            <a:ext cx="8856662" cy="708025"/>
          </a:xfrm>
          <a:prstGeom prst="rect">
            <a:avLst/>
          </a:prstGeom>
          <a:noFill/>
          <a:ln w="9525">
            <a:noFill/>
            <a:miter lim="800000"/>
            <a:headEnd/>
            <a:tailEnd/>
          </a:ln>
        </p:spPr>
        <p:txBody>
          <a:bodyPr>
            <a:spAutoFit/>
          </a:bodyPr>
          <a:lstStyle/>
          <a:p>
            <a:pPr algn="ctr"/>
            <a:endParaRPr lang="pt-BR" sz="2000" b="1" dirty="0">
              <a:solidFill>
                <a:schemeClr val="bg1"/>
              </a:solidFill>
              <a:latin typeface="Calibri" pitchFamily="34" charset="0"/>
            </a:endParaRPr>
          </a:p>
          <a:p>
            <a:pPr algn="ctr"/>
            <a:r>
              <a:rPr lang="pt-BR" sz="2000" b="1" dirty="0" err="1">
                <a:solidFill>
                  <a:schemeClr val="bg1"/>
                </a:solidFill>
                <a:latin typeface="Calibri" pitchFamily="34" charset="0"/>
              </a:rPr>
              <a:t>Profª</a:t>
            </a:r>
            <a:r>
              <a:rPr lang="pt-BR" sz="2000" b="1" dirty="0">
                <a:solidFill>
                  <a:schemeClr val="bg1"/>
                </a:solidFill>
                <a:latin typeface="Calibri" pitchFamily="34" charset="0"/>
              </a:rPr>
              <a:t> </a:t>
            </a:r>
            <a:r>
              <a:rPr lang="pt-BR" sz="2000" b="1" dirty="0" err="1">
                <a:solidFill>
                  <a:schemeClr val="bg1"/>
                </a:solidFill>
                <a:latin typeface="Calibri" pitchFamily="34" charset="0"/>
              </a:rPr>
              <a:t>Drª</a:t>
            </a:r>
            <a:r>
              <a:rPr lang="pt-BR" sz="2000" b="1" dirty="0">
                <a:solidFill>
                  <a:schemeClr val="bg1"/>
                </a:solidFill>
                <a:latin typeface="Calibri" pitchFamily="34" charset="0"/>
              </a:rPr>
              <a:t> Maria José Vieira Fonseca</a:t>
            </a:r>
          </a:p>
        </p:txBody>
      </p:sp>
      <p:sp>
        <p:nvSpPr>
          <p:cNvPr id="10" name="Retângulo 8"/>
          <p:cNvSpPr>
            <a:spLocks noChangeArrowheads="1"/>
          </p:cNvSpPr>
          <p:nvPr/>
        </p:nvSpPr>
        <p:spPr bwMode="auto">
          <a:xfrm>
            <a:off x="0" y="5857892"/>
            <a:ext cx="9144000" cy="738664"/>
          </a:xfrm>
          <a:prstGeom prst="rect">
            <a:avLst/>
          </a:prstGeom>
          <a:noFill/>
          <a:ln w="9525">
            <a:noFill/>
            <a:miter lim="800000"/>
            <a:headEnd/>
            <a:tailEnd/>
          </a:ln>
        </p:spPr>
        <p:txBody>
          <a:bodyPr wrap="square">
            <a:spAutoFit/>
          </a:bodyPr>
          <a:lstStyle/>
          <a:p>
            <a:pPr algn="ctr" fontAlgn="auto">
              <a:spcBef>
                <a:spcPts val="0"/>
              </a:spcBef>
              <a:spcAft>
                <a:spcPts val="0"/>
              </a:spcAft>
              <a:defRPr/>
            </a:pPr>
            <a:endParaRPr lang="pt-BR" sz="1400" b="1" dirty="0" smtClean="0">
              <a:solidFill>
                <a:srgbClr val="C00000"/>
              </a:solidFill>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pt-BR" sz="1400" b="1" dirty="0" smtClean="0">
                <a:solidFill>
                  <a:srgbClr val="C00000"/>
                </a:solidFill>
                <a:effectLst>
                  <a:outerShdw blurRad="38100" dist="38100" dir="2700000" algn="tl">
                    <a:srgbClr val="000000">
                      <a:alpha val="43137"/>
                    </a:srgbClr>
                  </a:outerShdw>
                </a:effectLst>
                <a:latin typeface="+mn-lt"/>
                <a:cs typeface="+mn-cs"/>
              </a:rPr>
              <a:t>Controle da Qualidade </a:t>
            </a:r>
            <a:r>
              <a:rPr lang="pt-BR" sz="1400" b="1" dirty="0" err="1" smtClean="0">
                <a:solidFill>
                  <a:srgbClr val="C00000"/>
                </a:solidFill>
                <a:effectLst>
                  <a:outerShdw blurRad="38100" dist="38100" dir="2700000" algn="tl">
                    <a:srgbClr val="000000">
                      <a:alpha val="43137"/>
                    </a:srgbClr>
                  </a:outerShdw>
                </a:effectLst>
                <a:latin typeface="+mn-lt"/>
                <a:cs typeface="+mn-cs"/>
              </a:rPr>
              <a:t>Reoferecimento</a:t>
            </a:r>
            <a:endParaRPr lang="pt-BR" sz="1400" b="1" dirty="0" smtClean="0">
              <a:solidFill>
                <a:srgbClr val="C00000"/>
              </a:solidFill>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pt-BR" sz="1400" b="1" dirty="0" smtClean="0">
                <a:solidFill>
                  <a:srgbClr val="C00000"/>
                </a:solidFill>
                <a:effectLst>
                  <a:outerShdw blurRad="38100" dist="38100" dir="2700000" algn="tl">
                    <a:srgbClr val="000000">
                      <a:alpha val="43137"/>
                    </a:srgbClr>
                  </a:outerShdw>
                </a:effectLst>
                <a:latin typeface="+mn-lt"/>
                <a:cs typeface="+mn-cs"/>
              </a:rPr>
              <a:t>Ribeirão </a:t>
            </a:r>
            <a:r>
              <a:rPr lang="pt-BR" sz="1400" b="1" dirty="0">
                <a:solidFill>
                  <a:srgbClr val="C00000"/>
                </a:solidFill>
                <a:effectLst>
                  <a:outerShdw blurRad="38100" dist="38100" dir="2700000" algn="tl">
                    <a:srgbClr val="000000">
                      <a:alpha val="43137"/>
                    </a:srgbClr>
                  </a:outerShdw>
                </a:effectLst>
                <a:latin typeface="+mn-lt"/>
                <a:cs typeface="+mn-cs"/>
              </a:rPr>
              <a:t>Preto - 2020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461665"/>
          </a:xfrm>
          <a:prstGeom prst="rect">
            <a:avLst/>
          </a:prstGeom>
        </p:spPr>
        <p:txBody>
          <a:bodyPr wrap="square">
            <a:spAutoFit/>
          </a:bodyPr>
          <a:lstStyle/>
          <a:p>
            <a:pPr algn="ctr"/>
            <a:r>
              <a:rPr lang="pt-BR" sz="2400" b="1" dirty="0" smtClean="0">
                <a:solidFill>
                  <a:schemeClr val="bg1"/>
                </a:solidFill>
                <a:latin typeface="Algerian" pitchFamily="82" charset="0"/>
              </a:rPr>
              <a:t>Ensaio de dissolução </a:t>
            </a:r>
            <a:r>
              <a:rPr lang="pt-BR" sz="2400" b="1" dirty="0" err="1" smtClean="0">
                <a:solidFill>
                  <a:schemeClr val="bg1"/>
                </a:solidFill>
                <a:latin typeface="Algerian" pitchFamily="82" charset="0"/>
              </a:rPr>
              <a:t>dE</a:t>
            </a:r>
            <a:r>
              <a:rPr lang="pt-BR" sz="2400" b="1" dirty="0" smtClean="0">
                <a:solidFill>
                  <a:schemeClr val="bg1"/>
                </a:solidFill>
                <a:latin typeface="Algerian" pitchFamily="82" charset="0"/>
              </a:rPr>
              <a:t> </a:t>
            </a:r>
            <a:r>
              <a:rPr lang="pt-BR" sz="2400" b="1" dirty="0" smtClean="0">
                <a:solidFill>
                  <a:schemeClr val="bg1"/>
                </a:solidFill>
                <a:latin typeface="Algerian" pitchFamily="82" charset="0"/>
              </a:rPr>
              <a:t>adesivos </a:t>
            </a:r>
            <a:r>
              <a:rPr lang="pt-BR" sz="2400" b="1" dirty="0" err="1" smtClean="0">
                <a:solidFill>
                  <a:schemeClr val="bg1"/>
                </a:solidFill>
                <a:latin typeface="Algerian" pitchFamily="82" charset="0"/>
              </a:rPr>
              <a:t>transdérmicos</a:t>
            </a:r>
            <a:endParaRPr lang="pt-BR" sz="2400" b="1" dirty="0">
              <a:solidFill>
                <a:schemeClr val="bg1"/>
              </a:solidFill>
              <a:latin typeface="Algerian" pitchFamily="82" charset="0"/>
            </a:endParaRPr>
          </a:p>
        </p:txBody>
      </p:sp>
      <p:sp>
        <p:nvSpPr>
          <p:cNvPr id="5" name="CaixaDeTexto 4"/>
          <p:cNvSpPr txBox="1"/>
          <p:nvPr/>
        </p:nvSpPr>
        <p:spPr>
          <a:xfrm>
            <a:off x="0" y="2357430"/>
            <a:ext cx="2786050" cy="1200329"/>
          </a:xfrm>
          <a:prstGeom prst="rect">
            <a:avLst/>
          </a:prstGeom>
          <a:noFill/>
        </p:spPr>
        <p:txBody>
          <a:bodyPr wrap="square" rtlCol="0">
            <a:spAutoFit/>
          </a:bodyPr>
          <a:lstStyle/>
          <a:p>
            <a:pPr algn="ctr"/>
            <a:r>
              <a:rPr lang="pt-BR" sz="2400" b="1" dirty="0" smtClean="0">
                <a:solidFill>
                  <a:schemeClr val="bg1"/>
                </a:solidFill>
              </a:rPr>
              <a:t>Teste de Dissolução de Adesivos </a:t>
            </a:r>
            <a:r>
              <a:rPr lang="pt-BR" sz="2400" b="1" dirty="0" err="1" smtClean="0">
                <a:solidFill>
                  <a:schemeClr val="bg1"/>
                </a:solidFill>
              </a:rPr>
              <a:t>Transdérmicos</a:t>
            </a:r>
            <a:endParaRPr lang="pt-BR" sz="2400" b="1" dirty="0">
              <a:solidFill>
                <a:schemeClr val="bg1"/>
              </a:solidFill>
            </a:endParaRPr>
          </a:p>
        </p:txBody>
      </p:sp>
      <p:sp>
        <p:nvSpPr>
          <p:cNvPr id="9" name="CaixaDeTexto 8"/>
          <p:cNvSpPr txBox="1"/>
          <p:nvPr/>
        </p:nvSpPr>
        <p:spPr>
          <a:xfrm>
            <a:off x="3286116" y="2643182"/>
            <a:ext cx="1857388" cy="830997"/>
          </a:xfrm>
          <a:prstGeom prst="rect">
            <a:avLst/>
          </a:prstGeom>
          <a:noFill/>
        </p:spPr>
        <p:txBody>
          <a:bodyPr wrap="square" rtlCol="0">
            <a:spAutoFit/>
          </a:bodyPr>
          <a:lstStyle/>
          <a:p>
            <a:r>
              <a:rPr lang="pt-BR" sz="2400" b="1" dirty="0" smtClean="0">
                <a:solidFill>
                  <a:schemeClr val="bg1"/>
                </a:solidFill>
              </a:rPr>
              <a:t>Aparelhos empregados</a:t>
            </a:r>
            <a:endParaRPr lang="pt-BR" sz="2400" b="1" dirty="0">
              <a:solidFill>
                <a:schemeClr val="bg1"/>
              </a:solidFill>
            </a:endParaRPr>
          </a:p>
        </p:txBody>
      </p:sp>
      <p:sp>
        <p:nvSpPr>
          <p:cNvPr id="10" name="Chave esquerda 9"/>
          <p:cNvSpPr/>
          <p:nvPr/>
        </p:nvSpPr>
        <p:spPr>
          <a:xfrm>
            <a:off x="5072066" y="1928802"/>
            <a:ext cx="285752" cy="2643206"/>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pt-BR"/>
          </a:p>
        </p:txBody>
      </p:sp>
      <p:sp>
        <p:nvSpPr>
          <p:cNvPr id="11" name="Seta para a direita 10"/>
          <p:cNvSpPr/>
          <p:nvPr/>
        </p:nvSpPr>
        <p:spPr>
          <a:xfrm>
            <a:off x="2643174" y="2857496"/>
            <a:ext cx="571504" cy="21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CaixaDeTexto 11"/>
          <p:cNvSpPr txBox="1"/>
          <p:nvPr/>
        </p:nvSpPr>
        <p:spPr>
          <a:xfrm>
            <a:off x="5286380" y="2000240"/>
            <a:ext cx="3000396" cy="461665"/>
          </a:xfrm>
          <a:prstGeom prst="rect">
            <a:avLst/>
          </a:prstGeom>
          <a:noFill/>
        </p:spPr>
        <p:txBody>
          <a:bodyPr wrap="square" rtlCol="0">
            <a:spAutoFit/>
          </a:bodyPr>
          <a:lstStyle/>
          <a:p>
            <a:r>
              <a:rPr lang="pt-BR" sz="2400" b="1" dirty="0" smtClean="0">
                <a:solidFill>
                  <a:schemeClr val="bg1"/>
                </a:solidFill>
              </a:rPr>
              <a:t>Aparelho com disco</a:t>
            </a:r>
            <a:endParaRPr lang="pt-BR" sz="2400" b="1" dirty="0">
              <a:solidFill>
                <a:schemeClr val="bg1"/>
              </a:solidFill>
            </a:endParaRPr>
          </a:p>
        </p:txBody>
      </p:sp>
      <p:sp>
        <p:nvSpPr>
          <p:cNvPr id="13" name="CaixaDeTexto 12"/>
          <p:cNvSpPr txBox="1"/>
          <p:nvPr/>
        </p:nvSpPr>
        <p:spPr>
          <a:xfrm>
            <a:off x="5286380" y="2928934"/>
            <a:ext cx="2786082" cy="461665"/>
          </a:xfrm>
          <a:prstGeom prst="rect">
            <a:avLst/>
          </a:prstGeom>
          <a:noFill/>
        </p:spPr>
        <p:txBody>
          <a:bodyPr wrap="square" rtlCol="0">
            <a:spAutoFit/>
          </a:bodyPr>
          <a:lstStyle/>
          <a:p>
            <a:r>
              <a:rPr lang="pt-BR" sz="2400" b="1" dirty="0" smtClean="0">
                <a:solidFill>
                  <a:schemeClr val="bg1"/>
                </a:solidFill>
              </a:rPr>
              <a:t>Aparelho da célula</a:t>
            </a:r>
            <a:endParaRPr lang="pt-BR" sz="2400" b="1" dirty="0">
              <a:solidFill>
                <a:schemeClr val="bg1"/>
              </a:solidFill>
            </a:endParaRPr>
          </a:p>
        </p:txBody>
      </p:sp>
      <p:sp>
        <p:nvSpPr>
          <p:cNvPr id="14" name="CaixaDeTexto 13"/>
          <p:cNvSpPr txBox="1"/>
          <p:nvPr/>
        </p:nvSpPr>
        <p:spPr>
          <a:xfrm>
            <a:off x="5429256" y="3929066"/>
            <a:ext cx="2714644" cy="461665"/>
          </a:xfrm>
          <a:prstGeom prst="rect">
            <a:avLst/>
          </a:prstGeom>
          <a:noFill/>
        </p:spPr>
        <p:txBody>
          <a:bodyPr wrap="square" rtlCol="0">
            <a:spAutoFit/>
          </a:bodyPr>
          <a:lstStyle/>
          <a:p>
            <a:r>
              <a:rPr lang="pt-BR" sz="2400" b="1" dirty="0" smtClean="0">
                <a:solidFill>
                  <a:schemeClr val="bg1"/>
                </a:solidFill>
              </a:rPr>
              <a:t>Cilindro rotativo</a:t>
            </a:r>
            <a:endParaRPr lang="pt-BR" sz="24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srcRect l="28583" t="25580" r="36282" b="45129"/>
          <a:stretch>
            <a:fillRect/>
          </a:stretch>
        </p:blipFill>
        <p:spPr bwMode="auto">
          <a:xfrm>
            <a:off x="1357290" y="1714488"/>
            <a:ext cx="6858048" cy="3214710"/>
          </a:xfrm>
          <a:prstGeom prst="rect">
            <a:avLst/>
          </a:prstGeom>
          <a:noFill/>
          <a:ln w="9525">
            <a:noFill/>
            <a:miter lim="800000"/>
            <a:headEnd/>
            <a:tailEnd/>
          </a:ln>
          <a:effectLst/>
        </p:spPr>
      </p:pic>
      <p:sp>
        <p:nvSpPr>
          <p:cNvPr id="5" name="Retângulo 4"/>
          <p:cNvSpPr/>
          <p:nvPr/>
        </p:nvSpPr>
        <p:spPr>
          <a:xfrm>
            <a:off x="0" y="0"/>
            <a:ext cx="9144000" cy="954107"/>
          </a:xfrm>
          <a:prstGeom prst="rect">
            <a:avLst/>
          </a:prstGeom>
        </p:spPr>
        <p:txBody>
          <a:bodyPr wrap="square">
            <a:spAutoFit/>
          </a:bodyPr>
          <a:lstStyle/>
          <a:p>
            <a:pPr algn="ctr"/>
            <a:r>
              <a:rPr lang="pt-BR" sz="2800" b="1" dirty="0" smtClean="0">
                <a:solidFill>
                  <a:schemeClr val="bg1"/>
                </a:solidFill>
                <a:latin typeface="Algerian" pitchFamily="82" charset="0"/>
              </a:rPr>
              <a:t>Ensaio de dissolução </a:t>
            </a:r>
            <a:r>
              <a:rPr lang="pt-BR" sz="2800" b="1" dirty="0" smtClean="0">
                <a:solidFill>
                  <a:schemeClr val="bg1"/>
                </a:solidFill>
                <a:latin typeface="Algerian" pitchFamily="82" charset="0"/>
              </a:rPr>
              <a:t>de </a:t>
            </a:r>
            <a:r>
              <a:rPr lang="pt-BR" sz="2800" b="1" dirty="0" smtClean="0">
                <a:solidFill>
                  <a:schemeClr val="bg1"/>
                </a:solidFill>
                <a:latin typeface="Algerian" pitchFamily="82" charset="0"/>
              </a:rPr>
              <a:t>adesivos </a:t>
            </a:r>
            <a:r>
              <a:rPr lang="pt-BR" sz="2800" b="1" dirty="0" err="1" smtClean="0">
                <a:solidFill>
                  <a:schemeClr val="bg1"/>
                </a:solidFill>
                <a:latin typeface="Algerian" pitchFamily="82" charset="0"/>
              </a:rPr>
              <a:t>transdérmicos</a:t>
            </a:r>
            <a:endParaRPr lang="pt-BR" sz="2800" b="1" dirty="0">
              <a:solidFill>
                <a:schemeClr val="bg1"/>
              </a:solidFill>
              <a:latin typeface="Algerian" pitchFamily="82" charset="0"/>
            </a:endParaRPr>
          </a:p>
        </p:txBody>
      </p:sp>
      <p:sp>
        <p:nvSpPr>
          <p:cNvPr id="6" name="Retângulo 5"/>
          <p:cNvSpPr/>
          <p:nvPr/>
        </p:nvSpPr>
        <p:spPr>
          <a:xfrm>
            <a:off x="1285852" y="5072074"/>
            <a:ext cx="7000924" cy="584775"/>
          </a:xfrm>
          <a:prstGeom prst="rect">
            <a:avLst/>
          </a:prstGeom>
        </p:spPr>
        <p:txBody>
          <a:bodyPr wrap="square">
            <a:spAutoFit/>
          </a:bodyPr>
          <a:lstStyle/>
          <a:p>
            <a:r>
              <a:rPr lang="pt-BR" b="1" dirty="0" smtClean="0">
                <a:solidFill>
                  <a:schemeClr val="bg1"/>
                </a:solidFill>
              </a:rPr>
              <a:t>Equipamento de dissolução de pá e disco para adesivos </a:t>
            </a:r>
            <a:r>
              <a:rPr lang="pt-BR" b="1" dirty="0" err="1" smtClean="0">
                <a:solidFill>
                  <a:schemeClr val="bg1"/>
                </a:solidFill>
              </a:rPr>
              <a:t>transdérmicos</a:t>
            </a:r>
            <a:r>
              <a:rPr lang="pt-BR" b="1" dirty="0" smtClean="0">
                <a:solidFill>
                  <a:schemeClr val="bg1"/>
                </a:solidFill>
              </a:rPr>
              <a:t>. </a:t>
            </a:r>
            <a:r>
              <a:rPr lang="pt-BR" sz="1400" b="1" dirty="0" smtClean="0">
                <a:solidFill>
                  <a:schemeClr val="bg1"/>
                </a:solidFill>
              </a:rPr>
              <a:t>Adaptado da </a:t>
            </a:r>
            <a:r>
              <a:rPr lang="pt-BR" sz="1400" b="1" dirty="0" err="1" smtClean="0">
                <a:solidFill>
                  <a:schemeClr val="bg1"/>
                </a:solidFill>
              </a:rPr>
              <a:t>Farmacopeia</a:t>
            </a:r>
            <a:r>
              <a:rPr lang="pt-BR" sz="1400" b="1" dirty="0" smtClean="0">
                <a:solidFill>
                  <a:schemeClr val="bg1"/>
                </a:solidFill>
              </a:rPr>
              <a:t> Portuguesa 9.0. </a:t>
            </a:r>
            <a:endParaRPr lang="pt-BR" sz="1400" b="1" dirty="0">
              <a:solidFill>
                <a:schemeClr val="bg1"/>
              </a:solidFill>
            </a:endParaRPr>
          </a:p>
        </p:txBody>
      </p:sp>
      <p:sp>
        <p:nvSpPr>
          <p:cNvPr id="7" name="Retângulo 6"/>
          <p:cNvSpPr/>
          <p:nvPr/>
        </p:nvSpPr>
        <p:spPr>
          <a:xfrm>
            <a:off x="0" y="5929330"/>
            <a:ext cx="9144000" cy="646331"/>
          </a:xfrm>
          <a:prstGeom prst="rect">
            <a:avLst/>
          </a:prstGeom>
        </p:spPr>
        <p:txBody>
          <a:bodyPr wrap="square">
            <a:spAutoFit/>
          </a:bodyPr>
          <a:lstStyle/>
          <a:p>
            <a:pPr algn="just"/>
            <a:r>
              <a:rPr lang="pt-BR" sz="1200" b="1" dirty="0" smtClean="0">
                <a:solidFill>
                  <a:schemeClr val="bg1"/>
                </a:solidFill>
              </a:rPr>
              <a:t>Fonte: </a:t>
            </a:r>
            <a:r>
              <a:rPr lang="pt-BR" sz="1200" dirty="0" err="1" smtClean="0">
                <a:solidFill>
                  <a:schemeClr val="bg1"/>
                </a:solidFill>
              </a:rPr>
              <a:t>Gory</a:t>
            </a:r>
            <a:r>
              <a:rPr lang="pt-BR" sz="1200" dirty="0" smtClean="0">
                <a:solidFill>
                  <a:schemeClr val="bg1"/>
                </a:solidFill>
              </a:rPr>
              <a:t> </a:t>
            </a:r>
            <a:r>
              <a:rPr lang="pt-BR" sz="1200" dirty="0" err="1" smtClean="0">
                <a:solidFill>
                  <a:schemeClr val="bg1"/>
                </a:solidFill>
              </a:rPr>
              <a:t>Jelithza</a:t>
            </a:r>
            <a:r>
              <a:rPr lang="pt-BR" sz="1200" dirty="0" smtClean="0">
                <a:solidFill>
                  <a:schemeClr val="bg1"/>
                </a:solidFill>
              </a:rPr>
              <a:t> Ferreira Leite dos Santos. Ensaio de Dissolução das Formas Farmacêuticas: Aplicações na Investigação Científica e na Indústria Farmacêutica. Dissertação apresentada à Universidade Fernando Pessoa como parte dos requisitos para a obtenção do grau de Mestre em Ciências Farmacêuticas.Universidade Fernando Pessoa Faculdade de Ciências da Saúde Porto, 2012.</a:t>
            </a:r>
            <a:endParaRPr lang="pt-BR" sz="1200" dirty="0">
              <a:solidFill>
                <a:schemeClr val="bg1"/>
              </a:solidFill>
            </a:endParaRPr>
          </a:p>
        </p:txBody>
      </p:sp>
      <p:sp>
        <p:nvSpPr>
          <p:cNvPr id="8" name="Retângulo 7"/>
          <p:cNvSpPr/>
          <p:nvPr/>
        </p:nvSpPr>
        <p:spPr>
          <a:xfrm>
            <a:off x="428596" y="1071546"/>
            <a:ext cx="5004255" cy="523220"/>
          </a:xfrm>
          <a:prstGeom prst="rect">
            <a:avLst/>
          </a:prstGeom>
        </p:spPr>
        <p:txBody>
          <a:bodyPr wrap="none">
            <a:spAutoFit/>
          </a:bodyPr>
          <a:lstStyle/>
          <a:p>
            <a:r>
              <a:rPr lang="pt-BR" sz="2800" b="1" dirty="0" smtClean="0">
                <a:solidFill>
                  <a:srgbClr val="C00000"/>
                </a:solidFill>
              </a:rPr>
              <a:t>Método do aparelho com disco-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srcRect l="29132" t="27533" r="36282" b="41224"/>
          <a:stretch>
            <a:fillRect/>
          </a:stretch>
        </p:blipFill>
        <p:spPr bwMode="auto">
          <a:xfrm>
            <a:off x="1285852" y="1785926"/>
            <a:ext cx="6750891" cy="3429024"/>
          </a:xfrm>
          <a:prstGeom prst="rect">
            <a:avLst/>
          </a:prstGeom>
          <a:noFill/>
          <a:ln w="9525">
            <a:noFill/>
            <a:miter lim="800000"/>
            <a:headEnd/>
            <a:tailEnd/>
          </a:ln>
          <a:effectLst/>
        </p:spPr>
      </p:pic>
      <p:sp>
        <p:nvSpPr>
          <p:cNvPr id="5" name="Retângulo 4"/>
          <p:cNvSpPr/>
          <p:nvPr/>
        </p:nvSpPr>
        <p:spPr>
          <a:xfrm>
            <a:off x="0" y="0"/>
            <a:ext cx="9144000" cy="954107"/>
          </a:xfrm>
          <a:prstGeom prst="rect">
            <a:avLst/>
          </a:prstGeom>
        </p:spPr>
        <p:txBody>
          <a:bodyPr wrap="square">
            <a:spAutoFit/>
          </a:bodyPr>
          <a:lstStyle/>
          <a:p>
            <a:pPr algn="ctr"/>
            <a:r>
              <a:rPr lang="pt-BR" sz="2800" b="1" dirty="0" smtClean="0">
                <a:solidFill>
                  <a:schemeClr val="bg1"/>
                </a:solidFill>
                <a:latin typeface="Algerian" pitchFamily="82" charset="0"/>
              </a:rPr>
              <a:t>Ensaio de dissolução </a:t>
            </a:r>
            <a:r>
              <a:rPr lang="pt-BR" sz="2800" b="1" dirty="0" smtClean="0">
                <a:solidFill>
                  <a:schemeClr val="bg1"/>
                </a:solidFill>
                <a:latin typeface="Algerian" pitchFamily="82" charset="0"/>
              </a:rPr>
              <a:t>de </a:t>
            </a:r>
            <a:r>
              <a:rPr lang="pt-BR" sz="2800" b="1" dirty="0" smtClean="0">
                <a:solidFill>
                  <a:schemeClr val="bg1"/>
                </a:solidFill>
                <a:latin typeface="Algerian" pitchFamily="82" charset="0"/>
              </a:rPr>
              <a:t>adesivos </a:t>
            </a:r>
            <a:r>
              <a:rPr lang="pt-BR" sz="2800" b="1" dirty="0" err="1" smtClean="0">
                <a:solidFill>
                  <a:schemeClr val="bg1"/>
                </a:solidFill>
                <a:latin typeface="Algerian" pitchFamily="82" charset="0"/>
              </a:rPr>
              <a:t>transdérmicos</a:t>
            </a:r>
            <a:endParaRPr lang="pt-BR" sz="2800" b="1" dirty="0">
              <a:solidFill>
                <a:schemeClr val="bg1"/>
              </a:solidFill>
              <a:latin typeface="Algerian" pitchFamily="82" charset="0"/>
            </a:endParaRPr>
          </a:p>
        </p:txBody>
      </p:sp>
      <p:sp>
        <p:nvSpPr>
          <p:cNvPr id="6" name="Retângulo 5"/>
          <p:cNvSpPr/>
          <p:nvPr/>
        </p:nvSpPr>
        <p:spPr>
          <a:xfrm>
            <a:off x="1214414" y="1214422"/>
            <a:ext cx="2928958" cy="523220"/>
          </a:xfrm>
          <a:prstGeom prst="rect">
            <a:avLst/>
          </a:prstGeom>
        </p:spPr>
        <p:txBody>
          <a:bodyPr wrap="square">
            <a:spAutoFit/>
          </a:bodyPr>
          <a:lstStyle/>
          <a:p>
            <a:r>
              <a:rPr lang="pt-BR" sz="2800" b="1" dirty="0" smtClean="0">
                <a:solidFill>
                  <a:srgbClr val="7030A0"/>
                </a:solidFill>
              </a:rPr>
              <a:t>Método da célula</a:t>
            </a:r>
            <a:endParaRPr lang="pt-BR" sz="2800" b="1" dirty="0">
              <a:solidFill>
                <a:srgbClr val="7030A0"/>
              </a:solidFill>
            </a:endParaRPr>
          </a:p>
        </p:txBody>
      </p:sp>
      <p:sp>
        <p:nvSpPr>
          <p:cNvPr id="7" name="Retângulo 6"/>
          <p:cNvSpPr/>
          <p:nvPr/>
        </p:nvSpPr>
        <p:spPr>
          <a:xfrm>
            <a:off x="0" y="5643578"/>
            <a:ext cx="9144000" cy="954107"/>
          </a:xfrm>
          <a:prstGeom prst="rect">
            <a:avLst/>
          </a:prstGeom>
        </p:spPr>
        <p:txBody>
          <a:bodyPr wrap="square">
            <a:spAutoFit/>
          </a:bodyPr>
          <a:lstStyle/>
          <a:p>
            <a:pPr algn="just"/>
            <a:r>
              <a:rPr lang="pt-BR" sz="1400" b="1" dirty="0" smtClean="0">
                <a:solidFill>
                  <a:schemeClr val="bg1"/>
                </a:solidFill>
              </a:rPr>
              <a:t>Fonte: </a:t>
            </a:r>
            <a:r>
              <a:rPr lang="pt-BR" sz="1400" dirty="0" err="1" smtClean="0">
                <a:solidFill>
                  <a:schemeClr val="bg1"/>
                </a:solidFill>
              </a:rPr>
              <a:t>Gory</a:t>
            </a:r>
            <a:r>
              <a:rPr lang="pt-BR" sz="1400" dirty="0" smtClean="0">
                <a:solidFill>
                  <a:schemeClr val="bg1"/>
                </a:solidFill>
              </a:rPr>
              <a:t> </a:t>
            </a:r>
            <a:r>
              <a:rPr lang="pt-BR" sz="1400" dirty="0" err="1" smtClean="0">
                <a:solidFill>
                  <a:schemeClr val="bg1"/>
                </a:solidFill>
              </a:rPr>
              <a:t>Jelithza</a:t>
            </a:r>
            <a:r>
              <a:rPr lang="pt-BR" sz="1400" dirty="0" smtClean="0">
                <a:solidFill>
                  <a:schemeClr val="bg1"/>
                </a:solidFill>
              </a:rPr>
              <a:t> Ferreira Leite dos Santos. Ensaio de Dissolução das Formas Farmacêuticas: Aplicações na Investigação Científica e na Indústria Farmacêutica. Dissertação apresentada à Universidade Fernando Pessoa como parte dos requisitos para a obtenção do grau de Mestre em Ciências Farmacêuticas.Universidade Fernando Pessoa Faculdade de Ciências da Saúde Porto, 2012.</a:t>
            </a:r>
            <a:endParaRPr lang="pt-BR" sz="14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85720" y="1142984"/>
            <a:ext cx="3713837" cy="461665"/>
          </a:xfrm>
          <a:prstGeom prst="rect">
            <a:avLst/>
          </a:prstGeom>
        </p:spPr>
        <p:txBody>
          <a:bodyPr wrap="none">
            <a:spAutoFit/>
          </a:bodyPr>
          <a:lstStyle/>
          <a:p>
            <a:r>
              <a:rPr lang="pt-BR" sz="2400" b="1" dirty="0" smtClean="0">
                <a:solidFill>
                  <a:srgbClr val="FF0000"/>
                </a:solidFill>
              </a:rPr>
              <a:t>Método do cilindro rotativo</a:t>
            </a:r>
            <a:endParaRPr lang="pt-BR" sz="2400" b="1" dirty="0">
              <a:solidFill>
                <a:srgbClr val="FF0000"/>
              </a:solidFill>
            </a:endParaRPr>
          </a:p>
        </p:txBody>
      </p:sp>
      <p:sp>
        <p:nvSpPr>
          <p:cNvPr id="5" name="Retângulo 4"/>
          <p:cNvSpPr/>
          <p:nvPr/>
        </p:nvSpPr>
        <p:spPr>
          <a:xfrm>
            <a:off x="0" y="0"/>
            <a:ext cx="9144000" cy="954107"/>
          </a:xfrm>
          <a:prstGeom prst="rect">
            <a:avLst/>
          </a:prstGeom>
        </p:spPr>
        <p:txBody>
          <a:bodyPr wrap="square">
            <a:spAutoFit/>
          </a:bodyPr>
          <a:lstStyle/>
          <a:p>
            <a:pPr algn="ctr"/>
            <a:r>
              <a:rPr lang="pt-BR" sz="2800" b="1" dirty="0" smtClean="0">
                <a:solidFill>
                  <a:schemeClr val="bg1"/>
                </a:solidFill>
                <a:latin typeface="Algerian" pitchFamily="82" charset="0"/>
              </a:rPr>
              <a:t>Ensaio de dissolução </a:t>
            </a:r>
            <a:r>
              <a:rPr lang="pt-BR" sz="2800" b="1" dirty="0" smtClean="0">
                <a:solidFill>
                  <a:schemeClr val="bg1"/>
                </a:solidFill>
                <a:latin typeface="Algerian" pitchFamily="82" charset="0"/>
              </a:rPr>
              <a:t>de </a:t>
            </a:r>
            <a:r>
              <a:rPr lang="pt-BR" sz="2800" b="1" dirty="0" smtClean="0">
                <a:solidFill>
                  <a:schemeClr val="bg1"/>
                </a:solidFill>
                <a:latin typeface="Algerian" pitchFamily="82" charset="0"/>
              </a:rPr>
              <a:t>adesivos </a:t>
            </a:r>
            <a:r>
              <a:rPr lang="pt-BR" sz="2800" b="1" dirty="0" err="1" smtClean="0">
                <a:solidFill>
                  <a:schemeClr val="bg1"/>
                </a:solidFill>
                <a:latin typeface="Algerian" pitchFamily="82" charset="0"/>
              </a:rPr>
              <a:t>transdérmicos</a:t>
            </a:r>
            <a:endParaRPr lang="pt-BR" sz="2800" b="1" dirty="0">
              <a:solidFill>
                <a:schemeClr val="bg1"/>
              </a:solidFill>
              <a:latin typeface="Algerian" pitchFamily="82" charset="0"/>
            </a:endParaRPr>
          </a:p>
        </p:txBody>
      </p:sp>
      <p:pic>
        <p:nvPicPr>
          <p:cNvPr id="45058" name="Picture 2" descr="C:\Users\Maria José V Fonseca\Pictures\Controle da qualidade\transdermicos.png"/>
          <p:cNvPicPr>
            <a:picLocks noChangeAspect="1" noChangeArrowheads="1"/>
          </p:cNvPicPr>
          <p:nvPr/>
        </p:nvPicPr>
        <p:blipFill>
          <a:blip r:embed="rId3"/>
          <a:srcRect/>
          <a:stretch>
            <a:fillRect/>
          </a:stretch>
        </p:blipFill>
        <p:spPr bwMode="auto">
          <a:xfrm>
            <a:off x="4572000" y="1285860"/>
            <a:ext cx="4214842" cy="4009796"/>
          </a:xfrm>
          <a:prstGeom prst="rect">
            <a:avLst/>
          </a:prstGeom>
          <a:noFill/>
        </p:spPr>
      </p:pic>
      <p:sp>
        <p:nvSpPr>
          <p:cNvPr id="7" name="Retângulo 6"/>
          <p:cNvSpPr/>
          <p:nvPr/>
        </p:nvSpPr>
        <p:spPr>
          <a:xfrm>
            <a:off x="0" y="4214818"/>
            <a:ext cx="4714908" cy="1092607"/>
          </a:xfrm>
          <a:prstGeom prst="rect">
            <a:avLst/>
          </a:prstGeom>
        </p:spPr>
        <p:txBody>
          <a:bodyPr wrap="square">
            <a:spAutoFit/>
          </a:bodyPr>
          <a:lstStyle/>
          <a:p>
            <a:r>
              <a:rPr lang="pt-BR" b="1" dirty="0" smtClean="0">
                <a:solidFill>
                  <a:schemeClr val="bg1"/>
                </a:solidFill>
              </a:rPr>
              <a:t>Agitador cilíndrico para os ensaios de dissolução nos adesivos </a:t>
            </a:r>
            <a:r>
              <a:rPr lang="pt-BR" b="1" dirty="0" err="1" smtClean="0">
                <a:solidFill>
                  <a:schemeClr val="bg1"/>
                </a:solidFill>
              </a:rPr>
              <a:t>transdérmicos</a:t>
            </a:r>
            <a:r>
              <a:rPr lang="pt-BR" b="1" dirty="0" smtClean="0">
                <a:solidFill>
                  <a:schemeClr val="bg1"/>
                </a:solidFill>
              </a:rPr>
              <a:t> (dimensões em centímetros). </a:t>
            </a:r>
            <a:r>
              <a:rPr lang="pt-BR" sz="1100" b="1" dirty="0" smtClean="0">
                <a:solidFill>
                  <a:schemeClr val="bg1"/>
                </a:solidFill>
              </a:rPr>
              <a:t>Adaptado da </a:t>
            </a:r>
            <a:r>
              <a:rPr lang="pt-BR" sz="1100" b="1" dirty="0" err="1" smtClean="0">
                <a:solidFill>
                  <a:schemeClr val="bg1"/>
                </a:solidFill>
              </a:rPr>
              <a:t>Farmacopeia</a:t>
            </a:r>
            <a:r>
              <a:rPr lang="pt-BR" sz="1100" b="1" dirty="0" smtClean="0">
                <a:solidFill>
                  <a:schemeClr val="bg1"/>
                </a:solidFill>
              </a:rPr>
              <a:t> Portuguesa 9.0.</a:t>
            </a:r>
            <a:endParaRPr lang="pt-BR" sz="1100" b="1" dirty="0">
              <a:solidFill>
                <a:schemeClr val="bg1"/>
              </a:solidFill>
            </a:endParaRPr>
          </a:p>
        </p:txBody>
      </p:sp>
      <p:sp>
        <p:nvSpPr>
          <p:cNvPr id="8" name="Retângulo 7"/>
          <p:cNvSpPr/>
          <p:nvPr/>
        </p:nvSpPr>
        <p:spPr>
          <a:xfrm>
            <a:off x="0" y="5903893"/>
            <a:ext cx="9144000" cy="954107"/>
          </a:xfrm>
          <a:prstGeom prst="rect">
            <a:avLst/>
          </a:prstGeom>
        </p:spPr>
        <p:txBody>
          <a:bodyPr wrap="square">
            <a:spAutoFit/>
          </a:bodyPr>
          <a:lstStyle/>
          <a:p>
            <a:pPr algn="just"/>
            <a:r>
              <a:rPr lang="pt-BR" sz="1400" b="1" dirty="0" smtClean="0">
                <a:solidFill>
                  <a:schemeClr val="bg1"/>
                </a:solidFill>
              </a:rPr>
              <a:t>Fonte: </a:t>
            </a:r>
            <a:r>
              <a:rPr lang="pt-BR" sz="1400" dirty="0" err="1" smtClean="0">
                <a:solidFill>
                  <a:schemeClr val="bg1"/>
                </a:solidFill>
              </a:rPr>
              <a:t>Gory</a:t>
            </a:r>
            <a:r>
              <a:rPr lang="pt-BR" sz="1400" dirty="0" smtClean="0">
                <a:solidFill>
                  <a:schemeClr val="bg1"/>
                </a:solidFill>
              </a:rPr>
              <a:t> </a:t>
            </a:r>
            <a:r>
              <a:rPr lang="pt-BR" sz="1400" dirty="0" err="1" smtClean="0">
                <a:solidFill>
                  <a:schemeClr val="bg1"/>
                </a:solidFill>
              </a:rPr>
              <a:t>Jelithza</a:t>
            </a:r>
            <a:r>
              <a:rPr lang="pt-BR" sz="1400" dirty="0" smtClean="0">
                <a:solidFill>
                  <a:schemeClr val="bg1"/>
                </a:solidFill>
              </a:rPr>
              <a:t> Ferreira Leite dos Santos. Ensaio de Dissolução das Formas Farmacêuticas: Aplicações na Investigação Científica e na Indústria Farmacêutica. Dissertação apresentada à Universidade Fernando Pessoa como parte dos requisitos para a obtenção do grau de Mestre em Ciências Farmacêuticas.Universidade Fernando Pessoa Faculdade de Ciências da Saúde Porto, 2012.</a:t>
            </a:r>
            <a:endParaRPr lang="pt-BR" sz="1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42910" y="0"/>
            <a:ext cx="7786742" cy="523220"/>
          </a:xfrm>
          <a:prstGeom prst="rect">
            <a:avLst/>
          </a:prstGeom>
          <a:noFill/>
        </p:spPr>
        <p:txBody>
          <a:bodyPr wrap="square" rtlCol="0">
            <a:spAutoFit/>
          </a:bodyPr>
          <a:lstStyle/>
          <a:p>
            <a:pPr algn="ctr"/>
            <a:r>
              <a:rPr lang="pt-BR" sz="2800" b="1" dirty="0" smtClean="0">
                <a:solidFill>
                  <a:schemeClr val="bg1"/>
                </a:solidFill>
                <a:latin typeface="Algerian" pitchFamily="82" charset="0"/>
              </a:rPr>
              <a:t>Desenvolvimento do Teste de Dissolução</a:t>
            </a:r>
            <a:endParaRPr lang="pt-BR" sz="2800" b="1" dirty="0">
              <a:solidFill>
                <a:schemeClr val="bg1"/>
              </a:solidFill>
              <a:latin typeface="Algerian" pitchFamily="82" charset="0"/>
            </a:endParaRPr>
          </a:p>
        </p:txBody>
      </p:sp>
      <p:pic>
        <p:nvPicPr>
          <p:cNvPr id="8" name="Picture 2"/>
          <p:cNvPicPr>
            <a:picLocks noChangeAspect="1" noChangeArrowheads="1"/>
          </p:cNvPicPr>
          <p:nvPr/>
        </p:nvPicPr>
        <p:blipFill>
          <a:blip r:embed="rId3" cstate="print"/>
          <a:srcRect/>
          <a:stretch>
            <a:fillRect/>
          </a:stretch>
        </p:blipFill>
        <p:spPr bwMode="auto">
          <a:xfrm>
            <a:off x="0" y="1071546"/>
            <a:ext cx="4740143" cy="3998417"/>
          </a:xfrm>
          <a:prstGeom prst="rect">
            <a:avLst/>
          </a:prstGeom>
          <a:noFill/>
          <a:ln w="9525">
            <a:noFill/>
            <a:miter lim="800000"/>
            <a:headEnd/>
            <a:tailEnd/>
          </a:ln>
        </p:spPr>
      </p:pic>
      <p:sp>
        <p:nvSpPr>
          <p:cNvPr id="9" name="Seta para a direita 8"/>
          <p:cNvSpPr/>
          <p:nvPr/>
        </p:nvSpPr>
        <p:spPr>
          <a:xfrm>
            <a:off x="4786314" y="2714620"/>
            <a:ext cx="642942" cy="50006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a:p>
        </p:txBody>
      </p:sp>
      <p:sp>
        <p:nvSpPr>
          <p:cNvPr id="10" name="CaixaDeTexto 9"/>
          <p:cNvSpPr txBox="1"/>
          <p:nvPr/>
        </p:nvSpPr>
        <p:spPr>
          <a:xfrm>
            <a:off x="5429256" y="2214554"/>
            <a:ext cx="3500430" cy="2308324"/>
          </a:xfrm>
          <a:prstGeom prst="rect">
            <a:avLst/>
          </a:prstGeom>
          <a:noFill/>
        </p:spPr>
        <p:txBody>
          <a:bodyPr wrap="square" rtlCol="0">
            <a:spAutoFit/>
          </a:bodyPr>
          <a:lstStyle/>
          <a:p>
            <a:r>
              <a:rPr lang="pt-BR" sz="2400" b="1" dirty="0" smtClean="0">
                <a:solidFill>
                  <a:schemeClr val="bg1"/>
                </a:solidFill>
              </a:rPr>
              <a:t>Teste de Dissolução deve ser: </a:t>
            </a:r>
          </a:p>
          <a:p>
            <a:r>
              <a:rPr lang="pt-BR" sz="2400" b="1" dirty="0" smtClean="0">
                <a:solidFill>
                  <a:schemeClr val="bg1"/>
                </a:solidFill>
              </a:rPr>
              <a:t>Discriminativo;</a:t>
            </a:r>
          </a:p>
          <a:p>
            <a:r>
              <a:rPr lang="pt-BR" sz="2400" b="1" dirty="0" smtClean="0">
                <a:solidFill>
                  <a:schemeClr val="bg1"/>
                </a:solidFill>
              </a:rPr>
              <a:t>Preciso; </a:t>
            </a:r>
          </a:p>
          <a:p>
            <a:r>
              <a:rPr lang="pt-BR" sz="2400" b="1" dirty="0" smtClean="0">
                <a:solidFill>
                  <a:schemeClr val="bg1"/>
                </a:solidFill>
              </a:rPr>
              <a:t>Transferível;</a:t>
            </a:r>
          </a:p>
          <a:p>
            <a:r>
              <a:rPr lang="pt-BR" sz="2400" b="1" dirty="0" smtClean="0">
                <a:solidFill>
                  <a:schemeClr val="bg1"/>
                </a:solidFill>
              </a:rPr>
              <a:t>Robusto</a:t>
            </a:r>
            <a:endParaRPr lang="pt-BR" sz="24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9144000" cy="830997"/>
          </a:xfrm>
          <a:prstGeom prst="rect">
            <a:avLst/>
          </a:prstGeom>
          <a:noFill/>
        </p:spPr>
        <p:txBody>
          <a:bodyPr wrap="square" rtlCol="0">
            <a:spAutoFit/>
          </a:bodyPr>
          <a:lstStyle/>
          <a:p>
            <a:pPr algn="ctr"/>
            <a:r>
              <a:rPr lang="pt-BR" sz="2400" b="1" dirty="0" smtClean="0">
                <a:solidFill>
                  <a:schemeClr val="bg1"/>
                </a:solidFill>
                <a:latin typeface="Algerian" pitchFamily="82" charset="0"/>
              </a:rPr>
              <a:t>Teste de Dissolução de Comprimido de Aspirina – Liberação imediata</a:t>
            </a:r>
            <a:endParaRPr lang="pt-BR" sz="2400" b="1" dirty="0">
              <a:solidFill>
                <a:schemeClr val="bg1"/>
              </a:solidFill>
              <a:latin typeface="Algerian" pitchFamily="82" charset="0"/>
            </a:endParaRPr>
          </a:p>
        </p:txBody>
      </p:sp>
      <p:sp>
        <p:nvSpPr>
          <p:cNvPr id="5" name="CaixaDeTexto 4"/>
          <p:cNvSpPr txBox="1"/>
          <p:nvPr/>
        </p:nvSpPr>
        <p:spPr>
          <a:xfrm>
            <a:off x="285720" y="1428736"/>
            <a:ext cx="8643998" cy="1200329"/>
          </a:xfrm>
          <a:prstGeom prst="rect">
            <a:avLst/>
          </a:prstGeom>
          <a:noFill/>
        </p:spPr>
        <p:txBody>
          <a:bodyPr wrap="square" rtlCol="0">
            <a:spAutoFit/>
          </a:bodyPr>
          <a:lstStyle/>
          <a:p>
            <a:r>
              <a:rPr lang="pt-BR" sz="2400" b="1" dirty="0" smtClean="0">
                <a:solidFill>
                  <a:schemeClr val="bg1"/>
                </a:solidFill>
              </a:rPr>
              <a:t>Teste de Dissolução para Comprimido de Aspirina- Limite de Tolerância- 80% da quantidade  de AAS marcada na embalagem deve ser liberada em 30 minutos de teste </a:t>
            </a:r>
            <a:endParaRPr lang="pt-BR" sz="2400" b="1" dirty="0">
              <a:solidFill>
                <a:schemeClr val="bg1"/>
              </a:solidFill>
            </a:endParaRPr>
          </a:p>
        </p:txBody>
      </p:sp>
      <p:sp>
        <p:nvSpPr>
          <p:cNvPr id="6" name="CaixaDeTexto 5"/>
          <p:cNvSpPr txBox="1"/>
          <p:nvPr/>
        </p:nvSpPr>
        <p:spPr>
          <a:xfrm flipH="1">
            <a:off x="0" y="4286256"/>
            <a:ext cx="1857388" cy="646331"/>
          </a:xfrm>
          <a:prstGeom prst="rect">
            <a:avLst/>
          </a:prstGeom>
          <a:noFill/>
        </p:spPr>
        <p:txBody>
          <a:bodyPr wrap="square" rtlCol="0">
            <a:spAutoFit/>
          </a:bodyPr>
          <a:lstStyle/>
          <a:p>
            <a:pPr algn="ctr"/>
            <a:r>
              <a:rPr lang="pt-BR" b="1" dirty="0" smtClean="0">
                <a:solidFill>
                  <a:schemeClr val="bg1"/>
                </a:solidFill>
              </a:rPr>
              <a:t>Condições do teste:</a:t>
            </a:r>
            <a:endParaRPr lang="pt-BR" b="1" dirty="0">
              <a:solidFill>
                <a:schemeClr val="bg1"/>
              </a:solidFill>
            </a:endParaRPr>
          </a:p>
        </p:txBody>
      </p:sp>
      <p:sp>
        <p:nvSpPr>
          <p:cNvPr id="7" name="Chave esquerda 6"/>
          <p:cNvSpPr/>
          <p:nvPr/>
        </p:nvSpPr>
        <p:spPr>
          <a:xfrm>
            <a:off x="1571604" y="2857496"/>
            <a:ext cx="714380" cy="3571900"/>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pt-BR"/>
          </a:p>
        </p:txBody>
      </p:sp>
      <p:sp>
        <p:nvSpPr>
          <p:cNvPr id="8" name="CaixaDeTexto 7"/>
          <p:cNvSpPr txBox="1"/>
          <p:nvPr/>
        </p:nvSpPr>
        <p:spPr>
          <a:xfrm>
            <a:off x="2000232" y="2928935"/>
            <a:ext cx="5929354" cy="4247317"/>
          </a:xfrm>
          <a:prstGeom prst="rect">
            <a:avLst/>
          </a:prstGeom>
          <a:noFill/>
        </p:spPr>
        <p:txBody>
          <a:bodyPr wrap="square" rtlCol="0">
            <a:spAutoFit/>
          </a:bodyPr>
          <a:lstStyle/>
          <a:p>
            <a:r>
              <a:rPr lang="pt-BR" b="1" dirty="0" smtClean="0">
                <a:solidFill>
                  <a:schemeClr val="bg1"/>
                </a:solidFill>
              </a:rPr>
              <a:t>Meio de dissolução: tampão acetato 0,05M, pH 4,5 </a:t>
            </a:r>
            <a:r>
              <a:rPr lang="pt-BR" b="1" dirty="0" smtClean="0">
                <a:solidFill>
                  <a:schemeClr val="bg1"/>
                </a:solidFill>
                <a:cs typeface="Segoe UI Semibold"/>
              </a:rPr>
              <a:t>±0,05;</a:t>
            </a:r>
          </a:p>
          <a:p>
            <a:endParaRPr lang="pt-BR" b="1" dirty="0" smtClean="0">
              <a:solidFill>
                <a:schemeClr val="bg1"/>
              </a:solidFill>
              <a:cs typeface="Segoe UI Semibold"/>
            </a:endParaRPr>
          </a:p>
          <a:p>
            <a:r>
              <a:rPr lang="pt-BR" b="1" dirty="0" smtClean="0">
                <a:solidFill>
                  <a:schemeClr val="bg1"/>
                </a:solidFill>
                <a:cs typeface="Segoe UI Semibold"/>
              </a:rPr>
              <a:t>Volume do meio de Dissolução- 500 mL;</a:t>
            </a:r>
          </a:p>
          <a:p>
            <a:endParaRPr lang="pt-BR" b="1" dirty="0" smtClean="0">
              <a:solidFill>
                <a:schemeClr val="bg1"/>
              </a:solidFill>
              <a:cs typeface="Segoe UI Semibold"/>
            </a:endParaRPr>
          </a:p>
          <a:p>
            <a:r>
              <a:rPr lang="pt-BR" b="1" dirty="0" smtClean="0">
                <a:solidFill>
                  <a:schemeClr val="bg1"/>
                </a:solidFill>
                <a:cs typeface="Segoe UI Semibold"/>
              </a:rPr>
              <a:t>Aparato: cesta;</a:t>
            </a:r>
          </a:p>
          <a:p>
            <a:endParaRPr lang="pt-BR" b="1" dirty="0" smtClean="0">
              <a:solidFill>
                <a:schemeClr val="bg1"/>
              </a:solidFill>
              <a:cs typeface="Segoe UI Semibold"/>
            </a:endParaRPr>
          </a:p>
          <a:p>
            <a:r>
              <a:rPr lang="pt-BR" b="1" dirty="0" smtClean="0">
                <a:solidFill>
                  <a:schemeClr val="bg1"/>
                </a:solidFill>
                <a:cs typeface="Segoe UI Semibold"/>
              </a:rPr>
              <a:t>Rotação – 50 </a:t>
            </a:r>
            <a:r>
              <a:rPr lang="pt-BR" b="1" dirty="0" err="1" smtClean="0">
                <a:solidFill>
                  <a:schemeClr val="bg1"/>
                </a:solidFill>
                <a:cs typeface="Segoe UI Semibold"/>
              </a:rPr>
              <a:t>rpm</a:t>
            </a:r>
            <a:r>
              <a:rPr lang="pt-BR" b="1" dirty="0" smtClean="0">
                <a:solidFill>
                  <a:schemeClr val="bg1"/>
                </a:solidFill>
                <a:cs typeface="Segoe UI Semibold"/>
              </a:rPr>
              <a:t>;</a:t>
            </a:r>
          </a:p>
          <a:p>
            <a:endParaRPr lang="pt-BR" b="1" dirty="0" smtClean="0">
              <a:solidFill>
                <a:schemeClr val="bg1"/>
              </a:solidFill>
              <a:cs typeface="Segoe UI Semibold"/>
            </a:endParaRPr>
          </a:p>
          <a:p>
            <a:r>
              <a:rPr lang="pt-BR" b="1" dirty="0" smtClean="0">
                <a:solidFill>
                  <a:schemeClr val="bg1"/>
                </a:solidFill>
                <a:cs typeface="Segoe UI Semibold"/>
              </a:rPr>
              <a:t>Tempo- 30 minutos;</a:t>
            </a:r>
          </a:p>
          <a:p>
            <a:endParaRPr lang="pt-BR" b="1" dirty="0" smtClean="0">
              <a:solidFill>
                <a:schemeClr val="bg1"/>
              </a:solidFill>
              <a:cs typeface="Segoe UI Semibold"/>
            </a:endParaRPr>
          </a:p>
          <a:p>
            <a:r>
              <a:rPr lang="pt-BR" b="1" dirty="0" smtClean="0">
                <a:solidFill>
                  <a:schemeClr val="bg1"/>
                </a:solidFill>
                <a:cs typeface="Segoe UI Semibold"/>
              </a:rPr>
              <a:t>Ensaio analítico de quantificação de AAS liberado: Absorção na região do UV, 265 </a:t>
            </a:r>
            <a:r>
              <a:rPr lang="pt-BR" b="1" dirty="0" smtClean="0">
                <a:solidFill>
                  <a:schemeClr val="bg1"/>
                </a:solidFill>
                <a:latin typeface="Segoe UI Semibold"/>
                <a:cs typeface="Segoe UI Semibold"/>
              </a:rPr>
              <a:t>± 2 </a:t>
            </a:r>
            <a:r>
              <a:rPr lang="pt-BR" b="1" dirty="0" err="1" smtClean="0">
                <a:solidFill>
                  <a:schemeClr val="bg1"/>
                </a:solidFill>
                <a:latin typeface="Segoe UI Semibold"/>
                <a:cs typeface="Segoe UI Semibold"/>
              </a:rPr>
              <a:t>nm</a:t>
            </a:r>
            <a:endParaRPr lang="pt-BR" b="1" dirty="0" smtClean="0">
              <a:solidFill>
                <a:schemeClr val="bg1"/>
              </a:solidFill>
              <a:cs typeface="Segoe UI Semibold"/>
            </a:endParaRPr>
          </a:p>
          <a:p>
            <a:endParaRPr lang="pt-BR" b="1" dirty="0" smtClean="0">
              <a:solidFill>
                <a:schemeClr val="bg1"/>
              </a:solidFill>
              <a:cs typeface="Segoe UI Semibold"/>
            </a:endParaRPr>
          </a:p>
          <a:p>
            <a:endParaRPr lang="pt-BR" b="1" dirty="0" smtClean="0">
              <a:solidFill>
                <a:schemeClr val="bg1"/>
              </a:solidFill>
              <a:cs typeface="Segoe UI Semibold"/>
            </a:endParaRPr>
          </a:p>
          <a:p>
            <a:endParaRPr lang="pt-BR"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14282" y="214290"/>
            <a:ext cx="8715436" cy="830997"/>
          </a:xfrm>
          <a:prstGeom prst="rect">
            <a:avLst/>
          </a:prstGeom>
          <a:noFill/>
        </p:spPr>
        <p:txBody>
          <a:bodyPr wrap="square" rtlCol="0">
            <a:spAutoFit/>
          </a:bodyPr>
          <a:lstStyle/>
          <a:p>
            <a:pPr algn="ctr"/>
            <a:r>
              <a:rPr lang="pt-BR" sz="2400" b="1" dirty="0" smtClean="0">
                <a:solidFill>
                  <a:schemeClr val="bg1"/>
                </a:solidFill>
                <a:latin typeface="Algerian" pitchFamily="82" charset="0"/>
              </a:rPr>
              <a:t>Teste de Dissolução de comprimidos de AAS de 500 </a:t>
            </a:r>
            <a:r>
              <a:rPr lang="pt-BR" sz="2400" b="1" dirty="0" err="1" smtClean="0">
                <a:solidFill>
                  <a:schemeClr val="bg1"/>
                </a:solidFill>
                <a:latin typeface="Algerian" pitchFamily="82" charset="0"/>
              </a:rPr>
              <a:t>mg</a:t>
            </a:r>
            <a:r>
              <a:rPr lang="pt-BR" sz="2400" b="1" dirty="0" smtClean="0">
                <a:solidFill>
                  <a:schemeClr val="bg1"/>
                </a:solidFill>
                <a:latin typeface="Algerian" pitchFamily="82" charset="0"/>
              </a:rPr>
              <a:t> de insumo farmacêutico ativo</a:t>
            </a:r>
            <a:endParaRPr lang="pt-BR" sz="2400" b="1" dirty="0">
              <a:solidFill>
                <a:schemeClr val="bg1"/>
              </a:solidFill>
              <a:latin typeface="Algerian" pitchFamily="82" charset="0"/>
            </a:endParaRPr>
          </a:p>
        </p:txBody>
      </p:sp>
      <p:pic>
        <p:nvPicPr>
          <p:cNvPr id="5122" name="Picture 2" descr="C:\Users\Maria José V Fonseca\Pictures\Controle da qualidade\CURVA DE CALIBRAÇÃO.png"/>
          <p:cNvPicPr>
            <a:picLocks noChangeAspect="1" noChangeArrowheads="1"/>
          </p:cNvPicPr>
          <p:nvPr/>
        </p:nvPicPr>
        <p:blipFill>
          <a:blip r:embed="rId3"/>
          <a:srcRect/>
          <a:stretch>
            <a:fillRect/>
          </a:stretch>
        </p:blipFill>
        <p:spPr bwMode="auto">
          <a:xfrm>
            <a:off x="209602" y="1571612"/>
            <a:ext cx="8561674" cy="378621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Line 8"/>
          <p:cNvSpPr>
            <a:spLocks noChangeShapeType="1"/>
          </p:cNvSpPr>
          <p:nvPr/>
        </p:nvSpPr>
        <p:spPr bwMode="auto">
          <a:xfrm>
            <a:off x="3924300" y="1773238"/>
            <a:ext cx="215900" cy="0"/>
          </a:xfrm>
          <a:prstGeom prst="line">
            <a:avLst/>
          </a:prstGeom>
          <a:noFill/>
          <a:ln w="9525">
            <a:solidFill>
              <a:schemeClr val="tx1"/>
            </a:solidFill>
            <a:round/>
            <a:headEnd/>
            <a:tailEnd type="triangle" w="med" len="med"/>
          </a:ln>
        </p:spPr>
        <p:txBody>
          <a:bodyPr/>
          <a:lstStyle/>
          <a:p>
            <a:endParaRPr lang="pt-BR"/>
          </a:p>
        </p:txBody>
      </p:sp>
      <p:graphicFrame>
        <p:nvGraphicFramePr>
          <p:cNvPr id="2127" name="Group 79"/>
          <p:cNvGraphicFramePr>
            <a:graphicFrameLocks noGrp="1"/>
          </p:cNvGraphicFramePr>
          <p:nvPr/>
        </p:nvGraphicFramePr>
        <p:xfrm>
          <a:off x="214282" y="1000108"/>
          <a:ext cx="8501123" cy="5389866"/>
        </p:xfrm>
        <a:graphic>
          <a:graphicData uri="http://schemas.openxmlformats.org/drawingml/2006/table">
            <a:tbl>
              <a:tblPr/>
              <a:tblGrid>
                <a:gridCol w="1432178"/>
                <a:gridCol w="2058092"/>
                <a:gridCol w="5010853"/>
              </a:tblGrid>
              <a:tr h="14579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1" i="0" u="none" strike="noStrike" cap="none" normalizeH="0" baseline="0" dirty="0" smtClean="0">
                          <a:ln>
                            <a:noFill/>
                          </a:ln>
                          <a:solidFill>
                            <a:schemeClr val="bg1"/>
                          </a:solidFill>
                          <a:effectLst/>
                          <a:latin typeface="Arial" charset="0"/>
                        </a:rPr>
                        <a:t>estágios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1" i="0" u="none" strike="noStrike" cap="none" normalizeH="0" baseline="0" dirty="0" smtClean="0">
                          <a:ln>
                            <a:noFill/>
                          </a:ln>
                          <a:solidFill>
                            <a:schemeClr val="bg1"/>
                          </a:solidFill>
                          <a:effectLst/>
                          <a:latin typeface="Arial" charset="0"/>
                        </a:rPr>
                        <a:t>Número de comprimidos testados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1" i="0" u="none" strike="noStrike" cap="none" normalizeH="0" baseline="0" dirty="0" smtClean="0">
                          <a:ln>
                            <a:noFill/>
                          </a:ln>
                          <a:solidFill>
                            <a:schemeClr val="bg1"/>
                          </a:solidFill>
                          <a:effectLst/>
                          <a:latin typeface="Arial" charset="0"/>
                        </a:rPr>
                        <a:t>Critérios de aceitabilidade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5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1" i="0" u="none" strike="noStrike" cap="none" normalizeH="0" baseline="0" dirty="0" smtClean="0">
                          <a:ln>
                            <a:noFill/>
                          </a:ln>
                          <a:solidFill>
                            <a:schemeClr val="bg1"/>
                          </a:solidFill>
                          <a:effectLst/>
                          <a:latin typeface="Arial" charset="0"/>
                        </a:rPr>
                        <a:t>S1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1" i="0" u="none" strike="noStrike" cap="none" normalizeH="0" baseline="0" dirty="0" smtClean="0">
                          <a:ln>
                            <a:noFill/>
                          </a:ln>
                          <a:solidFill>
                            <a:schemeClr val="bg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1" i="0" u="none" strike="noStrike" cap="none" normalizeH="0" baseline="0" smtClean="0">
                          <a:ln>
                            <a:noFill/>
                          </a:ln>
                          <a:solidFill>
                            <a:schemeClr val="bg1"/>
                          </a:solidFill>
                          <a:effectLst/>
                          <a:latin typeface="Arial" charset="0"/>
                        </a:rPr>
                        <a:t>Cada unidade deve dissolver não menos que Q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61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1" i="0" u="none" strike="noStrike" cap="none" normalizeH="0" baseline="0" smtClean="0">
                          <a:ln>
                            <a:noFill/>
                          </a:ln>
                          <a:solidFill>
                            <a:schemeClr val="bg1"/>
                          </a:solidFill>
                          <a:effectLst/>
                          <a:latin typeface="Arial" charset="0"/>
                        </a:rPr>
                        <a:t>S2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1" i="0" u="none" strike="noStrike" cap="none" normalizeH="0" baseline="0" dirty="0" smtClean="0">
                          <a:ln>
                            <a:noFill/>
                          </a:ln>
                          <a:solidFill>
                            <a:schemeClr val="bg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1" i="0" u="none" strike="noStrike" cap="none" normalizeH="0" baseline="0" dirty="0" smtClean="0">
                          <a:ln>
                            <a:noFill/>
                          </a:ln>
                          <a:solidFill>
                            <a:schemeClr val="bg1"/>
                          </a:solidFill>
                          <a:effectLst/>
                          <a:latin typeface="Arial" charset="0"/>
                        </a:rPr>
                        <a:t>Média de 12 unidades (S1 + S2)deve dissolver igual ou mais que Q, e nenhuma unidade deve dissolver menos que Q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97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1" i="0" u="none" strike="noStrike" cap="none" normalizeH="0" baseline="0" dirty="0" smtClean="0">
                          <a:ln>
                            <a:noFill/>
                          </a:ln>
                          <a:solidFill>
                            <a:schemeClr val="bg1"/>
                          </a:solidFill>
                          <a:effectLst/>
                          <a:latin typeface="Arial" charset="0"/>
                        </a:rPr>
                        <a:t>S3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1" i="0" u="none" strike="noStrike" cap="none" normalizeH="0" baseline="0" smtClean="0">
                          <a:ln>
                            <a:noFill/>
                          </a:ln>
                          <a:solidFill>
                            <a:schemeClr val="bg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1" i="0" u="none" strike="noStrike" cap="none" normalizeH="0" baseline="0" dirty="0" smtClean="0">
                          <a:ln>
                            <a:noFill/>
                          </a:ln>
                          <a:solidFill>
                            <a:schemeClr val="bg1"/>
                          </a:solidFill>
                          <a:effectLst/>
                          <a:latin typeface="Arial" charset="0"/>
                        </a:rPr>
                        <a:t>Média de 24 unidades (S1 + S2 +S3)deve dissolver igual ou mais que Q, e não mais que 2 unidades pode dissolver menos que Q -15%, e nenhuma unidade pode dissolver menos que Q – 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CaixaDeTexto 5"/>
          <p:cNvSpPr txBox="1"/>
          <p:nvPr/>
        </p:nvSpPr>
        <p:spPr>
          <a:xfrm>
            <a:off x="357158" y="0"/>
            <a:ext cx="8286808" cy="954107"/>
          </a:xfrm>
          <a:prstGeom prst="rect">
            <a:avLst/>
          </a:prstGeom>
          <a:noFill/>
        </p:spPr>
        <p:txBody>
          <a:bodyPr wrap="square" rtlCol="0">
            <a:spAutoFit/>
          </a:bodyPr>
          <a:lstStyle/>
          <a:p>
            <a:pPr algn="ctr"/>
            <a:r>
              <a:rPr lang="pt-BR" sz="2800" b="1" dirty="0" smtClean="0">
                <a:solidFill>
                  <a:schemeClr val="bg1"/>
                </a:solidFill>
                <a:latin typeface="Algerian" pitchFamily="82" charset="0"/>
              </a:rPr>
              <a:t>Critérios de Aceitabilidade para Comprimidos de liberação imediata</a:t>
            </a:r>
            <a:endParaRPr lang="pt-BR" sz="2800" b="1" dirty="0">
              <a:solidFill>
                <a:schemeClr val="bg1"/>
              </a:solidFill>
              <a:latin typeface="Algerian" pitchFamily="8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643182"/>
            <a:ext cx="9144000" cy="1077218"/>
          </a:xfrm>
          <a:prstGeom prst="rect">
            <a:avLst/>
          </a:prstGeom>
          <a:noFill/>
        </p:spPr>
        <p:txBody>
          <a:bodyPr wrap="square" rtlCol="0">
            <a:spAutoFit/>
          </a:bodyPr>
          <a:lstStyle/>
          <a:p>
            <a:pPr algn="ctr"/>
            <a:r>
              <a:rPr lang="pt-BR" sz="3200" b="1" dirty="0" smtClean="0">
                <a:solidFill>
                  <a:schemeClr val="bg1"/>
                </a:solidFill>
              </a:rPr>
              <a:t>Dissolução de Formas de Dose de Liberação Retardada </a:t>
            </a:r>
            <a:endParaRPr lang="pt-BR" sz="320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0"/>
            <a:ext cx="8501122" cy="830997"/>
          </a:xfrm>
          <a:prstGeom prst="rect">
            <a:avLst/>
          </a:prstGeom>
          <a:noFill/>
        </p:spPr>
        <p:txBody>
          <a:bodyPr wrap="square" rtlCol="0">
            <a:spAutoFit/>
          </a:bodyPr>
          <a:lstStyle/>
          <a:p>
            <a:pPr algn="ctr"/>
            <a:r>
              <a:rPr lang="pt-BR" sz="2400" b="1" dirty="0" smtClean="0">
                <a:solidFill>
                  <a:schemeClr val="bg1"/>
                </a:solidFill>
                <a:latin typeface="Algerian" pitchFamily="82" charset="0"/>
              </a:rPr>
              <a:t>Teste de Dissolução para a Aspirina de liberação retardada </a:t>
            </a:r>
            <a:endParaRPr lang="pt-BR" sz="2400" b="1" dirty="0">
              <a:solidFill>
                <a:schemeClr val="bg1"/>
              </a:solidFill>
              <a:latin typeface="Algerian" pitchFamily="82" charset="0"/>
            </a:endParaRPr>
          </a:p>
        </p:txBody>
      </p:sp>
      <p:sp>
        <p:nvSpPr>
          <p:cNvPr id="5" name="CaixaDeTexto 4"/>
          <p:cNvSpPr txBox="1"/>
          <p:nvPr/>
        </p:nvSpPr>
        <p:spPr>
          <a:xfrm>
            <a:off x="285720" y="1285860"/>
            <a:ext cx="2357454" cy="369332"/>
          </a:xfrm>
          <a:prstGeom prst="rect">
            <a:avLst/>
          </a:prstGeom>
          <a:noFill/>
        </p:spPr>
        <p:txBody>
          <a:bodyPr wrap="square" rtlCol="0">
            <a:spAutoFit/>
          </a:bodyPr>
          <a:lstStyle/>
          <a:p>
            <a:r>
              <a:rPr lang="pt-BR" b="1" dirty="0" smtClean="0">
                <a:solidFill>
                  <a:schemeClr val="bg1"/>
                </a:solidFill>
              </a:rPr>
              <a:t>Procedimento:</a:t>
            </a:r>
            <a:endParaRPr lang="pt-BR" b="1" dirty="0">
              <a:solidFill>
                <a:schemeClr val="bg1"/>
              </a:solidFill>
            </a:endParaRPr>
          </a:p>
        </p:txBody>
      </p:sp>
      <p:pic>
        <p:nvPicPr>
          <p:cNvPr id="6" name="Picture 2"/>
          <p:cNvPicPr>
            <a:picLocks noChangeAspect="1" noChangeArrowheads="1"/>
          </p:cNvPicPr>
          <p:nvPr/>
        </p:nvPicPr>
        <p:blipFill>
          <a:blip r:embed="rId2"/>
          <a:srcRect l="24158" t="13672" r="50700" b="51070"/>
          <a:stretch>
            <a:fillRect/>
          </a:stretch>
        </p:blipFill>
        <p:spPr bwMode="auto">
          <a:xfrm>
            <a:off x="285720" y="1785926"/>
            <a:ext cx="3714776" cy="2928958"/>
          </a:xfrm>
          <a:prstGeom prst="rect">
            <a:avLst/>
          </a:prstGeom>
          <a:noFill/>
          <a:ln w="9525">
            <a:noFill/>
            <a:miter lim="800000"/>
            <a:headEnd/>
            <a:tailEnd/>
          </a:ln>
          <a:effectLst/>
        </p:spPr>
      </p:pic>
      <p:sp>
        <p:nvSpPr>
          <p:cNvPr id="8" name="CaixaDeTexto 7"/>
          <p:cNvSpPr txBox="1"/>
          <p:nvPr/>
        </p:nvSpPr>
        <p:spPr>
          <a:xfrm>
            <a:off x="857224" y="4714884"/>
            <a:ext cx="2714644" cy="369332"/>
          </a:xfrm>
          <a:prstGeom prst="rect">
            <a:avLst/>
          </a:prstGeom>
          <a:noFill/>
        </p:spPr>
        <p:txBody>
          <a:bodyPr wrap="square" rtlCol="0">
            <a:spAutoFit/>
          </a:bodyPr>
          <a:lstStyle/>
          <a:p>
            <a:pPr algn="ctr"/>
            <a:r>
              <a:rPr lang="pt-BR" b="1" dirty="0" smtClean="0">
                <a:solidFill>
                  <a:schemeClr val="bg1"/>
                </a:solidFill>
              </a:rPr>
              <a:t>Aparelho 1 da USP-</a:t>
            </a:r>
            <a:endParaRPr lang="pt-BR" b="1" dirty="0">
              <a:solidFill>
                <a:schemeClr val="bg1"/>
              </a:solidFill>
            </a:endParaRPr>
          </a:p>
        </p:txBody>
      </p:sp>
      <p:sp>
        <p:nvSpPr>
          <p:cNvPr id="10" name="CaixaDeTexto 9"/>
          <p:cNvSpPr txBox="1"/>
          <p:nvPr/>
        </p:nvSpPr>
        <p:spPr>
          <a:xfrm>
            <a:off x="500034" y="5143512"/>
            <a:ext cx="2428892" cy="369332"/>
          </a:xfrm>
          <a:prstGeom prst="rect">
            <a:avLst/>
          </a:prstGeom>
          <a:noFill/>
        </p:spPr>
        <p:txBody>
          <a:bodyPr wrap="square" rtlCol="0">
            <a:spAutoFit/>
          </a:bodyPr>
          <a:lstStyle/>
          <a:p>
            <a:r>
              <a:rPr lang="pt-BR" b="1" dirty="0" smtClean="0">
                <a:solidFill>
                  <a:schemeClr val="bg1"/>
                </a:solidFill>
              </a:rPr>
              <a:t>Rotação: 100 </a:t>
            </a:r>
            <a:r>
              <a:rPr lang="pt-BR" b="1" dirty="0" err="1" smtClean="0">
                <a:solidFill>
                  <a:schemeClr val="bg1"/>
                </a:solidFill>
              </a:rPr>
              <a:t>rpm</a:t>
            </a:r>
            <a:endParaRPr lang="pt-BR" b="1" dirty="0">
              <a:solidFill>
                <a:schemeClr val="bg1"/>
              </a:solidFill>
            </a:endParaRPr>
          </a:p>
        </p:txBody>
      </p:sp>
      <p:sp>
        <p:nvSpPr>
          <p:cNvPr id="13" name="Chave esquerda 12"/>
          <p:cNvSpPr/>
          <p:nvPr/>
        </p:nvSpPr>
        <p:spPr>
          <a:xfrm>
            <a:off x="4214810" y="1214422"/>
            <a:ext cx="214314" cy="500066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pt-BR" b="1" dirty="0">
              <a:solidFill>
                <a:schemeClr val="bg1"/>
              </a:solidFill>
            </a:endParaRPr>
          </a:p>
        </p:txBody>
      </p:sp>
      <p:sp>
        <p:nvSpPr>
          <p:cNvPr id="14" name="CaixaDeTexto 13"/>
          <p:cNvSpPr txBox="1"/>
          <p:nvPr/>
        </p:nvSpPr>
        <p:spPr>
          <a:xfrm>
            <a:off x="4429124" y="928670"/>
            <a:ext cx="4714876" cy="646331"/>
          </a:xfrm>
          <a:prstGeom prst="rect">
            <a:avLst/>
          </a:prstGeom>
          <a:noFill/>
        </p:spPr>
        <p:txBody>
          <a:bodyPr wrap="square" rtlCol="0">
            <a:spAutoFit/>
          </a:bodyPr>
          <a:lstStyle/>
          <a:p>
            <a:r>
              <a:rPr lang="pt-BR" b="1" dirty="0" smtClean="0">
                <a:solidFill>
                  <a:schemeClr val="bg1"/>
                </a:solidFill>
              </a:rPr>
              <a:t>Estágio ácido- 900 mL </a:t>
            </a:r>
            <a:r>
              <a:rPr lang="pt-BR" b="1" dirty="0" err="1" smtClean="0">
                <a:solidFill>
                  <a:schemeClr val="bg1"/>
                </a:solidFill>
              </a:rPr>
              <a:t>HCl</a:t>
            </a:r>
            <a:r>
              <a:rPr lang="pt-BR" b="1" dirty="0" smtClean="0">
                <a:solidFill>
                  <a:schemeClr val="bg1"/>
                </a:solidFill>
              </a:rPr>
              <a:t> 0,1N-</a:t>
            </a:r>
          </a:p>
          <a:p>
            <a:r>
              <a:rPr lang="pt-BR" b="1" dirty="0" smtClean="0">
                <a:solidFill>
                  <a:schemeClr val="bg1"/>
                </a:solidFill>
              </a:rPr>
              <a:t>Tempo- 120 minutos</a:t>
            </a:r>
            <a:endParaRPr lang="pt-BR" b="1" dirty="0">
              <a:solidFill>
                <a:schemeClr val="bg1"/>
              </a:solidFill>
            </a:endParaRPr>
          </a:p>
        </p:txBody>
      </p:sp>
      <p:sp>
        <p:nvSpPr>
          <p:cNvPr id="15" name="CaixaDeTexto 14"/>
          <p:cNvSpPr txBox="1"/>
          <p:nvPr/>
        </p:nvSpPr>
        <p:spPr>
          <a:xfrm>
            <a:off x="4500530" y="1500174"/>
            <a:ext cx="4643470" cy="2308324"/>
          </a:xfrm>
          <a:prstGeom prst="rect">
            <a:avLst/>
          </a:prstGeom>
          <a:noFill/>
        </p:spPr>
        <p:txBody>
          <a:bodyPr wrap="square" rtlCol="0">
            <a:spAutoFit/>
          </a:bodyPr>
          <a:lstStyle/>
          <a:p>
            <a:r>
              <a:rPr lang="pt-BR" b="1" dirty="0" smtClean="0">
                <a:solidFill>
                  <a:srgbClr val="C00000"/>
                </a:solidFill>
              </a:rPr>
              <a:t>Ensaio analítico: </a:t>
            </a:r>
            <a:r>
              <a:rPr lang="pt-BR" b="1" dirty="0" smtClean="0">
                <a:solidFill>
                  <a:schemeClr val="bg1"/>
                </a:solidFill>
              </a:rPr>
              <a:t>O meio de dissolução deve ser filtrado, caso haja necessidade, diluir o filtrado em ácido clorídrico 0,1 N . Determinar a </a:t>
            </a:r>
            <a:r>
              <a:rPr lang="pt-BR" b="1" dirty="0" err="1" smtClean="0">
                <a:solidFill>
                  <a:schemeClr val="bg1"/>
                </a:solidFill>
              </a:rPr>
              <a:t>absorvância</a:t>
            </a:r>
            <a:r>
              <a:rPr lang="pt-BR" b="1" dirty="0" smtClean="0">
                <a:solidFill>
                  <a:schemeClr val="bg1"/>
                </a:solidFill>
              </a:rPr>
              <a:t> das amostras em 280 </a:t>
            </a:r>
            <a:r>
              <a:rPr lang="pt-BR" b="1" dirty="0" err="1" smtClean="0">
                <a:solidFill>
                  <a:schemeClr val="bg1"/>
                </a:solidFill>
              </a:rPr>
              <a:t>nm</a:t>
            </a:r>
            <a:r>
              <a:rPr lang="pt-BR" b="1" dirty="0" smtClean="0">
                <a:solidFill>
                  <a:schemeClr val="bg1"/>
                </a:solidFill>
              </a:rPr>
              <a:t>, usando como branco o </a:t>
            </a:r>
            <a:r>
              <a:rPr lang="pt-BR" b="1" dirty="0" err="1" smtClean="0">
                <a:solidFill>
                  <a:schemeClr val="bg1"/>
                </a:solidFill>
              </a:rPr>
              <a:t>HCl</a:t>
            </a:r>
            <a:r>
              <a:rPr lang="pt-BR" b="1" dirty="0" smtClean="0">
                <a:solidFill>
                  <a:schemeClr val="bg1"/>
                </a:solidFill>
              </a:rPr>
              <a:t> 0,1N. Construir uma curva de calibração com ácido acetilsalicílico, padrão de referência, em </a:t>
            </a:r>
            <a:r>
              <a:rPr lang="pt-BR" b="1" dirty="0" err="1" smtClean="0">
                <a:solidFill>
                  <a:schemeClr val="bg1"/>
                </a:solidFill>
              </a:rPr>
              <a:t>HCl</a:t>
            </a:r>
            <a:r>
              <a:rPr lang="pt-BR" b="1" dirty="0" smtClean="0">
                <a:solidFill>
                  <a:schemeClr val="bg1"/>
                </a:solidFill>
              </a:rPr>
              <a:t> 0,1N.</a:t>
            </a:r>
          </a:p>
          <a:p>
            <a:endParaRPr lang="pt-BR" b="1" dirty="0">
              <a:solidFill>
                <a:schemeClr val="bg1"/>
              </a:solidFill>
            </a:endParaRPr>
          </a:p>
        </p:txBody>
      </p:sp>
      <p:sp>
        <p:nvSpPr>
          <p:cNvPr id="16" name="CaixaDeTexto 15"/>
          <p:cNvSpPr txBox="1"/>
          <p:nvPr/>
        </p:nvSpPr>
        <p:spPr>
          <a:xfrm>
            <a:off x="4357686" y="3643314"/>
            <a:ext cx="4500594" cy="3416320"/>
          </a:xfrm>
          <a:prstGeom prst="rect">
            <a:avLst/>
          </a:prstGeom>
          <a:noFill/>
        </p:spPr>
        <p:txBody>
          <a:bodyPr wrap="square" rtlCol="0">
            <a:spAutoFit/>
          </a:bodyPr>
          <a:lstStyle/>
          <a:p>
            <a:r>
              <a:rPr lang="pt-BR" b="1" dirty="0" smtClean="0">
                <a:solidFill>
                  <a:srgbClr val="C00000"/>
                </a:solidFill>
              </a:rPr>
              <a:t>Estágio tampão- </a:t>
            </a:r>
            <a:r>
              <a:rPr lang="pt-BR" b="1" dirty="0" smtClean="0">
                <a:solidFill>
                  <a:schemeClr val="bg1"/>
                </a:solidFill>
              </a:rPr>
              <a:t>900mL da mistura, trifosfato de sódio 0,2 M e </a:t>
            </a:r>
            <a:r>
              <a:rPr lang="pt-BR" b="1" dirty="0" err="1" smtClean="0">
                <a:solidFill>
                  <a:schemeClr val="bg1"/>
                </a:solidFill>
              </a:rPr>
              <a:t>HCl</a:t>
            </a:r>
            <a:r>
              <a:rPr lang="pt-BR" b="1" dirty="0" smtClean="0">
                <a:solidFill>
                  <a:schemeClr val="bg1"/>
                </a:solidFill>
              </a:rPr>
              <a:t> 0,1N, na proporção 1:3, pH 6,8. Tempo de teste - 90 minutos.</a:t>
            </a:r>
          </a:p>
          <a:p>
            <a:r>
              <a:rPr lang="pt-BR" b="1" dirty="0" smtClean="0">
                <a:solidFill>
                  <a:srgbClr val="C00000"/>
                </a:solidFill>
              </a:rPr>
              <a:t>Ensaio analítico: </a:t>
            </a:r>
            <a:r>
              <a:rPr lang="pt-BR" b="1" dirty="0" smtClean="0">
                <a:solidFill>
                  <a:schemeClr val="bg1"/>
                </a:solidFill>
              </a:rPr>
              <a:t>O meio de dissolução deve ser filtrado, caso haja necessidade, diluir o filtrado </a:t>
            </a:r>
            <a:r>
              <a:rPr lang="pt-BR" b="1" dirty="0" smtClean="0">
                <a:solidFill>
                  <a:schemeClr val="bg1"/>
                </a:solidFill>
              </a:rPr>
              <a:t>no tampão </a:t>
            </a:r>
            <a:r>
              <a:rPr lang="pt-BR" b="1" dirty="0" smtClean="0">
                <a:solidFill>
                  <a:schemeClr val="bg1"/>
                </a:solidFill>
              </a:rPr>
              <a:t>. Determinar a </a:t>
            </a:r>
            <a:r>
              <a:rPr lang="pt-BR" b="1" dirty="0" err="1" smtClean="0">
                <a:solidFill>
                  <a:schemeClr val="bg1"/>
                </a:solidFill>
              </a:rPr>
              <a:t>absorvância</a:t>
            </a:r>
            <a:r>
              <a:rPr lang="pt-BR" b="1" dirty="0" smtClean="0">
                <a:solidFill>
                  <a:schemeClr val="bg1"/>
                </a:solidFill>
              </a:rPr>
              <a:t> das amostras em </a:t>
            </a:r>
            <a:r>
              <a:rPr lang="pt-BR" b="1" dirty="0" smtClean="0">
                <a:solidFill>
                  <a:schemeClr val="bg1"/>
                </a:solidFill>
              </a:rPr>
              <a:t>265 </a:t>
            </a:r>
            <a:r>
              <a:rPr lang="pt-BR" b="1" dirty="0" err="1" smtClean="0">
                <a:solidFill>
                  <a:schemeClr val="bg1"/>
                </a:solidFill>
              </a:rPr>
              <a:t>nm</a:t>
            </a:r>
            <a:r>
              <a:rPr lang="pt-BR" b="1" dirty="0" smtClean="0">
                <a:solidFill>
                  <a:schemeClr val="bg1"/>
                </a:solidFill>
              </a:rPr>
              <a:t>, usando como branco o </a:t>
            </a:r>
            <a:r>
              <a:rPr lang="pt-BR" b="1" dirty="0" smtClean="0">
                <a:solidFill>
                  <a:schemeClr val="bg1"/>
                </a:solidFill>
              </a:rPr>
              <a:t>tampão. </a:t>
            </a:r>
            <a:r>
              <a:rPr lang="pt-BR" b="1" dirty="0" smtClean="0">
                <a:solidFill>
                  <a:schemeClr val="bg1"/>
                </a:solidFill>
              </a:rPr>
              <a:t>Construir uma curva de calibração com ácido acetilsalicílico, padrão de referência, </a:t>
            </a:r>
            <a:r>
              <a:rPr lang="pt-BR" b="1" dirty="0" smtClean="0">
                <a:solidFill>
                  <a:schemeClr val="bg1"/>
                </a:solidFill>
              </a:rPr>
              <a:t>em tampão.</a:t>
            </a:r>
            <a:endParaRPr lang="pt-BR" b="1" dirty="0" smtClean="0">
              <a:solidFill>
                <a:schemeClr val="bg1"/>
              </a:solidFill>
            </a:endParaRPr>
          </a:p>
          <a:p>
            <a:endParaRPr lang="pt-BR"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9144000" cy="1077218"/>
          </a:xfrm>
          <a:prstGeom prst="rect">
            <a:avLst/>
          </a:prstGeom>
          <a:noFill/>
        </p:spPr>
        <p:txBody>
          <a:bodyPr wrap="square" rtlCol="0">
            <a:spAutoFit/>
          </a:bodyPr>
          <a:lstStyle/>
          <a:p>
            <a:pPr algn="ctr"/>
            <a:r>
              <a:rPr lang="pt-BR" sz="3200" b="1" dirty="0" smtClean="0">
                <a:solidFill>
                  <a:schemeClr val="bg1"/>
                </a:solidFill>
                <a:latin typeface="Algerian" pitchFamily="82" charset="0"/>
              </a:rPr>
              <a:t>Controle de Qualidade de Produtos Acabados Sólidos</a:t>
            </a:r>
            <a:endParaRPr lang="pt-BR" sz="3200" b="1" dirty="0">
              <a:solidFill>
                <a:schemeClr val="bg1"/>
              </a:solidFill>
              <a:latin typeface="Algerian" pitchFamily="82" charset="0"/>
            </a:endParaRPr>
          </a:p>
        </p:txBody>
      </p:sp>
      <p:sp>
        <p:nvSpPr>
          <p:cNvPr id="5" name="CaixaDeTexto 4"/>
          <p:cNvSpPr txBox="1"/>
          <p:nvPr/>
        </p:nvSpPr>
        <p:spPr>
          <a:xfrm>
            <a:off x="357158" y="1571612"/>
            <a:ext cx="3929090" cy="461665"/>
          </a:xfrm>
          <a:prstGeom prst="rect">
            <a:avLst/>
          </a:prstGeom>
          <a:noFill/>
        </p:spPr>
        <p:txBody>
          <a:bodyPr wrap="square" rtlCol="0">
            <a:spAutoFit/>
          </a:bodyPr>
          <a:lstStyle/>
          <a:p>
            <a:r>
              <a:rPr lang="pt-BR" sz="2400" b="1" dirty="0" smtClean="0">
                <a:solidFill>
                  <a:srgbClr val="C00000"/>
                </a:solidFill>
                <a:latin typeface="Algerian" pitchFamily="82" charset="0"/>
              </a:rPr>
              <a:t>Ácido Acetilsalicílico</a:t>
            </a:r>
            <a:endParaRPr lang="pt-BR" sz="2400" b="1" dirty="0">
              <a:solidFill>
                <a:srgbClr val="C00000"/>
              </a:solidFill>
              <a:latin typeface="Algerian" pitchFamily="82" charset="0"/>
            </a:endParaRPr>
          </a:p>
        </p:txBody>
      </p:sp>
      <p:sp>
        <p:nvSpPr>
          <p:cNvPr id="7" name="CaixaDeTexto 6"/>
          <p:cNvSpPr txBox="1"/>
          <p:nvPr/>
        </p:nvSpPr>
        <p:spPr>
          <a:xfrm>
            <a:off x="4214810" y="1643050"/>
            <a:ext cx="4214842" cy="461665"/>
          </a:xfrm>
          <a:prstGeom prst="rect">
            <a:avLst/>
          </a:prstGeom>
          <a:noFill/>
        </p:spPr>
        <p:txBody>
          <a:bodyPr wrap="square" rtlCol="0">
            <a:spAutoFit/>
          </a:bodyPr>
          <a:lstStyle/>
          <a:p>
            <a:r>
              <a:rPr lang="pt-BR" sz="2400" b="1" dirty="0" smtClean="0">
                <a:solidFill>
                  <a:schemeClr val="bg1"/>
                </a:solidFill>
              </a:rPr>
              <a:t>Síntese do ácido salicílico</a:t>
            </a:r>
            <a:endParaRPr lang="pt-BR" sz="2400" b="1" dirty="0">
              <a:solidFill>
                <a:schemeClr val="bg1"/>
              </a:solidFill>
            </a:endParaRPr>
          </a:p>
        </p:txBody>
      </p:sp>
      <p:pic>
        <p:nvPicPr>
          <p:cNvPr id="1027" name="Picture 3" descr="C:\Users\Maria José V Fonseca\Pictures\Controle da qualidade\sintese do ácido acetil 2.png"/>
          <p:cNvPicPr>
            <a:picLocks noChangeAspect="1" noChangeArrowheads="1"/>
          </p:cNvPicPr>
          <p:nvPr/>
        </p:nvPicPr>
        <p:blipFill>
          <a:blip r:embed="rId3"/>
          <a:srcRect l="18621" r="8966"/>
          <a:stretch>
            <a:fillRect/>
          </a:stretch>
        </p:blipFill>
        <p:spPr bwMode="auto">
          <a:xfrm>
            <a:off x="714348" y="3000372"/>
            <a:ext cx="7500958" cy="1643074"/>
          </a:xfrm>
          <a:prstGeom prst="rect">
            <a:avLst/>
          </a:prstGeom>
          <a:noFill/>
        </p:spPr>
      </p:pic>
      <p:sp>
        <p:nvSpPr>
          <p:cNvPr id="9" name="CaixaDeTexto 8"/>
          <p:cNvSpPr txBox="1"/>
          <p:nvPr/>
        </p:nvSpPr>
        <p:spPr>
          <a:xfrm>
            <a:off x="142844" y="4857760"/>
            <a:ext cx="8643998" cy="1631216"/>
          </a:xfrm>
          <a:prstGeom prst="rect">
            <a:avLst/>
          </a:prstGeom>
          <a:noFill/>
        </p:spPr>
        <p:txBody>
          <a:bodyPr wrap="square" rtlCol="0">
            <a:spAutoFit/>
          </a:bodyPr>
          <a:lstStyle/>
          <a:p>
            <a:r>
              <a:rPr lang="pt-BR" sz="2000" dirty="0" smtClean="0">
                <a:solidFill>
                  <a:schemeClr val="bg1"/>
                </a:solidFill>
              </a:rPr>
              <a:t>A síntese desta substância é feita, industrialmente, pela </a:t>
            </a:r>
            <a:r>
              <a:rPr lang="pt-BR" sz="2000" dirty="0" err="1" smtClean="0">
                <a:solidFill>
                  <a:schemeClr val="bg1"/>
                </a:solidFill>
              </a:rPr>
              <a:t>acetilação</a:t>
            </a:r>
            <a:r>
              <a:rPr lang="pt-BR" sz="2000" dirty="0" smtClean="0">
                <a:solidFill>
                  <a:schemeClr val="bg1"/>
                </a:solidFill>
              </a:rPr>
              <a:t> do ácido salicílico utilizando anidrido acético em meio ácido. Com o aquecimento da mistura reacional (AS, anidrido acético e ácido sulfúrico) a 50ºC por 10 minutos, após a recristalização, pode-se obter 48% de recuperação. A recristalização é o método de escolha para a purificação do AAS. </a:t>
            </a:r>
            <a:endParaRPr lang="pt-BR" sz="20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0"/>
            <a:ext cx="8501122" cy="830997"/>
          </a:xfrm>
          <a:prstGeom prst="rect">
            <a:avLst/>
          </a:prstGeom>
          <a:noFill/>
        </p:spPr>
        <p:txBody>
          <a:bodyPr wrap="square" rtlCol="0">
            <a:spAutoFit/>
          </a:bodyPr>
          <a:lstStyle/>
          <a:p>
            <a:pPr algn="ctr"/>
            <a:r>
              <a:rPr lang="pt-BR" sz="2400" b="1" dirty="0" smtClean="0">
                <a:solidFill>
                  <a:schemeClr val="bg1"/>
                </a:solidFill>
                <a:latin typeface="Algerian" pitchFamily="82" charset="0"/>
              </a:rPr>
              <a:t>Teste de Dissolução para a Aspirina de liberação retardada </a:t>
            </a:r>
            <a:endParaRPr lang="pt-BR" sz="2400" b="1" dirty="0">
              <a:solidFill>
                <a:schemeClr val="bg1"/>
              </a:solidFill>
              <a:latin typeface="Algerian" pitchFamily="82" charset="0"/>
            </a:endParaRPr>
          </a:p>
        </p:txBody>
      </p:sp>
      <p:sp>
        <p:nvSpPr>
          <p:cNvPr id="3" name="CaixaDeTexto 2"/>
          <p:cNvSpPr txBox="1"/>
          <p:nvPr/>
        </p:nvSpPr>
        <p:spPr>
          <a:xfrm>
            <a:off x="285720" y="1142984"/>
            <a:ext cx="6286544" cy="461665"/>
          </a:xfrm>
          <a:prstGeom prst="rect">
            <a:avLst/>
          </a:prstGeom>
          <a:noFill/>
        </p:spPr>
        <p:txBody>
          <a:bodyPr wrap="square" rtlCol="0">
            <a:spAutoFit/>
          </a:bodyPr>
          <a:lstStyle/>
          <a:p>
            <a:r>
              <a:rPr lang="pt-BR" sz="2400" b="1" dirty="0" smtClean="0">
                <a:solidFill>
                  <a:srgbClr val="C00000"/>
                </a:solidFill>
              </a:rPr>
              <a:t>Critérios de aceitabilidade do Estágio Ácido</a:t>
            </a:r>
            <a:endParaRPr lang="pt-BR" sz="2400" b="1" dirty="0">
              <a:solidFill>
                <a:srgbClr val="C00000"/>
              </a:solidFill>
            </a:endParaRPr>
          </a:p>
        </p:txBody>
      </p:sp>
      <p:graphicFrame>
        <p:nvGraphicFramePr>
          <p:cNvPr id="4" name="Tabela 3"/>
          <p:cNvGraphicFramePr>
            <a:graphicFrameLocks noGrp="1"/>
          </p:cNvGraphicFramePr>
          <p:nvPr/>
        </p:nvGraphicFramePr>
        <p:xfrm>
          <a:off x="714348" y="2500306"/>
          <a:ext cx="7500990" cy="3389008"/>
        </p:xfrm>
        <a:graphic>
          <a:graphicData uri="http://schemas.openxmlformats.org/drawingml/2006/table">
            <a:tbl>
              <a:tblPr firstRow="1" bandRow="1">
                <a:tableStyleId>{5C22544A-7EE6-4342-B048-85BDC9FD1C3A}</a:tableStyleId>
              </a:tblPr>
              <a:tblGrid>
                <a:gridCol w="1285884"/>
                <a:gridCol w="1928826"/>
                <a:gridCol w="4286280"/>
              </a:tblGrid>
              <a:tr h="442916">
                <a:tc>
                  <a:txBody>
                    <a:bodyPr/>
                    <a:lstStyle/>
                    <a:p>
                      <a:r>
                        <a:rPr lang="pt-BR" dirty="0" smtClean="0"/>
                        <a:t>Nível </a:t>
                      </a:r>
                      <a:endParaRPr lang="pt-BR" dirty="0"/>
                    </a:p>
                  </a:txBody>
                  <a:tcPr/>
                </a:tc>
                <a:tc>
                  <a:txBody>
                    <a:bodyPr/>
                    <a:lstStyle/>
                    <a:p>
                      <a:r>
                        <a:rPr lang="pt-BR" dirty="0" smtClean="0"/>
                        <a:t>Número</a:t>
                      </a:r>
                      <a:r>
                        <a:rPr lang="pt-BR" baseline="0" dirty="0" smtClean="0"/>
                        <a:t> de </a:t>
                      </a:r>
                    </a:p>
                    <a:p>
                      <a:r>
                        <a:rPr lang="pt-BR" baseline="0" dirty="0" smtClean="0"/>
                        <a:t>Unidades testadas</a:t>
                      </a:r>
                      <a:endParaRPr lang="pt-BR" dirty="0"/>
                    </a:p>
                  </a:txBody>
                  <a:tcPr/>
                </a:tc>
                <a:tc>
                  <a:txBody>
                    <a:bodyPr/>
                    <a:lstStyle/>
                    <a:p>
                      <a:r>
                        <a:rPr lang="pt-BR" dirty="0" smtClean="0"/>
                        <a:t>Critérios de aceitabilidade</a:t>
                      </a:r>
                      <a:endParaRPr lang="pt-BR" dirty="0"/>
                    </a:p>
                  </a:txBody>
                  <a:tcPr/>
                </a:tc>
              </a:tr>
              <a:tr h="645808">
                <a:tc>
                  <a:txBody>
                    <a:bodyPr/>
                    <a:lstStyle/>
                    <a:p>
                      <a:r>
                        <a:rPr lang="pt-BR" dirty="0" smtClean="0"/>
                        <a:t>A1</a:t>
                      </a:r>
                      <a:endParaRPr lang="pt-BR" dirty="0"/>
                    </a:p>
                  </a:txBody>
                  <a:tcPr/>
                </a:tc>
                <a:tc>
                  <a:txBody>
                    <a:bodyPr/>
                    <a:lstStyle/>
                    <a:p>
                      <a:r>
                        <a:rPr lang="pt-BR" dirty="0" smtClean="0"/>
                        <a:t>6</a:t>
                      </a:r>
                      <a:endParaRPr lang="pt-BR" dirty="0"/>
                    </a:p>
                  </a:txBody>
                  <a:tcPr/>
                </a:tc>
                <a:tc>
                  <a:txBody>
                    <a:bodyPr/>
                    <a:lstStyle/>
                    <a:p>
                      <a:r>
                        <a:rPr lang="pt-BR" dirty="0" smtClean="0"/>
                        <a:t>Nenhuma</a:t>
                      </a:r>
                      <a:r>
                        <a:rPr lang="pt-BR" baseline="0" dirty="0" smtClean="0"/>
                        <a:t> unidade </a:t>
                      </a:r>
                      <a:r>
                        <a:rPr lang="pt-BR" dirty="0" smtClean="0"/>
                        <a:t>deve exceder</a:t>
                      </a:r>
                      <a:r>
                        <a:rPr lang="pt-BR" baseline="0" dirty="0" smtClean="0"/>
                        <a:t> a 10% de fármaco dissolvido</a:t>
                      </a:r>
                      <a:endParaRPr lang="pt-BR" dirty="0"/>
                    </a:p>
                  </a:txBody>
                  <a:tcPr/>
                </a:tc>
              </a:tr>
              <a:tr h="442916">
                <a:tc>
                  <a:txBody>
                    <a:bodyPr/>
                    <a:lstStyle/>
                    <a:p>
                      <a:r>
                        <a:rPr lang="pt-BR" dirty="0" smtClean="0"/>
                        <a:t>A2</a:t>
                      </a:r>
                      <a:endParaRPr lang="pt-BR" dirty="0"/>
                    </a:p>
                  </a:txBody>
                  <a:tcPr/>
                </a:tc>
                <a:tc>
                  <a:txBody>
                    <a:bodyPr/>
                    <a:lstStyle/>
                    <a:p>
                      <a:r>
                        <a:rPr lang="pt-BR" dirty="0" smtClean="0"/>
                        <a:t>6</a:t>
                      </a:r>
                      <a:endParaRPr lang="pt-BR" dirty="0"/>
                    </a:p>
                  </a:txBody>
                  <a:tcPr/>
                </a:tc>
                <a:tc>
                  <a:txBody>
                    <a:bodyPr/>
                    <a:lstStyle/>
                    <a:p>
                      <a:r>
                        <a:rPr lang="pt-BR" dirty="0" smtClean="0"/>
                        <a:t>A média das 12 unidades (A1 + A2) não</a:t>
                      </a:r>
                      <a:r>
                        <a:rPr lang="pt-BR" baseline="0" dirty="0" smtClean="0"/>
                        <a:t> deve exceder a 10% dissolvido, e nenhuma unidade deve ter dissolvido mas que 25%</a:t>
                      </a:r>
                      <a:endParaRPr lang="pt-BR" dirty="0"/>
                    </a:p>
                  </a:txBody>
                  <a:tcPr/>
                </a:tc>
              </a:tr>
              <a:tr h="442916">
                <a:tc>
                  <a:txBody>
                    <a:bodyPr/>
                    <a:lstStyle/>
                    <a:p>
                      <a:r>
                        <a:rPr lang="pt-BR" dirty="0" smtClean="0"/>
                        <a:t>A3</a:t>
                      </a:r>
                      <a:endParaRPr lang="pt-BR" dirty="0"/>
                    </a:p>
                  </a:txBody>
                  <a:tcPr/>
                </a:tc>
                <a:tc>
                  <a:txBody>
                    <a:bodyPr/>
                    <a:lstStyle/>
                    <a:p>
                      <a:r>
                        <a:rPr lang="pt-BR" dirty="0" smtClean="0"/>
                        <a:t>12</a:t>
                      </a:r>
                      <a:endParaRPr lang="pt-BR" dirty="0"/>
                    </a:p>
                  </a:txBody>
                  <a:tcPr/>
                </a:tc>
                <a:tc>
                  <a:txBody>
                    <a:bodyPr/>
                    <a:lstStyle/>
                    <a:p>
                      <a:r>
                        <a:rPr lang="pt-BR" dirty="0" smtClean="0"/>
                        <a:t>A</a:t>
                      </a:r>
                      <a:r>
                        <a:rPr lang="pt-BR" baseline="0" dirty="0" smtClean="0"/>
                        <a:t> média das 24 unidades (A1 + A2 + A3) não deve ser maior que 10% dissolvido, </a:t>
                      </a:r>
                      <a:r>
                        <a:rPr lang="pt-BR" baseline="0" dirty="0" smtClean="0"/>
                        <a:t>e nenhuma unidade deve ter dissolvido mas que 25%</a:t>
                      </a:r>
                      <a:endParaRPr lang="pt-BR"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0"/>
            <a:ext cx="8501122" cy="830997"/>
          </a:xfrm>
          <a:prstGeom prst="rect">
            <a:avLst/>
          </a:prstGeom>
          <a:noFill/>
        </p:spPr>
        <p:txBody>
          <a:bodyPr wrap="square" rtlCol="0">
            <a:spAutoFit/>
          </a:bodyPr>
          <a:lstStyle/>
          <a:p>
            <a:pPr algn="ctr"/>
            <a:r>
              <a:rPr lang="pt-BR" sz="2400" b="1" dirty="0" smtClean="0">
                <a:solidFill>
                  <a:schemeClr val="bg1"/>
                </a:solidFill>
                <a:latin typeface="Algerian" pitchFamily="82" charset="0"/>
              </a:rPr>
              <a:t>Teste de Dissolução para a Aspirina de liberação retardada </a:t>
            </a:r>
            <a:endParaRPr lang="pt-BR" sz="2400" b="1" dirty="0">
              <a:solidFill>
                <a:schemeClr val="bg1"/>
              </a:solidFill>
              <a:latin typeface="Algerian" pitchFamily="82" charset="0"/>
            </a:endParaRPr>
          </a:p>
        </p:txBody>
      </p:sp>
      <p:sp>
        <p:nvSpPr>
          <p:cNvPr id="3" name="CaixaDeTexto 2"/>
          <p:cNvSpPr txBox="1"/>
          <p:nvPr/>
        </p:nvSpPr>
        <p:spPr>
          <a:xfrm>
            <a:off x="285720" y="1142984"/>
            <a:ext cx="6286544" cy="461665"/>
          </a:xfrm>
          <a:prstGeom prst="rect">
            <a:avLst/>
          </a:prstGeom>
          <a:noFill/>
        </p:spPr>
        <p:txBody>
          <a:bodyPr wrap="square" rtlCol="0">
            <a:spAutoFit/>
          </a:bodyPr>
          <a:lstStyle/>
          <a:p>
            <a:r>
              <a:rPr lang="pt-BR" sz="2400" b="1" dirty="0" smtClean="0">
                <a:solidFill>
                  <a:srgbClr val="C00000"/>
                </a:solidFill>
              </a:rPr>
              <a:t>Critérios de aceitabilidade do Estágio Tampão</a:t>
            </a:r>
            <a:endParaRPr lang="pt-BR" sz="2400" b="1" dirty="0">
              <a:solidFill>
                <a:srgbClr val="C00000"/>
              </a:solidFill>
            </a:endParaRPr>
          </a:p>
        </p:txBody>
      </p:sp>
      <p:graphicFrame>
        <p:nvGraphicFramePr>
          <p:cNvPr id="4" name="Tabela 3"/>
          <p:cNvGraphicFramePr>
            <a:graphicFrameLocks noGrp="1"/>
          </p:cNvGraphicFramePr>
          <p:nvPr/>
        </p:nvGraphicFramePr>
        <p:xfrm>
          <a:off x="571472" y="1857364"/>
          <a:ext cx="8286808" cy="3929090"/>
        </p:xfrm>
        <a:graphic>
          <a:graphicData uri="http://schemas.openxmlformats.org/drawingml/2006/table">
            <a:tbl>
              <a:tblPr firstRow="1" bandRow="1">
                <a:tableStyleId>{5C22544A-7EE6-4342-B048-85BDC9FD1C3A}</a:tableStyleId>
              </a:tblPr>
              <a:tblGrid>
                <a:gridCol w="1420596"/>
                <a:gridCol w="2130893"/>
                <a:gridCol w="4735319"/>
              </a:tblGrid>
              <a:tr h="742085">
                <a:tc>
                  <a:txBody>
                    <a:bodyPr/>
                    <a:lstStyle/>
                    <a:p>
                      <a:r>
                        <a:rPr lang="pt-BR" dirty="0" smtClean="0"/>
                        <a:t>Nível </a:t>
                      </a:r>
                      <a:endParaRPr lang="pt-BR" dirty="0"/>
                    </a:p>
                  </a:txBody>
                  <a:tcPr/>
                </a:tc>
                <a:tc>
                  <a:txBody>
                    <a:bodyPr/>
                    <a:lstStyle/>
                    <a:p>
                      <a:r>
                        <a:rPr lang="pt-BR" dirty="0" smtClean="0"/>
                        <a:t>Número</a:t>
                      </a:r>
                      <a:r>
                        <a:rPr lang="pt-BR" baseline="0" dirty="0" smtClean="0"/>
                        <a:t> de </a:t>
                      </a:r>
                    </a:p>
                    <a:p>
                      <a:r>
                        <a:rPr lang="pt-BR" baseline="0" dirty="0" smtClean="0"/>
                        <a:t>Unidades testadas</a:t>
                      </a:r>
                      <a:endParaRPr lang="pt-BR" dirty="0"/>
                    </a:p>
                  </a:txBody>
                  <a:tcPr/>
                </a:tc>
                <a:tc>
                  <a:txBody>
                    <a:bodyPr/>
                    <a:lstStyle/>
                    <a:p>
                      <a:r>
                        <a:rPr lang="pt-BR" dirty="0" smtClean="0"/>
                        <a:t>Critérios de aceitabilidade</a:t>
                      </a:r>
                      <a:endParaRPr lang="pt-BR" dirty="0"/>
                    </a:p>
                  </a:txBody>
                  <a:tcPr/>
                </a:tc>
              </a:tr>
              <a:tr h="748726">
                <a:tc>
                  <a:txBody>
                    <a:bodyPr/>
                    <a:lstStyle/>
                    <a:p>
                      <a:r>
                        <a:rPr lang="pt-BR" dirty="0" smtClean="0"/>
                        <a:t>B1</a:t>
                      </a:r>
                      <a:endParaRPr lang="pt-BR" dirty="0"/>
                    </a:p>
                  </a:txBody>
                  <a:tcPr/>
                </a:tc>
                <a:tc>
                  <a:txBody>
                    <a:bodyPr/>
                    <a:lstStyle/>
                    <a:p>
                      <a:r>
                        <a:rPr lang="pt-BR" dirty="0" smtClean="0"/>
                        <a:t>6</a:t>
                      </a:r>
                      <a:endParaRPr lang="pt-BR" dirty="0"/>
                    </a:p>
                  </a:txBody>
                  <a:tcPr/>
                </a:tc>
                <a:tc>
                  <a:txBody>
                    <a:bodyPr/>
                    <a:lstStyle/>
                    <a:p>
                      <a:r>
                        <a:rPr lang="pt-BR" dirty="0" smtClean="0"/>
                        <a:t>Cada</a:t>
                      </a:r>
                      <a:r>
                        <a:rPr lang="pt-BR" baseline="0" dirty="0" smtClean="0"/>
                        <a:t> unidade não deve ter liberado menos que Q+ 5%</a:t>
                      </a:r>
                      <a:endParaRPr lang="pt-BR" dirty="0"/>
                    </a:p>
                  </a:txBody>
                  <a:tcPr/>
                </a:tc>
              </a:tr>
              <a:tr h="1060121">
                <a:tc>
                  <a:txBody>
                    <a:bodyPr/>
                    <a:lstStyle/>
                    <a:p>
                      <a:r>
                        <a:rPr lang="pt-BR" dirty="0" smtClean="0"/>
                        <a:t>B2</a:t>
                      </a:r>
                      <a:endParaRPr lang="pt-BR" dirty="0"/>
                    </a:p>
                  </a:txBody>
                  <a:tcPr/>
                </a:tc>
                <a:tc>
                  <a:txBody>
                    <a:bodyPr/>
                    <a:lstStyle/>
                    <a:p>
                      <a:r>
                        <a:rPr lang="pt-BR" dirty="0" smtClean="0"/>
                        <a:t>6</a:t>
                      </a:r>
                      <a:endParaRPr lang="pt-BR" dirty="0"/>
                    </a:p>
                  </a:txBody>
                  <a:tcPr/>
                </a:tc>
                <a:tc>
                  <a:txBody>
                    <a:bodyPr/>
                    <a:lstStyle/>
                    <a:p>
                      <a:r>
                        <a:rPr lang="pt-BR" dirty="0" smtClean="0"/>
                        <a:t>A  média de 12 unidades (B1+B2) deve</a:t>
                      </a:r>
                      <a:r>
                        <a:rPr lang="pt-BR" baseline="0" dirty="0" smtClean="0"/>
                        <a:t> ser igual ou maior que Q, e nenhuma unidade deve ter dissolvido menos que Q-15%</a:t>
                      </a:r>
                      <a:endParaRPr lang="pt-BR" dirty="0"/>
                    </a:p>
                  </a:txBody>
                  <a:tcPr/>
                </a:tc>
              </a:tr>
              <a:tr h="1378158">
                <a:tc>
                  <a:txBody>
                    <a:bodyPr/>
                    <a:lstStyle/>
                    <a:p>
                      <a:r>
                        <a:rPr lang="pt-BR" dirty="0" smtClean="0"/>
                        <a:t>B3</a:t>
                      </a:r>
                      <a:endParaRPr lang="pt-BR" dirty="0"/>
                    </a:p>
                  </a:txBody>
                  <a:tcPr/>
                </a:tc>
                <a:tc>
                  <a:txBody>
                    <a:bodyPr/>
                    <a:lstStyle/>
                    <a:p>
                      <a:r>
                        <a:rPr lang="pt-BR" dirty="0" smtClean="0"/>
                        <a:t>12</a:t>
                      </a:r>
                      <a:endParaRPr lang="pt-BR" dirty="0"/>
                    </a:p>
                  </a:txBody>
                  <a:tcPr/>
                </a:tc>
                <a:tc>
                  <a:txBody>
                    <a:bodyPr/>
                    <a:lstStyle/>
                    <a:p>
                      <a:r>
                        <a:rPr lang="pt-BR" dirty="0" smtClean="0"/>
                        <a:t>A</a:t>
                      </a:r>
                      <a:r>
                        <a:rPr lang="pt-BR" baseline="0" dirty="0" smtClean="0"/>
                        <a:t> média de 24 unidades (B1 + B2 + B3) deve ser igualou maior que Q, e não mais que 2 unidades menor que Q – 15%, e nenhuma unidade menos que Q – 25%.</a:t>
                      </a:r>
                      <a:endParaRPr lang="pt-BR" dirty="0"/>
                    </a:p>
                  </a:txBody>
                  <a:tcPr/>
                </a:tc>
              </a:tr>
            </a:tbl>
          </a:graphicData>
        </a:graphic>
      </p:graphicFrame>
      <p:sp>
        <p:nvSpPr>
          <p:cNvPr id="5" name="CaixaDeTexto 4"/>
          <p:cNvSpPr txBox="1"/>
          <p:nvPr/>
        </p:nvSpPr>
        <p:spPr>
          <a:xfrm>
            <a:off x="285720" y="5786454"/>
            <a:ext cx="8572560" cy="830997"/>
          </a:xfrm>
          <a:prstGeom prst="rect">
            <a:avLst/>
          </a:prstGeom>
          <a:noFill/>
        </p:spPr>
        <p:txBody>
          <a:bodyPr wrap="square" rtlCol="0">
            <a:spAutoFit/>
          </a:bodyPr>
          <a:lstStyle/>
          <a:p>
            <a:r>
              <a:rPr lang="pt-BR" sz="2400" b="1" dirty="0" smtClean="0">
                <a:solidFill>
                  <a:srgbClr val="C00000"/>
                </a:solidFill>
              </a:rPr>
              <a:t>Q corresponde a dissolução de 80% da quantidade de IFA declarada na embalagem</a:t>
            </a:r>
            <a:endParaRPr lang="pt-BR" sz="2400" b="1"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2143116"/>
            <a:ext cx="9144000" cy="1569660"/>
          </a:xfrm>
          <a:prstGeom prst="rect">
            <a:avLst/>
          </a:prstGeom>
          <a:noFill/>
        </p:spPr>
        <p:txBody>
          <a:bodyPr wrap="square" rtlCol="0">
            <a:spAutoFit/>
          </a:bodyPr>
          <a:lstStyle/>
          <a:p>
            <a:pPr algn="ctr"/>
            <a:r>
              <a:rPr lang="pt-BR" sz="3200" b="1" dirty="0" smtClean="0">
                <a:solidFill>
                  <a:schemeClr val="bg1"/>
                </a:solidFill>
                <a:latin typeface="Algerian" pitchFamily="82" charset="0"/>
              </a:rPr>
              <a:t>Uniformidade de unidade de dose por variação de peso</a:t>
            </a:r>
          </a:p>
          <a:p>
            <a:pPr algn="ctr"/>
            <a:endParaRPr lang="pt-BR" sz="3200" b="1" dirty="0">
              <a:solidFill>
                <a:schemeClr val="bg1"/>
              </a:solidFill>
              <a:latin typeface="Algerian" pitchFamily="8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28596" y="0"/>
            <a:ext cx="8286808" cy="584775"/>
          </a:xfrm>
          <a:prstGeom prst="rect">
            <a:avLst/>
          </a:prstGeom>
          <a:noFill/>
        </p:spPr>
        <p:txBody>
          <a:bodyPr wrap="square" rtlCol="0">
            <a:spAutoFit/>
          </a:bodyPr>
          <a:lstStyle/>
          <a:p>
            <a:pPr algn="ctr"/>
            <a:r>
              <a:rPr lang="pt-BR" sz="3200" b="1" dirty="0" smtClean="0">
                <a:solidFill>
                  <a:schemeClr val="bg1"/>
                </a:solidFill>
                <a:latin typeface="Algerian" pitchFamily="82" charset="0"/>
              </a:rPr>
              <a:t>Uniformidade de Dose Unitária</a:t>
            </a:r>
            <a:endParaRPr lang="pt-BR" sz="3200" b="1" dirty="0">
              <a:solidFill>
                <a:schemeClr val="bg1"/>
              </a:solidFill>
              <a:latin typeface="Algerian" pitchFamily="82" charset="0"/>
            </a:endParaRPr>
          </a:p>
        </p:txBody>
      </p:sp>
      <p:sp>
        <p:nvSpPr>
          <p:cNvPr id="8" name="CaixaDeTexto 7"/>
          <p:cNvSpPr txBox="1"/>
          <p:nvPr/>
        </p:nvSpPr>
        <p:spPr>
          <a:xfrm>
            <a:off x="2428860" y="2000240"/>
            <a:ext cx="2571736" cy="1569660"/>
          </a:xfrm>
          <a:prstGeom prst="rect">
            <a:avLst/>
          </a:prstGeom>
          <a:noFill/>
        </p:spPr>
        <p:txBody>
          <a:bodyPr wrap="square" rtlCol="0">
            <a:spAutoFit/>
          </a:bodyPr>
          <a:lstStyle/>
          <a:p>
            <a:pPr algn="ctr"/>
            <a:r>
              <a:rPr lang="pt-BR" sz="3200" b="1" dirty="0" smtClean="0">
                <a:solidFill>
                  <a:schemeClr val="bg1"/>
                </a:solidFill>
              </a:rPr>
              <a:t>Uniformidade de Dose Unitária</a:t>
            </a:r>
            <a:endParaRPr lang="pt-BR" sz="3200" b="1" dirty="0">
              <a:solidFill>
                <a:schemeClr val="bg1"/>
              </a:solidFill>
            </a:endParaRPr>
          </a:p>
        </p:txBody>
      </p:sp>
      <p:sp>
        <p:nvSpPr>
          <p:cNvPr id="9" name="Chave esquerda 8"/>
          <p:cNvSpPr/>
          <p:nvPr/>
        </p:nvSpPr>
        <p:spPr>
          <a:xfrm>
            <a:off x="4857752" y="1071546"/>
            <a:ext cx="214314" cy="2786082"/>
          </a:xfrm>
          <a:prstGeom prst="leftBrace">
            <a:avLst>
              <a:gd name="adj1" fmla="val 8333"/>
              <a:gd name="adj2" fmla="val 48553"/>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pt-BR"/>
          </a:p>
        </p:txBody>
      </p:sp>
      <p:sp>
        <p:nvSpPr>
          <p:cNvPr id="10" name="CaixaDeTexto 9"/>
          <p:cNvSpPr txBox="1"/>
          <p:nvPr/>
        </p:nvSpPr>
        <p:spPr>
          <a:xfrm>
            <a:off x="5143504" y="1142984"/>
            <a:ext cx="3714776"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pt-BR" sz="3200" b="1" dirty="0" smtClean="0"/>
              <a:t>Uniformidade de Conteúdo</a:t>
            </a:r>
            <a:endParaRPr lang="pt-BR" sz="3200" b="1" dirty="0"/>
          </a:p>
        </p:txBody>
      </p:sp>
      <p:sp>
        <p:nvSpPr>
          <p:cNvPr id="12" name="CaixaDeTexto 11"/>
          <p:cNvSpPr txBox="1"/>
          <p:nvPr/>
        </p:nvSpPr>
        <p:spPr>
          <a:xfrm>
            <a:off x="5143504" y="3357562"/>
            <a:ext cx="3714776"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3200" b="1" dirty="0" smtClean="0">
                <a:solidFill>
                  <a:schemeClr val="bg1"/>
                </a:solidFill>
              </a:rPr>
              <a:t>Variação de peso</a:t>
            </a:r>
            <a:endParaRPr lang="pt-BR" sz="3200" b="1" dirty="0">
              <a:solidFill>
                <a:schemeClr val="bg1"/>
              </a:solidFill>
            </a:endParaRPr>
          </a:p>
        </p:txBody>
      </p:sp>
      <p:sp>
        <p:nvSpPr>
          <p:cNvPr id="10242" name="AutoShape 2" descr="Centro De Mesa Ponto Interrogação Em Mdf Cru no Elo7 | Vitrine Laser  (EEAE0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243" name="Picture 3" descr="C:\Users\Maria José V Fonseca\Pictures\Controle da qualidade\interrogação.png"/>
          <p:cNvPicPr>
            <a:picLocks noChangeAspect="1" noChangeArrowheads="1"/>
          </p:cNvPicPr>
          <p:nvPr/>
        </p:nvPicPr>
        <p:blipFill>
          <a:blip r:embed="rId3"/>
          <a:srcRect/>
          <a:stretch>
            <a:fillRect/>
          </a:stretch>
        </p:blipFill>
        <p:spPr bwMode="auto">
          <a:xfrm>
            <a:off x="928662" y="3429000"/>
            <a:ext cx="1785950" cy="2523946"/>
          </a:xfrm>
          <a:prstGeom prst="rect">
            <a:avLst/>
          </a:prstGeom>
          <a:noFill/>
        </p:spPr>
      </p:pic>
      <p:sp>
        <p:nvSpPr>
          <p:cNvPr id="15" name="CaixaDeTexto 14"/>
          <p:cNvSpPr txBox="1"/>
          <p:nvPr/>
        </p:nvSpPr>
        <p:spPr>
          <a:xfrm>
            <a:off x="357158" y="4286256"/>
            <a:ext cx="3786214" cy="1384995"/>
          </a:xfrm>
          <a:prstGeom prst="rect">
            <a:avLst/>
          </a:prstGeom>
          <a:noFill/>
        </p:spPr>
        <p:txBody>
          <a:bodyPr wrap="square" rtlCol="0">
            <a:spAutoFit/>
          </a:bodyPr>
          <a:lstStyle/>
          <a:p>
            <a:r>
              <a:rPr lang="pt-BR" sz="2800" b="1" dirty="0" smtClean="0">
                <a:solidFill>
                  <a:schemeClr val="bg2">
                    <a:lumMod val="75000"/>
                  </a:schemeClr>
                </a:solidFill>
              </a:rPr>
              <a:t>Uso Uniformidade de  Conteúdo ou Variação de peso ?</a:t>
            </a:r>
            <a:endParaRPr lang="pt-BR" sz="2800" b="1" dirty="0">
              <a:solidFill>
                <a:schemeClr val="bg2">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8929718" cy="1077218"/>
          </a:xfrm>
          <a:prstGeom prst="rect">
            <a:avLst/>
          </a:prstGeom>
          <a:noFill/>
        </p:spPr>
        <p:txBody>
          <a:bodyPr wrap="square" rtlCol="0">
            <a:spAutoFit/>
          </a:bodyPr>
          <a:lstStyle/>
          <a:p>
            <a:pPr algn="ctr"/>
            <a:r>
              <a:rPr lang="pt-BR" sz="3200" b="1" dirty="0" smtClean="0">
                <a:solidFill>
                  <a:schemeClr val="bg1"/>
                </a:solidFill>
              </a:rPr>
              <a:t>Quando usar Uniformidade de Conteúdo  (UC) ou Varia de peso (VP) </a:t>
            </a:r>
            <a:endParaRPr lang="pt-BR" sz="3200" b="1" dirty="0">
              <a:solidFill>
                <a:schemeClr val="bg1"/>
              </a:solidFill>
            </a:endParaRPr>
          </a:p>
        </p:txBody>
      </p:sp>
      <p:graphicFrame>
        <p:nvGraphicFramePr>
          <p:cNvPr id="5" name="Tabela 4"/>
          <p:cNvGraphicFramePr>
            <a:graphicFrameLocks noGrp="1"/>
          </p:cNvGraphicFramePr>
          <p:nvPr/>
        </p:nvGraphicFramePr>
        <p:xfrm>
          <a:off x="285720" y="1500175"/>
          <a:ext cx="8644000" cy="3946213"/>
        </p:xfrm>
        <a:graphic>
          <a:graphicData uri="http://schemas.openxmlformats.org/drawingml/2006/table">
            <a:tbl>
              <a:tblPr firstRow="1" bandRow="1">
                <a:tableStyleId>{5C22544A-7EE6-4342-B048-85BDC9FD1C3A}</a:tableStyleId>
              </a:tblPr>
              <a:tblGrid>
                <a:gridCol w="2161000"/>
                <a:gridCol w="2125280"/>
                <a:gridCol w="1643074"/>
                <a:gridCol w="1357323"/>
                <a:gridCol w="1357323"/>
              </a:tblGrid>
              <a:tr h="1076240">
                <a:tc>
                  <a:txBody>
                    <a:bodyPr/>
                    <a:lstStyle/>
                    <a:p>
                      <a:pPr algn="ctr"/>
                      <a:r>
                        <a:rPr lang="en-US" sz="2400" dirty="0" smtClean="0">
                          <a:solidFill>
                            <a:schemeClr val="bg1"/>
                          </a:solidFill>
                        </a:rPr>
                        <a:t>Forma de dose</a:t>
                      </a:r>
                      <a:endParaRPr lang="pt-BR" sz="2400" dirty="0">
                        <a:solidFill>
                          <a:schemeClr val="bg1"/>
                        </a:solidFill>
                      </a:endParaRPr>
                    </a:p>
                  </a:txBody>
                  <a:tcPr/>
                </a:tc>
                <a:tc>
                  <a:txBody>
                    <a:bodyPr/>
                    <a:lstStyle/>
                    <a:p>
                      <a:pPr algn="ctr"/>
                      <a:r>
                        <a:rPr lang="en-US" sz="2400" dirty="0" err="1" smtClean="0">
                          <a:solidFill>
                            <a:schemeClr val="bg1"/>
                          </a:solidFill>
                        </a:rPr>
                        <a:t>tipo</a:t>
                      </a:r>
                      <a:endParaRPr lang="pt-BR" sz="2400" dirty="0">
                        <a:solidFill>
                          <a:schemeClr val="bg1"/>
                        </a:solidFill>
                      </a:endParaRPr>
                    </a:p>
                  </a:txBody>
                  <a:tcPr/>
                </a:tc>
                <a:tc>
                  <a:txBody>
                    <a:bodyPr/>
                    <a:lstStyle/>
                    <a:p>
                      <a:pPr algn="ctr"/>
                      <a:r>
                        <a:rPr lang="en-US" sz="2400" dirty="0" err="1" smtClean="0">
                          <a:solidFill>
                            <a:schemeClr val="bg1"/>
                          </a:solidFill>
                        </a:rPr>
                        <a:t>subtipo</a:t>
                      </a:r>
                      <a:endParaRPr lang="pt-BR" sz="2400" dirty="0">
                        <a:solidFill>
                          <a:schemeClr val="bg1"/>
                        </a:solidFill>
                      </a:endParaRPr>
                    </a:p>
                  </a:txBody>
                  <a:tcPr/>
                </a:tc>
                <a:tc gridSpan="2">
                  <a:txBody>
                    <a:bodyPr/>
                    <a:lstStyle/>
                    <a:p>
                      <a:pPr algn="ctr"/>
                      <a:r>
                        <a:rPr lang="en-US" sz="2400" dirty="0" smtClean="0">
                          <a:solidFill>
                            <a:schemeClr val="bg1"/>
                          </a:solidFill>
                        </a:rPr>
                        <a:t>Dose e </a:t>
                      </a:r>
                      <a:r>
                        <a:rPr lang="en-US" sz="2400" dirty="0" err="1" smtClean="0">
                          <a:solidFill>
                            <a:schemeClr val="bg1"/>
                          </a:solidFill>
                        </a:rPr>
                        <a:t>proporção</a:t>
                      </a:r>
                      <a:r>
                        <a:rPr lang="en-US" sz="2400" dirty="0" smtClean="0">
                          <a:solidFill>
                            <a:schemeClr val="bg1"/>
                          </a:solidFill>
                        </a:rPr>
                        <a:t> de </a:t>
                      </a:r>
                      <a:r>
                        <a:rPr lang="en-US" sz="2400" dirty="0" err="1" smtClean="0">
                          <a:solidFill>
                            <a:schemeClr val="bg1"/>
                          </a:solidFill>
                        </a:rPr>
                        <a:t>ativo</a:t>
                      </a:r>
                      <a:endParaRPr lang="pt-BR" sz="2400" dirty="0">
                        <a:solidFill>
                          <a:schemeClr val="bg1"/>
                        </a:solidFill>
                      </a:endParaRPr>
                    </a:p>
                  </a:txBody>
                  <a:tcPr/>
                </a:tc>
                <a:tc hMerge="1">
                  <a:txBody>
                    <a:bodyPr/>
                    <a:lstStyle/>
                    <a:p>
                      <a:endParaRPr lang="pt-BR"/>
                    </a:p>
                  </a:txBody>
                  <a:tcPr/>
                </a:tc>
              </a:tr>
              <a:tr h="1076240">
                <a:tc>
                  <a:txBody>
                    <a:bodyPr/>
                    <a:lstStyle/>
                    <a:p>
                      <a:endParaRPr lang="pt-BR" sz="2400" dirty="0"/>
                    </a:p>
                  </a:txBody>
                  <a:tcPr/>
                </a:tc>
                <a:tc>
                  <a:txBody>
                    <a:bodyPr/>
                    <a:lstStyle/>
                    <a:p>
                      <a:endParaRPr lang="pt-BR" sz="2400" dirty="0"/>
                    </a:p>
                  </a:txBody>
                  <a:tcPr/>
                </a:tc>
                <a:tc>
                  <a:txBody>
                    <a:bodyPr/>
                    <a:lstStyle/>
                    <a:p>
                      <a:endParaRPr lang="pt-BR" sz="2400" dirty="0"/>
                    </a:p>
                  </a:txBody>
                  <a:tcPr/>
                </a:tc>
                <a:tc>
                  <a:txBody>
                    <a:bodyPr/>
                    <a:lstStyle/>
                    <a:p>
                      <a:pPr algn="ctr"/>
                      <a:r>
                        <a:rPr lang="pt-BR" sz="2400" dirty="0" smtClean="0">
                          <a:sym typeface="Symbol"/>
                        </a:rPr>
                        <a:t>25mg e</a:t>
                      </a:r>
                    </a:p>
                    <a:p>
                      <a:pPr algn="ctr"/>
                      <a:r>
                        <a:rPr lang="pt-BR" sz="2400" dirty="0" smtClean="0">
                          <a:sym typeface="Symbol"/>
                        </a:rPr>
                        <a:t>25%</a:t>
                      </a:r>
                      <a:endParaRPr lang="pt-BR" sz="2400" dirty="0"/>
                    </a:p>
                  </a:txBody>
                  <a:tcPr/>
                </a:tc>
                <a:tc>
                  <a:txBody>
                    <a:bodyPr/>
                    <a:lstStyle/>
                    <a:p>
                      <a:pPr algn="ctr"/>
                      <a:r>
                        <a:rPr lang="en-US" sz="2400" dirty="0" smtClean="0"/>
                        <a:t>&lt;25mg </a:t>
                      </a:r>
                      <a:r>
                        <a:rPr lang="en-US" sz="2400" dirty="0" err="1" smtClean="0"/>
                        <a:t>ou</a:t>
                      </a:r>
                      <a:r>
                        <a:rPr lang="en-US" sz="2400" dirty="0" smtClean="0"/>
                        <a:t> &lt;25%</a:t>
                      </a:r>
                      <a:endParaRPr lang="pt-BR" sz="2400" dirty="0"/>
                    </a:p>
                  </a:txBody>
                  <a:tcPr/>
                </a:tc>
              </a:tr>
              <a:tr h="597911">
                <a:tc>
                  <a:txBody>
                    <a:bodyPr/>
                    <a:lstStyle/>
                    <a:p>
                      <a:endParaRPr lang="pt-BR" sz="2400" dirty="0"/>
                    </a:p>
                  </a:txBody>
                  <a:tcPr/>
                </a:tc>
                <a:tc>
                  <a:txBody>
                    <a:bodyPr/>
                    <a:lstStyle/>
                    <a:p>
                      <a:r>
                        <a:rPr lang="en-US" sz="2400" dirty="0" err="1" smtClean="0">
                          <a:solidFill>
                            <a:srgbClr val="FF0000"/>
                          </a:solidFill>
                        </a:rPr>
                        <a:t>Não</a:t>
                      </a:r>
                      <a:r>
                        <a:rPr lang="en-US" sz="2400" dirty="0" smtClean="0">
                          <a:solidFill>
                            <a:srgbClr val="FF0000"/>
                          </a:solidFill>
                        </a:rPr>
                        <a:t> </a:t>
                      </a:r>
                      <a:r>
                        <a:rPr lang="en-US" sz="2400" dirty="0" err="1" smtClean="0">
                          <a:solidFill>
                            <a:srgbClr val="FF0000"/>
                          </a:solidFill>
                        </a:rPr>
                        <a:t>revestido</a:t>
                      </a:r>
                      <a:endParaRPr lang="pt-BR" sz="2400" dirty="0">
                        <a:solidFill>
                          <a:srgbClr val="FF0000"/>
                        </a:solidFill>
                      </a:endParaRPr>
                    </a:p>
                  </a:txBody>
                  <a:tcPr/>
                </a:tc>
                <a:tc>
                  <a:txBody>
                    <a:bodyPr/>
                    <a:lstStyle/>
                    <a:p>
                      <a:endParaRPr lang="pt-BR" sz="2400" dirty="0">
                        <a:solidFill>
                          <a:srgbClr val="FF0000"/>
                        </a:solidFill>
                      </a:endParaRPr>
                    </a:p>
                  </a:txBody>
                  <a:tcPr/>
                </a:tc>
                <a:tc>
                  <a:txBody>
                    <a:bodyPr/>
                    <a:lstStyle/>
                    <a:p>
                      <a:pPr algn="ctr"/>
                      <a:r>
                        <a:rPr lang="pt-BR" sz="2400" dirty="0" smtClean="0">
                          <a:solidFill>
                            <a:srgbClr val="FF0000"/>
                          </a:solidFill>
                        </a:rPr>
                        <a:t>VP</a:t>
                      </a:r>
                      <a:endParaRPr lang="pt-BR" sz="2400" dirty="0">
                        <a:solidFill>
                          <a:srgbClr val="FF0000"/>
                        </a:solidFill>
                      </a:endParaRPr>
                    </a:p>
                  </a:txBody>
                  <a:tcPr/>
                </a:tc>
                <a:tc>
                  <a:txBody>
                    <a:bodyPr/>
                    <a:lstStyle/>
                    <a:p>
                      <a:pPr algn="ctr"/>
                      <a:r>
                        <a:rPr lang="en-US" sz="2400" dirty="0" smtClean="0">
                          <a:solidFill>
                            <a:srgbClr val="FF0000"/>
                          </a:solidFill>
                        </a:rPr>
                        <a:t>UC</a:t>
                      </a:r>
                      <a:endParaRPr lang="pt-BR" sz="2400" dirty="0">
                        <a:solidFill>
                          <a:srgbClr val="FF0000"/>
                        </a:solidFill>
                      </a:endParaRPr>
                    </a:p>
                  </a:txBody>
                  <a:tcPr/>
                </a:tc>
              </a:tr>
              <a:tr h="597911">
                <a:tc>
                  <a:txBody>
                    <a:bodyPr/>
                    <a:lstStyle/>
                    <a:p>
                      <a:r>
                        <a:rPr lang="en-US" sz="2400" b="1" dirty="0" err="1" smtClean="0"/>
                        <a:t>Comprimidos</a:t>
                      </a:r>
                      <a:endParaRPr lang="pt-BR" sz="2400" b="1" dirty="0"/>
                    </a:p>
                  </a:txBody>
                  <a:tcPr/>
                </a:tc>
                <a:tc>
                  <a:txBody>
                    <a:bodyPr/>
                    <a:lstStyle/>
                    <a:p>
                      <a:r>
                        <a:rPr lang="en-US" sz="2400" dirty="0" err="1" smtClean="0"/>
                        <a:t>revestido</a:t>
                      </a:r>
                      <a:endParaRPr lang="pt-BR" sz="2400" dirty="0"/>
                    </a:p>
                  </a:txBody>
                  <a:tcPr/>
                </a:tc>
                <a:tc>
                  <a:txBody>
                    <a:bodyPr/>
                    <a:lstStyle/>
                    <a:p>
                      <a:r>
                        <a:rPr lang="en-US" sz="2400" dirty="0" err="1" smtClean="0"/>
                        <a:t>Filme</a:t>
                      </a:r>
                      <a:endParaRPr lang="pt-BR" sz="2400" dirty="0"/>
                    </a:p>
                  </a:txBody>
                  <a:tcPr/>
                </a:tc>
                <a:tc>
                  <a:txBody>
                    <a:bodyPr/>
                    <a:lstStyle/>
                    <a:p>
                      <a:pPr algn="ctr"/>
                      <a:r>
                        <a:rPr lang="en-US" sz="2400" dirty="0" smtClean="0"/>
                        <a:t>VP</a:t>
                      </a:r>
                      <a:endParaRPr lang="pt-BR" sz="2400" dirty="0"/>
                    </a:p>
                  </a:txBody>
                  <a:tcPr/>
                </a:tc>
                <a:tc>
                  <a:txBody>
                    <a:bodyPr/>
                    <a:lstStyle/>
                    <a:p>
                      <a:pPr algn="ctr"/>
                      <a:r>
                        <a:rPr lang="en-US" sz="2400" dirty="0" smtClean="0"/>
                        <a:t>UC</a:t>
                      </a:r>
                      <a:endParaRPr lang="pt-BR" sz="2400" dirty="0"/>
                    </a:p>
                  </a:txBody>
                  <a:tcPr/>
                </a:tc>
              </a:tr>
              <a:tr h="597911">
                <a:tc>
                  <a:txBody>
                    <a:bodyPr/>
                    <a:lstStyle/>
                    <a:p>
                      <a:endParaRPr lang="pt-BR" sz="2400"/>
                    </a:p>
                  </a:txBody>
                  <a:tcPr/>
                </a:tc>
                <a:tc>
                  <a:txBody>
                    <a:bodyPr/>
                    <a:lstStyle/>
                    <a:p>
                      <a:endParaRPr lang="pt-BR" sz="2400" dirty="0"/>
                    </a:p>
                  </a:txBody>
                  <a:tcPr/>
                </a:tc>
                <a:tc>
                  <a:txBody>
                    <a:bodyPr/>
                    <a:lstStyle/>
                    <a:p>
                      <a:r>
                        <a:rPr lang="en-US" sz="2400" dirty="0" err="1" smtClean="0"/>
                        <a:t>outros</a:t>
                      </a:r>
                      <a:endParaRPr lang="pt-BR" sz="2400" dirty="0"/>
                    </a:p>
                  </a:txBody>
                  <a:tcPr/>
                </a:tc>
                <a:tc>
                  <a:txBody>
                    <a:bodyPr/>
                    <a:lstStyle/>
                    <a:p>
                      <a:pPr algn="ctr"/>
                      <a:r>
                        <a:rPr lang="en-US" sz="2400" dirty="0" smtClean="0"/>
                        <a:t>UC</a:t>
                      </a:r>
                      <a:endParaRPr lang="pt-BR" sz="2400" dirty="0"/>
                    </a:p>
                  </a:txBody>
                  <a:tcPr/>
                </a:tc>
                <a:tc>
                  <a:txBody>
                    <a:bodyPr/>
                    <a:lstStyle/>
                    <a:p>
                      <a:pPr algn="ctr"/>
                      <a:r>
                        <a:rPr lang="en-US" sz="2400" dirty="0" smtClean="0"/>
                        <a:t>UC</a:t>
                      </a:r>
                      <a:endParaRPr lang="pt-BR" sz="2400"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285720" y="1643050"/>
          <a:ext cx="8644000" cy="3749040"/>
        </p:xfrm>
        <a:graphic>
          <a:graphicData uri="http://schemas.openxmlformats.org/drawingml/2006/table">
            <a:tbl>
              <a:tblPr firstRow="1" bandRow="1">
                <a:tableStyleId>{5C22544A-7EE6-4342-B048-85BDC9FD1C3A}</a:tableStyleId>
              </a:tblPr>
              <a:tblGrid>
                <a:gridCol w="1643074"/>
                <a:gridCol w="1143008"/>
                <a:gridCol w="3143272"/>
                <a:gridCol w="1357323"/>
                <a:gridCol w="1357323"/>
              </a:tblGrid>
              <a:tr h="370840">
                <a:tc>
                  <a:txBody>
                    <a:bodyPr/>
                    <a:lstStyle/>
                    <a:p>
                      <a:r>
                        <a:rPr lang="en-US" sz="2400" dirty="0" smtClean="0"/>
                        <a:t>Forma de dose</a:t>
                      </a:r>
                      <a:endParaRPr lang="pt-BR" sz="2400" dirty="0"/>
                    </a:p>
                  </a:txBody>
                  <a:tcPr/>
                </a:tc>
                <a:tc>
                  <a:txBody>
                    <a:bodyPr/>
                    <a:lstStyle/>
                    <a:p>
                      <a:r>
                        <a:rPr lang="en-US" sz="2400" dirty="0" err="1" smtClean="0"/>
                        <a:t>tipo</a:t>
                      </a:r>
                      <a:endParaRPr lang="pt-BR" sz="2400" dirty="0"/>
                    </a:p>
                  </a:txBody>
                  <a:tcPr/>
                </a:tc>
                <a:tc>
                  <a:txBody>
                    <a:bodyPr/>
                    <a:lstStyle/>
                    <a:p>
                      <a:r>
                        <a:rPr lang="en-US" sz="2400" dirty="0" err="1" smtClean="0"/>
                        <a:t>subtipo</a:t>
                      </a:r>
                      <a:endParaRPr lang="pt-BR" sz="2400" dirty="0"/>
                    </a:p>
                  </a:txBody>
                  <a:tcPr/>
                </a:tc>
                <a:tc gridSpan="2">
                  <a:txBody>
                    <a:bodyPr/>
                    <a:lstStyle/>
                    <a:p>
                      <a:r>
                        <a:rPr lang="en-US" sz="2400" dirty="0" smtClean="0"/>
                        <a:t>Dose e </a:t>
                      </a:r>
                      <a:r>
                        <a:rPr lang="en-US" sz="2400" dirty="0" err="1" smtClean="0"/>
                        <a:t>proporção</a:t>
                      </a:r>
                      <a:r>
                        <a:rPr lang="en-US" sz="2400" dirty="0" smtClean="0"/>
                        <a:t> de </a:t>
                      </a:r>
                      <a:r>
                        <a:rPr lang="en-US" sz="2400" dirty="0" err="1" smtClean="0"/>
                        <a:t>ativo</a:t>
                      </a:r>
                      <a:endParaRPr lang="pt-BR" sz="2400" dirty="0"/>
                    </a:p>
                  </a:txBody>
                  <a:tcPr/>
                </a:tc>
                <a:tc hMerge="1">
                  <a:txBody>
                    <a:bodyPr/>
                    <a:lstStyle/>
                    <a:p>
                      <a:endParaRPr lang="pt-BR"/>
                    </a:p>
                  </a:txBody>
                  <a:tcPr/>
                </a:tc>
              </a:tr>
              <a:tr h="370840">
                <a:tc>
                  <a:txBody>
                    <a:bodyPr/>
                    <a:lstStyle/>
                    <a:p>
                      <a:endParaRPr lang="pt-BR" sz="2400" dirty="0"/>
                    </a:p>
                  </a:txBody>
                  <a:tcPr/>
                </a:tc>
                <a:tc>
                  <a:txBody>
                    <a:bodyPr/>
                    <a:lstStyle/>
                    <a:p>
                      <a:endParaRPr lang="pt-BR" sz="2400" dirty="0"/>
                    </a:p>
                  </a:txBody>
                  <a:tcPr/>
                </a:tc>
                <a:tc>
                  <a:txBody>
                    <a:bodyPr/>
                    <a:lstStyle/>
                    <a:p>
                      <a:endParaRPr lang="pt-BR" sz="2400" dirty="0"/>
                    </a:p>
                  </a:txBody>
                  <a:tcPr/>
                </a:tc>
                <a:tc>
                  <a:txBody>
                    <a:bodyPr/>
                    <a:lstStyle/>
                    <a:p>
                      <a:pPr algn="ctr"/>
                      <a:r>
                        <a:rPr lang="pt-BR" sz="2400" dirty="0" smtClean="0">
                          <a:sym typeface="Symbol"/>
                        </a:rPr>
                        <a:t>25mg e</a:t>
                      </a:r>
                    </a:p>
                    <a:p>
                      <a:pPr algn="ctr"/>
                      <a:r>
                        <a:rPr lang="pt-BR" sz="2400" dirty="0" smtClean="0">
                          <a:sym typeface="Symbol"/>
                        </a:rPr>
                        <a:t>25%</a:t>
                      </a:r>
                      <a:endParaRPr lang="pt-BR" sz="2400" dirty="0"/>
                    </a:p>
                  </a:txBody>
                  <a:tcPr/>
                </a:tc>
                <a:tc>
                  <a:txBody>
                    <a:bodyPr/>
                    <a:lstStyle/>
                    <a:p>
                      <a:pPr algn="ctr"/>
                      <a:r>
                        <a:rPr lang="en-US" sz="2400" dirty="0" smtClean="0"/>
                        <a:t>&lt;25mg </a:t>
                      </a:r>
                      <a:r>
                        <a:rPr lang="en-US" sz="2400" dirty="0" err="1" smtClean="0"/>
                        <a:t>ou</a:t>
                      </a:r>
                      <a:r>
                        <a:rPr lang="en-US" sz="2400" dirty="0" smtClean="0"/>
                        <a:t> &lt;25%</a:t>
                      </a:r>
                      <a:endParaRPr lang="pt-BR" sz="2400" dirty="0"/>
                    </a:p>
                  </a:txBody>
                  <a:tcPr/>
                </a:tc>
              </a:tr>
              <a:tr h="370840">
                <a:tc>
                  <a:txBody>
                    <a:bodyPr/>
                    <a:lstStyle/>
                    <a:p>
                      <a:r>
                        <a:rPr lang="en-US" sz="2400" dirty="0" err="1" smtClean="0"/>
                        <a:t>Cápsulas</a:t>
                      </a:r>
                      <a:endParaRPr lang="pt-BR" sz="2400" dirty="0"/>
                    </a:p>
                  </a:txBody>
                  <a:tcPr/>
                </a:tc>
                <a:tc>
                  <a:txBody>
                    <a:bodyPr/>
                    <a:lstStyle/>
                    <a:p>
                      <a:r>
                        <a:rPr lang="en-US" sz="2400" dirty="0" err="1" smtClean="0">
                          <a:solidFill>
                            <a:srgbClr val="FF0000"/>
                          </a:solidFill>
                        </a:rPr>
                        <a:t>dura</a:t>
                      </a:r>
                      <a:endParaRPr lang="pt-BR" sz="2400" dirty="0">
                        <a:solidFill>
                          <a:srgbClr val="FF0000"/>
                        </a:solidFill>
                      </a:endParaRPr>
                    </a:p>
                  </a:txBody>
                  <a:tcPr/>
                </a:tc>
                <a:tc>
                  <a:txBody>
                    <a:bodyPr/>
                    <a:lstStyle/>
                    <a:p>
                      <a:endParaRPr lang="pt-BR" sz="2400" dirty="0">
                        <a:solidFill>
                          <a:srgbClr val="FF0000"/>
                        </a:solidFill>
                      </a:endParaRPr>
                    </a:p>
                  </a:txBody>
                  <a:tcPr/>
                </a:tc>
                <a:tc>
                  <a:txBody>
                    <a:bodyPr/>
                    <a:lstStyle/>
                    <a:p>
                      <a:pPr algn="ctr"/>
                      <a:r>
                        <a:rPr lang="en-US" sz="2400" dirty="0" smtClean="0">
                          <a:solidFill>
                            <a:srgbClr val="FF0000"/>
                          </a:solidFill>
                        </a:rPr>
                        <a:t>VP</a:t>
                      </a:r>
                      <a:endParaRPr lang="pt-BR" sz="2400" dirty="0">
                        <a:solidFill>
                          <a:srgbClr val="FF0000"/>
                        </a:solidFill>
                      </a:endParaRPr>
                    </a:p>
                  </a:txBody>
                  <a:tcPr/>
                </a:tc>
                <a:tc>
                  <a:txBody>
                    <a:bodyPr/>
                    <a:lstStyle/>
                    <a:p>
                      <a:pPr algn="ctr"/>
                      <a:r>
                        <a:rPr lang="en-US" sz="2400" dirty="0" smtClean="0">
                          <a:solidFill>
                            <a:srgbClr val="FF0000"/>
                          </a:solidFill>
                        </a:rPr>
                        <a:t>UC</a:t>
                      </a:r>
                      <a:endParaRPr lang="pt-BR" sz="2400" dirty="0">
                        <a:solidFill>
                          <a:srgbClr val="FF0000"/>
                        </a:solidFill>
                      </a:endParaRPr>
                    </a:p>
                  </a:txBody>
                  <a:tcPr/>
                </a:tc>
              </a:tr>
              <a:tr h="370840">
                <a:tc>
                  <a:txBody>
                    <a:bodyPr/>
                    <a:lstStyle/>
                    <a:p>
                      <a:endParaRPr lang="pt-BR" sz="2400" b="1" dirty="0"/>
                    </a:p>
                  </a:txBody>
                  <a:tcPr/>
                </a:tc>
                <a:tc>
                  <a:txBody>
                    <a:bodyPr/>
                    <a:lstStyle/>
                    <a:p>
                      <a:endParaRPr lang="en-US" sz="2400" dirty="0" smtClean="0"/>
                    </a:p>
                    <a:p>
                      <a:r>
                        <a:rPr lang="en-US" sz="2400" dirty="0" smtClean="0"/>
                        <a:t>mole</a:t>
                      </a:r>
                      <a:endParaRPr lang="pt-BR" sz="2400" dirty="0"/>
                    </a:p>
                  </a:txBody>
                  <a:tcPr/>
                </a:tc>
                <a:tc>
                  <a:txBody>
                    <a:bodyPr/>
                    <a:lstStyle/>
                    <a:p>
                      <a:r>
                        <a:rPr lang="en-US" sz="2400" dirty="0" err="1" smtClean="0"/>
                        <a:t>Suspensão</a:t>
                      </a:r>
                      <a:r>
                        <a:rPr lang="en-US" sz="2400" dirty="0" smtClean="0"/>
                        <a:t>, </a:t>
                      </a:r>
                      <a:r>
                        <a:rPr lang="en-US" sz="2400" dirty="0" err="1" smtClean="0"/>
                        <a:t>emulsão</a:t>
                      </a:r>
                      <a:r>
                        <a:rPr lang="en-US" sz="2400" dirty="0" smtClean="0"/>
                        <a:t> </a:t>
                      </a:r>
                      <a:r>
                        <a:rPr lang="en-US" sz="2400" dirty="0" err="1" smtClean="0"/>
                        <a:t>ou</a:t>
                      </a:r>
                      <a:r>
                        <a:rPr lang="en-US" sz="2400" dirty="0" smtClean="0"/>
                        <a:t> gel de </a:t>
                      </a:r>
                      <a:r>
                        <a:rPr lang="en-US" sz="2400" dirty="0" err="1" smtClean="0"/>
                        <a:t>administração</a:t>
                      </a:r>
                      <a:r>
                        <a:rPr lang="en-US" sz="2400" dirty="0" smtClean="0"/>
                        <a:t> </a:t>
                      </a:r>
                      <a:r>
                        <a:rPr lang="en-US" sz="2400" dirty="0" err="1" smtClean="0"/>
                        <a:t>sistémica</a:t>
                      </a:r>
                      <a:endParaRPr lang="pt-BR" sz="2400" dirty="0"/>
                    </a:p>
                  </a:txBody>
                  <a:tcPr/>
                </a:tc>
                <a:tc>
                  <a:txBody>
                    <a:bodyPr/>
                    <a:lstStyle/>
                    <a:p>
                      <a:pPr algn="ctr"/>
                      <a:endParaRPr lang="en-US" sz="2400" dirty="0" smtClean="0"/>
                    </a:p>
                    <a:p>
                      <a:pPr algn="ctr"/>
                      <a:r>
                        <a:rPr lang="en-US" sz="2400" dirty="0" smtClean="0"/>
                        <a:t>UC</a:t>
                      </a:r>
                      <a:endParaRPr lang="pt-BR" sz="2400" dirty="0"/>
                    </a:p>
                  </a:txBody>
                  <a:tcPr/>
                </a:tc>
                <a:tc>
                  <a:txBody>
                    <a:bodyPr/>
                    <a:lstStyle/>
                    <a:p>
                      <a:pPr algn="ctr"/>
                      <a:endParaRPr lang="en-US" sz="2400" dirty="0" smtClean="0"/>
                    </a:p>
                    <a:p>
                      <a:pPr algn="ctr"/>
                      <a:r>
                        <a:rPr lang="en-US" sz="2400" dirty="0" smtClean="0"/>
                        <a:t>UC</a:t>
                      </a:r>
                      <a:endParaRPr lang="pt-BR" sz="2400" dirty="0"/>
                    </a:p>
                  </a:txBody>
                  <a:tcPr/>
                </a:tc>
              </a:tr>
              <a:tr h="370840">
                <a:tc>
                  <a:txBody>
                    <a:bodyPr/>
                    <a:lstStyle/>
                    <a:p>
                      <a:endParaRPr lang="pt-BR" sz="2400"/>
                    </a:p>
                  </a:txBody>
                  <a:tcPr/>
                </a:tc>
                <a:tc>
                  <a:txBody>
                    <a:bodyPr/>
                    <a:lstStyle/>
                    <a:p>
                      <a:endParaRPr lang="pt-BR" sz="2400" dirty="0"/>
                    </a:p>
                  </a:txBody>
                  <a:tcPr/>
                </a:tc>
                <a:tc>
                  <a:txBody>
                    <a:bodyPr/>
                    <a:lstStyle/>
                    <a:p>
                      <a:r>
                        <a:rPr lang="en-US" sz="2400" dirty="0" err="1" smtClean="0"/>
                        <a:t>Soluções</a:t>
                      </a:r>
                      <a:endParaRPr lang="pt-BR" sz="2400" dirty="0"/>
                    </a:p>
                  </a:txBody>
                  <a:tcPr/>
                </a:tc>
                <a:tc>
                  <a:txBody>
                    <a:bodyPr/>
                    <a:lstStyle/>
                    <a:p>
                      <a:pPr algn="ctr"/>
                      <a:r>
                        <a:rPr lang="en-US" sz="2400" dirty="0" smtClean="0"/>
                        <a:t>VP</a:t>
                      </a:r>
                      <a:endParaRPr lang="pt-BR" sz="2400" dirty="0"/>
                    </a:p>
                  </a:txBody>
                  <a:tcPr/>
                </a:tc>
                <a:tc>
                  <a:txBody>
                    <a:bodyPr/>
                    <a:lstStyle/>
                    <a:p>
                      <a:pPr algn="ctr"/>
                      <a:r>
                        <a:rPr lang="en-US" sz="2400" dirty="0" smtClean="0"/>
                        <a:t>VP</a:t>
                      </a:r>
                      <a:endParaRPr lang="pt-BR" sz="2400" dirty="0"/>
                    </a:p>
                  </a:txBody>
                  <a:tcPr/>
                </a:tc>
              </a:tr>
            </a:tbl>
          </a:graphicData>
        </a:graphic>
      </p:graphicFrame>
      <p:sp>
        <p:nvSpPr>
          <p:cNvPr id="5" name="CaixaDeTexto 4"/>
          <p:cNvSpPr txBox="1"/>
          <p:nvPr/>
        </p:nvSpPr>
        <p:spPr>
          <a:xfrm>
            <a:off x="0" y="0"/>
            <a:ext cx="8929718" cy="1077218"/>
          </a:xfrm>
          <a:prstGeom prst="rect">
            <a:avLst/>
          </a:prstGeom>
          <a:noFill/>
        </p:spPr>
        <p:txBody>
          <a:bodyPr wrap="square" rtlCol="0">
            <a:spAutoFit/>
          </a:bodyPr>
          <a:lstStyle/>
          <a:p>
            <a:pPr algn="ctr"/>
            <a:r>
              <a:rPr lang="pt-BR" sz="3200" b="1" dirty="0" smtClean="0">
                <a:solidFill>
                  <a:schemeClr val="bg1"/>
                </a:solidFill>
              </a:rPr>
              <a:t>Quando usar Uniformidade de Conteúdo  (UC) ou Varia de peso (VP) </a:t>
            </a:r>
            <a:endParaRPr lang="pt-BR" sz="3200" b="1"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8929718" cy="1077218"/>
          </a:xfrm>
          <a:prstGeom prst="rect">
            <a:avLst/>
          </a:prstGeom>
          <a:noFill/>
        </p:spPr>
        <p:txBody>
          <a:bodyPr wrap="square" rtlCol="0">
            <a:spAutoFit/>
          </a:bodyPr>
          <a:lstStyle/>
          <a:p>
            <a:pPr algn="ctr"/>
            <a:r>
              <a:rPr lang="pt-BR" sz="3200" b="1" dirty="0" smtClean="0">
                <a:solidFill>
                  <a:schemeClr val="bg1"/>
                </a:solidFill>
              </a:rPr>
              <a:t>Quando usar Uniformidade de Conteúdo  (UC) ou Varia de peso (VP) </a:t>
            </a:r>
            <a:endParaRPr lang="pt-BR" sz="3200" b="1" dirty="0">
              <a:solidFill>
                <a:schemeClr val="bg1"/>
              </a:solidFill>
            </a:endParaRPr>
          </a:p>
        </p:txBody>
      </p:sp>
      <p:graphicFrame>
        <p:nvGraphicFramePr>
          <p:cNvPr id="5" name="Tabela 4"/>
          <p:cNvGraphicFramePr>
            <a:graphicFrameLocks noGrp="1"/>
          </p:cNvGraphicFramePr>
          <p:nvPr/>
        </p:nvGraphicFramePr>
        <p:xfrm>
          <a:off x="214282" y="1643050"/>
          <a:ext cx="8644000" cy="4846320"/>
        </p:xfrm>
        <a:graphic>
          <a:graphicData uri="http://schemas.openxmlformats.org/drawingml/2006/table">
            <a:tbl>
              <a:tblPr firstRow="1" bandRow="1">
                <a:tableStyleId>{5C22544A-7EE6-4342-B048-85BDC9FD1C3A}</a:tableStyleId>
              </a:tblPr>
              <a:tblGrid>
                <a:gridCol w="1714512"/>
                <a:gridCol w="2000264"/>
                <a:gridCol w="2214578"/>
                <a:gridCol w="1357323"/>
                <a:gridCol w="1357323"/>
              </a:tblGrid>
              <a:tr h="370840">
                <a:tc>
                  <a:txBody>
                    <a:bodyPr/>
                    <a:lstStyle/>
                    <a:p>
                      <a:r>
                        <a:rPr lang="en-US" sz="2400" dirty="0" smtClean="0"/>
                        <a:t>Forma de dose</a:t>
                      </a:r>
                      <a:endParaRPr lang="pt-BR" sz="2400" dirty="0"/>
                    </a:p>
                  </a:txBody>
                  <a:tcPr/>
                </a:tc>
                <a:tc>
                  <a:txBody>
                    <a:bodyPr/>
                    <a:lstStyle/>
                    <a:p>
                      <a:r>
                        <a:rPr lang="en-US" sz="2400" dirty="0" err="1" smtClean="0"/>
                        <a:t>tipo</a:t>
                      </a:r>
                      <a:endParaRPr lang="pt-BR" sz="2400" dirty="0"/>
                    </a:p>
                  </a:txBody>
                  <a:tcPr/>
                </a:tc>
                <a:tc>
                  <a:txBody>
                    <a:bodyPr/>
                    <a:lstStyle/>
                    <a:p>
                      <a:r>
                        <a:rPr lang="en-US" sz="2400" dirty="0" err="1" smtClean="0"/>
                        <a:t>subtipo</a:t>
                      </a:r>
                      <a:endParaRPr lang="pt-BR" sz="2400" dirty="0"/>
                    </a:p>
                  </a:txBody>
                  <a:tcPr/>
                </a:tc>
                <a:tc gridSpan="2">
                  <a:txBody>
                    <a:bodyPr/>
                    <a:lstStyle/>
                    <a:p>
                      <a:r>
                        <a:rPr lang="en-US" sz="2400" dirty="0" smtClean="0"/>
                        <a:t>Dose e </a:t>
                      </a:r>
                      <a:r>
                        <a:rPr lang="en-US" sz="2400" dirty="0" err="1" smtClean="0"/>
                        <a:t>proporção</a:t>
                      </a:r>
                      <a:r>
                        <a:rPr lang="en-US" sz="2400" dirty="0" smtClean="0"/>
                        <a:t> de </a:t>
                      </a:r>
                      <a:r>
                        <a:rPr lang="en-US" sz="2400" dirty="0" err="1" smtClean="0"/>
                        <a:t>ativo</a:t>
                      </a:r>
                      <a:endParaRPr lang="pt-BR" sz="2400" dirty="0"/>
                    </a:p>
                  </a:txBody>
                  <a:tcPr/>
                </a:tc>
                <a:tc hMerge="1">
                  <a:txBody>
                    <a:bodyPr/>
                    <a:lstStyle/>
                    <a:p>
                      <a:endParaRPr lang="pt-BR"/>
                    </a:p>
                  </a:txBody>
                  <a:tcPr/>
                </a:tc>
              </a:tr>
              <a:tr h="370840">
                <a:tc>
                  <a:txBody>
                    <a:bodyPr/>
                    <a:lstStyle/>
                    <a:p>
                      <a:endParaRPr lang="pt-BR" sz="2400" dirty="0"/>
                    </a:p>
                  </a:txBody>
                  <a:tcPr/>
                </a:tc>
                <a:tc>
                  <a:txBody>
                    <a:bodyPr/>
                    <a:lstStyle/>
                    <a:p>
                      <a:endParaRPr lang="pt-BR" sz="2400" dirty="0"/>
                    </a:p>
                  </a:txBody>
                  <a:tcPr/>
                </a:tc>
                <a:tc>
                  <a:txBody>
                    <a:bodyPr/>
                    <a:lstStyle/>
                    <a:p>
                      <a:endParaRPr lang="pt-BR" sz="2400" dirty="0"/>
                    </a:p>
                  </a:txBody>
                  <a:tcPr/>
                </a:tc>
                <a:tc>
                  <a:txBody>
                    <a:bodyPr/>
                    <a:lstStyle/>
                    <a:p>
                      <a:pPr algn="ctr"/>
                      <a:r>
                        <a:rPr lang="pt-BR" sz="2400" dirty="0" smtClean="0">
                          <a:sym typeface="Symbol"/>
                        </a:rPr>
                        <a:t>25mg e</a:t>
                      </a:r>
                    </a:p>
                    <a:p>
                      <a:pPr algn="ctr"/>
                      <a:r>
                        <a:rPr lang="pt-BR" sz="2400" dirty="0" smtClean="0">
                          <a:sym typeface="Symbol"/>
                        </a:rPr>
                        <a:t>25%</a:t>
                      </a:r>
                      <a:endParaRPr lang="pt-BR" sz="2400" dirty="0"/>
                    </a:p>
                  </a:txBody>
                  <a:tcPr/>
                </a:tc>
                <a:tc>
                  <a:txBody>
                    <a:bodyPr/>
                    <a:lstStyle/>
                    <a:p>
                      <a:pPr algn="ctr"/>
                      <a:r>
                        <a:rPr lang="en-US" sz="2400" dirty="0" smtClean="0"/>
                        <a:t>&lt;25mg </a:t>
                      </a:r>
                      <a:r>
                        <a:rPr lang="en-US" sz="2400" dirty="0" err="1" smtClean="0"/>
                        <a:t>ou</a:t>
                      </a:r>
                      <a:r>
                        <a:rPr lang="en-US" sz="2400" dirty="0" smtClean="0"/>
                        <a:t> &lt;25%</a:t>
                      </a:r>
                      <a:endParaRPr lang="pt-BR" sz="2400" dirty="0"/>
                    </a:p>
                  </a:txBody>
                  <a:tcPr/>
                </a:tc>
              </a:tr>
              <a:tr h="370840">
                <a:tc>
                  <a:txBody>
                    <a:bodyPr/>
                    <a:lstStyle/>
                    <a:p>
                      <a:r>
                        <a:rPr lang="en-US" sz="2400" b="1" dirty="0" err="1" smtClean="0"/>
                        <a:t>Sólidos</a:t>
                      </a:r>
                      <a:r>
                        <a:rPr lang="en-US" sz="2400" b="1" baseline="0" dirty="0" smtClean="0"/>
                        <a:t> </a:t>
                      </a:r>
                      <a:r>
                        <a:rPr lang="en-US" sz="2400" b="1" baseline="0" dirty="0" err="1" smtClean="0"/>
                        <a:t>em</a:t>
                      </a:r>
                      <a:r>
                        <a:rPr lang="en-US" sz="2400" b="1" baseline="0" dirty="0" smtClean="0"/>
                        <a:t> </a:t>
                      </a:r>
                      <a:r>
                        <a:rPr lang="en-US" sz="2400" b="1" baseline="0" dirty="0" err="1" smtClean="0"/>
                        <a:t>recipiente</a:t>
                      </a:r>
                      <a:r>
                        <a:rPr lang="en-US" sz="2400" b="1" baseline="0" dirty="0" smtClean="0"/>
                        <a:t> dose </a:t>
                      </a:r>
                      <a:r>
                        <a:rPr lang="en-US" sz="2400" b="1" baseline="0" dirty="0" err="1" smtClean="0"/>
                        <a:t>única</a:t>
                      </a:r>
                      <a:endParaRPr lang="pt-BR" sz="2400" b="1" dirty="0"/>
                    </a:p>
                  </a:txBody>
                  <a:tcPr/>
                </a:tc>
                <a:tc>
                  <a:txBody>
                    <a:bodyPr/>
                    <a:lstStyle/>
                    <a:p>
                      <a:r>
                        <a:rPr lang="en-US" sz="2400" b="1" dirty="0" err="1" smtClean="0">
                          <a:solidFill>
                            <a:srgbClr val="FF0000"/>
                          </a:solidFill>
                        </a:rPr>
                        <a:t>Componente</a:t>
                      </a:r>
                      <a:endParaRPr lang="en-US" sz="2400" b="1" dirty="0" smtClean="0">
                        <a:solidFill>
                          <a:srgbClr val="FF0000"/>
                        </a:solidFill>
                      </a:endParaRPr>
                    </a:p>
                    <a:p>
                      <a:r>
                        <a:rPr lang="en-US" sz="2400" b="1" dirty="0" err="1" smtClean="0">
                          <a:solidFill>
                            <a:srgbClr val="FF0000"/>
                          </a:solidFill>
                        </a:rPr>
                        <a:t>único</a:t>
                      </a:r>
                      <a:endParaRPr lang="pt-BR" sz="2400" b="1" dirty="0">
                        <a:solidFill>
                          <a:srgbClr val="FF0000"/>
                        </a:solidFill>
                      </a:endParaRPr>
                    </a:p>
                  </a:txBody>
                  <a:tcPr/>
                </a:tc>
                <a:tc>
                  <a:txBody>
                    <a:bodyPr/>
                    <a:lstStyle/>
                    <a:p>
                      <a:endParaRPr lang="pt-BR" sz="2400" dirty="0">
                        <a:solidFill>
                          <a:srgbClr val="FF0000"/>
                        </a:solidFill>
                      </a:endParaRPr>
                    </a:p>
                  </a:txBody>
                  <a:tcPr/>
                </a:tc>
                <a:tc>
                  <a:txBody>
                    <a:bodyPr/>
                    <a:lstStyle/>
                    <a:p>
                      <a:pPr algn="ctr"/>
                      <a:endParaRPr lang="en-US" sz="2400" dirty="0" smtClean="0">
                        <a:solidFill>
                          <a:srgbClr val="FF0000"/>
                        </a:solidFill>
                      </a:endParaRPr>
                    </a:p>
                    <a:p>
                      <a:pPr algn="ctr"/>
                      <a:r>
                        <a:rPr lang="en-US" sz="2400" dirty="0" smtClean="0">
                          <a:solidFill>
                            <a:srgbClr val="FF0000"/>
                          </a:solidFill>
                        </a:rPr>
                        <a:t>VP</a:t>
                      </a:r>
                      <a:endParaRPr lang="pt-BR" sz="2400" dirty="0">
                        <a:solidFill>
                          <a:srgbClr val="FF0000"/>
                        </a:solidFill>
                      </a:endParaRPr>
                    </a:p>
                  </a:txBody>
                  <a:tcPr/>
                </a:tc>
                <a:tc>
                  <a:txBody>
                    <a:bodyPr/>
                    <a:lstStyle/>
                    <a:p>
                      <a:pPr algn="ctr"/>
                      <a:endParaRPr lang="en-US" sz="2400" dirty="0" smtClean="0">
                        <a:solidFill>
                          <a:srgbClr val="FF0000"/>
                        </a:solidFill>
                      </a:endParaRPr>
                    </a:p>
                    <a:p>
                      <a:pPr algn="ctr"/>
                      <a:r>
                        <a:rPr lang="en-US" sz="2400" dirty="0" smtClean="0">
                          <a:solidFill>
                            <a:srgbClr val="FF0000"/>
                          </a:solidFill>
                        </a:rPr>
                        <a:t>VP</a:t>
                      </a:r>
                      <a:endParaRPr lang="pt-BR" sz="2400" dirty="0">
                        <a:solidFill>
                          <a:srgbClr val="FF0000"/>
                        </a:solidFill>
                      </a:endParaRPr>
                    </a:p>
                  </a:txBody>
                  <a:tcPr/>
                </a:tc>
              </a:tr>
              <a:tr h="370840">
                <a:tc>
                  <a:txBody>
                    <a:bodyPr/>
                    <a:lstStyle/>
                    <a:p>
                      <a:endParaRPr lang="pt-BR" sz="2400" b="1" dirty="0"/>
                    </a:p>
                  </a:txBody>
                  <a:tcPr/>
                </a:tc>
                <a:tc>
                  <a:txBody>
                    <a:bodyPr/>
                    <a:lstStyle/>
                    <a:p>
                      <a:endParaRPr lang="en-US" sz="2400" b="1" dirty="0" smtClean="0">
                        <a:solidFill>
                          <a:schemeClr val="accent2">
                            <a:lumMod val="75000"/>
                          </a:schemeClr>
                        </a:solidFill>
                      </a:endParaRPr>
                    </a:p>
                    <a:p>
                      <a:r>
                        <a:rPr lang="en-US" sz="2400" b="1" dirty="0" err="1" smtClean="0">
                          <a:solidFill>
                            <a:schemeClr val="accent2">
                              <a:lumMod val="75000"/>
                            </a:schemeClr>
                          </a:solidFill>
                        </a:rPr>
                        <a:t>Múltiplos</a:t>
                      </a:r>
                      <a:r>
                        <a:rPr lang="en-US" sz="2400" b="1" baseline="0" dirty="0" smtClean="0">
                          <a:solidFill>
                            <a:schemeClr val="accent2">
                              <a:lumMod val="75000"/>
                            </a:schemeClr>
                          </a:solidFill>
                        </a:rPr>
                        <a:t> </a:t>
                      </a:r>
                      <a:r>
                        <a:rPr lang="en-US" sz="2400" b="1" baseline="0" dirty="0" err="1" smtClean="0">
                          <a:solidFill>
                            <a:schemeClr val="accent2">
                              <a:lumMod val="75000"/>
                            </a:schemeClr>
                          </a:solidFill>
                        </a:rPr>
                        <a:t>componentes</a:t>
                      </a:r>
                      <a:endParaRPr lang="pt-BR" sz="2400" b="1" dirty="0">
                        <a:solidFill>
                          <a:schemeClr val="accent2">
                            <a:lumMod val="75000"/>
                          </a:schemeClr>
                        </a:solidFill>
                      </a:endParaRPr>
                    </a:p>
                  </a:txBody>
                  <a:tcPr/>
                </a:tc>
                <a:tc>
                  <a:txBody>
                    <a:bodyPr/>
                    <a:lstStyle/>
                    <a:p>
                      <a:pPr algn="l"/>
                      <a:r>
                        <a:rPr lang="en-US" sz="2400" b="1" dirty="0" err="1" smtClean="0"/>
                        <a:t>Soluções</a:t>
                      </a:r>
                      <a:r>
                        <a:rPr lang="en-US" sz="2400" b="1" dirty="0" smtClean="0"/>
                        <a:t> </a:t>
                      </a:r>
                      <a:r>
                        <a:rPr lang="en-US" sz="2400" b="1" dirty="0" err="1" smtClean="0"/>
                        <a:t>liofilizadas</a:t>
                      </a:r>
                      <a:r>
                        <a:rPr lang="en-US" sz="2400" b="1" dirty="0" smtClean="0"/>
                        <a:t> </a:t>
                      </a:r>
                      <a:r>
                        <a:rPr lang="en-US" sz="2400" b="1" dirty="0" err="1" smtClean="0"/>
                        <a:t>na</a:t>
                      </a:r>
                      <a:r>
                        <a:rPr lang="en-US" sz="2400" b="1" dirty="0" smtClean="0"/>
                        <a:t> </a:t>
                      </a:r>
                      <a:r>
                        <a:rPr lang="en-US" sz="2400" b="1" dirty="0" err="1" smtClean="0"/>
                        <a:t>embalagem</a:t>
                      </a:r>
                      <a:r>
                        <a:rPr lang="en-US" sz="2400" b="1" dirty="0" smtClean="0"/>
                        <a:t> final</a:t>
                      </a:r>
                      <a:endParaRPr lang="pt-BR" sz="2400" b="1" dirty="0"/>
                    </a:p>
                  </a:txBody>
                  <a:tcPr/>
                </a:tc>
                <a:tc>
                  <a:txBody>
                    <a:bodyPr/>
                    <a:lstStyle/>
                    <a:p>
                      <a:pPr algn="ctr"/>
                      <a:endParaRPr lang="en-US" sz="2400" dirty="0" smtClean="0"/>
                    </a:p>
                    <a:p>
                      <a:pPr algn="ctr"/>
                      <a:endParaRPr lang="en-US" sz="2400" dirty="0" smtClean="0"/>
                    </a:p>
                    <a:p>
                      <a:pPr algn="ctr"/>
                      <a:r>
                        <a:rPr lang="en-US" sz="2400" dirty="0" smtClean="0"/>
                        <a:t>VP</a:t>
                      </a:r>
                      <a:endParaRPr lang="pt-BR" sz="2400" dirty="0"/>
                    </a:p>
                  </a:txBody>
                  <a:tcPr/>
                </a:tc>
                <a:tc>
                  <a:txBody>
                    <a:bodyPr/>
                    <a:lstStyle/>
                    <a:p>
                      <a:pPr algn="ctr"/>
                      <a:endParaRPr lang="en-US" sz="2400" dirty="0" smtClean="0"/>
                    </a:p>
                    <a:p>
                      <a:pPr algn="ctr"/>
                      <a:endParaRPr lang="en-US" sz="2400" dirty="0" smtClean="0"/>
                    </a:p>
                    <a:p>
                      <a:pPr algn="ctr"/>
                      <a:r>
                        <a:rPr lang="en-US" sz="2400" dirty="0" smtClean="0"/>
                        <a:t>VP</a:t>
                      </a:r>
                      <a:endParaRPr lang="pt-BR" sz="2400" dirty="0"/>
                    </a:p>
                  </a:txBody>
                  <a:tcPr/>
                </a:tc>
              </a:tr>
              <a:tr h="370840">
                <a:tc>
                  <a:txBody>
                    <a:bodyPr/>
                    <a:lstStyle/>
                    <a:p>
                      <a:endParaRPr lang="pt-BR" sz="2400"/>
                    </a:p>
                  </a:txBody>
                  <a:tcPr/>
                </a:tc>
                <a:tc>
                  <a:txBody>
                    <a:bodyPr/>
                    <a:lstStyle/>
                    <a:p>
                      <a:endParaRPr lang="pt-BR" sz="2400" dirty="0"/>
                    </a:p>
                  </a:txBody>
                  <a:tcPr/>
                </a:tc>
                <a:tc>
                  <a:txBody>
                    <a:bodyPr/>
                    <a:lstStyle/>
                    <a:p>
                      <a:endParaRPr lang="pt-BR" sz="2400" dirty="0"/>
                    </a:p>
                  </a:txBody>
                  <a:tcPr/>
                </a:tc>
                <a:tc>
                  <a:txBody>
                    <a:bodyPr/>
                    <a:lstStyle/>
                    <a:p>
                      <a:pPr algn="ctr"/>
                      <a:endParaRPr lang="pt-BR" sz="2400" dirty="0"/>
                    </a:p>
                  </a:txBody>
                  <a:tcPr/>
                </a:tc>
                <a:tc>
                  <a:txBody>
                    <a:bodyPr/>
                    <a:lstStyle/>
                    <a:p>
                      <a:pPr algn="ctr"/>
                      <a:endParaRPr lang="pt-BR" sz="2400" dirty="0"/>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8929718" cy="1077218"/>
          </a:xfrm>
          <a:prstGeom prst="rect">
            <a:avLst/>
          </a:prstGeom>
          <a:noFill/>
        </p:spPr>
        <p:txBody>
          <a:bodyPr wrap="square" rtlCol="0">
            <a:spAutoFit/>
          </a:bodyPr>
          <a:lstStyle/>
          <a:p>
            <a:pPr algn="ctr"/>
            <a:r>
              <a:rPr lang="pt-BR" sz="3200" b="1" dirty="0" smtClean="0">
                <a:solidFill>
                  <a:schemeClr val="bg1"/>
                </a:solidFill>
              </a:rPr>
              <a:t>Quando usar Uniformidade de Conteúdo  (UC) ou Varia de peso (VP) </a:t>
            </a:r>
            <a:endParaRPr lang="pt-BR" sz="3200" b="1" dirty="0">
              <a:solidFill>
                <a:schemeClr val="bg1"/>
              </a:solidFill>
            </a:endParaRPr>
          </a:p>
        </p:txBody>
      </p:sp>
      <p:graphicFrame>
        <p:nvGraphicFramePr>
          <p:cNvPr id="5" name="Tabela 4"/>
          <p:cNvGraphicFramePr>
            <a:graphicFrameLocks noGrp="1"/>
          </p:cNvGraphicFramePr>
          <p:nvPr/>
        </p:nvGraphicFramePr>
        <p:xfrm>
          <a:off x="428596" y="2285992"/>
          <a:ext cx="8143966" cy="3200400"/>
        </p:xfrm>
        <a:graphic>
          <a:graphicData uri="http://schemas.openxmlformats.org/drawingml/2006/table">
            <a:tbl>
              <a:tblPr firstRow="1" bandRow="1">
                <a:tableStyleId>{5C22544A-7EE6-4342-B048-85BDC9FD1C3A}</a:tableStyleId>
              </a:tblPr>
              <a:tblGrid>
                <a:gridCol w="3028717"/>
                <a:gridCol w="1076888"/>
                <a:gridCol w="1480751"/>
                <a:gridCol w="1278805"/>
                <a:gridCol w="1278805"/>
              </a:tblGrid>
              <a:tr h="760740">
                <a:tc>
                  <a:txBody>
                    <a:bodyPr/>
                    <a:lstStyle/>
                    <a:p>
                      <a:r>
                        <a:rPr lang="en-US" sz="2400" dirty="0" smtClean="0"/>
                        <a:t>Forma de dose</a:t>
                      </a:r>
                      <a:endParaRPr lang="pt-BR" sz="2400" dirty="0"/>
                    </a:p>
                  </a:txBody>
                  <a:tcPr/>
                </a:tc>
                <a:tc>
                  <a:txBody>
                    <a:bodyPr/>
                    <a:lstStyle/>
                    <a:p>
                      <a:r>
                        <a:rPr lang="en-US" sz="2400" dirty="0" err="1" smtClean="0"/>
                        <a:t>tipo</a:t>
                      </a:r>
                      <a:endParaRPr lang="pt-BR" sz="2400" dirty="0"/>
                    </a:p>
                  </a:txBody>
                  <a:tcPr/>
                </a:tc>
                <a:tc>
                  <a:txBody>
                    <a:bodyPr/>
                    <a:lstStyle/>
                    <a:p>
                      <a:r>
                        <a:rPr lang="en-US" sz="2400" dirty="0" err="1" smtClean="0"/>
                        <a:t>subtipo</a:t>
                      </a:r>
                      <a:endParaRPr lang="pt-BR" sz="2400" dirty="0"/>
                    </a:p>
                  </a:txBody>
                  <a:tcPr/>
                </a:tc>
                <a:tc gridSpan="2">
                  <a:txBody>
                    <a:bodyPr/>
                    <a:lstStyle/>
                    <a:p>
                      <a:r>
                        <a:rPr lang="en-US" sz="2400" dirty="0" smtClean="0"/>
                        <a:t>Dose e </a:t>
                      </a:r>
                      <a:r>
                        <a:rPr lang="en-US" sz="2400" dirty="0" err="1" smtClean="0"/>
                        <a:t>proporção</a:t>
                      </a:r>
                      <a:r>
                        <a:rPr lang="en-US" sz="2400" dirty="0" smtClean="0"/>
                        <a:t> de </a:t>
                      </a:r>
                      <a:r>
                        <a:rPr lang="en-US" sz="2400" dirty="0" err="1" smtClean="0"/>
                        <a:t>ativo</a:t>
                      </a:r>
                      <a:endParaRPr lang="pt-BR" sz="2400" dirty="0"/>
                    </a:p>
                  </a:txBody>
                  <a:tcPr/>
                </a:tc>
                <a:tc hMerge="1">
                  <a:txBody>
                    <a:bodyPr/>
                    <a:lstStyle/>
                    <a:p>
                      <a:endParaRPr lang="pt-BR"/>
                    </a:p>
                  </a:txBody>
                  <a:tcPr/>
                </a:tc>
              </a:tr>
              <a:tr h="760740">
                <a:tc>
                  <a:txBody>
                    <a:bodyPr/>
                    <a:lstStyle/>
                    <a:p>
                      <a:endParaRPr lang="pt-BR" sz="2400" dirty="0"/>
                    </a:p>
                  </a:txBody>
                  <a:tcPr/>
                </a:tc>
                <a:tc>
                  <a:txBody>
                    <a:bodyPr/>
                    <a:lstStyle/>
                    <a:p>
                      <a:endParaRPr lang="pt-BR" sz="2400" dirty="0"/>
                    </a:p>
                  </a:txBody>
                  <a:tcPr/>
                </a:tc>
                <a:tc>
                  <a:txBody>
                    <a:bodyPr/>
                    <a:lstStyle/>
                    <a:p>
                      <a:endParaRPr lang="pt-BR" sz="2400" dirty="0"/>
                    </a:p>
                  </a:txBody>
                  <a:tcPr/>
                </a:tc>
                <a:tc>
                  <a:txBody>
                    <a:bodyPr/>
                    <a:lstStyle/>
                    <a:p>
                      <a:pPr algn="ctr"/>
                      <a:r>
                        <a:rPr lang="pt-BR" sz="2400" dirty="0" smtClean="0">
                          <a:sym typeface="Symbol"/>
                        </a:rPr>
                        <a:t>25mg e</a:t>
                      </a:r>
                    </a:p>
                    <a:p>
                      <a:pPr algn="ctr"/>
                      <a:r>
                        <a:rPr lang="pt-BR" sz="2400" dirty="0" smtClean="0">
                          <a:sym typeface="Symbol"/>
                        </a:rPr>
                        <a:t>25%</a:t>
                      </a:r>
                      <a:endParaRPr lang="pt-BR" sz="2400" dirty="0"/>
                    </a:p>
                  </a:txBody>
                  <a:tcPr/>
                </a:tc>
                <a:tc>
                  <a:txBody>
                    <a:bodyPr/>
                    <a:lstStyle/>
                    <a:p>
                      <a:pPr algn="ctr"/>
                      <a:r>
                        <a:rPr lang="en-US" sz="2400" dirty="0" smtClean="0"/>
                        <a:t>&lt;25mg </a:t>
                      </a:r>
                      <a:r>
                        <a:rPr lang="en-US" sz="2400" dirty="0" err="1" smtClean="0"/>
                        <a:t>ou</a:t>
                      </a:r>
                      <a:r>
                        <a:rPr lang="en-US" sz="2400" dirty="0" smtClean="0"/>
                        <a:t> &lt;25%</a:t>
                      </a:r>
                      <a:endParaRPr lang="pt-BR" sz="2400" dirty="0"/>
                    </a:p>
                  </a:txBody>
                  <a:tcPr/>
                </a:tc>
              </a:tr>
              <a:tr h="1098846">
                <a:tc>
                  <a:txBody>
                    <a:bodyPr/>
                    <a:lstStyle/>
                    <a:p>
                      <a:r>
                        <a:rPr lang="en-US" sz="2400" b="1" dirty="0" err="1" smtClean="0"/>
                        <a:t>Suspensão</a:t>
                      </a:r>
                      <a:r>
                        <a:rPr lang="en-US" sz="2400" b="1" dirty="0" smtClean="0"/>
                        <a:t>,</a:t>
                      </a:r>
                      <a:r>
                        <a:rPr lang="en-US" sz="2400" b="1" baseline="0" dirty="0" smtClean="0"/>
                        <a:t> </a:t>
                      </a:r>
                      <a:r>
                        <a:rPr lang="en-US" sz="2400" b="1" baseline="0" dirty="0" err="1" smtClean="0"/>
                        <a:t>emulsão</a:t>
                      </a:r>
                      <a:r>
                        <a:rPr lang="en-US" sz="2400" b="1" baseline="0" dirty="0" smtClean="0"/>
                        <a:t> </a:t>
                      </a:r>
                      <a:r>
                        <a:rPr lang="en-US" sz="2400" b="1" baseline="0" dirty="0" err="1" smtClean="0"/>
                        <a:t>ou</a:t>
                      </a:r>
                      <a:r>
                        <a:rPr lang="en-US" sz="2400" b="1" baseline="0" dirty="0" smtClean="0"/>
                        <a:t> gel </a:t>
                      </a:r>
                      <a:r>
                        <a:rPr lang="en-US" sz="2400" b="1" baseline="0" dirty="0" err="1" smtClean="0"/>
                        <a:t>para</a:t>
                      </a:r>
                      <a:r>
                        <a:rPr lang="en-US" sz="2400" b="1" baseline="0" dirty="0" smtClean="0"/>
                        <a:t> </a:t>
                      </a:r>
                      <a:r>
                        <a:rPr lang="en-US" sz="2400" b="1" baseline="0" dirty="0" err="1" smtClean="0"/>
                        <a:t>uso</a:t>
                      </a:r>
                      <a:r>
                        <a:rPr lang="en-US" sz="2400" b="1" baseline="0" dirty="0" smtClean="0"/>
                        <a:t> </a:t>
                      </a:r>
                      <a:r>
                        <a:rPr lang="en-US" sz="2400" b="1" baseline="0" dirty="0" err="1" smtClean="0"/>
                        <a:t>sistémico</a:t>
                      </a:r>
                      <a:r>
                        <a:rPr lang="en-US" sz="2400" b="1" baseline="0" dirty="0" smtClean="0"/>
                        <a:t>, </a:t>
                      </a:r>
                      <a:r>
                        <a:rPr lang="en-US" sz="2400" b="1" baseline="0" dirty="0" err="1" smtClean="0"/>
                        <a:t>embalagem</a:t>
                      </a:r>
                      <a:r>
                        <a:rPr lang="en-US" sz="2400" b="1" baseline="0" dirty="0" smtClean="0"/>
                        <a:t> dose </a:t>
                      </a:r>
                      <a:r>
                        <a:rPr lang="en-US" sz="2400" b="1" baseline="0" dirty="0" err="1" smtClean="0"/>
                        <a:t>única</a:t>
                      </a:r>
                      <a:endParaRPr lang="pt-BR" sz="2400" b="1" dirty="0"/>
                    </a:p>
                  </a:txBody>
                  <a:tcPr/>
                </a:tc>
                <a:tc>
                  <a:txBody>
                    <a:bodyPr/>
                    <a:lstStyle/>
                    <a:p>
                      <a:endParaRPr lang="pt-BR" sz="2400" b="1" dirty="0">
                        <a:solidFill>
                          <a:srgbClr val="FF0000"/>
                        </a:solidFill>
                      </a:endParaRPr>
                    </a:p>
                  </a:txBody>
                  <a:tcPr/>
                </a:tc>
                <a:tc>
                  <a:txBody>
                    <a:bodyPr/>
                    <a:lstStyle/>
                    <a:p>
                      <a:endParaRPr lang="pt-BR" sz="2400" dirty="0">
                        <a:solidFill>
                          <a:srgbClr val="FF0000"/>
                        </a:solidFill>
                      </a:endParaRPr>
                    </a:p>
                  </a:txBody>
                  <a:tcPr/>
                </a:tc>
                <a:tc>
                  <a:txBody>
                    <a:bodyPr/>
                    <a:lstStyle/>
                    <a:p>
                      <a:pPr algn="ctr"/>
                      <a:endParaRPr lang="en-US" sz="2400" dirty="0" smtClean="0">
                        <a:solidFill>
                          <a:srgbClr val="FF0000"/>
                        </a:solidFill>
                      </a:endParaRPr>
                    </a:p>
                    <a:p>
                      <a:pPr algn="ctr"/>
                      <a:endParaRPr lang="en-US" sz="2400" dirty="0" smtClean="0">
                        <a:solidFill>
                          <a:srgbClr val="FF0000"/>
                        </a:solidFill>
                      </a:endParaRPr>
                    </a:p>
                    <a:p>
                      <a:pPr algn="ctr"/>
                      <a:r>
                        <a:rPr lang="en-US" sz="2400" dirty="0" smtClean="0">
                          <a:solidFill>
                            <a:srgbClr val="FF0000"/>
                          </a:solidFill>
                        </a:rPr>
                        <a:t>UC</a:t>
                      </a:r>
                      <a:endParaRPr lang="pt-BR" sz="2400" dirty="0">
                        <a:solidFill>
                          <a:srgbClr val="FF0000"/>
                        </a:solidFill>
                      </a:endParaRPr>
                    </a:p>
                  </a:txBody>
                  <a:tcPr/>
                </a:tc>
                <a:tc>
                  <a:txBody>
                    <a:bodyPr/>
                    <a:lstStyle/>
                    <a:p>
                      <a:pPr algn="ctr"/>
                      <a:endParaRPr lang="en-US" sz="2400" dirty="0" smtClean="0">
                        <a:solidFill>
                          <a:srgbClr val="FF0000"/>
                        </a:solidFill>
                      </a:endParaRPr>
                    </a:p>
                    <a:p>
                      <a:pPr algn="ctr"/>
                      <a:endParaRPr lang="en-US" sz="2400" dirty="0" smtClean="0">
                        <a:solidFill>
                          <a:srgbClr val="FF0000"/>
                        </a:solidFill>
                      </a:endParaRPr>
                    </a:p>
                    <a:p>
                      <a:pPr algn="ctr"/>
                      <a:r>
                        <a:rPr lang="en-US" sz="2400" dirty="0" smtClean="0">
                          <a:solidFill>
                            <a:srgbClr val="FF0000"/>
                          </a:solidFill>
                        </a:rPr>
                        <a:t>UC</a:t>
                      </a:r>
                      <a:endParaRPr lang="pt-BR" sz="2400" dirty="0">
                        <a:solidFill>
                          <a:srgbClr val="FF0000"/>
                        </a:solidFill>
                      </a:endParaRP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8929718" cy="1077218"/>
          </a:xfrm>
          <a:prstGeom prst="rect">
            <a:avLst/>
          </a:prstGeom>
          <a:noFill/>
        </p:spPr>
        <p:txBody>
          <a:bodyPr wrap="square" rtlCol="0">
            <a:spAutoFit/>
          </a:bodyPr>
          <a:lstStyle/>
          <a:p>
            <a:pPr algn="ctr"/>
            <a:r>
              <a:rPr lang="pt-BR" sz="3200" b="1" dirty="0" smtClean="0">
                <a:solidFill>
                  <a:schemeClr val="bg1"/>
                </a:solidFill>
              </a:rPr>
              <a:t>Quando usar Uniformidade de Conteúdo  (UC) ou Varia de peso (VP) </a:t>
            </a:r>
            <a:endParaRPr lang="pt-BR" sz="3200" b="1" dirty="0">
              <a:solidFill>
                <a:schemeClr val="bg1"/>
              </a:solidFill>
            </a:endParaRPr>
          </a:p>
        </p:txBody>
      </p:sp>
      <p:graphicFrame>
        <p:nvGraphicFramePr>
          <p:cNvPr id="5" name="Tabela 4"/>
          <p:cNvGraphicFramePr>
            <a:graphicFrameLocks noGrp="1"/>
          </p:cNvGraphicFramePr>
          <p:nvPr/>
        </p:nvGraphicFramePr>
        <p:xfrm>
          <a:off x="214282" y="1571612"/>
          <a:ext cx="8644000" cy="4480560"/>
        </p:xfrm>
        <a:graphic>
          <a:graphicData uri="http://schemas.openxmlformats.org/drawingml/2006/table">
            <a:tbl>
              <a:tblPr firstRow="1" bandRow="1">
                <a:tableStyleId>{5C22544A-7EE6-4342-B048-85BDC9FD1C3A}</a:tableStyleId>
              </a:tblPr>
              <a:tblGrid>
                <a:gridCol w="3714776"/>
                <a:gridCol w="1000132"/>
                <a:gridCol w="1214446"/>
                <a:gridCol w="1357323"/>
                <a:gridCol w="1357323"/>
              </a:tblGrid>
              <a:tr h="608646">
                <a:tc>
                  <a:txBody>
                    <a:bodyPr/>
                    <a:lstStyle/>
                    <a:p>
                      <a:r>
                        <a:rPr lang="en-US" sz="2400" dirty="0" smtClean="0"/>
                        <a:t>Forma de dose</a:t>
                      </a:r>
                      <a:endParaRPr lang="pt-BR" sz="2400" dirty="0"/>
                    </a:p>
                  </a:txBody>
                  <a:tcPr/>
                </a:tc>
                <a:tc>
                  <a:txBody>
                    <a:bodyPr/>
                    <a:lstStyle/>
                    <a:p>
                      <a:r>
                        <a:rPr lang="en-US" sz="2400" dirty="0" err="1" smtClean="0"/>
                        <a:t>tipo</a:t>
                      </a:r>
                      <a:endParaRPr lang="pt-BR" sz="2400" dirty="0"/>
                    </a:p>
                  </a:txBody>
                  <a:tcPr/>
                </a:tc>
                <a:tc>
                  <a:txBody>
                    <a:bodyPr/>
                    <a:lstStyle/>
                    <a:p>
                      <a:r>
                        <a:rPr lang="en-US" sz="2400" dirty="0" err="1" smtClean="0"/>
                        <a:t>subtipo</a:t>
                      </a:r>
                      <a:endParaRPr lang="pt-BR" sz="2400" dirty="0"/>
                    </a:p>
                  </a:txBody>
                  <a:tcPr/>
                </a:tc>
                <a:tc gridSpan="2">
                  <a:txBody>
                    <a:bodyPr/>
                    <a:lstStyle/>
                    <a:p>
                      <a:r>
                        <a:rPr lang="en-US" sz="2400" dirty="0" smtClean="0"/>
                        <a:t>Dose e </a:t>
                      </a:r>
                      <a:r>
                        <a:rPr lang="en-US" sz="2400" dirty="0" err="1" smtClean="0"/>
                        <a:t>proporção</a:t>
                      </a:r>
                      <a:r>
                        <a:rPr lang="en-US" sz="2400" dirty="0" smtClean="0"/>
                        <a:t> de </a:t>
                      </a:r>
                      <a:r>
                        <a:rPr lang="en-US" sz="2400" dirty="0" err="1" smtClean="0"/>
                        <a:t>ativo</a:t>
                      </a:r>
                      <a:endParaRPr lang="pt-BR" sz="2400" dirty="0"/>
                    </a:p>
                  </a:txBody>
                  <a:tcPr/>
                </a:tc>
                <a:tc hMerge="1">
                  <a:txBody>
                    <a:bodyPr/>
                    <a:lstStyle/>
                    <a:p>
                      <a:endParaRPr lang="pt-BR"/>
                    </a:p>
                  </a:txBody>
                  <a:tcPr/>
                </a:tc>
              </a:tr>
              <a:tr h="370840">
                <a:tc>
                  <a:txBody>
                    <a:bodyPr/>
                    <a:lstStyle/>
                    <a:p>
                      <a:endParaRPr lang="pt-BR" sz="2400" dirty="0"/>
                    </a:p>
                  </a:txBody>
                  <a:tcPr/>
                </a:tc>
                <a:tc>
                  <a:txBody>
                    <a:bodyPr/>
                    <a:lstStyle/>
                    <a:p>
                      <a:endParaRPr lang="pt-BR" sz="2400" dirty="0"/>
                    </a:p>
                  </a:txBody>
                  <a:tcPr/>
                </a:tc>
                <a:tc>
                  <a:txBody>
                    <a:bodyPr/>
                    <a:lstStyle/>
                    <a:p>
                      <a:endParaRPr lang="pt-BR" sz="2400" dirty="0"/>
                    </a:p>
                  </a:txBody>
                  <a:tcPr/>
                </a:tc>
                <a:tc>
                  <a:txBody>
                    <a:bodyPr/>
                    <a:lstStyle/>
                    <a:p>
                      <a:pPr algn="ctr"/>
                      <a:r>
                        <a:rPr lang="pt-BR" sz="2400" dirty="0" smtClean="0">
                          <a:sym typeface="Symbol"/>
                        </a:rPr>
                        <a:t>25mg e</a:t>
                      </a:r>
                    </a:p>
                    <a:p>
                      <a:pPr algn="ctr"/>
                      <a:r>
                        <a:rPr lang="pt-BR" sz="2400" dirty="0" smtClean="0">
                          <a:sym typeface="Symbol"/>
                        </a:rPr>
                        <a:t>25%</a:t>
                      </a:r>
                      <a:endParaRPr lang="pt-BR" sz="2400" dirty="0"/>
                    </a:p>
                  </a:txBody>
                  <a:tcPr/>
                </a:tc>
                <a:tc>
                  <a:txBody>
                    <a:bodyPr/>
                    <a:lstStyle/>
                    <a:p>
                      <a:pPr algn="ctr"/>
                      <a:r>
                        <a:rPr lang="en-US" sz="2400" dirty="0" smtClean="0"/>
                        <a:t>&lt;25mg </a:t>
                      </a:r>
                      <a:r>
                        <a:rPr lang="en-US" sz="2400" dirty="0" err="1" smtClean="0"/>
                        <a:t>ou</a:t>
                      </a:r>
                      <a:r>
                        <a:rPr lang="en-US" sz="2400" dirty="0" smtClean="0"/>
                        <a:t> &lt;25%</a:t>
                      </a:r>
                      <a:endParaRPr lang="pt-BR" sz="2400" dirty="0"/>
                    </a:p>
                  </a:txBody>
                  <a:tcPr/>
                </a:tc>
              </a:tr>
              <a:tr h="370840">
                <a:tc>
                  <a:txBody>
                    <a:bodyPr/>
                    <a:lstStyle/>
                    <a:p>
                      <a:pPr algn="ctr"/>
                      <a:r>
                        <a:rPr lang="en-US" sz="2400" b="1" dirty="0" err="1" smtClean="0"/>
                        <a:t>Soluções</a:t>
                      </a:r>
                      <a:r>
                        <a:rPr lang="en-US" sz="2400" b="1" baseline="0" dirty="0" smtClean="0"/>
                        <a:t> </a:t>
                      </a:r>
                      <a:r>
                        <a:rPr lang="en-US" sz="2400" b="1" baseline="0" dirty="0" err="1" smtClean="0"/>
                        <a:t>para</a:t>
                      </a:r>
                      <a:r>
                        <a:rPr lang="en-US" sz="2400" b="1" baseline="0" dirty="0" smtClean="0"/>
                        <a:t> </a:t>
                      </a:r>
                      <a:r>
                        <a:rPr lang="en-US" sz="2400" b="1" baseline="0" dirty="0" err="1" smtClean="0"/>
                        <a:t>inalação</a:t>
                      </a:r>
                      <a:r>
                        <a:rPr lang="en-US" sz="2400" b="1" baseline="0" dirty="0" smtClean="0"/>
                        <a:t> </a:t>
                      </a:r>
                      <a:r>
                        <a:rPr lang="en-US" sz="2400" b="1" baseline="0" dirty="0" smtClean="0"/>
                        <a:t> </a:t>
                      </a:r>
                      <a:r>
                        <a:rPr lang="en-US" sz="2400" b="1" baseline="0" dirty="0" err="1" smtClean="0"/>
                        <a:t>em</a:t>
                      </a:r>
                      <a:r>
                        <a:rPr lang="en-US" sz="2400" b="1" baseline="0" dirty="0" smtClean="0"/>
                        <a:t> </a:t>
                      </a:r>
                      <a:r>
                        <a:rPr lang="en-US" sz="2400" b="1" baseline="0" dirty="0" err="1" smtClean="0"/>
                        <a:t>ampolas</a:t>
                      </a:r>
                      <a:r>
                        <a:rPr lang="en-US" sz="2400" b="1" baseline="0" dirty="0" smtClean="0"/>
                        <a:t> de </a:t>
                      </a:r>
                      <a:r>
                        <a:rPr lang="en-US" sz="2400" b="1" baseline="0" dirty="0" err="1" smtClean="0"/>
                        <a:t>uso</a:t>
                      </a:r>
                      <a:r>
                        <a:rPr lang="en-US" sz="2400" b="1" baseline="0" dirty="0" smtClean="0"/>
                        <a:t> </a:t>
                      </a:r>
                      <a:r>
                        <a:rPr lang="en-US" sz="2400" b="1" baseline="0" dirty="0" err="1" smtClean="0"/>
                        <a:t>em</a:t>
                      </a:r>
                      <a:r>
                        <a:rPr lang="en-US" sz="2400" b="1" baseline="0" dirty="0" smtClean="0"/>
                        <a:t> </a:t>
                      </a:r>
                      <a:r>
                        <a:rPr lang="en-US" sz="2400" b="1" baseline="0" dirty="0" err="1" smtClean="0"/>
                        <a:t>nebulizadores</a:t>
                      </a:r>
                      <a:endParaRPr lang="pt-BR" sz="2400" b="1" dirty="0"/>
                    </a:p>
                  </a:txBody>
                  <a:tcPr/>
                </a:tc>
                <a:tc>
                  <a:txBody>
                    <a:bodyPr/>
                    <a:lstStyle/>
                    <a:p>
                      <a:endParaRPr lang="pt-BR" sz="2400" b="1" dirty="0">
                        <a:solidFill>
                          <a:srgbClr val="FF0000"/>
                        </a:solidFill>
                      </a:endParaRPr>
                    </a:p>
                  </a:txBody>
                  <a:tcPr/>
                </a:tc>
                <a:tc>
                  <a:txBody>
                    <a:bodyPr/>
                    <a:lstStyle/>
                    <a:p>
                      <a:endParaRPr lang="pt-BR" sz="2400" dirty="0">
                        <a:solidFill>
                          <a:srgbClr val="FF0000"/>
                        </a:solidFill>
                      </a:endParaRPr>
                    </a:p>
                  </a:txBody>
                  <a:tcPr/>
                </a:tc>
                <a:tc>
                  <a:txBody>
                    <a:bodyPr/>
                    <a:lstStyle/>
                    <a:p>
                      <a:pPr algn="ctr"/>
                      <a:endParaRPr lang="en-US" sz="2400" dirty="0" smtClean="0">
                        <a:solidFill>
                          <a:srgbClr val="FF0000"/>
                        </a:solidFill>
                      </a:endParaRPr>
                    </a:p>
                    <a:p>
                      <a:pPr algn="ctr"/>
                      <a:endParaRPr lang="en-US" sz="2400" dirty="0" smtClean="0">
                        <a:solidFill>
                          <a:srgbClr val="FF0000"/>
                        </a:solidFill>
                      </a:endParaRPr>
                    </a:p>
                    <a:p>
                      <a:pPr algn="ctr"/>
                      <a:r>
                        <a:rPr lang="en-US" sz="2400" dirty="0" smtClean="0">
                          <a:solidFill>
                            <a:srgbClr val="FF0000"/>
                          </a:solidFill>
                        </a:rPr>
                        <a:t>UC</a:t>
                      </a:r>
                      <a:endParaRPr lang="pt-BR" sz="2400" dirty="0">
                        <a:solidFill>
                          <a:srgbClr val="FF0000"/>
                        </a:solidFill>
                      </a:endParaRPr>
                    </a:p>
                  </a:txBody>
                  <a:tcPr/>
                </a:tc>
                <a:tc>
                  <a:txBody>
                    <a:bodyPr/>
                    <a:lstStyle/>
                    <a:p>
                      <a:pPr algn="ctr"/>
                      <a:endParaRPr lang="en-US" sz="2400" dirty="0" smtClean="0">
                        <a:solidFill>
                          <a:srgbClr val="FF0000"/>
                        </a:solidFill>
                      </a:endParaRPr>
                    </a:p>
                    <a:p>
                      <a:pPr algn="ctr"/>
                      <a:endParaRPr lang="en-US" sz="2400" dirty="0" smtClean="0">
                        <a:solidFill>
                          <a:srgbClr val="FF0000"/>
                        </a:solidFill>
                      </a:endParaRPr>
                    </a:p>
                    <a:p>
                      <a:pPr algn="ctr"/>
                      <a:r>
                        <a:rPr lang="en-US" sz="2400" dirty="0" smtClean="0">
                          <a:solidFill>
                            <a:srgbClr val="FF0000"/>
                          </a:solidFill>
                        </a:rPr>
                        <a:t>UC</a:t>
                      </a:r>
                      <a:endParaRPr lang="pt-BR" sz="2400" dirty="0">
                        <a:solidFill>
                          <a:srgbClr val="FF0000"/>
                        </a:solidFill>
                      </a:endParaRPr>
                    </a:p>
                  </a:txBody>
                  <a:tcPr/>
                </a:tc>
              </a:tr>
              <a:tr h="370840">
                <a:tc>
                  <a:txBody>
                    <a:bodyPr/>
                    <a:lstStyle/>
                    <a:p>
                      <a:pPr algn="ctr"/>
                      <a:r>
                        <a:rPr lang="en-US" sz="2400" b="1" dirty="0" err="1" smtClean="0">
                          <a:solidFill>
                            <a:srgbClr val="C00000"/>
                          </a:solidFill>
                        </a:rPr>
                        <a:t>Soluções</a:t>
                      </a:r>
                      <a:r>
                        <a:rPr lang="en-US" sz="2400" b="1" dirty="0" smtClean="0">
                          <a:solidFill>
                            <a:srgbClr val="C00000"/>
                          </a:solidFill>
                        </a:rPr>
                        <a:t> </a:t>
                      </a:r>
                      <a:r>
                        <a:rPr lang="en-US" sz="2400" b="1" dirty="0" err="1" smtClean="0">
                          <a:solidFill>
                            <a:srgbClr val="C00000"/>
                          </a:solidFill>
                        </a:rPr>
                        <a:t>orais</a:t>
                      </a:r>
                      <a:r>
                        <a:rPr lang="en-US" sz="2400" b="1" baseline="0" dirty="0" smtClean="0">
                          <a:solidFill>
                            <a:srgbClr val="C00000"/>
                          </a:solidFill>
                        </a:rPr>
                        <a:t> </a:t>
                      </a:r>
                      <a:r>
                        <a:rPr lang="en-US" sz="2400" b="1" baseline="0" dirty="0" err="1" smtClean="0">
                          <a:solidFill>
                            <a:srgbClr val="C00000"/>
                          </a:solidFill>
                        </a:rPr>
                        <a:t>embalagens</a:t>
                      </a:r>
                      <a:r>
                        <a:rPr lang="en-US" sz="2400" b="1" baseline="0" dirty="0" smtClean="0">
                          <a:solidFill>
                            <a:srgbClr val="C00000"/>
                          </a:solidFill>
                        </a:rPr>
                        <a:t> dose </a:t>
                      </a:r>
                      <a:r>
                        <a:rPr lang="en-US" sz="2400" b="1" baseline="0" dirty="0" err="1" smtClean="0">
                          <a:solidFill>
                            <a:srgbClr val="C00000"/>
                          </a:solidFill>
                        </a:rPr>
                        <a:t>única</a:t>
                      </a:r>
                      <a:r>
                        <a:rPr lang="en-US" sz="2400" b="1" baseline="0" dirty="0" smtClean="0">
                          <a:solidFill>
                            <a:srgbClr val="C00000"/>
                          </a:solidFill>
                        </a:rPr>
                        <a:t> e </a:t>
                      </a:r>
                      <a:r>
                        <a:rPr lang="en-US" sz="2400" b="1" baseline="0" dirty="0" err="1" smtClean="0">
                          <a:solidFill>
                            <a:srgbClr val="C00000"/>
                          </a:solidFill>
                        </a:rPr>
                        <a:t>dentro</a:t>
                      </a:r>
                      <a:r>
                        <a:rPr lang="en-US" sz="2400" b="1" baseline="0" dirty="0" smtClean="0">
                          <a:solidFill>
                            <a:srgbClr val="C00000"/>
                          </a:solidFill>
                        </a:rPr>
                        <a:t> de </a:t>
                      </a:r>
                      <a:r>
                        <a:rPr lang="en-US" sz="2400" b="1" baseline="0" dirty="0" err="1" smtClean="0">
                          <a:solidFill>
                            <a:srgbClr val="C00000"/>
                          </a:solidFill>
                        </a:rPr>
                        <a:t>cápsulas</a:t>
                      </a:r>
                      <a:r>
                        <a:rPr lang="en-US" sz="2400" b="1" baseline="0" dirty="0" smtClean="0">
                          <a:solidFill>
                            <a:srgbClr val="C00000"/>
                          </a:solidFill>
                        </a:rPr>
                        <a:t> moles</a:t>
                      </a:r>
                      <a:endParaRPr lang="pt-BR" sz="2400" b="1" dirty="0">
                        <a:solidFill>
                          <a:srgbClr val="C00000"/>
                        </a:solidFill>
                      </a:endParaRPr>
                    </a:p>
                  </a:txBody>
                  <a:tcPr/>
                </a:tc>
                <a:tc>
                  <a:txBody>
                    <a:bodyPr/>
                    <a:lstStyle/>
                    <a:p>
                      <a:endParaRPr lang="pt-BR" sz="2400" b="1" dirty="0">
                        <a:solidFill>
                          <a:schemeClr val="accent2">
                            <a:lumMod val="75000"/>
                          </a:schemeClr>
                        </a:solidFill>
                      </a:endParaRPr>
                    </a:p>
                  </a:txBody>
                  <a:tcPr/>
                </a:tc>
                <a:tc>
                  <a:txBody>
                    <a:bodyPr/>
                    <a:lstStyle/>
                    <a:p>
                      <a:pPr algn="l"/>
                      <a:endParaRPr lang="pt-BR" sz="2400" b="1" dirty="0"/>
                    </a:p>
                  </a:txBody>
                  <a:tcPr/>
                </a:tc>
                <a:tc>
                  <a:txBody>
                    <a:bodyPr/>
                    <a:lstStyle/>
                    <a:p>
                      <a:pPr algn="ctr"/>
                      <a:endParaRPr lang="en-US" sz="2400" dirty="0" smtClean="0"/>
                    </a:p>
                    <a:p>
                      <a:pPr algn="ctr"/>
                      <a:r>
                        <a:rPr lang="en-US" sz="2400" dirty="0" smtClean="0"/>
                        <a:t>UC</a:t>
                      </a:r>
                      <a:endParaRPr lang="pt-BR" sz="2400" dirty="0"/>
                    </a:p>
                  </a:txBody>
                  <a:tcPr/>
                </a:tc>
                <a:tc>
                  <a:txBody>
                    <a:bodyPr/>
                    <a:lstStyle/>
                    <a:p>
                      <a:pPr algn="ctr"/>
                      <a:endParaRPr lang="en-US" sz="2400" dirty="0" smtClean="0"/>
                    </a:p>
                    <a:p>
                      <a:pPr algn="ctr"/>
                      <a:r>
                        <a:rPr lang="en-US" sz="2400" dirty="0" smtClean="0"/>
                        <a:t>UC</a:t>
                      </a:r>
                      <a:endParaRPr lang="pt-BR" sz="2400" dirty="0"/>
                    </a:p>
                  </a:txBody>
                  <a:tcPr/>
                </a:tc>
              </a:tr>
              <a:tr h="370840">
                <a:tc>
                  <a:txBody>
                    <a:bodyPr/>
                    <a:lstStyle/>
                    <a:p>
                      <a:endParaRPr lang="pt-BR" sz="2400"/>
                    </a:p>
                  </a:txBody>
                  <a:tcPr/>
                </a:tc>
                <a:tc>
                  <a:txBody>
                    <a:bodyPr/>
                    <a:lstStyle/>
                    <a:p>
                      <a:endParaRPr lang="pt-BR" sz="2400" dirty="0"/>
                    </a:p>
                  </a:txBody>
                  <a:tcPr/>
                </a:tc>
                <a:tc>
                  <a:txBody>
                    <a:bodyPr/>
                    <a:lstStyle/>
                    <a:p>
                      <a:endParaRPr lang="pt-BR" sz="2400" dirty="0"/>
                    </a:p>
                  </a:txBody>
                  <a:tcPr/>
                </a:tc>
                <a:tc>
                  <a:txBody>
                    <a:bodyPr/>
                    <a:lstStyle/>
                    <a:p>
                      <a:pPr algn="ctr"/>
                      <a:endParaRPr lang="pt-BR" sz="2400" dirty="0"/>
                    </a:p>
                  </a:txBody>
                  <a:tcPr/>
                </a:tc>
                <a:tc>
                  <a:txBody>
                    <a:bodyPr/>
                    <a:lstStyle/>
                    <a:p>
                      <a:pPr algn="ctr"/>
                      <a:endParaRPr lang="pt-BR" sz="2400"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8929718" cy="1077218"/>
          </a:xfrm>
          <a:prstGeom prst="rect">
            <a:avLst/>
          </a:prstGeom>
          <a:noFill/>
        </p:spPr>
        <p:txBody>
          <a:bodyPr wrap="square" rtlCol="0">
            <a:spAutoFit/>
          </a:bodyPr>
          <a:lstStyle/>
          <a:p>
            <a:pPr algn="ctr"/>
            <a:r>
              <a:rPr lang="pt-BR" sz="3200" b="1" dirty="0" smtClean="0">
                <a:solidFill>
                  <a:schemeClr val="bg1"/>
                </a:solidFill>
              </a:rPr>
              <a:t>Quando usar Uniformidade de Conteúdo  (UC) ou Varia de peso (VP) </a:t>
            </a:r>
            <a:endParaRPr lang="pt-BR" sz="3200" b="1" dirty="0">
              <a:solidFill>
                <a:schemeClr val="bg1"/>
              </a:solidFill>
            </a:endParaRPr>
          </a:p>
        </p:txBody>
      </p:sp>
      <p:graphicFrame>
        <p:nvGraphicFramePr>
          <p:cNvPr id="5" name="Tabela 4"/>
          <p:cNvGraphicFramePr>
            <a:graphicFrameLocks noGrp="1"/>
          </p:cNvGraphicFramePr>
          <p:nvPr/>
        </p:nvGraphicFramePr>
        <p:xfrm>
          <a:off x="500034" y="1714488"/>
          <a:ext cx="8358248" cy="4754880"/>
        </p:xfrm>
        <a:graphic>
          <a:graphicData uri="http://schemas.openxmlformats.org/drawingml/2006/table">
            <a:tbl>
              <a:tblPr firstRow="1" bandRow="1">
                <a:tableStyleId>{5C22544A-7EE6-4342-B048-85BDC9FD1C3A}</a:tableStyleId>
              </a:tblPr>
              <a:tblGrid>
                <a:gridCol w="3384744"/>
                <a:gridCol w="1036146"/>
                <a:gridCol w="1312452"/>
                <a:gridCol w="1312453"/>
                <a:gridCol w="1312453"/>
              </a:tblGrid>
              <a:tr h="686953">
                <a:tc>
                  <a:txBody>
                    <a:bodyPr/>
                    <a:lstStyle/>
                    <a:p>
                      <a:r>
                        <a:rPr lang="en-US" sz="2400" dirty="0" smtClean="0"/>
                        <a:t>Forma de dose</a:t>
                      </a:r>
                      <a:endParaRPr lang="pt-BR" sz="2400" dirty="0"/>
                    </a:p>
                  </a:txBody>
                  <a:tcPr/>
                </a:tc>
                <a:tc>
                  <a:txBody>
                    <a:bodyPr/>
                    <a:lstStyle/>
                    <a:p>
                      <a:r>
                        <a:rPr lang="en-US" sz="2400" dirty="0" err="1" smtClean="0"/>
                        <a:t>tipo</a:t>
                      </a:r>
                      <a:endParaRPr lang="pt-BR" sz="2400" dirty="0"/>
                    </a:p>
                  </a:txBody>
                  <a:tcPr/>
                </a:tc>
                <a:tc>
                  <a:txBody>
                    <a:bodyPr/>
                    <a:lstStyle/>
                    <a:p>
                      <a:r>
                        <a:rPr lang="en-US" sz="2400" dirty="0" err="1" smtClean="0"/>
                        <a:t>subtipo</a:t>
                      </a:r>
                      <a:endParaRPr lang="pt-BR" sz="2400" dirty="0"/>
                    </a:p>
                  </a:txBody>
                  <a:tcPr/>
                </a:tc>
                <a:tc gridSpan="2">
                  <a:txBody>
                    <a:bodyPr/>
                    <a:lstStyle/>
                    <a:p>
                      <a:r>
                        <a:rPr lang="en-US" sz="2400" dirty="0" smtClean="0"/>
                        <a:t>Dose e </a:t>
                      </a:r>
                      <a:r>
                        <a:rPr lang="en-US" sz="2400" dirty="0" err="1" smtClean="0"/>
                        <a:t>proporção</a:t>
                      </a:r>
                      <a:r>
                        <a:rPr lang="en-US" sz="2400" dirty="0" smtClean="0"/>
                        <a:t> de </a:t>
                      </a:r>
                      <a:r>
                        <a:rPr lang="en-US" sz="2400" dirty="0" err="1" smtClean="0"/>
                        <a:t>ativo</a:t>
                      </a:r>
                      <a:endParaRPr lang="pt-BR" sz="2400" dirty="0"/>
                    </a:p>
                  </a:txBody>
                  <a:tcPr/>
                </a:tc>
                <a:tc hMerge="1">
                  <a:txBody>
                    <a:bodyPr/>
                    <a:lstStyle/>
                    <a:p>
                      <a:endParaRPr lang="pt-BR"/>
                    </a:p>
                  </a:txBody>
                  <a:tcPr/>
                </a:tc>
              </a:tr>
              <a:tr h="686953">
                <a:tc>
                  <a:txBody>
                    <a:bodyPr/>
                    <a:lstStyle/>
                    <a:p>
                      <a:endParaRPr lang="pt-BR" sz="2400" dirty="0"/>
                    </a:p>
                  </a:txBody>
                  <a:tcPr/>
                </a:tc>
                <a:tc>
                  <a:txBody>
                    <a:bodyPr/>
                    <a:lstStyle/>
                    <a:p>
                      <a:endParaRPr lang="pt-BR" sz="2400" dirty="0"/>
                    </a:p>
                  </a:txBody>
                  <a:tcPr/>
                </a:tc>
                <a:tc>
                  <a:txBody>
                    <a:bodyPr/>
                    <a:lstStyle/>
                    <a:p>
                      <a:endParaRPr lang="pt-BR" sz="2400" dirty="0"/>
                    </a:p>
                  </a:txBody>
                  <a:tcPr/>
                </a:tc>
                <a:tc>
                  <a:txBody>
                    <a:bodyPr/>
                    <a:lstStyle/>
                    <a:p>
                      <a:pPr algn="ctr"/>
                      <a:r>
                        <a:rPr lang="pt-BR" sz="2400" dirty="0" smtClean="0">
                          <a:sym typeface="Symbol"/>
                        </a:rPr>
                        <a:t>25mg e</a:t>
                      </a:r>
                    </a:p>
                    <a:p>
                      <a:pPr algn="ctr"/>
                      <a:r>
                        <a:rPr lang="pt-BR" sz="2400" dirty="0" smtClean="0">
                          <a:sym typeface="Symbol"/>
                        </a:rPr>
                        <a:t>25%</a:t>
                      </a:r>
                      <a:endParaRPr lang="pt-BR" sz="2400" dirty="0"/>
                    </a:p>
                  </a:txBody>
                  <a:tcPr/>
                </a:tc>
                <a:tc>
                  <a:txBody>
                    <a:bodyPr/>
                    <a:lstStyle/>
                    <a:p>
                      <a:pPr algn="ctr"/>
                      <a:r>
                        <a:rPr lang="en-US" sz="2400" dirty="0" smtClean="0"/>
                        <a:t>&lt;25mg </a:t>
                      </a:r>
                      <a:r>
                        <a:rPr lang="en-US" sz="2400" dirty="0" err="1" smtClean="0"/>
                        <a:t>ou</a:t>
                      </a:r>
                      <a:r>
                        <a:rPr lang="en-US" sz="2400" dirty="0" smtClean="0"/>
                        <a:t> &lt;25%</a:t>
                      </a:r>
                      <a:endParaRPr lang="pt-BR" sz="2400" dirty="0"/>
                    </a:p>
                  </a:txBody>
                  <a:tcPr/>
                </a:tc>
              </a:tr>
              <a:tr h="992265">
                <a:tc>
                  <a:txBody>
                    <a:bodyPr/>
                    <a:lstStyle/>
                    <a:p>
                      <a:r>
                        <a:rPr lang="en-US" sz="2400" b="1" dirty="0" err="1" smtClean="0"/>
                        <a:t>Inalados</a:t>
                      </a:r>
                      <a:r>
                        <a:rPr lang="en-US" sz="2400" b="1" baseline="0" dirty="0" smtClean="0"/>
                        <a:t> </a:t>
                      </a:r>
                      <a:r>
                        <a:rPr lang="en-US" sz="2400" b="1" baseline="0" dirty="0" smtClean="0"/>
                        <a:t> </a:t>
                      </a:r>
                      <a:r>
                        <a:rPr lang="en-US" sz="2400" b="1" baseline="0" dirty="0" err="1" smtClean="0"/>
                        <a:t>em</a:t>
                      </a:r>
                      <a:r>
                        <a:rPr lang="en-US" sz="2400" b="1" baseline="0" dirty="0" smtClean="0"/>
                        <a:t> </a:t>
                      </a:r>
                      <a:r>
                        <a:rPr lang="en-US" sz="2400" b="1" baseline="0" dirty="0" err="1" smtClean="0"/>
                        <a:t>unidades</a:t>
                      </a:r>
                      <a:r>
                        <a:rPr lang="en-US" sz="2400" b="1" baseline="0" dirty="0" smtClean="0"/>
                        <a:t> de dose </a:t>
                      </a:r>
                      <a:r>
                        <a:rPr lang="en-US" sz="2400" b="1" baseline="0" dirty="0" err="1" smtClean="0"/>
                        <a:t>pré-quantificada</a:t>
                      </a:r>
                      <a:endParaRPr lang="en-US" sz="2400" b="1" baseline="0" dirty="0" smtClean="0"/>
                    </a:p>
                    <a:p>
                      <a:endParaRPr lang="pt-BR" sz="2400" b="1" dirty="0"/>
                    </a:p>
                  </a:txBody>
                  <a:tcPr/>
                </a:tc>
                <a:tc>
                  <a:txBody>
                    <a:bodyPr/>
                    <a:lstStyle/>
                    <a:p>
                      <a:endParaRPr lang="pt-BR" sz="2400" b="1" dirty="0">
                        <a:solidFill>
                          <a:srgbClr val="FF0000"/>
                        </a:solidFill>
                      </a:endParaRPr>
                    </a:p>
                  </a:txBody>
                  <a:tcPr/>
                </a:tc>
                <a:tc>
                  <a:txBody>
                    <a:bodyPr/>
                    <a:lstStyle/>
                    <a:p>
                      <a:endParaRPr lang="pt-BR" sz="2400" dirty="0">
                        <a:solidFill>
                          <a:srgbClr val="FF0000"/>
                        </a:solidFill>
                      </a:endParaRPr>
                    </a:p>
                  </a:txBody>
                  <a:tcPr/>
                </a:tc>
                <a:tc>
                  <a:txBody>
                    <a:bodyPr/>
                    <a:lstStyle/>
                    <a:p>
                      <a:pPr algn="ctr"/>
                      <a:endParaRPr lang="en-US" sz="2400" dirty="0" smtClean="0">
                        <a:solidFill>
                          <a:srgbClr val="FF0000"/>
                        </a:solidFill>
                      </a:endParaRPr>
                    </a:p>
                    <a:p>
                      <a:pPr algn="ctr"/>
                      <a:endParaRPr lang="en-US" sz="2400" dirty="0" smtClean="0">
                        <a:solidFill>
                          <a:srgbClr val="FF0000"/>
                        </a:solidFill>
                      </a:endParaRPr>
                    </a:p>
                    <a:p>
                      <a:pPr algn="ctr"/>
                      <a:r>
                        <a:rPr lang="en-US" sz="2400" dirty="0" smtClean="0">
                          <a:solidFill>
                            <a:srgbClr val="FF0000"/>
                          </a:solidFill>
                        </a:rPr>
                        <a:t>UC</a:t>
                      </a:r>
                      <a:endParaRPr lang="pt-BR" sz="2400" dirty="0">
                        <a:solidFill>
                          <a:srgbClr val="FF0000"/>
                        </a:solidFill>
                      </a:endParaRPr>
                    </a:p>
                  </a:txBody>
                  <a:tcPr/>
                </a:tc>
                <a:tc>
                  <a:txBody>
                    <a:bodyPr/>
                    <a:lstStyle/>
                    <a:p>
                      <a:pPr algn="ctr"/>
                      <a:endParaRPr lang="en-US" sz="2400" dirty="0" smtClean="0">
                        <a:solidFill>
                          <a:srgbClr val="FF0000"/>
                        </a:solidFill>
                      </a:endParaRPr>
                    </a:p>
                    <a:p>
                      <a:pPr algn="ctr"/>
                      <a:endParaRPr lang="en-US" sz="2400" dirty="0" smtClean="0">
                        <a:solidFill>
                          <a:srgbClr val="FF0000"/>
                        </a:solidFill>
                      </a:endParaRPr>
                    </a:p>
                    <a:p>
                      <a:pPr algn="ctr"/>
                      <a:r>
                        <a:rPr lang="en-US" sz="2400" dirty="0" smtClean="0">
                          <a:solidFill>
                            <a:srgbClr val="FF0000"/>
                          </a:solidFill>
                        </a:rPr>
                        <a:t>UC</a:t>
                      </a:r>
                      <a:endParaRPr lang="pt-BR" sz="2400" dirty="0">
                        <a:solidFill>
                          <a:srgbClr val="FF0000"/>
                        </a:solidFill>
                      </a:endParaRPr>
                    </a:p>
                  </a:txBody>
                  <a:tcPr/>
                </a:tc>
              </a:tr>
              <a:tr h="1602890">
                <a:tc>
                  <a:txBody>
                    <a:bodyPr/>
                    <a:lstStyle/>
                    <a:p>
                      <a:r>
                        <a:rPr lang="en-US" sz="2400" dirty="0" err="1" smtClean="0"/>
                        <a:t>Sistemas</a:t>
                      </a:r>
                      <a:r>
                        <a:rPr lang="en-US" sz="2400" baseline="0" dirty="0" smtClean="0"/>
                        <a:t> </a:t>
                      </a:r>
                      <a:r>
                        <a:rPr lang="en-US" sz="2400" baseline="0" dirty="0" err="1" smtClean="0"/>
                        <a:t>transdérmicos</a:t>
                      </a:r>
                      <a:endParaRPr lang="en-US" sz="2400" baseline="0" dirty="0" smtClean="0"/>
                    </a:p>
                    <a:p>
                      <a:endParaRPr lang="en-US" sz="2400" baseline="0" dirty="0" smtClean="0"/>
                    </a:p>
                    <a:p>
                      <a:r>
                        <a:rPr lang="en-US" sz="2400" baseline="0" dirty="0" err="1" smtClean="0"/>
                        <a:t>Supositórios</a:t>
                      </a:r>
                      <a:endParaRPr lang="en-US" sz="2400" baseline="0" dirty="0" smtClean="0"/>
                    </a:p>
                    <a:p>
                      <a:endParaRPr lang="en-US" sz="2400" baseline="0" dirty="0" smtClean="0"/>
                    </a:p>
                    <a:p>
                      <a:r>
                        <a:rPr lang="en-US" sz="2400" baseline="0" dirty="0" err="1" smtClean="0"/>
                        <a:t>Outros</a:t>
                      </a:r>
                      <a:endParaRPr lang="pt-BR" sz="2400" dirty="0"/>
                    </a:p>
                  </a:txBody>
                  <a:tcPr/>
                </a:tc>
                <a:tc>
                  <a:txBody>
                    <a:bodyPr/>
                    <a:lstStyle/>
                    <a:p>
                      <a:endParaRPr lang="pt-BR" sz="2400" dirty="0"/>
                    </a:p>
                  </a:txBody>
                  <a:tcPr/>
                </a:tc>
                <a:tc>
                  <a:txBody>
                    <a:bodyPr/>
                    <a:lstStyle/>
                    <a:p>
                      <a:endParaRPr lang="pt-BR" sz="2400" dirty="0"/>
                    </a:p>
                  </a:txBody>
                  <a:tcPr/>
                </a:tc>
                <a:tc>
                  <a:txBody>
                    <a:bodyPr/>
                    <a:lstStyle/>
                    <a:p>
                      <a:pPr algn="ctr"/>
                      <a:r>
                        <a:rPr lang="en-US" sz="2400" dirty="0" smtClean="0"/>
                        <a:t>UC</a:t>
                      </a:r>
                      <a:endParaRPr lang="en-US" sz="2400" dirty="0" smtClean="0"/>
                    </a:p>
                    <a:p>
                      <a:pPr algn="ctr"/>
                      <a:endParaRPr lang="en-US" sz="2400" dirty="0" smtClean="0"/>
                    </a:p>
                    <a:p>
                      <a:pPr algn="ctr"/>
                      <a:r>
                        <a:rPr lang="en-US" sz="2400" dirty="0" smtClean="0"/>
                        <a:t>UC</a:t>
                      </a:r>
                      <a:endParaRPr lang="en-US" sz="2400" dirty="0" smtClean="0"/>
                    </a:p>
                    <a:p>
                      <a:pPr algn="ctr"/>
                      <a:endParaRPr lang="en-US" sz="2400" dirty="0" smtClean="0"/>
                    </a:p>
                    <a:p>
                      <a:pPr algn="ctr"/>
                      <a:r>
                        <a:rPr lang="en-US" sz="2400" dirty="0" smtClean="0"/>
                        <a:t>UC</a:t>
                      </a:r>
                      <a:endParaRPr lang="pt-BR" sz="2400" dirty="0"/>
                    </a:p>
                  </a:txBody>
                  <a:tcPr/>
                </a:tc>
                <a:tc>
                  <a:txBody>
                    <a:bodyPr/>
                    <a:lstStyle/>
                    <a:p>
                      <a:pPr algn="ctr"/>
                      <a:r>
                        <a:rPr lang="en-US" sz="2400" dirty="0" smtClean="0"/>
                        <a:t>UC</a:t>
                      </a:r>
                      <a:endParaRPr lang="en-US" sz="2400" dirty="0" smtClean="0"/>
                    </a:p>
                    <a:p>
                      <a:pPr algn="ctr"/>
                      <a:endParaRPr lang="en-US" sz="2400" dirty="0" smtClean="0"/>
                    </a:p>
                    <a:p>
                      <a:pPr algn="ctr"/>
                      <a:r>
                        <a:rPr lang="en-US" sz="2400" dirty="0" smtClean="0"/>
                        <a:t>UC</a:t>
                      </a:r>
                      <a:endParaRPr lang="en-US" sz="2400" dirty="0" smtClean="0"/>
                    </a:p>
                    <a:p>
                      <a:pPr algn="ctr"/>
                      <a:endParaRPr lang="en-US" sz="2400" dirty="0" smtClean="0"/>
                    </a:p>
                    <a:p>
                      <a:pPr algn="ctr"/>
                      <a:r>
                        <a:rPr lang="en-US" sz="2400" dirty="0" smtClean="0"/>
                        <a:t>UC</a:t>
                      </a:r>
                      <a:endParaRPr lang="pt-BR" sz="2400"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85720" y="1571612"/>
            <a:ext cx="4643470" cy="5909310"/>
          </a:xfrm>
          <a:prstGeom prst="rect">
            <a:avLst/>
          </a:prstGeom>
          <a:noFill/>
        </p:spPr>
        <p:txBody>
          <a:bodyPr wrap="square" rtlCol="0">
            <a:spAutoFit/>
          </a:bodyPr>
          <a:lstStyle/>
          <a:p>
            <a:endParaRPr lang="pt-BR" b="1" dirty="0" smtClean="0">
              <a:solidFill>
                <a:schemeClr val="bg1"/>
              </a:solidFill>
            </a:endParaRPr>
          </a:p>
          <a:p>
            <a:endParaRPr lang="pt-BR" b="1" dirty="0" smtClean="0">
              <a:solidFill>
                <a:schemeClr val="bg1"/>
              </a:solidFill>
            </a:endParaRPr>
          </a:p>
          <a:p>
            <a:r>
              <a:rPr lang="pt-BR" b="1" dirty="0" smtClean="0">
                <a:solidFill>
                  <a:schemeClr val="bg1"/>
                </a:solidFill>
              </a:rPr>
              <a:t>Identificação</a:t>
            </a:r>
            <a:r>
              <a:rPr lang="pt-BR" dirty="0" smtClean="0">
                <a:solidFill>
                  <a:schemeClr val="bg1"/>
                </a:solidFill>
              </a:rPr>
              <a:t>- Reação com cloreto férrico e Absorção no Infravermelho;</a:t>
            </a:r>
          </a:p>
          <a:p>
            <a:endParaRPr lang="pt-BR" dirty="0" smtClean="0">
              <a:solidFill>
                <a:schemeClr val="bg1"/>
              </a:solidFill>
            </a:endParaRPr>
          </a:p>
          <a:p>
            <a:endParaRPr lang="pt-BR" b="1" dirty="0">
              <a:solidFill>
                <a:schemeClr val="bg1"/>
              </a:solidFill>
            </a:endParaRPr>
          </a:p>
          <a:p>
            <a:endParaRPr lang="pt-BR" b="1" dirty="0" smtClean="0">
              <a:solidFill>
                <a:schemeClr val="bg1"/>
              </a:solidFill>
            </a:endParaRPr>
          </a:p>
          <a:p>
            <a:endParaRPr lang="pt-BR" b="1" dirty="0">
              <a:solidFill>
                <a:schemeClr val="bg1"/>
              </a:solidFill>
            </a:endParaRPr>
          </a:p>
          <a:p>
            <a:endParaRPr lang="pt-BR" b="1" dirty="0" smtClean="0">
              <a:solidFill>
                <a:schemeClr val="bg1"/>
              </a:solidFill>
            </a:endParaRPr>
          </a:p>
          <a:p>
            <a:endParaRPr lang="pt-BR" b="1" dirty="0">
              <a:solidFill>
                <a:schemeClr val="bg1"/>
              </a:solidFill>
            </a:endParaRPr>
          </a:p>
          <a:p>
            <a:endParaRPr lang="pt-BR" b="1" dirty="0" smtClean="0">
              <a:solidFill>
                <a:schemeClr val="bg1"/>
              </a:solidFill>
            </a:endParaRPr>
          </a:p>
          <a:p>
            <a:r>
              <a:rPr lang="pt-BR" b="1" dirty="0" smtClean="0">
                <a:solidFill>
                  <a:schemeClr val="bg1"/>
                </a:solidFill>
              </a:rPr>
              <a:t>Ensaio (Teor%)- </a:t>
            </a:r>
            <a:r>
              <a:rPr lang="pt-BR" dirty="0" smtClean="0">
                <a:solidFill>
                  <a:schemeClr val="bg1"/>
                </a:solidFill>
              </a:rPr>
              <a:t>Por Cromatografia Líquida de Alta Eficiência (CLAE);</a:t>
            </a:r>
          </a:p>
          <a:p>
            <a:endParaRPr lang="pt-BR" dirty="0">
              <a:solidFill>
                <a:schemeClr val="bg1"/>
              </a:solidFill>
            </a:endParaRPr>
          </a:p>
          <a:p>
            <a:endParaRPr lang="pt-BR" b="1" dirty="0" smtClean="0">
              <a:solidFill>
                <a:schemeClr val="bg1"/>
              </a:solidFill>
            </a:endParaRPr>
          </a:p>
          <a:p>
            <a:r>
              <a:rPr lang="pt-BR" b="1" dirty="0" smtClean="0">
                <a:solidFill>
                  <a:schemeClr val="bg1"/>
                </a:solidFill>
              </a:rPr>
              <a:t>Impurezas</a:t>
            </a:r>
            <a:r>
              <a:rPr lang="pt-BR" dirty="0" smtClean="0">
                <a:solidFill>
                  <a:schemeClr val="bg1"/>
                </a:solidFill>
              </a:rPr>
              <a:t>- Ácido Salicílico, quantificação por CLAE</a:t>
            </a:r>
          </a:p>
          <a:p>
            <a:pPr>
              <a:buFont typeface="Arial" charset="0"/>
              <a:buChar char="•"/>
            </a:pPr>
            <a:endParaRPr lang="pt-BR" dirty="0">
              <a:solidFill>
                <a:schemeClr val="bg1"/>
              </a:solidFill>
            </a:endParaRPr>
          </a:p>
          <a:p>
            <a:pPr>
              <a:buFont typeface="Arial" charset="0"/>
              <a:buChar char="•"/>
            </a:pPr>
            <a:endParaRPr lang="pt-BR" dirty="0" smtClean="0">
              <a:solidFill>
                <a:schemeClr val="bg1"/>
              </a:solidFill>
            </a:endParaRPr>
          </a:p>
          <a:p>
            <a:endParaRPr lang="pt-BR" dirty="0">
              <a:solidFill>
                <a:schemeClr val="bg1"/>
              </a:solidFill>
            </a:endParaRPr>
          </a:p>
          <a:p>
            <a:endParaRPr lang="pt-BR" dirty="0">
              <a:solidFill>
                <a:schemeClr val="bg1"/>
              </a:solidFill>
            </a:endParaRPr>
          </a:p>
        </p:txBody>
      </p:sp>
      <p:pic>
        <p:nvPicPr>
          <p:cNvPr id="2050" name="Picture 2" descr="C:\Users\Maria José V Fonseca\Pictures\ACIDO SALICILICO.png"/>
          <p:cNvPicPr>
            <a:picLocks noChangeAspect="1" noChangeArrowheads="1"/>
          </p:cNvPicPr>
          <p:nvPr/>
        </p:nvPicPr>
        <p:blipFill>
          <a:blip r:embed="rId3"/>
          <a:srcRect/>
          <a:stretch>
            <a:fillRect/>
          </a:stretch>
        </p:blipFill>
        <p:spPr bwMode="auto">
          <a:xfrm>
            <a:off x="500034" y="2714620"/>
            <a:ext cx="3461885" cy="1552415"/>
          </a:xfrm>
          <a:prstGeom prst="rect">
            <a:avLst/>
          </a:prstGeom>
          <a:noFill/>
        </p:spPr>
      </p:pic>
      <p:sp>
        <p:nvSpPr>
          <p:cNvPr id="4" name="CaixaDeTexto 3"/>
          <p:cNvSpPr txBox="1"/>
          <p:nvPr/>
        </p:nvSpPr>
        <p:spPr>
          <a:xfrm>
            <a:off x="285720" y="0"/>
            <a:ext cx="8501122" cy="830997"/>
          </a:xfrm>
          <a:prstGeom prst="rect">
            <a:avLst/>
          </a:prstGeom>
          <a:noFill/>
        </p:spPr>
        <p:txBody>
          <a:bodyPr wrap="square" rtlCol="0">
            <a:spAutoFit/>
          </a:bodyPr>
          <a:lstStyle/>
          <a:p>
            <a:pPr algn="ctr"/>
            <a:r>
              <a:rPr lang="pt-BR" sz="2400" b="1" dirty="0" smtClean="0">
                <a:solidFill>
                  <a:schemeClr val="bg1"/>
                </a:solidFill>
                <a:latin typeface="Algerian" pitchFamily="82" charset="0"/>
              </a:rPr>
              <a:t>Controle da Qualidade  de Formas Farmacêuticas Sólidas</a:t>
            </a:r>
            <a:endParaRPr lang="pt-BR" sz="2400" b="1" dirty="0">
              <a:solidFill>
                <a:schemeClr val="bg1"/>
              </a:solidFill>
              <a:latin typeface="Algerian" pitchFamily="82" charset="0"/>
            </a:endParaRPr>
          </a:p>
        </p:txBody>
      </p:sp>
      <p:sp>
        <p:nvSpPr>
          <p:cNvPr id="5" name="CaixaDeTexto 4"/>
          <p:cNvSpPr txBox="1"/>
          <p:nvPr/>
        </p:nvSpPr>
        <p:spPr>
          <a:xfrm>
            <a:off x="0" y="1142984"/>
            <a:ext cx="5214974" cy="461665"/>
          </a:xfrm>
          <a:prstGeom prst="rect">
            <a:avLst/>
          </a:prstGeom>
          <a:noFill/>
        </p:spPr>
        <p:txBody>
          <a:bodyPr wrap="square" rtlCol="0">
            <a:spAutoFit/>
          </a:bodyPr>
          <a:lstStyle/>
          <a:p>
            <a:r>
              <a:rPr lang="pt-BR" sz="2400" b="1" dirty="0" smtClean="0">
                <a:solidFill>
                  <a:schemeClr val="bg2">
                    <a:lumMod val="75000"/>
                  </a:schemeClr>
                </a:solidFill>
              </a:rPr>
              <a:t>Comprimidos de Ácido Acetilsalicílico</a:t>
            </a:r>
            <a:endParaRPr lang="pt-BR" sz="2400" b="1" dirty="0">
              <a:solidFill>
                <a:schemeClr val="bg2">
                  <a:lumMod val="75000"/>
                </a:schemeClr>
              </a:solidFill>
            </a:endParaRPr>
          </a:p>
        </p:txBody>
      </p:sp>
      <p:sp>
        <p:nvSpPr>
          <p:cNvPr id="6" name="CaixaDeTexto 5"/>
          <p:cNvSpPr txBox="1"/>
          <p:nvPr/>
        </p:nvSpPr>
        <p:spPr>
          <a:xfrm>
            <a:off x="142844" y="1857364"/>
            <a:ext cx="3643338" cy="369332"/>
          </a:xfrm>
          <a:prstGeom prst="rect">
            <a:avLst/>
          </a:prstGeom>
          <a:noFill/>
        </p:spPr>
        <p:txBody>
          <a:bodyPr wrap="square" rtlCol="0">
            <a:spAutoFit/>
          </a:bodyPr>
          <a:lstStyle/>
          <a:p>
            <a:r>
              <a:rPr lang="pt-BR" b="1" dirty="0" smtClean="0">
                <a:solidFill>
                  <a:srgbClr val="C00000"/>
                </a:solidFill>
                <a:latin typeface="Algerian" pitchFamily="82" charset="0"/>
              </a:rPr>
              <a:t>Especificações Universais</a:t>
            </a:r>
            <a:endParaRPr lang="pt-BR" b="1" dirty="0">
              <a:solidFill>
                <a:srgbClr val="C00000"/>
              </a:solidFill>
              <a:latin typeface="Algerian" pitchFamily="82" charset="0"/>
            </a:endParaRPr>
          </a:p>
        </p:txBody>
      </p:sp>
      <p:sp>
        <p:nvSpPr>
          <p:cNvPr id="7" name="CaixaDeTexto 6"/>
          <p:cNvSpPr txBox="1"/>
          <p:nvPr/>
        </p:nvSpPr>
        <p:spPr>
          <a:xfrm>
            <a:off x="5643538" y="1214422"/>
            <a:ext cx="3500462" cy="369332"/>
          </a:xfrm>
          <a:prstGeom prst="rect">
            <a:avLst/>
          </a:prstGeom>
          <a:noFill/>
        </p:spPr>
        <p:txBody>
          <a:bodyPr wrap="square" rtlCol="0">
            <a:spAutoFit/>
          </a:bodyPr>
          <a:lstStyle/>
          <a:p>
            <a:pPr algn="ctr"/>
            <a:r>
              <a:rPr lang="pt-BR" b="1" dirty="0" smtClean="0">
                <a:solidFill>
                  <a:schemeClr val="bg1"/>
                </a:solidFill>
                <a:latin typeface="Algerian" pitchFamily="82" charset="0"/>
              </a:rPr>
              <a:t>Testes específicos</a:t>
            </a:r>
            <a:endParaRPr lang="pt-BR" b="1" dirty="0">
              <a:solidFill>
                <a:schemeClr val="bg1"/>
              </a:solidFill>
              <a:latin typeface="Algerian" pitchFamily="82" charset="0"/>
            </a:endParaRPr>
          </a:p>
        </p:txBody>
      </p:sp>
      <p:sp>
        <p:nvSpPr>
          <p:cNvPr id="10" name="CaixaDeTexto 9"/>
          <p:cNvSpPr txBox="1"/>
          <p:nvPr/>
        </p:nvSpPr>
        <p:spPr>
          <a:xfrm>
            <a:off x="5714976" y="2500306"/>
            <a:ext cx="3429024" cy="2246769"/>
          </a:xfrm>
          <a:prstGeom prst="rect">
            <a:avLst/>
          </a:prstGeom>
          <a:noFill/>
        </p:spPr>
        <p:txBody>
          <a:bodyPr wrap="square" rtlCol="0">
            <a:spAutoFit/>
          </a:bodyPr>
          <a:lstStyle/>
          <a:p>
            <a:r>
              <a:rPr lang="pt-BR" sz="2000" b="1" dirty="0" smtClean="0">
                <a:solidFill>
                  <a:schemeClr val="bg1"/>
                </a:solidFill>
              </a:rPr>
              <a:t>Teste de Dissolução;</a:t>
            </a:r>
          </a:p>
          <a:p>
            <a:endParaRPr lang="pt-BR" sz="2000" b="1" dirty="0">
              <a:solidFill>
                <a:schemeClr val="bg1"/>
              </a:solidFill>
            </a:endParaRPr>
          </a:p>
          <a:p>
            <a:endParaRPr lang="pt-BR" sz="2000" b="1" dirty="0" smtClean="0">
              <a:solidFill>
                <a:schemeClr val="bg1"/>
              </a:solidFill>
            </a:endParaRPr>
          </a:p>
          <a:p>
            <a:r>
              <a:rPr lang="pt-BR" sz="2000" b="1" dirty="0" smtClean="0">
                <a:solidFill>
                  <a:schemeClr val="bg1"/>
                </a:solidFill>
              </a:rPr>
              <a:t>Uniformidade de Unidade de Dose- </a:t>
            </a:r>
            <a:r>
              <a:rPr lang="pt-BR" sz="2000" b="1" dirty="0" smtClean="0">
                <a:solidFill>
                  <a:srgbClr val="C00000"/>
                </a:solidFill>
              </a:rPr>
              <a:t>por Variação de Peso</a:t>
            </a:r>
            <a:r>
              <a:rPr lang="pt-BR" sz="2000" b="1" dirty="0">
                <a:solidFill>
                  <a:schemeClr val="bg1"/>
                </a:solidFill>
              </a:rPr>
              <a:t>.</a:t>
            </a:r>
            <a:endParaRPr lang="pt-BR" sz="2000" b="1" dirty="0" smtClean="0">
              <a:solidFill>
                <a:schemeClr val="bg1"/>
              </a:solidFill>
            </a:endParaRPr>
          </a:p>
          <a:p>
            <a:endParaRPr lang="pt-BR" sz="2000" b="1" dirty="0">
              <a:solidFill>
                <a:schemeClr val="bg1"/>
              </a:solidFill>
            </a:endParaRPr>
          </a:p>
          <a:p>
            <a:endParaRPr lang="pt-BR" sz="2000" b="1" dirty="0">
              <a:solidFill>
                <a:schemeClr val="bg1"/>
              </a:solidFill>
            </a:endParaRPr>
          </a:p>
        </p:txBody>
      </p:sp>
      <p:sp>
        <p:nvSpPr>
          <p:cNvPr id="11" name="Chave esquerda 10"/>
          <p:cNvSpPr/>
          <p:nvPr/>
        </p:nvSpPr>
        <p:spPr>
          <a:xfrm rot="16200000">
            <a:off x="4643438" y="2786058"/>
            <a:ext cx="500066" cy="7358114"/>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pt-BR"/>
          </a:p>
        </p:txBody>
      </p:sp>
      <p:sp>
        <p:nvSpPr>
          <p:cNvPr id="12" name="CaixaDeTexto 11"/>
          <p:cNvSpPr txBox="1"/>
          <p:nvPr/>
        </p:nvSpPr>
        <p:spPr>
          <a:xfrm>
            <a:off x="1857356" y="6488668"/>
            <a:ext cx="6858048" cy="369332"/>
          </a:xfrm>
          <a:prstGeom prst="rect">
            <a:avLst/>
          </a:prstGeom>
          <a:noFill/>
        </p:spPr>
        <p:txBody>
          <a:bodyPr wrap="square" rtlCol="0">
            <a:spAutoFit/>
          </a:bodyPr>
          <a:lstStyle/>
          <a:p>
            <a:pPr algn="ctr"/>
            <a:r>
              <a:rPr lang="pt-BR" dirty="0" smtClean="0">
                <a:solidFill>
                  <a:schemeClr val="bg1"/>
                </a:solidFill>
                <a:latin typeface="Algerian" pitchFamily="82" charset="0"/>
              </a:rPr>
              <a:t>Ensaios realizados para a liberação do lote</a:t>
            </a:r>
            <a:endParaRPr lang="pt-BR" dirty="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0"/>
            <a:ext cx="8501122" cy="830997"/>
          </a:xfrm>
          <a:prstGeom prst="rect">
            <a:avLst/>
          </a:prstGeom>
          <a:noFill/>
        </p:spPr>
        <p:txBody>
          <a:bodyPr wrap="square" rtlCol="0">
            <a:spAutoFit/>
          </a:bodyPr>
          <a:lstStyle/>
          <a:p>
            <a:pPr algn="ctr"/>
            <a:r>
              <a:rPr lang="pt-BR" sz="2400" b="1" dirty="0" smtClean="0">
                <a:solidFill>
                  <a:schemeClr val="bg1"/>
                </a:solidFill>
                <a:latin typeface="Algerian" pitchFamily="82" charset="0"/>
              </a:rPr>
              <a:t>Determinação da Uniformidade de Dose Unitária de Compridos de Aspirina de 500 </a:t>
            </a:r>
            <a:r>
              <a:rPr lang="pt-BR" sz="2400" b="1" dirty="0" err="1" smtClean="0">
                <a:solidFill>
                  <a:schemeClr val="bg1"/>
                </a:solidFill>
                <a:latin typeface="Algerian" pitchFamily="82" charset="0"/>
              </a:rPr>
              <a:t>mg</a:t>
            </a:r>
            <a:endParaRPr lang="pt-BR" sz="2400" b="1" dirty="0">
              <a:solidFill>
                <a:schemeClr val="bg1"/>
              </a:solidFill>
              <a:latin typeface="Algerian" pitchFamily="82" charset="0"/>
            </a:endParaRPr>
          </a:p>
        </p:txBody>
      </p:sp>
      <p:sp>
        <p:nvSpPr>
          <p:cNvPr id="6" name="CaixaDeTexto 5"/>
          <p:cNvSpPr txBox="1"/>
          <p:nvPr/>
        </p:nvSpPr>
        <p:spPr>
          <a:xfrm>
            <a:off x="500034" y="928670"/>
            <a:ext cx="7858180" cy="400110"/>
          </a:xfrm>
          <a:prstGeom prst="rect">
            <a:avLst/>
          </a:prstGeom>
          <a:noFill/>
        </p:spPr>
        <p:txBody>
          <a:bodyPr wrap="square" rtlCol="0">
            <a:spAutoFit/>
          </a:bodyPr>
          <a:lstStyle/>
          <a:p>
            <a:r>
              <a:rPr lang="pt-BR" sz="2000" b="1" dirty="0" smtClean="0">
                <a:solidFill>
                  <a:srgbClr val="C00000"/>
                </a:solidFill>
              </a:rPr>
              <a:t>Cálculo do teor de AAS por comprimido (X), usando a variação de peso</a:t>
            </a:r>
            <a:endParaRPr lang="pt-BR" sz="2000" b="1" dirty="0">
              <a:solidFill>
                <a:srgbClr val="C00000"/>
              </a:solidFill>
            </a:endParaRPr>
          </a:p>
        </p:txBody>
      </p:sp>
      <p:pic>
        <p:nvPicPr>
          <p:cNvPr id="57347" name="Picture 3" descr="C:\Users\Maria José V Fonseca\Pictures\Controle da qualidade\VARIAÇÃO DE PESO2.png"/>
          <p:cNvPicPr>
            <a:picLocks noChangeAspect="1" noChangeArrowheads="1"/>
          </p:cNvPicPr>
          <p:nvPr/>
        </p:nvPicPr>
        <p:blipFill>
          <a:blip r:embed="rId2"/>
          <a:srcRect/>
          <a:stretch>
            <a:fillRect/>
          </a:stretch>
        </p:blipFill>
        <p:spPr bwMode="auto">
          <a:xfrm>
            <a:off x="500034" y="1428736"/>
            <a:ext cx="6678613" cy="4953000"/>
          </a:xfrm>
          <a:prstGeom prst="rect">
            <a:avLst/>
          </a:prstGeom>
          <a:noFill/>
        </p:spPr>
      </p:pic>
      <p:grpSp>
        <p:nvGrpSpPr>
          <p:cNvPr id="7" name="Grupo 6"/>
          <p:cNvGrpSpPr/>
          <p:nvPr/>
        </p:nvGrpSpPr>
        <p:grpSpPr>
          <a:xfrm>
            <a:off x="2928926" y="1928802"/>
            <a:ext cx="4057678" cy="869398"/>
            <a:chOff x="1142976" y="2214554"/>
            <a:chExt cx="4057678" cy="869398"/>
          </a:xfrm>
        </p:grpSpPr>
        <p:sp>
          <p:nvSpPr>
            <p:cNvPr id="8" name="CaixaDeTexto 7"/>
            <p:cNvSpPr txBox="1"/>
            <p:nvPr/>
          </p:nvSpPr>
          <p:spPr>
            <a:xfrm>
              <a:off x="1142976" y="2357430"/>
              <a:ext cx="2643205" cy="646331"/>
            </a:xfrm>
            <a:prstGeom prst="rect">
              <a:avLst/>
            </a:prstGeom>
            <a:noFill/>
          </p:spPr>
          <p:txBody>
            <a:bodyPr wrap="square" rtlCol="0">
              <a:spAutoFit/>
            </a:bodyPr>
            <a:lstStyle/>
            <a:p>
              <a:r>
                <a:rPr lang="pt-BR" b="1" dirty="0" smtClean="0">
                  <a:solidFill>
                    <a:schemeClr val="bg1"/>
                  </a:solidFill>
                </a:rPr>
                <a:t>Cálculo do teor de AAS</a:t>
              </a:r>
            </a:p>
            <a:p>
              <a:r>
                <a:rPr lang="pt-BR" b="1" dirty="0" smtClean="0">
                  <a:solidFill>
                    <a:schemeClr val="bg1"/>
                  </a:solidFill>
                </a:rPr>
                <a:t>Por comprimido (X)</a:t>
              </a:r>
              <a:endParaRPr lang="pt-BR" b="1" dirty="0">
                <a:solidFill>
                  <a:schemeClr val="bg1"/>
                </a:solidFill>
              </a:endParaRPr>
            </a:p>
          </p:txBody>
        </p:sp>
        <p:sp>
          <p:nvSpPr>
            <p:cNvPr id="9" name="CaixaDeTexto 8"/>
            <p:cNvSpPr txBox="1"/>
            <p:nvPr/>
          </p:nvSpPr>
          <p:spPr>
            <a:xfrm>
              <a:off x="3786182" y="2214554"/>
              <a:ext cx="1414472" cy="369332"/>
            </a:xfrm>
            <a:prstGeom prst="rect">
              <a:avLst/>
            </a:prstGeom>
            <a:noFill/>
          </p:spPr>
          <p:txBody>
            <a:bodyPr wrap="square" rtlCol="0">
              <a:spAutoFit/>
            </a:bodyPr>
            <a:lstStyle/>
            <a:p>
              <a:r>
                <a:rPr lang="pt-BR" b="1" dirty="0" err="1" smtClean="0">
                  <a:solidFill>
                    <a:schemeClr val="bg1"/>
                  </a:solidFill>
                </a:rPr>
                <a:t>Pi</a:t>
              </a:r>
              <a:r>
                <a:rPr lang="pt-BR" b="1" dirty="0" smtClean="0">
                  <a:solidFill>
                    <a:schemeClr val="bg1"/>
                  </a:solidFill>
                </a:rPr>
                <a:t> X Teor (%) </a:t>
              </a:r>
              <a:endParaRPr lang="pt-BR" b="1" dirty="0">
                <a:solidFill>
                  <a:schemeClr val="bg1"/>
                </a:solidFill>
              </a:endParaRPr>
            </a:p>
          </p:txBody>
        </p:sp>
        <p:cxnSp>
          <p:nvCxnSpPr>
            <p:cNvPr id="10" name="Conector reto 9"/>
            <p:cNvCxnSpPr/>
            <p:nvPr/>
          </p:nvCxnSpPr>
          <p:spPr>
            <a:xfrm flipV="1">
              <a:off x="3786182" y="2714620"/>
              <a:ext cx="1200158" cy="336"/>
            </a:xfrm>
            <a:prstGeom prst="line">
              <a:avLst/>
            </a:prstGeom>
          </p:spPr>
          <p:style>
            <a:lnRef idx="2">
              <a:schemeClr val="dk1"/>
            </a:lnRef>
            <a:fillRef idx="0">
              <a:schemeClr val="dk1"/>
            </a:fillRef>
            <a:effectRef idx="1">
              <a:schemeClr val="dk1"/>
            </a:effectRef>
            <a:fontRef idx="minor">
              <a:schemeClr val="tx1"/>
            </a:fontRef>
          </p:style>
        </p:cxnSp>
        <p:sp>
          <p:nvSpPr>
            <p:cNvPr id="11" name="CaixaDeTexto 10"/>
            <p:cNvSpPr txBox="1"/>
            <p:nvPr/>
          </p:nvSpPr>
          <p:spPr>
            <a:xfrm>
              <a:off x="3643306" y="2714620"/>
              <a:ext cx="1085858" cy="369332"/>
            </a:xfrm>
            <a:prstGeom prst="rect">
              <a:avLst/>
            </a:prstGeom>
            <a:noFill/>
          </p:spPr>
          <p:txBody>
            <a:bodyPr wrap="square" rtlCol="0">
              <a:spAutoFit/>
            </a:bodyPr>
            <a:lstStyle/>
            <a:p>
              <a:r>
                <a:rPr lang="pt-BR" b="1" dirty="0" smtClean="0">
                  <a:solidFill>
                    <a:schemeClr val="bg1"/>
                  </a:solidFill>
                </a:rPr>
                <a:t>     </a:t>
              </a:r>
              <a:r>
                <a:rPr lang="pt-BR" b="1" dirty="0" err="1" smtClean="0">
                  <a:solidFill>
                    <a:schemeClr val="bg1"/>
                  </a:solidFill>
                </a:rPr>
                <a:t>P</a:t>
              </a:r>
              <a:r>
                <a:rPr lang="pt-BR" b="1" baseline="-25000" dirty="0" err="1" smtClean="0">
                  <a:solidFill>
                    <a:schemeClr val="bg1"/>
                  </a:solidFill>
                </a:rPr>
                <a:t>médio</a:t>
              </a:r>
              <a:endParaRPr lang="pt-BR" b="1" dirty="0">
                <a:solidFill>
                  <a:schemeClr val="bg1"/>
                </a:solidFill>
              </a:endParaRPr>
            </a:p>
          </p:txBody>
        </p:sp>
        <p:sp>
          <p:nvSpPr>
            <p:cNvPr id="12" name="CaixaDeTexto 11"/>
            <p:cNvSpPr txBox="1"/>
            <p:nvPr/>
          </p:nvSpPr>
          <p:spPr>
            <a:xfrm>
              <a:off x="3428992" y="2500306"/>
              <a:ext cx="285752" cy="369332"/>
            </a:xfrm>
            <a:prstGeom prst="rect">
              <a:avLst/>
            </a:prstGeom>
            <a:noFill/>
          </p:spPr>
          <p:txBody>
            <a:bodyPr wrap="square" rtlCol="0">
              <a:spAutoFit/>
            </a:bodyPr>
            <a:lstStyle/>
            <a:p>
              <a:r>
                <a:rPr lang="pt-BR" b="1" dirty="0" smtClean="0">
                  <a:solidFill>
                    <a:schemeClr val="bg1"/>
                  </a:solidFill>
                </a:rPr>
                <a:t>=</a:t>
              </a:r>
              <a:endParaRPr lang="pt-BR" b="1" dirty="0">
                <a:solidFill>
                  <a:schemeClr val="bg1"/>
                </a:solidFill>
              </a:endParaRPr>
            </a:p>
          </p:txBody>
        </p:sp>
      </p:grpSp>
      <p:sp>
        <p:nvSpPr>
          <p:cNvPr id="14" name="CaixaDeTexto 13"/>
          <p:cNvSpPr txBox="1"/>
          <p:nvPr/>
        </p:nvSpPr>
        <p:spPr>
          <a:xfrm>
            <a:off x="3286116" y="3214686"/>
            <a:ext cx="3786214" cy="1200329"/>
          </a:xfrm>
          <a:prstGeom prst="rect">
            <a:avLst/>
          </a:prstGeom>
          <a:noFill/>
        </p:spPr>
        <p:txBody>
          <a:bodyPr wrap="square" rtlCol="0">
            <a:spAutoFit/>
          </a:bodyPr>
          <a:lstStyle/>
          <a:p>
            <a:r>
              <a:rPr lang="pt-BR" b="1" dirty="0" err="1" smtClean="0">
                <a:solidFill>
                  <a:schemeClr val="bg1"/>
                </a:solidFill>
              </a:rPr>
              <a:t>Pi</a:t>
            </a:r>
            <a:r>
              <a:rPr lang="pt-BR" b="1" dirty="0" smtClean="0">
                <a:solidFill>
                  <a:schemeClr val="bg1"/>
                </a:solidFill>
              </a:rPr>
              <a:t>- peso individual</a:t>
            </a:r>
          </a:p>
          <a:p>
            <a:r>
              <a:rPr lang="pt-BR" b="1" dirty="0" smtClean="0">
                <a:solidFill>
                  <a:schemeClr val="bg1"/>
                </a:solidFill>
              </a:rPr>
              <a:t>Teor (%)- teor de ativo do lote</a:t>
            </a:r>
          </a:p>
          <a:p>
            <a:r>
              <a:rPr lang="pt-BR" b="1" dirty="0" err="1" smtClean="0">
                <a:solidFill>
                  <a:schemeClr val="bg1"/>
                </a:solidFill>
              </a:rPr>
              <a:t>P</a:t>
            </a:r>
            <a:r>
              <a:rPr lang="pt-BR" b="1" baseline="-25000" dirty="0" err="1" smtClean="0">
                <a:solidFill>
                  <a:schemeClr val="bg1"/>
                </a:solidFill>
              </a:rPr>
              <a:t>médio</a:t>
            </a:r>
            <a:r>
              <a:rPr lang="pt-BR" b="1" dirty="0" smtClean="0">
                <a:solidFill>
                  <a:schemeClr val="bg1"/>
                </a:solidFill>
              </a:rPr>
              <a:t>= Peso médio dos comprimidos</a:t>
            </a:r>
          </a:p>
          <a:p>
            <a:endParaRPr lang="pt-BR" b="1"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285720" y="1285860"/>
            <a:ext cx="8858280" cy="4621604"/>
            <a:chOff x="0" y="1214422"/>
            <a:chExt cx="8858280" cy="4621604"/>
          </a:xfrm>
        </p:grpSpPr>
        <p:pic>
          <p:nvPicPr>
            <p:cNvPr id="46082" name="Picture 2" descr="C:\Users\Maria José V Fonseca\Pictures\Controle da qualidade\uniformidade de dose unitária.png"/>
            <p:cNvPicPr>
              <a:picLocks noChangeAspect="1" noChangeArrowheads="1"/>
            </p:cNvPicPr>
            <p:nvPr/>
          </p:nvPicPr>
          <p:blipFill>
            <a:blip r:embed="rId2"/>
            <a:srcRect/>
            <a:stretch>
              <a:fillRect/>
            </a:stretch>
          </p:blipFill>
          <p:spPr bwMode="auto">
            <a:xfrm>
              <a:off x="0" y="1214422"/>
              <a:ext cx="8858280" cy="4621604"/>
            </a:xfrm>
            <a:prstGeom prst="rect">
              <a:avLst/>
            </a:prstGeom>
            <a:noFill/>
          </p:spPr>
        </p:pic>
        <p:grpSp>
          <p:nvGrpSpPr>
            <p:cNvPr id="8" name="Grupo 7"/>
            <p:cNvGrpSpPr/>
            <p:nvPr/>
          </p:nvGrpSpPr>
          <p:grpSpPr>
            <a:xfrm>
              <a:off x="0" y="1285860"/>
              <a:ext cx="1143008" cy="1285884"/>
              <a:chOff x="357158" y="1214422"/>
              <a:chExt cx="1143008" cy="1285884"/>
            </a:xfrm>
          </p:grpSpPr>
          <p:sp>
            <p:nvSpPr>
              <p:cNvPr id="5" name="CaixaDeTexto 4"/>
              <p:cNvSpPr txBox="1"/>
              <p:nvPr/>
            </p:nvSpPr>
            <p:spPr>
              <a:xfrm>
                <a:off x="357158" y="1214422"/>
                <a:ext cx="1143008" cy="369332"/>
              </a:xfrm>
              <a:prstGeom prst="rect">
                <a:avLst/>
              </a:prstGeom>
              <a:noFill/>
            </p:spPr>
            <p:txBody>
              <a:bodyPr wrap="square" rtlCol="0">
                <a:spAutoFit/>
              </a:bodyPr>
              <a:lstStyle/>
              <a:p>
                <a:r>
                  <a:rPr lang="pt-BR" b="1" dirty="0" smtClean="0">
                    <a:solidFill>
                      <a:schemeClr val="bg1"/>
                    </a:solidFill>
                  </a:rPr>
                  <a:t>Variáveis</a:t>
                </a:r>
                <a:endParaRPr lang="pt-BR" b="1" dirty="0">
                  <a:solidFill>
                    <a:schemeClr val="bg1"/>
                  </a:solidFill>
                </a:endParaRPr>
              </a:p>
            </p:txBody>
          </p:sp>
          <p:sp>
            <p:nvSpPr>
              <p:cNvPr id="6" name="Retângulo 5"/>
              <p:cNvSpPr/>
              <p:nvPr/>
            </p:nvSpPr>
            <p:spPr>
              <a:xfrm>
                <a:off x="500034" y="1785926"/>
                <a:ext cx="928694"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571472" y="1857364"/>
                <a:ext cx="785818" cy="369332"/>
              </a:xfrm>
              <a:prstGeom prst="rect">
                <a:avLst/>
              </a:prstGeom>
              <a:noFill/>
            </p:spPr>
            <p:txBody>
              <a:bodyPr wrap="square" rtlCol="0">
                <a:spAutoFit/>
              </a:bodyPr>
              <a:lstStyle/>
              <a:p>
                <a:r>
                  <a:rPr lang="pt-BR" dirty="0" err="1" smtClean="0">
                    <a:solidFill>
                      <a:schemeClr val="bg1"/>
                    </a:solidFill>
                  </a:rPr>
                  <a:t>X</a:t>
                </a:r>
                <a:r>
                  <a:rPr lang="pt-BR" baseline="-25000" dirty="0" err="1" smtClean="0">
                    <a:solidFill>
                      <a:schemeClr val="bg1"/>
                    </a:solidFill>
                  </a:rPr>
                  <a:t>Médio</a:t>
                </a:r>
                <a:endParaRPr lang="pt-BR" dirty="0">
                  <a:solidFill>
                    <a:schemeClr val="bg1"/>
                  </a:solidFill>
                </a:endParaRPr>
              </a:p>
            </p:txBody>
          </p:sp>
        </p:grpSp>
      </p:grpSp>
      <p:sp>
        <p:nvSpPr>
          <p:cNvPr id="10" name="Retângulo 9"/>
          <p:cNvSpPr/>
          <p:nvPr/>
        </p:nvSpPr>
        <p:spPr>
          <a:xfrm>
            <a:off x="357158" y="0"/>
            <a:ext cx="8358246" cy="1077218"/>
          </a:xfrm>
          <a:prstGeom prst="rect">
            <a:avLst/>
          </a:prstGeom>
        </p:spPr>
        <p:txBody>
          <a:bodyPr wrap="square">
            <a:spAutoFit/>
          </a:bodyPr>
          <a:lstStyle/>
          <a:p>
            <a:pPr algn="ctr"/>
            <a:r>
              <a:rPr lang="pt-BR" sz="3200" b="1" dirty="0" smtClean="0">
                <a:solidFill>
                  <a:schemeClr val="bg1"/>
                </a:solidFill>
              </a:rPr>
              <a:t>Termos e expressões para cálculo do Valor de Aceitação (VA</a:t>
            </a:r>
            <a:r>
              <a:rPr lang="pt-BR" sz="3200" b="1" dirty="0" smtClean="0">
                <a:solidFill>
                  <a:schemeClr val="bg1"/>
                </a:solidFill>
              </a:rPr>
              <a:t>)</a:t>
            </a:r>
            <a:endParaRPr lang="pt-BR" sz="3200" b="1" dirty="0" smtClean="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ria José V Fonseca\Pictures\Controle da qualidade\calculo do valor d.png"/>
          <p:cNvPicPr>
            <a:picLocks noChangeAspect="1" noChangeArrowheads="1"/>
          </p:cNvPicPr>
          <p:nvPr/>
        </p:nvPicPr>
        <p:blipFill>
          <a:blip r:embed="rId2"/>
          <a:srcRect t="9609"/>
          <a:stretch>
            <a:fillRect/>
          </a:stretch>
        </p:blipFill>
        <p:spPr bwMode="auto">
          <a:xfrm>
            <a:off x="2143108" y="1571612"/>
            <a:ext cx="5643602" cy="4704075"/>
          </a:xfrm>
          <a:prstGeom prst="rect">
            <a:avLst/>
          </a:prstGeom>
          <a:noFill/>
        </p:spPr>
      </p:pic>
      <p:sp>
        <p:nvSpPr>
          <p:cNvPr id="5" name="CaixaDeTexto 4"/>
          <p:cNvSpPr txBox="1"/>
          <p:nvPr/>
        </p:nvSpPr>
        <p:spPr>
          <a:xfrm>
            <a:off x="285720" y="214290"/>
            <a:ext cx="8858280" cy="954107"/>
          </a:xfrm>
          <a:prstGeom prst="rect">
            <a:avLst/>
          </a:prstGeom>
          <a:noFill/>
        </p:spPr>
        <p:txBody>
          <a:bodyPr wrap="square" rtlCol="0">
            <a:spAutoFit/>
          </a:bodyPr>
          <a:lstStyle/>
          <a:p>
            <a:pPr algn="ctr"/>
            <a:r>
              <a:rPr lang="pt-BR" sz="2800" b="1" dirty="0" smtClean="0">
                <a:solidFill>
                  <a:schemeClr val="bg1"/>
                </a:solidFill>
              </a:rPr>
              <a:t>Calculo do Desvio Padrão (S) do Teor de AAS dos compridos</a:t>
            </a:r>
            <a:endParaRPr lang="pt-BR" sz="2800" b="1"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0" name="Text Box 6"/>
          <p:cNvSpPr txBox="1">
            <a:spLocks noChangeArrowheads="1"/>
          </p:cNvSpPr>
          <p:nvPr/>
        </p:nvSpPr>
        <p:spPr bwMode="auto">
          <a:xfrm>
            <a:off x="0" y="2276475"/>
            <a:ext cx="1763713" cy="336550"/>
          </a:xfrm>
          <a:prstGeom prst="rect">
            <a:avLst/>
          </a:prstGeom>
          <a:noFill/>
          <a:ln w="9525">
            <a:noFill/>
            <a:miter lim="800000"/>
            <a:headEnd/>
            <a:tailEnd/>
          </a:ln>
          <a:effectLst/>
        </p:spPr>
        <p:txBody>
          <a:bodyPr>
            <a:spAutoFit/>
          </a:bodyPr>
          <a:lstStyle/>
          <a:p>
            <a:pPr algn="l">
              <a:spcBef>
                <a:spcPct val="50000"/>
              </a:spcBef>
            </a:pPr>
            <a:endParaRPr lang="pt-BR"/>
          </a:p>
        </p:txBody>
      </p:sp>
      <p:sp>
        <p:nvSpPr>
          <p:cNvPr id="251911" name="Text Box 7"/>
          <p:cNvSpPr txBox="1">
            <a:spLocks noChangeArrowheads="1"/>
          </p:cNvSpPr>
          <p:nvPr/>
        </p:nvSpPr>
        <p:spPr bwMode="auto">
          <a:xfrm>
            <a:off x="214282" y="1000108"/>
            <a:ext cx="4105275" cy="707886"/>
          </a:xfrm>
          <a:prstGeom prst="rect">
            <a:avLst/>
          </a:prstGeom>
          <a:noFill/>
          <a:ln w="9525">
            <a:noFill/>
            <a:miter lim="800000"/>
            <a:headEnd/>
            <a:tailEnd/>
          </a:ln>
          <a:effectLst/>
        </p:spPr>
        <p:txBody>
          <a:bodyPr>
            <a:spAutoFit/>
          </a:bodyPr>
          <a:lstStyle/>
          <a:p>
            <a:pPr algn="l">
              <a:spcBef>
                <a:spcPct val="50000"/>
              </a:spcBef>
            </a:pPr>
            <a:r>
              <a:rPr lang="pt-BR" sz="2000" b="1" dirty="0">
                <a:solidFill>
                  <a:srgbClr val="002060"/>
                </a:solidFill>
              </a:rPr>
              <a:t>M (Caso 1) para ser aplicado quando T</a:t>
            </a:r>
            <a:r>
              <a:rPr lang="pt-BR" sz="2000" b="1" dirty="0">
                <a:solidFill>
                  <a:srgbClr val="002060"/>
                </a:solidFill>
                <a:sym typeface="Symbol" pitchFamily="18" charset="2"/>
              </a:rPr>
              <a:t> 101,5</a:t>
            </a:r>
          </a:p>
        </p:txBody>
      </p:sp>
      <p:sp>
        <p:nvSpPr>
          <p:cNvPr id="251912" name="Text Box 8"/>
          <p:cNvSpPr txBox="1">
            <a:spLocks noChangeArrowheads="1"/>
          </p:cNvSpPr>
          <p:nvPr/>
        </p:nvSpPr>
        <p:spPr bwMode="auto">
          <a:xfrm>
            <a:off x="357158" y="2357430"/>
            <a:ext cx="3419475" cy="400110"/>
          </a:xfrm>
          <a:prstGeom prst="rect">
            <a:avLst/>
          </a:prstGeom>
          <a:noFill/>
          <a:ln w="9525">
            <a:noFill/>
            <a:miter lim="800000"/>
            <a:headEnd/>
            <a:tailEnd/>
          </a:ln>
          <a:effectLst/>
        </p:spPr>
        <p:txBody>
          <a:bodyPr>
            <a:spAutoFit/>
          </a:bodyPr>
          <a:lstStyle/>
          <a:p>
            <a:pPr algn="l">
              <a:spcBef>
                <a:spcPct val="50000"/>
              </a:spcBef>
            </a:pPr>
            <a:r>
              <a:rPr lang="pt-BR" sz="2000" b="1" dirty="0">
                <a:solidFill>
                  <a:srgbClr val="C00000"/>
                </a:solidFill>
              </a:rPr>
              <a:t>Se 98,5%</a:t>
            </a:r>
            <a:r>
              <a:rPr lang="pt-BR" sz="2000" b="1" dirty="0">
                <a:solidFill>
                  <a:srgbClr val="C00000"/>
                </a:solidFill>
                <a:sym typeface="Symbol" pitchFamily="18" charset="2"/>
              </a:rPr>
              <a:t>  </a:t>
            </a:r>
            <a:r>
              <a:rPr lang="pt-BR" sz="2000" b="1" dirty="0" smtClean="0">
                <a:solidFill>
                  <a:srgbClr val="C00000"/>
                </a:solidFill>
                <a:sym typeface="Symbol" pitchFamily="18" charset="2"/>
              </a:rPr>
              <a:t>X </a:t>
            </a:r>
            <a:r>
              <a:rPr lang="pt-BR" sz="2000" b="1" dirty="0">
                <a:solidFill>
                  <a:srgbClr val="C00000"/>
                </a:solidFill>
                <a:sym typeface="Symbol" pitchFamily="18" charset="2"/>
              </a:rPr>
              <a:t> 101,5 % então</a:t>
            </a:r>
          </a:p>
        </p:txBody>
      </p:sp>
      <p:sp>
        <p:nvSpPr>
          <p:cNvPr id="251913" name="Text Box 9"/>
          <p:cNvSpPr txBox="1">
            <a:spLocks noChangeArrowheads="1"/>
          </p:cNvSpPr>
          <p:nvPr/>
        </p:nvSpPr>
        <p:spPr bwMode="auto">
          <a:xfrm>
            <a:off x="714348" y="2857496"/>
            <a:ext cx="2160587" cy="400110"/>
          </a:xfrm>
          <a:prstGeom prst="rect">
            <a:avLst/>
          </a:prstGeom>
          <a:noFill/>
          <a:ln w="9525">
            <a:noFill/>
            <a:miter lim="800000"/>
            <a:headEnd/>
            <a:tailEnd/>
          </a:ln>
          <a:effectLst/>
        </p:spPr>
        <p:txBody>
          <a:bodyPr>
            <a:spAutoFit/>
          </a:bodyPr>
          <a:lstStyle/>
          <a:p>
            <a:pPr algn="l">
              <a:spcBef>
                <a:spcPct val="50000"/>
              </a:spcBef>
            </a:pPr>
            <a:r>
              <a:rPr lang="pt-BR" sz="2000" b="1" dirty="0">
                <a:solidFill>
                  <a:srgbClr val="3333FF"/>
                </a:solidFill>
              </a:rPr>
              <a:t>M = X        VA = </a:t>
            </a:r>
            <a:r>
              <a:rPr lang="pt-BR" sz="2000" b="1" dirty="0" err="1">
                <a:solidFill>
                  <a:srgbClr val="3333FF"/>
                </a:solidFill>
              </a:rPr>
              <a:t>Ks</a:t>
            </a:r>
            <a:endParaRPr lang="pt-BR" sz="2000" b="1" dirty="0">
              <a:solidFill>
                <a:srgbClr val="3333FF"/>
              </a:solidFill>
            </a:endParaRPr>
          </a:p>
        </p:txBody>
      </p:sp>
      <p:sp>
        <p:nvSpPr>
          <p:cNvPr id="251916" name="Line 12"/>
          <p:cNvSpPr>
            <a:spLocks noChangeShapeType="1"/>
          </p:cNvSpPr>
          <p:nvPr/>
        </p:nvSpPr>
        <p:spPr bwMode="auto">
          <a:xfrm>
            <a:off x="1214414" y="2928934"/>
            <a:ext cx="215900" cy="0"/>
          </a:xfrm>
          <a:prstGeom prst="line">
            <a:avLst/>
          </a:prstGeom>
          <a:noFill/>
          <a:ln w="9525">
            <a:solidFill>
              <a:schemeClr val="tx1"/>
            </a:solidFill>
            <a:round/>
            <a:headEnd/>
            <a:tailEnd/>
          </a:ln>
          <a:effectLst/>
        </p:spPr>
        <p:txBody>
          <a:bodyPr/>
          <a:lstStyle/>
          <a:p>
            <a:endParaRPr lang="pt-BR"/>
          </a:p>
        </p:txBody>
      </p:sp>
      <p:sp>
        <p:nvSpPr>
          <p:cNvPr id="251918" name="Text Box 14"/>
          <p:cNvSpPr txBox="1">
            <a:spLocks noChangeArrowheads="1"/>
          </p:cNvSpPr>
          <p:nvPr/>
        </p:nvSpPr>
        <p:spPr bwMode="auto">
          <a:xfrm>
            <a:off x="571472" y="3500438"/>
            <a:ext cx="3143272" cy="400110"/>
          </a:xfrm>
          <a:prstGeom prst="rect">
            <a:avLst/>
          </a:prstGeom>
          <a:noFill/>
          <a:ln w="9525">
            <a:noFill/>
            <a:miter lim="800000"/>
            <a:headEnd/>
            <a:tailEnd/>
          </a:ln>
          <a:effectLst/>
        </p:spPr>
        <p:txBody>
          <a:bodyPr wrap="square">
            <a:spAutoFit/>
          </a:bodyPr>
          <a:lstStyle/>
          <a:p>
            <a:pPr algn="l">
              <a:spcBef>
                <a:spcPct val="50000"/>
              </a:spcBef>
            </a:pPr>
            <a:r>
              <a:rPr lang="pt-BR" sz="2000" b="1" dirty="0">
                <a:solidFill>
                  <a:srgbClr val="CC3300"/>
                </a:solidFill>
              </a:rPr>
              <a:t>Se X </a:t>
            </a:r>
            <a:r>
              <a:rPr lang="pt-BR" sz="2000" b="1" dirty="0">
                <a:solidFill>
                  <a:srgbClr val="CC3300"/>
                </a:solidFill>
                <a:sym typeface="Symbol" pitchFamily="18" charset="2"/>
              </a:rPr>
              <a:t> 98,5%, então</a:t>
            </a:r>
          </a:p>
        </p:txBody>
      </p:sp>
      <p:sp>
        <p:nvSpPr>
          <p:cNvPr id="251919" name="Text Box 15"/>
          <p:cNvSpPr txBox="1">
            <a:spLocks noChangeArrowheads="1"/>
          </p:cNvSpPr>
          <p:nvPr/>
        </p:nvSpPr>
        <p:spPr bwMode="auto">
          <a:xfrm>
            <a:off x="714348" y="4000504"/>
            <a:ext cx="2160588" cy="815608"/>
          </a:xfrm>
          <a:prstGeom prst="rect">
            <a:avLst/>
          </a:prstGeom>
          <a:noFill/>
          <a:ln w="9525">
            <a:noFill/>
            <a:miter lim="800000"/>
            <a:headEnd/>
            <a:tailEnd/>
          </a:ln>
          <a:effectLst/>
        </p:spPr>
        <p:txBody>
          <a:bodyPr>
            <a:spAutoFit/>
          </a:bodyPr>
          <a:lstStyle/>
          <a:p>
            <a:pPr algn="l">
              <a:spcBef>
                <a:spcPct val="50000"/>
              </a:spcBef>
            </a:pPr>
            <a:r>
              <a:rPr lang="pt-BR" b="1" dirty="0">
                <a:solidFill>
                  <a:srgbClr val="FF3399"/>
                </a:solidFill>
              </a:rPr>
              <a:t>M = </a:t>
            </a:r>
            <a:r>
              <a:rPr lang="pt-BR" sz="2000" b="1" dirty="0">
                <a:solidFill>
                  <a:srgbClr val="FF3399"/>
                </a:solidFill>
              </a:rPr>
              <a:t>98,5</a:t>
            </a:r>
            <a:r>
              <a:rPr lang="pt-BR" b="1" dirty="0">
                <a:solidFill>
                  <a:srgbClr val="FF3399"/>
                </a:solidFill>
              </a:rPr>
              <a:t>%</a:t>
            </a:r>
          </a:p>
          <a:p>
            <a:pPr algn="l">
              <a:spcBef>
                <a:spcPct val="50000"/>
              </a:spcBef>
            </a:pPr>
            <a:r>
              <a:rPr lang="pt-BR" b="1" dirty="0">
                <a:solidFill>
                  <a:srgbClr val="FF3399"/>
                </a:solidFill>
              </a:rPr>
              <a:t>VA = 98,5 – X + </a:t>
            </a:r>
            <a:r>
              <a:rPr lang="pt-BR" b="1" dirty="0" err="1">
                <a:solidFill>
                  <a:srgbClr val="FF3399"/>
                </a:solidFill>
              </a:rPr>
              <a:t>Ks</a:t>
            </a:r>
            <a:endParaRPr lang="pt-BR" b="1" dirty="0">
              <a:solidFill>
                <a:srgbClr val="FF3399"/>
              </a:solidFill>
            </a:endParaRPr>
          </a:p>
        </p:txBody>
      </p:sp>
      <p:sp>
        <p:nvSpPr>
          <p:cNvPr id="251921" name="Line 17"/>
          <p:cNvSpPr>
            <a:spLocks noChangeShapeType="1"/>
          </p:cNvSpPr>
          <p:nvPr/>
        </p:nvSpPr>
        <p:spPr bwMode="auto">
          <a:xfrm>
            <a:off x="1928794" y="4500570"/>
            <a:ext cx="144462" cy="0"/>
          </a:xfrm>
          <a:prstGeom prst="line">
            <a:avLst/>
          </a:prstGeom>
          <a:noFill/>
          <a:ln w="9525">
            <a:solidFill>
              <a:schemeClr val="tx1"/>
            </a:solidFill>
            <a:round/>
            <a:headEnd/>
            <a:tailEnd/>
          </a:ln>
          <a:effectLst/>
        </p:spPr>
        <p:txBody>
          <a:bodyPr/>
          <a:lstStyle/>
          <a:p>
            <a:endParaRPr lang="pt-BR"/>
          </a:p>
        </p:txBody>
      </p:sp>
      <p:sp>
        <p:nvSpPr>
          <p:cNvPr id="251922" name="Line 18"/>
          <p:cNvSpPr>
            <a:spLocks noChangeShapeType="1"/>
          </p:cNvSpPr>
          <p:nvPr/>
        </p:nvSpPr>
        <p:spPr bwMode="auto">
          <a:xfrm>
            <a:off x="1571604" y="2428868"/>
            <a:ext cx="215900" cy="0"/>
          </a:xfrm>
          <a:prstGeom prst="line">
            <a:avLst/>
          </a:prstGeom>
          <a:noFill/>
          <a:ln w="9525">
            <a:solidFill>
              <a:schemeClr val="tx1"/>
            </a:solidFill>
            <a:round/>
            <a:headEnd/>
            <a:tailEnd/>
          </a:ln>
          <a:effectLst/>
        </p:spPr>
        <p:txBody>
          <a:bodyPr/>
          <a:lstStyle/>
          <a:p>
            <a:endParaRPr lang="pt-BR"/>
          </a:p>
        </p:txBody>
      </p:sp>
      <p:sp>
        <p:nvSpPr>
          <p:cNvPr id="251923" name="Line 19"/>
          <p:cNvSpPr>
            <a:spLocks noChangeShapeType="1"/>
          </p:cNvSpPr>
          <p:nvPr/>
        </p:nvSpPr>
        <p:spPr bwMode="auto">
          <a:xfrm>
            <a:off x="1000100" y="3571876"/>
            <a:ext cx="144462" cy="0"/>
          </a:xfrm>
          <a:prstGeom prst="line">
            <a:avLst/>
          </a:prstGeom>
          <a:noFill/>
          <a:ln w="9525">
            <a:solidFill>
              <a:schemeClr val="tx1"/>
            </a:solidFill>
            <a:round/>
            <a:headEnd/>
            <a:tailEnd/>
          </a:ln>
          <a:effectLst/>
        </p:spPr>
        <p:txBody>
          <a:bodyPr/>
          <a:lstStyle/>
          <a:p>
            <a:endParaRPr lang="pt-BR"/>
          </a:p>
        </p:txBody>
      </p:sp>
      <p:sp>
        <p:nvSpPr>
          <p:cNvPr id="251924" name="Text Box 20"/>
          <p:cNvSpPr txBox="1">
            <a:spLocks noChangeArrowheads="1"/>
          </p:cNvSpPr>
          <p:nvPr/>
        </p:nvSpPr>
        <p:spPr bwMode="auto">
          <a:xfrm>
            <a:off x="500034" y="5143512"/>
            <a:ext cx="2663825" cy="400110"/>
          </a:xfrm>
          <a:prstGeom prst="rect">
            <a:avLst/>
          </a:prstGeom>
          <a:noFill/>
          <a:ln w="9525">
            <a:noFill/>
            <a:miter lim="800000"/>
            <a:headEnd/>
            <a:tailEnd/>
          </a:ln>
          <a:effectLst/>
        </p:spPr>
        <p:txBody>
          <a:bodyPr>
            <a:spAutoFit/>
          </a:bodyPr>
          <a:lstStyle/>
          <a:p>
            <a:pPr algn="l">
              <a:spcBef>
                <a:spcPct val="50000"/>
              </a:spcBef>
            </a:pPr>
            <a:r>
              <a:rPr lang="pt-BR" sz="2000" b="1" dirty="0">
                <a:solidFill>
                  <a:srgbClr val="669900"/>
                </a:solidFill>
              </a:rPr>
              <a:t>Se X </a:t>
            </a:r>
            <a:r>
              <a:rPr lang="pt-BR" sz="2000" b="1" dirty="0">
                <a:solidFill>
                  <a:srgbClr val="669900"/>
                </a:solidFill>
                <a:sym typeface="Symbol" pitchFamily="18" charset="2"/>
              </a:rPr>
              <a:t> 101,5%, então</a:t>
            </a:r>
          </a:p>
        </p:txBody>
      </p:sp>
      <p:sp>
        <p:nvSpPr>
          <p:cNvPr id="251927" name="Text Box 23"/>
          <p:cNvSpPr txBox="1">
            <a:spLocks noChangeArrowheads="1"/>
          </p:cNvSpPr>
          <p:nvPr/>
        </p:nvSpPr>
        <p:spPr bwMode="auto">
          <a:xfrm>
            <a:off x="395288" y="5589588"/>
            <a:ext cx="2374900" cy="861774"/>
          </a:xfrm>
          <a:prstGeom prst="rect">
            <a:avLst/>
          </a:prstGeom>
          <a:noFill/>
          <a:ln w="9525">
            <a:noFill/>
            <a:miter lim="800000"/>
            <a:headEnd/>
            <a:tailEnd/>
          </a:ln>
          <a:effectLst/>
        </p:spPr>
        <p:txBody>
          <a:bodyPr>
            <a:spAutoFit/>
          </a:bodyPr>
          <a:lstStyle/>
          <a:p>
            <a:pPr algn="l">
              <a:spcBef>
                <a:spcPct val="50000"/>
              </a:spcBef>
            </a:pPr>
            <a:r>
              <a:rPr lang="pt-BR" sz="2000" b="1" dirty="0">
                <a:solidFill>
                  <a:srgbClr val="002060"/>
                </a:solidFill>
              </a:rPr>
              <a:t>M = 101,5%</a:t>
            </a:r>
          </a:p>
          <a:p>
            <a:pPr algn="l">
              <a:spcBef>
                <a:spcPct val="50000"/>
              </a:spcBef>
            </a:pPr>
            <a:r>
              <a:rPr lang="pt-BR" sz="2000" b="1" dirty="0">
                <a:solidFill>
                  <a:srgbClr val="002060"/>
                </a:solidFill>
              </a:rPr>
              <a:t>VA = X – 101,5 +  </a:t>
            </a:r>
            <a:r>
              <a:rPr lang="pt-BR" sz="2000" b="1" dirty="0" err="1">
                <a:solidFill>
                  <a:srgbClr val="002060"/>
                </a:solidFill>
              </a:rPr>
              <a:t>Ks</a:t>
            </a:r>
            <a:endParaRPr lang="pt-BR" sz="2000" b="1" dirty="0">
              <a:solidFill>
                <a:srgbClr val="002060"/>
              </a:solidFill>
            </a:endParaRPr>
          </a:p>
        </p:txBody>
      </p:sp>
      <p:sp>
        <p:nvSpPr>
          <p:cNvPr id="251928" name="Line 24"/>
          <p:cNvSpPr>
            <a:spLocks noChangeShapeType="1"/>
          </p:cNvSpPr>
          <p:nvPr/>
        </p:nvSpPr>
        <p:spPr bwMode="auto">
          <a:xfrm>
            <a:off x="928662" y="6072206"/>
            <a:ext cx="215900" cy="0"/>
          </a:xfrm>
          <a:prstGeom prst="line">
            <a:avLst/>
          </a:prstGeom>
          <a:noFill/>
          <a:ln w="9525">
            <a:solidFill>
              <a:schemeClr val="tx1"/>
            </a:solidFill>
            <a:round/>
            <a:headEnd/>
            <a:tailEnd/>
          </a:ln>
          <a:effectLst/>
        </p:spPr>
        <p:txBody>
          <a:bodyPr/>
          <a:lstStyle/>
          <a:p>
            <a:endParaRPr lang="pt-BR"/>
          </a:p>
        </p:txBody>
      </p:sp>
      <p:sp>
        <p:nvSpPr>
          <p:cNvPr id="251929" name="Line 25"/>
          <p:cNvSpPr>
            <a:spLocks noChangeShapeType="1"/>
          </p:cNvSpPr>
          <p:nvPr/>
        </p:nvSpPr>
        <p:spPr bwMode="auto">
          <a:xfrm>
            <a:off x="4284663" y="1412875"/>
            <a:ext cx="0" cy="5040313"/>
          </a:xfrm>
          <a:prstGeom prst="line">
            <a:avLst/>
          </a:prstGeom>
          <a:noFill/>
          <a:ln w="9525">
            <a:solidFill>
              <a:schemeClr val="tx1"/>
            </a:solidFill>
            <a:round/>
            <a:headEnd/>
            <a:tailEnd/>
          </a:ln>
          <a:effectLst/>
        </p:spPr>
        <p:txBody>
          <a:bodyPr/>
          <a:lstStyle/>
          <a:p>
            <a:endParaRPr lang="pt-BR"/>
          </a:p>
        </p:txBody>
      </p:sp>
      <p:sp>
        <p:nvSpPr>
          <p:cNvPr id="251930" name="Text Box 26"/>
          <p:cNvSpPr txBox="1">
            <a:spLocks noChangeArrowheads="1"/>
          </p:cNvSpPr>
          <p:nvPr/>
        </p:nvSpPr>
        <p:spPr bwMode="auto">
          <a:xfrm>
            <a:off x="4429124" y="1000108"/>
            <a:ext cx="4464050" cy="707886"/>
          </a:xfrm>
          <a:prstGeom prst="rect">
            <a:avLst/>
          </a:prstGeom>
          <a:noFill/>
          <a:ln w="9525">
            <a:noFill/>
            <a:miter lim="800000"/>
            <a:headEnd/>
            <a:tailEnd/>
          </a:ln>
          <a:effectLst/>
        </p:spPr>
        <p:txBody>
          <a:bodyPr>
            <a:spAutoFit/>
          </a:bodyPr>
          <a:lstStyle/>
          <a:p>
            <a:pPr algn="l">
              <a:spcBef>
                <a:spcPct val="50000"/>
              </a:spcBef>
            </a:pPr>
            <a:r>
              <a:rPr lang="pt-BR" sz="2000" b="1" dirty="0">
                <a:solidFill>
                  <a:schemeClr val="accent2">
                    <a:lumMod val="50000"/>
                  </a:schemeClr>
                </a:solidFill>
              </a:rPr>
              <a:t>M (Caso 2) para ser aplicado quando T</a:t>
            </a:r>
            <a:r>
              <a:rPr lang="pt-BR" sz="2000" b="1" dirty="0">
                <a:solidFill>
                  <a:schemeClr val="accent2">
                    <a:lumMod val="50000"/>
                  </a:schemeClr>
                </a:solidFill>
                <a:sym typeface="Symbol" pitchFamily="18" charset="2"/>
              </a:rPr>
              <a:t> 101,5</a:t>
            </a:r>
          </a:p>
        </p:txBody>
      </p:sp>
      <p:sp>
        <p:nvSpPr>
          <p:cNvPr id="251932" name="Text Box 28"/>
          <p:cNvSpPr txBox="1">
            <a:spLocks noChangeArrowheads="1"/>
          </p:cNvSpPr>
          <p:nvPr/>
        </p:nvSpPr>
        <p:spPr bwMode="auto">
          <a:xfrm>
            <a:off x="5072066" y="2357430"/>
            <a:ext cx="2879725" cy="400110"/>
          </a:xfrm>
          <a:prstGeom prst="rect">
            <a:avLst/>
          </a:prstGeom>
          <a:noFill/>
          <a:ln w="9525">
            <a:noFill/>
            <a:miter lim="800000"/>
            <a:headEnd/>
            <a:tailEnd/>
          </a:ln>
          <a:effectLst/>
        </p:spPr>
        <p:txBody>
          <a:bodyPr>
            <a:spAutoFit/>
          </a:bodyPr>
          <a:lstStyle/>
          <a:p>
            <a:pPr algn="l">
              <a:spcBef>
                <a:spcPct val="50000"/>
              </a:spcBef>
            </a:pPr>
            <a:r>
              <a:rPr lang="pt-BR" sz="2000" b="1" dirty="0">
                <a:solidFill>
                  <a:srgbClr val="6600FF"/>
                </a:solidFill>
              </a:rPr>
              <a:t>Se 98,5 </a:t>
            </a:r>
            <a:r>
              <a:rPr lang="pt-BR" sz="2000" b="1" dirty="0">
                <a:solidFill>
                  <a:srgbClr val="6600FF"/>
                </a:solidFill>
                <a:sym typeface="Symbol" pitchFamily="18" charset="2"/>
              </a:rPr>
              <a:t> X   T, então</a:t>
            </a:r>
          </a:p>
        </p:txBody>
      </p:sp>
      <p:sp>
        <p:nvSpPr>
          <p:cNvPr id="251934" name="Line 30"/>
          <p:cNvSpPr>
            <a:spLocks noChangeShapeType="1"/>
          </p:cNvSpPr>
          <p:nvPr/>
        </p:nvSpPr>
        <p:spPr bwMode="auto">
          <a:xfrm>
            <a:off x="6215074" y="2428868"/>
            <a:ext cx="142875" cy="0"/>
          </a:xfrm>
          <a:prstGeom prst="line">
            <a:avLst/>
          </a:prstGeom>
          <a:noFill/>
          <a:ln w="9525">
            <a:solidFill>
              <a:schemeClr val="tx1"/>
            </a:solidFill>
            <a:round/>
            <a:headEnd/>
            <a:tailEnd/>
          </a:ln>
          <a:effectLst/>
        </p:spPr>
        <p:txBody>
          <a:bodyPr/>
          <a:lstStyle/>
          <a:p>
            <a:endParaRPr lang="pt-BR"/>
          </a:p>
        </p:txBody>
      </p:sp>
      <p:sp>
        <p:nvSpPr>
          <p:cNvPr id="251935" name="Text Box 31"/>
          <p:cNvSpPr txBox="1">
            <a:spLocks noChangeArrowheads="1"/>
          </p:cNvSpPr>
          <p:nvPr/>
        </p:nvSpPr>
        <p:spPr bwMode="auto">
          <a:xfrm>
            <a:off x="5143504" y="2786058"/>
            <a:ext cx="2447925" cy="400110"/>
          </a:xfrm>
          <a:prstGeom prst="rect">
            <a:avLst/>
          </a:prstGeom>
          <a:noFill/>
          <a:ln w="9525">
            <a:noFill/>
            <a:miter lim="800000"/>
            <a:headEnd/>
            <a:tailEnd/>
          </a:ln>
          <a:effectLst/>
        </p:spPr>
        <p:txBody>
          <a:bodyPr>
            <a:spAutoFit/>
          </a:bodyPr>
          <a:lstStyle/>
          <a:p>
            <a:pPr algn="l">
              <a:spcBef>
                <a:spcPct val="50000"/>
              </a:spcBef>
            </a:pPr>
            <a:r>
              <a:rPr lang="pt-BR" sz="2000" b="1" dirty="0">
                <a:solidFill>
                  <a:srgbClr val="3333FF"/>
                </a:solidFill>
              </a:rPr>
              <a:t>M = X        AV = </a:t>
            </a:r>
            <a:r>
              <a:rPr lang="pt-BR" sz="2000" b="1" dirty="0" err="1">
                <a:solidFill>
                  <a:srgbClr val="3333FF"/>
                </a:solidFill>
              </a:rPr>
              <a:t>Ks</a:t>
            </a:r>
            <a:endParaRPr lang="pt-BR" sz="2000" b="1" dirty="0">
              <a:solidFill>
                <a:srgbClr val="3333FF"/>
              </a:solidFill>
            </a:endParaRPr>
          </a:p>
        </p:txBody>
      </p:sp>
      <p:sp>
        <p:nvSpPr>
          <p:cNvPr id="251940" name="Line 36"/>
          <p:cNvSpPr>
            <a:spLocks noChangeShapeType="1"/>
          </p:cNvSpPr>
          <p:nvPr/>
        </p:nvSpPr>
        <p:spPr bwMode="auto">
          <a:xfrm>
            <a:off x="5652120" y="2852936"/>
            <a:ext cx="144463" cy="0"/>
          </a:xfrm>
          <a:prstGeom prst="line">
            <a:avLst/>
          </a:prstGeom>
          <a:noFill/>
          <a:ln w="9525">
            <a:solidFill>
              <a:schemeClr val="tx1"/>
            </a:solidFill>
            <a:round/>
            <a:headEnd/>
            <a:tailEnd/>
          </a:ln>
          <a:effectLst/>
        </p:spPr>
        <p:txBody>
          <a:bodyPr/>
          <a:lstStyle/>
          <a:p>
            <a:endParaRPr lang="pt-BR"/>
          </a:p>
        </p:txBody>
      </p:sp>
      <p:sp>
        <p:nvSpPr>
          <p:cNvPr id="251941" name="Text Box 37"/>
          <p:cNvSpPr txBox="1">
            <a:spLocks noChangeArrowheads="1"/>
          </p:cNvSpPr>
          <p:nvPr/>
        </p:nvSpPr>
        <p:spPr bwMode="auto">
          <a:xfrm>
            <a:off x="4857752" y="3500438"/>
            <a:ext cx="2500330" cy="400110"/>
          </a:xfrm>
          <a:prstGeom prst="rect">
            <a:avLst/>
          </a:prstGeom>
          <a:noFill/>
          <a:ln w="9525">
            <a:noFill/>
            <a:miter lim="800000"/>
            <a:headEnd/>
            <a:tailEnd/>
          </a:ln>
          <a:effectLst/>
        </p:spPr>
        <p:txBody>
          <a:bodyPr wrap="square">
            <a:spAutoFit/>
          </a:bodyPr>
          <a:lstStyle/>
          <a:p>
            <a:pPr algn="l">
              <a:spcBef>
                <a:spcPct val="50000"/>
              </a:spcBef>
            </a:pPr>
            <a:r>
              <a:rPr lang="pt-BR" sz="2000" b="1" dirty="0">
                <a:solidFill>
                  <a:srgbClr val="996633"/>
                </a:solidFill>
              </a:rPr>
              <a:t>Se X </a:t>
            </a:r>
            <a:r>
              <a:rPr lang="pt-BR" sz="2000" b="1" dirty="0">
                <a:solidFill>
                  <a:srgbClr val="996633"/>
                </a:solidFill>
                <a:sym typeface="Symbol" pitchFamily="18" charset="2"/>
              </a:rPr>
              <a:t> 98,5%, então</a:t>
            </a:r>
          </a:p>
        </p:txBody>
      </p:sp>
      <p:sp>
        <p:nvSpPr>
          <p:cNvPr id="251942" name="Text Box 38"/>
          <p:cNvSpPr txBox="1">
            <a:spLocks noChangeArrowheads="1"/>
          </p:cNvSpPr>
          <p:nvPr/>
        </p:nvSpPr>
        <p:spPr bwMode="auto">
          <a:xfrm>
            <a:off x="5072066" y="4000504"/>
            <a:ext cx="2500330" cy="861774"/>
          </a:xfrm>
          <a:prstGeom prst="rect">
            <a:avLst/>
          </a:prstGeom>
          <a:noFill/>
          <a:ln w="9525">
            <a:noFill/>
            <a:miter lim="800000"/>
            <a:headEnd/>
            <a:tailEnd/>
          </a:ln>
          <a:effectLst/>
        </p:spPr>
        <p:txBody>
          <a:bodyPr wrap="square">
            <a:spAutoFit/>
          </a:bodyPr>
          <a:lstStyle/>
          <a:p>
            <a:pPr algn="l">
              <a:spcBef>
                <a:spcPct val="50000"/>
              </a:spcBef>
            </a:pPr>
            <a:r>
              <a:rPr lang="pt-BR" sz="2000" b="1" dirty="0">
                <a:solidFill>
                  <a:srgbClr val="996633"/>
                </a:solidFill>
              </a:rPr>
              <a:t>M = 98,5%</a:t>
            </a:r>
          </a:p>
          <a:p>
            <a:pPr algn="l">
              <a:spcBef>
                <a:spcPct val="50000"/>
              </a:spcBef>
            </a:pPr>
            <a:r>
              <a:rPr lang="pt-BR" sz="2000" b="1" dirty="0">
                <a:solidFill>
                  <a:srgbClr val="996633"/>
                </a:solidFill>
              </a:rPr>
              <a:t>VA = 98,5 – X + </a:t>
            </a:r>
            <a:r>
              <a:rPr lang="pt-BR" sz="2000" b="1" dirty="0" err="1">
                <a:solidFill>
                  <a:srgbClr val="996633"/>
                </a:solidFill>
              </a:rPr>
              <a:t>Ks</a:t>
            </a:r>
            <a:endParaRPr lang="pt-BR" sz="2000" b="1" dirty="0">
              <a:solidFill>
                <a:srgbClr val="996633"/>
              </a:solidFill>
            </a:endParaRPr>
          </a:p>
        </p:txBody>
      </p:sp>
      <p:sp>
        <p:nvSpPr>
          <p:cNvPr id="251943" name="Line 39"/>
          <p:cNvSpPr>
            <a:spLocks noChangeShapeType="1"/>
          </p:cNvSpPr>
          <p:nvPr/>
        </p:nvSpPr>
        <p:spPr bwMode="auto">
          <a:xfrm>
            <a:off x="5214942" y="3571876"/>
            <a:ext cx="144462" cy="0"/>
          </a:xfrm>
          <a:prstGeom prst="line">
            <a:avLst/>
          </a:prstGeom>
          <a:noFill/>
          <a:ln w="9525">
            <a:solidFill>
              <a:schemeClr val="tx1"/>
            </a:solidFill>
            <a:round/>
            <a:headEnd/>
            <a:tailEnd/>
          </a:ln>
          <a:effectLst/>
        </p:spPr>
        <p:txBody>
          <a:bodyPr/>
          <a:lstStyle/>
          <a:p>
            <a:endParaRPr lang="pt-BR"/>
          </a:p>
        </p:txBody>
      </p:sp>
      <p:sp>
        <p:nvSpPr>
          <p:cNvPr id="251944" name="Line 40"/>
          <p:cNvSpPr>
            <a:spLocks noChangeShapeType="1"/>
          </p:cNvSpPr>
          <p:nvPr/>
        </p:nvSpPr>
        <p:spPr bwMode="auto">
          <a:xfrm>
            <a:off x="6357950" y="4500570"/>
            <a:ext cx="144463" cy="0"/>
          </a:xfrm>
          <a:prstGeom prst="line">
            <a:avLst/>
          </a:prstGeom>
          <a:noFill/>
          <a:ln w="9525">
            <a:solidFill>
              <a:schemeClr val="tx1"/>
            </a:solidFill>
            <a:round/>
            <a:headEnd/>
            <a:tailEnd/>
          </a:ln>
          <a:effectLst/>
        </p:spPr>
        <p:txBody>
          <a:bodyPr/>
          <a:lstStyle/>
          <a:p>
            <a:endParaRPr lang="pt-BR"/>
          </a:p>
        </p:txBody>
      </p:sp>
      <p:sp>
        <p:nvSpPr>
          <p:cNvPr id="251946" name="Text Box 42"/>
          <p:cNvSpPr txBox="1">
            <a:spLocks noChangeArrowheads="1"/>
          </p:cNvSpPr>
          <p:nvPr/>
        </p:nvSpPr>
        <p:spPr bwMode="auto">
          <a:xfrm>
            <a:off x="4643438" y="5214950"/>
            <a:ext cx="2016125" cy="400110"/>
          </a:xfrm>
          <a:prstGeom prst="rect">
            <a:avLst/>
          </a:prstGeom>
          <a:noFill/>
          <a:ln w="9525">
            <a:noFill/>
            <a:miter lim="800000"/>
            <a:headEnd/>
            <a:tailEnd/>
          </a:ln>
          <a:effectLst/>
        </p:spPr>
        <p:txBody>
          <a:bodyPr>
            <a:spAutoFit/>
          </a:bodyPr>
          <a:lstStyle/>
          <a:p>
            <a:pPr algn="l">
              <a:spcBef>
                <a:spcPct val="50000"/>
              </a:spcBef>
            </a:pPr>
            <a:r>
              <a:rPr lang="pt-BR" sz="2000" b="1" dirty="0">
                <a:solidFill>
                  <a:srgbClr val="00CCFF"/>
                </a:solidFill>
              </a:rPr>
              <a:t>Se X </a:t>
            </a:r>
            <a:r>
              <a:rPr lang="pt-BR" sz="2000" b="1" dirty="0">
                <a:solidFill>
                  <a:srgbClr val="00CCFF"/>
                </a:solidFill>
                <a:sym typeface="Symbol" pitchFamily="18" charset="2"/>
              </a:rPr>
              <a:t>  T, então</a:t>
            </a:r>
          </a:p>
        </p:txBody>
      </p:sp>
      <p:sp>
        <p:nvSpPr>
          <p:cNvPr id="251947" name="Text Box 43"/>
          <p:cNvSpPr txBox="1">
            <a:spLocks noChangeArrowheads="1"/>
          </p:cNvSpPr>
          <p:nvPr/>
        </p:nvSpPr>
        <p:spPr bwMode="auto">
          <a:xfrm>
            <a:off x="4643438" y="5643578"/>
            <a:ext cx="1727200" cy="369332"/>
          </a:xfrm>
          <a:prstGeom prst="rect">
            <a:avLst/>
          </a:prstGeom>
          <a:noFill/>
          <a:ln w="9525">
            <a:noFill/>
            <a:miter lim="800000"/>
            <a:headEnd/>
            <a:tailEnd/>
          </a:ln>
          <a:effectLst/>
        </p:spPr>
        <p:txBody>
          <a:bodyPr>
            <a:spAutoFit/>
          </a:bodyPr>
          <a:lstStyle/>
          <a:p>
            <a:pPr algn="l">
              <a:spcBef>
                <a:spcPct val="50000"/>
              </a:spcBef>
            </a:pPr>
            <a:r>
              <a:rPr lang="pt-BR" b="1" dirty="0">
                <a:solidFill>
                  <a:srgbClr val="002060"/>
                </a:solidFill>
              </a:rPr>
              <a:t>M = T%</a:t>
            </a:r>
          </a:p>
        </p:txBody>
      </p:sp>
      <p:sp>
        <p:nvSpPr>
          <p:cNvPr id="251948" name="Text Box 44"/>
          <p:cNvSpPr txBox="1">
            <a:spLocks noChangeArrowheads="1"/>
          </p:cNvSpPr>
          <p:nvPr/>
        </p:nvSpPr>
        <p:spPr bwMode="auto">
          <a:xfrm>
            <a:off x="4643438" y="6092825"/>
            <a:ext cx="2160587" cy="400110"/>
          </a:xfrm>
          <a:prstGeom prst="rect">
            <a:avLst/>
          </a:prstGeom>
          <a:noFill/>
          <a:ln w="9525">
            <a:noFill/>
            <a:miter lim="800000"/>
            <a:headEnd/>
            <a:tailEnd/>
          </a:ln>
          <a:effectLst/>
        </p:spPr>
        <p:txBody>
          <a:bodyPr>
            <a:spAutoFit/>
          </a:bodyPr>
          <a:lstStyle/>
          <a:p>
            <a:pPr algn="l">
              <a:spcBef>
                <a:spcPct val="50000"/>
              </a:spcBef>
            </a:pPr>
            <a:r>
              <a:rPr lang="pt-BR" sz="2000" b="1" dirty="0">
                <a:solidFill>
                  <a:srgbClr val="002060"/>
                </a:solidFill>
              </a:rPr>
              <a:t>VA = X – T + </a:t>
            </a:r>
            <a:r>
              <a:rPr lang="pt-BR" sz="2000" b="1" dirty="0" err="1">
                <a:solidFill>
                  <a:srgbClr val="002060"/>
                </a:solidFill>
              </a:rPr>
              <a:t>Ks</a:t>
            </a:r>
            <a:endParaRPr lang="pt-BR" sz="2000" b="1" dirty="0">
              <a:solidFill>
                <a:srgbClr val="002060"/>
              </a:solidFill>
            </a:endParaRPr>
          </a:p>
        </p:txBody>
      </p:sp>
      <p:sp>
        <p:nvSpPr>
          <p:cNvPr id="251949" name="Line 45"/>
          <p:cNvSpPr>
            <a:spLocks noChangeShapeType="1"/>
          </p:cNvSpPr>
          <p:nvPr/>
        </p:nvSpPr>
        <p:spPr bwMode="auto">
          <a:xfrm>
            <a:off x="5219700" y="6092825"/>
            <a:ext cx="215900" cy="0"/>
          </a:xfrm>
          <a:prstGeom prst="line">
            <a:avLst/>
          </a:prstGeom>
          <a:noFill/>
          <a:ln w="9525">
            <a:solidFill>
              <a:schemeClr val="tx1"/>
            </a:solidFill>
            <a:round/>
            <a:headEnd/>
            <a:tailEnd/>
          </a:ln>
          <a:effectLst/>
        </p:spPr>
        <p:txBody>
          <a:bodyPr/>
          <a:lstStyle/>
          <a:p>
            <a:endParaRPr lang="pt-BR"/>
          </a:p>
        </p:txBody>
      </p:sp>
      <p:sp>
        <p:nvSpPr>
          <p:cNvPr id="251950" name="Line 46"/>
          <p:cNvSpPr>
            <a:spLocks noChangeShapeType="1"/>
          </p:cNvSpPr>
          <p:nvPr/>
        </p:nvSpPr>
        <p:spPr bwMode="auto">
          <a:xfrm>
            <a:off x="5072066" y="5286388"/>
            <a:ext cx="71438" cy="0"/>
          </a:xfrm>
          <a:prstGeom prst="line">
            <a:avLst/>
          </a:prstGeom>
          <a:noFill/>
          <a:ln w="9525">
            <a:solidFill>
              <a:schemeClr val="tx1"/>
            </a:solidFill>
            <a:round/>
            <a:headEnd/>
            <a:tailEnd/>
          </a:ln>
          <a:effectLst/>
        </p:spPr>
        <p:txBody>
          <a:bodyPr/>
          <a:lstStyle/>
          <a:p>
            <a:endParaRPr lang="pt-BR"/>
          </a:p>
        </p:txBody>
      </p:sp>
      <p:sp>
        <p:nvSpPr>
          <p:cNvPr id="34" name="CaixaDeTexto 33"/>
          <p:cNvSpPr txBox="1"/>
          <p:nvPr/>
        </p:nvSpPr>
        <p:spPr>
          <a:xfrm>
            <a:off x="714348" y="428604"/>
            <a:ext cx="7143800" cy="369332"/>
          </a:xfrm>
          <a:prstGeom prst="rect">
            <a:avLst/>
          </a:prstGeom>
          <a:noFill/>
        </p:spPr>
        <p:txBody>
          <a:bodyPr wrap="square" rtlCol="0">
            <a:spAutoFit/>
          </a:bodyPr>
          <a:lstStyle/>
          <a:p>
            <a:endParaRPr lang="pt-BR"/>
          </a:p>
        </p:txBody>
      </p:sp>
      <p:sp>
        <p:nvSpPr>
          <p:cNvPr id="35" name="CaixaDeTexto 34"/>
          <p:cNvSpPr txBox="1"/>
          <p:nvPr/>
        </p:nvSpPr>
        <p:spPr>
          <a:xfrm>
            <a:off x="857224" y="0"/>
            <a:ext cx="7643866" cy="584775"/>
          </a:xfrm>
          <a:prstGeom prst="rect">
            <a:avLst/>
          </a:prstGeom>
          <a:noFill/>
        </p:spPr>
        <p:txBody>
          <a:bodyPr wrap="square" rtlCol="0">
            <a:spAutoFit/>
          </a:bodyPr>
          <a:lstStyle/>
          <a:p>
            <a:pPr algn="ctr"/>
            <a:r>
              <a:rPr lang="en-US" sz="3200" b="1" dirty="0" err="1" smtClean="0">
                <a:solidFill>
                  <a:schemeClr val="bg1"/>
                </a:solidFill>
              </a:rPr>
              <a:t>Determinação</a:t>
            </a:r>
            <a:r>
              <a:rPr lang="en-US" sz="3200" b="1" dirty="0" smtClean="0">
                <a:solidFill>
                  <a:schemeClr val="bg1"/>
                </a:solidFill>
              </a:rPr>
              <a:t> de M (valor de </a:t>
            </a:r>
            <a:r>
              <a:rPr lang="en-US" sz="3200" b="1" dirty="0" err="1" smtClean="0">
                <a:solidFill>
                  <a:schemeClr val="bg1"/>
                </a:solidFill>
              </a:rPr>
              <a:t>referência</a:t>
            </a:r>
            <a:r>
              <a:rPr lang="en-US" sz="3200" b="1" dirty="0" smtClean="0">
                <a:solidFill>
                  <a:schemeClr val="bg1"/>
                </a:solidFill>
              </a:rPr>
              <a:t>)</a:t>
            </a:r>
            <a:endParaRPr lang="pt-BR" sz="3200" b="1" dirty="0">
              <a:solidFill>
                <a:schemeClr val="bg1"/>
              </a:solidFill>
            </a:endParaRPr>
          </a:p>
        </p:txBody>
      </p:sp>
      <p:cxnSp>
        <p:nvCxnSpPr>
          <p:cNvPr id="37" name="Conector reto 36"/>
          <p:cNvCxnSpPr/>
          <p:nvPr/>
        </p:nvCxnSpPr>
        <p:spPr>
          <a:xfrm>
            <a:off x="857224" y="5214950"/>
            <a:ext cx="214314" cy="1588"/>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tângulo de cantos arredondados 37"/>
          <p:cNvSpPr/>
          <p:nvPr/>
        </p:nvSpPr>
        <p:spPr>
          <a:xfrm>
            <a:off x="285720" y="2428868"/>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0" name="Conector reto 39"/>
          <p:cNvCxnSpPr>
            <a:stCxn id="251949" idx="0"/>
            <a:endCxn id="251949" idx="1"/>
          </p:cNvCxnSpPr>
          <p:nvPr/>
        </p:nvCxnSpPr>
        <p:spPr>
          <a:xfrm rot="16200000" flipH="1">
            <a:off x="5327650" y="5984875"/>
            <a:ext cx="1588"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rot="5400000">
            <a:off x="1072332" y="4642652"/>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to 41"/>
          <p:cNvCxnSpPr>
            <a:stCxn id="251921" idx="1"/>
          </p:cNvCxnSpPr>
          <p:nvPr/>
        </p:nvCxnSpPr>
        <p:spPr>
          <a:xfrm rot="16200000" flipH="1" flipV="1">
            <a:off x="1893868" y="4678372"/>
            <a:ext cx="357190" cy="158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ixaDeTexto 23"/>
          <p:cNvSpPr txBox="1"/>
          <p:nvPr/>
        </p:nvSpPr>
        <p:spPr>
          <a:xfrm>
            <a:off x="0" y="0"/>
            <a:ext cx="9144000" cy="1077218"/>
          </a:xfrm>
          <a:prstGeom prst="rect">
            <a:avLst/>
          </a:prstGeom>
          <a:noFill/>
        </p:spPr>
        <p:txBody>
          <a:bodyPr wrap="square" rtlCol="0">
            <a:spAutoFit/>
          </a:bodyPr>
          <a:lstStyle/>
          <a:p>
            <a:pPr algn="ctr"/>
            <a:r>
              <a:rPr lang="pt-BR" sz="3200" b="1" dirty="0" smtClean="0">
                <a:solidFill>
                  <a:schemeClr val="bg1"/>
                </a:solidFill>
                <a:latin typeface="Algerian" pitchFamily="82" charset="0"/>
              </a:rPr>
              <a:t>Cálculo do Valor de aceitabilidade para o lote de Comprimido de AAS</a:t>
            </a:r>
            <a:endParaRPr lang="pt-BR" sz="3200" b="1" dirty="0">
              <a:solidFill>
                <a:schemeClr val="bg1"/>
              </a:solidFill>
              <a:latin typeface="Algerian" pitchFamily="82" charset="0"/>
            </a:endParaRPr>
          </a:p>
        </p:txBody>
      </p:sp>
      <p:sp>
        <p:nvSpPr>
          <p:cNvPr id="25" name="Retângulo 24"/>
          <p:cNvSpPr/>
          <p:nvPr/>
        </p:nvSpPr>
        <p:spPr>
          <a:xfrm>
            <a:off x="214282" y="1428736"/>
            <a:ext cx="3906006" cy="584775"/>
          </a:xfrm>
          <a:prstGeom prst="rect">
            <a:avLst/>
          </a:prstGeom>
        </p:spPr>
        <p:txBody>
          <a:bodyPr wrap="none">
            <a:spAutoFit/>
          </a:bodyPr>
          <a:lstStyle/>
          <a:p>
            <a:r>
              <a:rPr lang="pt-BR" sz="3200" b="1" dirty="0" smtClean="0">
                <a:solidFill>
                  <a:schemeClr val="bg1"/>
                </a:solidFill>
              </a:rPr>
              <a:t>VA = | M – </a:t>
            </a:r>
            <a:r>
              <a:rPr lang="pt-BR" sz="3200" b="1" dirty="0" err="1" smtClean="0">
                <a:solidFill>
                  <a:schemeClr val="bg1"/>
                </a:solidFill>
              </a:rPr>
              <a:t>Xm</a:t>
            </a:r>
            <a:r>
              <a:rPr lang="pt-BR" sz="3200" b="1" dirty="0" smtClean="0">
                <a:solidFill>
                  <a:schemeClr val="bg1"/>
                </a:solidFill>
              </a:rPr>
              <a:t> | + </a:t>
            </a:r>
            <a:r>
              <a:rPr lang="pt-BR" sz="3200" b="1" dirty="0" err="1" smtClean="0">
                <a:solidFill>
                  <a:schemeClr val="bg1"/>
                </a:solidFill>
              </a:rPr>
              <a:t>Ks</a:t>
            </a:r>
            <a:r>
              <a:rPr lang="pt-BR" sz="3200" b="1" dirty="0" smtClean="0">
                <a:solidFill>
                  <a:schemeClr val="bg1"/>
                </a:solidFill>
              </a:rPr>
              <a:t> </a:t>
            </a:r>
            <a:endParaRPr lang="pt-BR" sz="3200" b="1" dirty="0">
              <a:solidFill>
                <a:schemeClr val="bg1"/>
              </a:solidFill>
            </a:endParaRPr>
          </a:p>
        </p:txBody>
      </p:sp>
      <p:sp>
        <p:nvSpPr>
          <p:cNvPr id="27" name="CaixaDeTexto 26"/>
          <p:cNvSpPr txBox="1"/>
          <p:nvPr/>
        </p:nvSpPr>
        <p:spPr>
          <a:xfrm>
            <a:off x="285720" y="2143116"/>
            <a:ext cx="4286280" cy="523220"/>
          </a:xfrm>
          <a:prstGeom prst="rect">
            <a:avLst/>
          </a:prstGeom>
          <a:noFill/>
        </p:spPr>
        <p:txBody>
          <a:bodyPr wrap="square" rtlCol="0">
            <a:spAutoFit/>
          </a:bodyPr>
          <a:lstStyle/>
          <a:p>
            <a:r>
              <a:rPr lang="pt-BR" sz="2800" b="1" dirty="0" smtClean="0">
                <a:solidFill>
                  <a:srgbClr val="C00000"/>
                </a:solidFill>
              </a:rPr>
              <a:t>M- Valor de Referência- </a:t>
            </a:r>
            <a:endParaRPr lang="pt-BR" sz="2800" b="1" dirty="0">
              <a:solidFill>
                <a:srgbClr val="C00000"/>
              </a:solidFill>
            </a:endParaRPr>
          </a:p>
        </p:txBody>
      </p:sp>
      <p:sp>
        <p:nvSpPr>
          <p:cNvPr id="28" name="CaixaDeTexto 27"/>
          <p:cNvSpPr txBox="1"/>
          <p:nvPr/>
        </p:nvSpPr>
        <p:spPr>
          <a:xfrm>
            <a:off x="357158" y="2714620"/>
            <a:ext cx="5072098" cy="1569660"/>
          </a:xfrm>
          <a:prstGeom prst="rect">
            <a:avLst/>
          </a:prstGeom>
          <a:noFill/>
        </p:spPr>
        <p:txBody>
          <a:bodyPr wrap="square" rtlCol="0">
            <a:spAutoFit/>
          </a:bodyPr>
          <a:lstStyle/>
          <a:p>
            <a:r>
              <a:rPr lang="pt-BR" sz="2400" b="1" dirty="0" smtClean="0">
                <a:solidFill>
                  <a:schemeClr val="bg1"/>
                </a:solidFill>
              </a:rPr>
              <a:t>Teor de AAS (%) do lote (T)= 100,7973</a:t>
            </a:r>
          </a:p>
          <a:p>
            <a:endParaRPr lang="pt-BR" sz="2400" b="1" dirty="0" smtClean="0">
              <a:solidFill>
                <a:schemeClr val="bg1"/>
              </a:solidFill>
            </a:endParaRPr>
          </a:p>
          <a:p>
            <a:endParaRPr lang="pt-BR" sz="2400" b="1" dirty="0" smtClean="0">
              <a:solidFill>
                <a:schemeClr val="bg1"/>
              </a:solidFill>
            </a:endParaRPr>
          </a:p>
          <a:p>
            <a:r>
              <a:rPr lang="pt-BR" sz="2400" b="1" dirty="0" smtClean="0">
                <a:solidFill>
                  <a:schemeClr val="bg1"/>
                </a:solidFill>
              </a:rPr>
              <a:t>   </a:t>
            </a:r>
            <a:r>
              <a:rPr lang="pt-BR" sz="2400" b="1" dirty="0" err="1" smtClean="0">
                <a:solidFill>
                  <a:schemeClr val="bg1"/>
                </a:solidFill>
              </a:rPr>
              <a:t>X</a:t>
            </a:r>
            <a:r>
              <a:rPr lang="pt-BR" sz="2400" b="1" baseline="-25000" dirty="0" err="1" smtClean="0">
                <a:solidFill>
                  <a:schemeClr val="bg1"/>
                </a:solidFill>
              </a:rPr>
              <a:t>médio</a:t>
            </a:r>
            <a:r>
              <a:rPr lang="pt-BR" sz="2400" b="1" dirty="0" smtClean="0">
                <a:solidFill>
                  <a:schemeClr val="bg1"/>
                </a:solidFill>
              </a:rPr>
              <a:t>=  </a:t>
            </a:r>
            <a:endParaRPr lang="pt-BR" sz="2400" b="1" dirty="0">
              <a:solidFill>
                <a:schemeClr val="bg1"/>
              </a:solidFill>
            </a:endParaRPr>
          </a:p>
        </p:txBody>
      </p:sp>
      <p:sp>
        <p:nvSpPr>
          <p:cNvPr id="29" name="CaixaDeTexto 28"/>
          <p:cNvSpPr txBox="1"/>
          <p:nvPr/>
        </p:nvSpPr>
        <p:spPr>
          <a:xfrm>
            <a:off x="1571604" y="3929066"/>
            <a:ext cx="1285884" cy="369332"/>
          </a:xfrm>
          <a:prstGeom prst="rect">
            <a:avLst/>
          </a:prstGeom>
          <a:noFill/>
        </p:spPr>
        <p:txBody>
          <a:bodyPr wrap="square" rtlCol="0">
            <a:spAutoFit/>
          </a:bodyPr>
          <a:lstStyle/>
          <a:p>
            <a:r>
              <a:rPr lang="pt-BR" b="1" dirty="0" smtClean="0">
                <a:solidFill>
                  <a:schemeClr val="bg1"/>
                </a:solidFill>
              </a:rPr>
              <a:t>100,7973</a:t>
            </a:r>
            <a:endParaRPr lang="pt-BR" b="1" dirty="0">
              <a:solidFill>
                <a:schemeClr val="bg1"/>
              </a:solidFill>
            </a:endParaRPr>
          </a:p>
        </p:txBody>
      </p:sp>
      <p:sp>
        <p:nvSpPr>
          <p:cNvPr id="30" name="CaixaDeTexto 29"/>
          <p:cNvSpPr txBox="1"/>
          <p:nvPr/>
        </p:nvSpPr>
        <p:spPr>
          <a:xfrm>
            <a:off x="357158" y="3286124"/>
            <a:ext cx="4214842" cy="461665"/>
          </a:xfrm>
          <a:prstGeom prst="rect">
            <a:avLst/>
          </a:prstGeom>
          <a:noFill/>
        </p:spPr>
        <p:txBody>
          <a:bodyPr wrap="square" rtlCol="0">
            <a:spAutoFit/>
          </a:bodyPr>
          <a:lstStyle/>
          <a:p>
            <a:r>
              <a:rPr lang="pt-BR" sz="2400" b="1" dirty="0" smtClean="0">
                <a:solidFill>
                  <a:schemeClr val="bg1"/>
                </a:solidFill>
              </a:rPr>
              <a:t>T</a:t>
            </a:r>
            <a:r>
              <a:rPr lang="pt-BR" sz="2400" b="1" dirty="0" smtClean="0">
                <a:solidFill>
                  <a:schemeClr val="bg1"/>
                </a:solidFill>
                <a:sym typeface="Symbol"/>
              </a:rPr>
              <a:t> 101,5 % , portanto, Caso 1</a:t>
            </a:r>
            <a:endParaRPr lang="pt-BR" sz="2400" b="1" dirty="0">
              <a:solidFill>
                <a:schemeClr val="bg1"/>
              </a:solidFill>
            </a:endParaRPr>
          </a:p>
        </p:txBody>
      </p:sp>
      <p:sp>
        <p:nvSpPr>
          <p:cNvPr id="36" name="CaixaDeTexto 35"/>
          <p:cNvSpPr txBox="1"/>
          <p:nvPr/>
        </p:nvSpPr>
        <p:spPr>
          <a:xfrm>
            <a:off x="642910" y="4714884"/>
            <a:ext cx="2357454" cy="400110"/>
          </a:xfrm>
          <a:prstGeom prst="rect">
            <a:avLst/>
          </a:prstGeom>
          <a:noFill/>
        </p:spPr>
        <p:txBody>
          <a:bodyPr wrap="square" rtlCol="0">
            <a:spAutoFit/>
          </a:bodyPr>
          <a:lstStyle/>
          <a:p>
            <a:r>
              <a:rPr lang="pt-BR" sz="2000" b="1" dirty="0" smtClean="0">
                <a:solidFill>
                  <a:schemeClr val="bg1"/>
                </a:solidFill>
              </a:rPr>
              <a:t>98,5 </a:t>
            </a:r>
            <a:r>
              <a:rPr lang="pt-BR" sz="2000" b="1" dirty="0" smtClean="0">
                <a:solidFill>
                  <a:schemeClr val="bg1"/>
                </a:solidFill>
                <a:sym typeface="Symbol"/>
              </a:rPr>
              <a:t>  </a:t>
            </a:r>
            <a:r>
              <a:rPr lang="pt-BR" sz="2000" b="1" dirty="0" err="1" smtClean="0">
                <a:solidFill>
                  <a:schemeClr val="bg1"/>
                </a:solidFill>
                <a:sym typeface="Symbol"/>
              </a:rPr>
              <a:t>X</a:t>
            </a:r>
            <a:r>
              <a:rPr lang="pt-BR" sz="2000" b="1" baseline="-25000" dirty="0" err="1" smtClean="0">
                <a:solidFill>
                  <a:schemeClr val="bg1"/>
                </a:solidFill>
                <a:sym typeface="Symbol"/>
              </a:rPr>
              <a:t>médio</a:t>
            </a:r>
            <a:r>
              <a:rPr lang="pt-BR" sz="2000" b="1" baseline="-25000" dirty="0" smtClean="0">
                <a:solidFill>
                  <a:schemeClr val="bg1"/>
                </a:solidFill>
                <a:sym typeface="Symbol"/>
              </a:rPr>
              <a:t> </a:t>
            </a:r>
            <a:r>
              <a:rPr lang="pt-BR" sz="2000" b="1" dirty="0" smtClean="0">
                <a:solidFill>
                  <a:schemeClr val="bg1"/>
                </a:solidFill>
                <a:sym typeface="Symbol"/>
              </a:rPr>
              <a:t> 101,5 </a:t>
            </a:r>
            <a:endParaRPr lang="pt-BR" sz="2000" b="1" dirty="0">
              <a:solidFill>
                <a:schemeClr val="bg1"/>
              </a:solidFill>
            </a:endParaRPr>
          </a:p>
        </p:txBody>
      </p:sp>
      <p:sp>
        <p:nvSpPr>
          <p:cNvPr id="37" name="CaixaDeTexto 36"/>
          <p:cNvSpPr txBox="1"/>
          <p:nvPr/>
        </p:nvSpPr>
        <p:spPr>
          <a:xfrm>
            <a:off x="714348" y="5643578"/>
            <a:ext cx="2571768" cy="523220"/>
          </a:xfrm>
          <a:prstGeom prst="rect">
            <a:avLst/>
          </a:prstGeom>
          <a:noFill/>
        </p:spPr>
        <p:txBody>
          <a:bodyPr wrap="square" rtlCol="0">
            <a:spAutoFit/>
          </a:bodyPr>
          <a:lstStyle/>
          <a:p>
            <a:r>
              <a:rPr lang="pt-BR" sz="2800" b="1" dirty="0" smtClean="0">
                <a:solidFill>
                  <a:schemeClr val="bg1"/>
                </a:solidFill>
              </a:rPr>
              <a:t>M=</a:t>
            </a:r>
            <a:r>
              <a:rPr lang="pt-BR" sz="2800" b="1" dirty="0" smtClean="0">
                <a:solidFill>
                  <a:schemeClr val="bg1"/>
                </a:solidFill>
                <a:sym typeface="Symbol"/>
              </a:rPr>
              <a:t> </a:t>
            </a:r>
            <a:r>
              <a:rPr lang="pt-BR" sz="2800" b="1" dirty="0" err="1" smtClean="0">
                <a:solidFill>
                  <a:schemeClr val="bg1"/>
                </a:solidFill>
                <a:sym typeface="Symbol"/>
              </a:rPr>
              <a:t>X</a:t>
            </a:r>
            <a:r>
              <a:rPr lang="pt-BR" sz="2800" b="1" baseline="-25000" dirty="0" err="1" smtClean="0">
                <a:solidFill>
                  <a:schemeClr val="bg1"/>
                </a:solidFill>
                <a:sym typeface="Symbol"/>
              </a:rPr>
              <a:t>médio</a:t>
            </a:r>
            <a:r>
              <a:rPr lang="pt-BR" sz="2800" b="1" dirty="0" smtClean="0">
                <a:solidFill>
                  <a:schemeClr val="bg1"/>
                </a:solidFill>
              </a:rPr>
              <a:t> </a:t>
            </a:r>
            <a:endParaRPr lang="pt-BR" sz="2800" b="1" dirty="0">
              <a:solidFill>
                <a:schemeClr val="bg1"/>
              </a:solidFill>
            </a:endParaRPr>
          </a:p>
        </p:txBody>
      </p:sp>
      <p:sp>
        <p:nvSpPr>
          <p:cNvPr id="38" name="CaixaDeTexto 37"/>
          <p:cNvSpPr txBox="1"/>
          <p:nvPr/>
        </p:nvSpPr>
        <p:spPr>
          <a:xfrm>
            <a:off x="6072166" y="1500174"/>
            <a:ext cx="3071834" cy="1384995"/>
          </a:xfrm>
          <a:prstGeom prst="rect">
            <a:avLst/>
          </a:prstGeom>
          <a:noFill/>
        </p:spPr>
        <p:txBody>
          <a:bodyPr wrap="square" rtlCol="0">
            <a:spAutoFit/>
          </a:bodyPr>
          <a:lstStyle/>
          <a:p>
            <a:r>
              <a:rPr lang="pt-BR" sz="2800" b="1" dirty="0" smtClean="0">
                <a:solidFill>
                  <a:srgbClr val="C00000"/>
                </a:solidFill>
              </a:rPr>
              <a:t>K = 2,4</a:t>
            </a:r>
          </a:p>
          <a:p>
            <a:endParaRPr lang="pt-BR" sz="2800" b="1" dirty="0" smtClean="0">
              <a:solidFill>
                <a:srgbClr val="C00000"/>
              </a:solidFill>
            </a:endParaRPr>
          </a:p>
          <a:p>
            <a:r>
              <a:rPr lang="pt-BR" sz="2800" b="1" dirty="0" smtClean="0">
                <a:solidFill>
                  <a:srgbClr val="C00000"/>
                </a:solidFill>
              </a:rPr>
              <a:t>S=0,211555</a:t>
            </a:r>
            <a:endParaRPr lang="pt-BR" sz="2800" b="1" dirty="0">
              <a:solidFill>
                <a:srgbClr val="C00000"/>
              </a:solidFill>
            </a:endParaRPr>
          </a:p>
        </p:txBody>
      </p:sp>
      <p:sp>
        <p:nvSpPr>
          <p:cNvPr id="39" name="CaixaDeTexto 38"/>
          <p:cNvSpPr txBox="1"/>
          <p:nvPr/>
        </p:nvSpPr>
        <p:spPr>
          <a:xfrm>
            <a:off x="5357818" y="3714752"/>
            <a:ext cx="3500462" cy="369332"/>
          </a:xfrm>
          <a:prstGeom prst="rect">
            <a:avLst/>
          </a:prstGeom>
          <a:noFill/>
        </p:spPr>
        <p:txBody>
          <a:bodyPr wrap="square" rtlCol="0">
            <a:spAutoFit/>
          </a:bodyPr>
          <a:lstStyle/>
          <a:p>
            <a:r>
              <a:rPr lang="pt-BR" b="1" dirty="0" smtClean="0"/>
              <a:t> </a:t>
            </a:r>
            <a:endParaRPr lang="pt-BR" b="1" dirty="0"/>
          </a:p>
        </p:txBody>
      </p:sp>
      <p:sp>
        <p:nvSpPr>
          <p:cNvPr id="40" name="Retângulo 39"/>
          <p:cNvSpPr/>
          <p:nvPr/>
        </p:nvSpPr>
        <p:spPr>
          <a:xfrm>
            <a:off x="4500562" y="4000504"/>
            <a:ext cx="5214974" cy="369332"/>
          </a:xfrm>
          <a:prstGeom prst="rect">
            <a:avLst/>
          </a:prstGeom>
        </p:spPr>
        <p:txBody>
          <a:bodyPr wrap="square">
            <a:spAutoFit/>
          </a:bodyPr>
          <a:lstStyle/>
          <a:p>
            <a:r>
              <a:rPr lang="pt-BR" b="1" dirty="0" smtClean="0">
                <a:solidFill>
                  <a:schemeClr val="bg1"/>
                </a:solidFill>
              </a:rPr>
              <a:t>VA = | </a:t>
            </a:r>
            <a:r>
              <a:rPr lang="pt-BR" b="1" dirty="0" smtClean="0">
                <a:solidFill>
                  <a:schemeClr val="bg1"/>
                </a:solidFill>
              </a:rPr>
              <a:t>100,7973 </a:t>
            </a:r>
            <a:r>
              <a:rPr lang="pt-BR" b="1" dirty="0" smtClean="0">
                <a:solidFill>
                  <a:schemeClr val="bg1"/>
                </a:solidFill>
              </a:rPr>
              <a:t>– </a:t>
            </a:r>
            <a:r>
              <a:rPr lang="pt-BR" b="1" dirty="0" smtClean="0">
                <a:solidFill>
                  <a:schemeClr val="bg1"/>
                </a:solidFill>
              </a:rPr>
              <a:t>100,7973 </a:t>
            </a:r>
            <a:r>
              <a:rPr lang="pt-BR" b="1" dirty="0" smtClean="0">
                <a:solidFill>
                  <a:schemeClr val="bg1"/>
                </a:solidFill>
              </a:rPr>
              <a:t>| + </a:t>
            </a:r>
            <a:r>
              <a:rPr lang="pt-BR" b="1" dirty="0" smtClean="0">
                <a:solidFill>
                  <a:schemeClr val="bg1"/>
                </a:solidFill>
              </a:rPr>
              <a:t>2,4*0,211555 </a:t>
            </a:r>
            <a:endParaRPr lang="pt-BR" b="1" dirty="0">
              <a:solidFill>
                <a:schemeClr val="bg1"/>
              </a:solidFill>
            </a:endParaRPr>
          </a:p>
        </p:txBody>
      </p:sp>
      <p:sp>
        <p:nvSpPr>
          <p:cNvPr id="42" name="CaixaDeTexto 41"/>
          <p:cNvSpPr txBox="1"/>
          <p:nvPr/>
        </p:nvSpPr>
        <p:spPr>
          <a:xfrm>
            <a:off x="4643438" y="4357694"/>
            <a:ext cx="1857388" cy="369332"/>
          </a:xfrm>
          <a:prstGeom prst="rect">
            <a:avLst/>
          </a:prstGeom>
          <a:noFill/>
        </p:spPr>
        <p:txBody>
          <a:bodyPr wrap="square" rtlCol="0">
            <a:spAutoFit/>
          </a:bodyPr>
          <a:lstStyle/>
          <a:p>
            <a:r>
              <a:rPr lang="pt-BR" b="1" dirty="0" smtClean="0">
                <a:solidFill>
                  <a:schemeClr val="bg1"/>
                </a:solidFill>
              </a:rPr>
              <a:t>VA=0,507732</a:t>
            </a:r>
            <a:endParaRPr lang="pt-BR" b="1"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Text Box 4"/>
          <p:cNvSpPr txBox="1">
            <a:spLocks noChangeArrowheads="1"/>
          </p:cNvSpPr>
          <p:nvPr/>
        </p:nvSpPr>
        <p:spPr bwMode="auto">
          <a:xfrm>
            <a:off x="1187450" y="549275"/>
            <a:ext cx="6192838" cy="336550"/>
          </a:xfrm>
          <a:prstGeom prst="rect">
            <a:avLst/>
          </a:prstGeom>
          <a:noFill/>
          <a:ln w="9525">
            <a:noFill/>
            <a:miter lim="800000"/>
            <a:headEnd/>
            <a:tailEnd/>
          </a:ln>
          <a:effectLst/>
        </p:spPr>
        <p:txBody>
          <a:bodyPr>
            <a:spAutoFit/>
          </a:bodyPr>
          <a:lstStyle/>
          <a:p>
            <a:pPr>
              <a:spcBef>
                <a:spcPct val="50000"/>
              </a:spcBef>
            </a:pPr>
            <a:endParaRPr lang="pt-BR"/>
          </a:p>
        </p:txBody>
      </p:sp>
      <p:sp>
        <p:nvSpPr>
          <p:cNvPr id="252934" name="Text Box 6"/>
          <p:cNvSpPr txBox="1">
            <a:spLocks noChangeArrowheads="1"/>
          </p:cNvSpPr>
          <p:nvPr/>
        </p:nvSpPr>
        <p:spPr bwMode="auto">
          <a:xfrm>
            <a:off x="250825" y="981075"/>
            <a:ext cx="2881313" cy="336550"/>
          </a:xfrm>
          <a:prstGeom prst="rect">
            <a:avLst/>
          </a:prstGeom>
          <a:noFill/>
          <a:ln w="9525">
            <a:noFill/>
            <a:miter lim="800000"/>
            <a:headEnd/>
            <a:tailEnd/>
          </a:ln>
          <a:effectLst/>
        </p:spPr>
        <p:txBody>
          <a:bodyPr>
            <a:spAutoFit/>
          </a:bodyPr>
          <a:lstStyle/>
          <a:p>
            <a:pPr>
              <a:spcBef>
                <a:spcPct val="50000"/>
              </a:spcBef>
            </a:pPr>
            <a:endParaRPr lang="pt-BR"/>
          </a:p>
        </p:txBody>
      </p:sp>
      <p:sp>
        <p:nvSpPr>
          <p:cNvPr id="252937" name="Text Box 9"/>
          <p:cNvSpPr txBox="1">
            <a:spLocks noChangeArrowheads="1"/>
          </p:cNvSpPr>
          <p:nvPr/>
        </p:nvSpPr>
        <p:spPr bwMode="auto">
          <a:xfrm>
            <a:off x="357158" y="1071546"/>
            <a:ext cx="1728788" cy="461665"/>
          </a:xfrm>
          <a:prstGeom prst="rect">
            <a:avLst/>
          </a:prstGeom>
          <a:noFill/>
          <a:ln w="9525">
            <a:noFill/>
            <a:miter lim="800000"/>
            <a:headEnd/>
            <a:tailEnd/>
          </a:ln>
          <a:effectLst/>
        </p:spPr>
        <p:txBody>
          <a:bodyPr>
            <a:spAutoFit/>
          </a:bodyPr>
          <a:lstStyle/>
          <a:p>
            <a:pPr>
              <a:spcBef>
                <a:spcPct val="50000"/>
              </a:spcBef>
            </a:pPr>
            <a:r>
              <a:rPr lang="pt-BR" sz="2400" b="1" dirty="0" smtClean="0">
                <a:solidFill>
                  <a:schemeClr val="bg1"/>
                </a:solidFill>
              </a:rPr>
              <a:t>Nível 1 (L1)  </a:t>
            </a:r>
            <a:endParaRPr lang="pt-BR" sz="2400" b="1" dirty="0">
              <a:solidFill>
                <a:schemeClr val="bg1"/>
              </a:solidFill>
            </a:endParaRPr>
          </a:p>
        </p:txBody>
      </p:sp>
      <p:sp>
        <p:nvSpPr>
          <p:cNvPr id="252938" name="Line 10"/>
          <p:cNvSpPr>
            <a:spLocks noChangeShapeType="1"/>
          </p:cNvSpPr>
          <p:nvPr/>
        </p:nvSpPr>
        <p:spPr bwMode="auto">
          <a:xfrm>
            <a:off x="1403350" y="2492375"/>
            <a:ext cx="360363" cy="0"/>
          </a:xfrm>
          <a:prstGeom prst="line">
            <a:avLst/>
          </a:prstGeom>
          <a:noFill/>
          <a:ln w="9525">
            <a:solidFill>
              <a:schemeClr val="tx1"/>
            </a:solidFill>
            <a:round/>
            <a:headEnd/>
            <a:tailEnd type="triangle" w="med" len="med"/>
          </a:ln>
          <a:effectLst/>
        </p:spPr>
        <p:txBody>
          <a:bodyPr/>
          <a:lstStyle/>
          <a:p>
            <a:endParaRPr lang="pt-BR"/>
          </a:p>
        </p:txBody>
      </p:sp>
      <p:sp>
        <p:nvSpPr>
          <p:cNvPr id="252939" name="Text Box 11"/>
          <p:cNvSpPr txBox="1">
            <a:spLocks noChangeArrowheads="1"/>
          </p:cNvSpPr>
          <p:nvPr/>
        </p:nvSpPr>
        <p:spPr bwMode="auto">
          <a:xfrm>
            <a:off x="1908174" y="2205038"/>
            <a:ext cx="2878139" cy="707886"/>
          </a:xfrm>
          <a:prstGeom prst="rect">
            <a:avLst/>
          </a:prstGeom>
          <a:noFill/>
          <a:ln w="9525">
            <a:noFill/>
            <a:miter lim="800000"/>
            <a:headEnd/>
            <a:tailEnd/>
          </a:ln>
          <a:effectLst/>
        </p:spPr>
        <p:txBody>
          <a:bodyPr wrap="square">
            <a:spAutoFit/>
          </a:bodyPr>
          <a:lstStyle/>
          <a:p>
            <a:pPr algn="l">
              <a:spcBef>
                <a:spcPct val="50000"/>
              </a:spcBef>
            </a:pPr>
            <a:r>
              <a:rPr lang="pt-BR" sz="2000" b="1" dirty="0">
                <a:solidFill>
                  <a:schemeClr val="bg1"/>
                </a:solidFill>
              </a:rPr>
              <a:t>Valor aceitável máximo permito</a:t>
            </a:r>
          </a:p>
        </p:txBody>
      </p:sp>
      <p:sp>
        <p:nvSpPr>
          <p:cNvPr id="252940" name="Line 12"/>
          <p:cNvSpPr>
            <a:spLocks noChangeShapeType="1"/>
          </p:cNvSpPr>
          <p:nvPr/>
        </p:nvSpPr>
        <p:spPr bwMode="auto">
          <a:xfrm>
            <a:off x="4859338" y="2420938"/>
            <a:ext cx="576262" cy="0"/>
          </a:xfrm>
          <a:prstGeom prst="line">
            <a:avLst/>
          </a:prstGeom>
          <a:noFill/>
          <a:ln w="9525">
            <a:solidFill>
              <a:schemeClr val="tx1"/>
            </a:solidFill>
            <a:round/>
            <a:headEnd/>
            <a:tailEnd type="triangle" w="med" len="med"/>
          </a:ln>
          <a:effectLst/>
        </p:spPr>
        <p:txBody>
          <a:bodyPr/>
          <a:lstStyle/>
          <a:p>
            <a:endParaRPr lang="pt-BR"/>
          </a:p>
        </p:txBody>
      </p:sp>
      <p:sp>
        <p:nvSpPr>
          <p:cNvPr id="252941" name="Text Box 13"/>
          <p:cNvSpPr txBox="1">
            <a:spLocks noChangeArrowheads="1"/>
          </p:cNvSpPr>
          <p:nvPr/>
        </p:nvSpPr>
        <p:spPr bwMode="auto">
          <a:xfrm>
            <a:off x="5643570" y="2000240"/>
            <a:ext cx="3203575" cy="1015663"/>
          </a:xfrm>
          <a:prstGeom prst="rect">
            <a:avLst/>
          </a:prstGeom>
          <a:noFill/>
          <a:ln w="9525">
            <a:noFill/>
            <a:miter lim="800000"/>
            <a:headEnd/>
            <a:tailEnd/>
          </a:ln>
          <a:effectLst/>
        </p:spPr>
        <p:txBody>
          <a:bodyPr wrap="square">
            <a:spAutoFit/>
          </a:bodyPr>
          <a:lstStyle/>
          <a:p>
            <a:pPr>
              <a:spcBef>
                <a:spcPct val="50000"/>
              </a:spcBef>
            </a:pPr>
            <a:r>
              <a:rPr lang="pt-BR" sz="2000" b="1" dirty="0">
                <a:solidFill>
                  <a:srgbClr val="002060"/>
                </a:solidFill>
              </a:rPr>
              <a:t>L1 </a:t>
            </a:r>
            <a:r>
              <a:rPr lang="pt-BR" sz="2000" b="1" dirty="0" smtClean="0">
                <a:solidFill>
                  <a:srgbClr val="002060"/>
                </a:solidFill>
              </a:rPr>
              <a:t>   </a:t>
            </a:r>
            <a:r>
              <a:rPr lang="pt-BR" sz="2000" b="1" dirty="0" err="1" smtClean="0">
                <a:solidFill>
                  <a:srgbClr val="002060"/>
                </a:solidFill>
              </a:rPr>
              <a:t>Va</a:t>
            </a:r>
            <a:r>
              <a:rPr lang="pt-BR" sz="2000" b="1" dirty="0" smtClean="0">
                <a:solidFill>
                  <a:srgbClr val="002060"/>
                </a:solidFill>
              </a:rPr>
              <a:t> = 15 </a:t>
            </a:r>
            <a:r>
              <a:rPr lang="pt-BR" sz="2000" b="1" dirty="0">
                <a:solidFill>
                  <a:srgbClr val="002060"/>
                </a:solidFill>
              </a:rPr>
              <a:t>ou outro especificado na monografia individual</a:t>
            </a:r>
          </a:p>
        </p:txBody>
      </p:sp>
      <p:sp>
        <p:nvSpPr>
          <p:cNvPr id="252942" name="Text Box 14"/>
          <p:cNvSpPr txBox="1">
            <a:spLocks noChangeArrowheads="1"/>
          </p:cNvSpPr>
          <p:nvPr/>
        </p:nvSpPr>
        <p:spPr bwMode="auto">
          <a:xfrm>
            <a:off x="285720" y="4286256"/>
            <a:ext cx="576262" cy="400110"/>
          </a:xfrm>
          <a:prstGeom prst="rect">
            <a:avLst/>
          </a:prstGeom>
          <a:noFill/>
          <a:ln w="9525">
            <a:noFill/>
            <a:miter lim="800000"/>
            <a:headEnd/>
            <a:tailEnd/>
          </a:ln>
          <a:effectLst/>
        </p:spPr>
        <p:txBody>
          <a:bodyPr>
            <a:spAutoFit/>
          </a:bodyPr>
          <a:lstStyle/>
          <a:p>
            <a:pPr>
              <a:spcBef>
                <a:spcPct val="50000"/>
              </a:spcBef>
            </a:pPr>
            <a:r>
              <a:rPr lang="pt-BR" sz="2000" dirty="0">
                <a:solidFill>
                  <a:schemeClr val="bg1"/>
                </a:solidFill>
              </a:rPr>
              <a:t>L2</a:t>
            </a:r>
          </a:p>
        </p:txBody>
      </p:sp>
      <p:sp>
        <p:nvSpPr>
          <p:cNvPr id="252943" name="Line 15"/>
          <p:cNvSpPr>
            <a:spLocks noChangeShapeType="1"/>
          </p:cNvSpPr>
          <p:nvPr/>
        </p:nvSpPr>
        <p:spPr bwMode="auto">
          <a:xfrm>
            <a:off x="1214414" y="4500570"/>
            <a:ext cx="287337" cy="0"/>
          </a:xfrm>
          <a:prstGeom prst="line">
            <a:avLst/>
          </a:prstGeom>
          <a:noFill/>
          <a:ln w="9525">
            <a:solidFill>
              <a:schemeClr val="tx1"/>
            </a:solidFill>
            <a:round/>
            <a:headEnd/>
            <a:tailEnd type="triangle" w="med" len="med"/>
          </a:ln>
          <a:effectLst/>
        </p:spPr>
        <p:txBody>
          <a:bodyPr/>
          <a:lstStyle/>
          <a:p>
            <a:endParaRPr lang="pt-BR"/>
          </a:p>
        </p:txBody>
      </p:sp>
      <p:sp>
        <p:nvSpPr>
          <p:cNvPr id="252944" name="Text Box 16"/>
          <p:cNvSpPr txBox="1">
            <a:spLocks noChangeArrowheads="1"/>
          </p:cNvSpPr>
          <p:nvPr/>
        </p:nvSpPr>
        <p:spPr bwMode="auto">
          <a:xfrm>
            <a:off x="1928794" y="4214818"/>
            <a:ext cx="2879725" cy="1323439"/>
          </a:xfrm>
          <a:prstGeom prst="rect">
            <a:avLst/>
          </a:prstGeom>
          <a:noFill/>
          <a:ln w="9525">
            <a:noFill/>
            <a:miter lim="800000"/>
            <a:headEnd/>
            <a:tailEnd/>
          </a:ln>
          <a:effectLst/>
        </p:spPr>
        <p:txBody>
          <a:bodyPr>
            <a:spAutoFit/>
          </a:bodyPr>
          <a:lstStyle/>
          <a:p>
            <a:pPr algn="l">
              <a:spcBef>
                <a:spcPct val="50000"/>
              </a:spcBef>
            </a:pPr>
            <a:r>
              <a:rPr lang="pt-BR" sz="2000" b="1" dirty="0">
                <a:solidFill>
                  <a:schemeClr val="bg1"/>
                </a:solidFill>
              </a:rPr>
              <a:t>Faixa máxima permitida para desvio de cada unidade de dose testada do valor calculado de M</a:t>
            </a:r>
          </a:p>
        </p:txBody>
      </p:sp>
      <p:sp>
        <p:nvSpPr>
          <p:cNvPr id="252945" name="Line 17"/>
          <p:cNvSpPr>
            <a:spLocks noChangeShapeType="1"/>
          </p:cNvSpPr>
          <p:nvPr/>
        </p:nvSpPr>
        <p:spPr bwMode="auto">
          <a:xfrm>
            <a:off x="4857752" y="4786322"/>
            <a:ext cx="360363" cy="0"/>
          </a:xfrm>
          <a:prstGeom prst="line">
            <a:avLst/>
          </a:prstGeom>
          <a:noFill/>
          <a:ln w="9525">
            <a:solidFill>
              <a:schemeClr val="tx1"/>
            </a:solidFill>
            <a:round/>
            <a:headEnd/>
            <a:tailEnd type="triangle" w="med" len="med"/>
          </a:ln>
          <a:effectLst/>
        </p:spPr>
        <p:txBody>
          <a:bodyPr/>
          <a:lstStyle/>
          <a:p>
            <a:endParaRPr lang="pt-BR"/>
          </a:p>
        </p:txBody>
      </p:sp>
      <p:sp>
        <p:nvSpPr>
          <p:cNvPr id="252946" name="Text Box 18"/>
          <p:cNvSpPr txBox="1">
            <a:spLocks noChangeArrowheads="1"/>
          </p:cNvSpPr>
          <p:nvPr/>
        </p:nvSpPr>
        <p:spPr bwMode="auto">
          <a:xfrm>
            <a:off x="5572132" y="4071942"/>
            <a:ext cx="3571868" cy="1938992"/>
          </a:xfrm>
          <a:prstGeom prst="rect">
            <a:avLst/>
          </a:prstGeom>
          <a:noFill/>
          <a:ln w="9525">
            <a:noFill/>
            <a:miter lim="800000"/>
            <a:headEnd/>
            <a:tailEnd/>
          </a:ln>
          <a:effectLst/>
        </p:spPr>
        <p:txBody>
          <a:bodyPr wrap="square">
            <a:spAutoFit/>
          </a:bodyPr>
          <a:lstStyle/>
          <a:p>
            <a:pPr algn="l">
              <a:spcBef>
                <a:spcPct val="50000"/>
              </a:spcBef>
            </a:pPr>
            <a:r>
              <a:rPr lang="pt-BR" sz="2000" b="1" dirty="0">
                <a:solidFill>
                  <a:schemeClr val="accent2">
                    <a:lumMod val="75000"/>
                  </a:schemeClr>
                </a:solidFill>
              </a:rPr>
              <a:t>No lado baixo, nenhuma unidade de dose pode ser menos que (1- L2 0,01)M, enquanto no lado alto nenhuma unidade resulta pode ser maior que (1 + L2 0,01)M. </a:t>
            </a:r>
          </a:p>
        </p:txBody>
      </p:sp>
      <p:sp>
        <p:nvSpPr>
          <p:cNvPr id="252947" name="Text Box 19"/>
          <p:cNvSpPr txBox="1">
            <a:spLocks noChangeArrowheads="1"/>
          </p:cNvSpPr>
          <p:nvPr/>
        </p:nvSpPr>
        <p:spPr bwMode="auto">
          <a:xfrm>
            <a:off x="5857884" y="6286520"/>
            <a:ext cx="1295400" cy="400110"/>
          </a:xfrm>
          <a:prstGeom prst="rect">
            <a:avLst/>
          </a:prstGeom>
          <a:noFill/>
          <a:ln w="9525">
            <a:noFill/>
            <a:miter lim="800000"/>
            <a:headEnd/>
            <a:tailEnd/>
          </a:ln>
          <a:effectLst/>
        </p:spPr>
        <p:txBody>
          <a:bodyPr>
            <a:spAutoFit/>
          </a:bodyPr>
          <a:lstStyle/>
          <a:p>
            <a:pPr>
              <a:spcBef>
                <a:spcPct val="50000"/>
              </a:spcBef>
            </a:pPr>
            <a:r>
              <a:rPr lang="pt-BR" sz="2000" b="1" dirty="0"/>
              <a:t>L2 = 25,0</a:t>
            </a:r>
          </a:p>
        </p:txBody>
      </p:sp>
      <p:sp>
        <p:nvSpPr>
          <p:cNvPr id="17" name="CaixaDeTexto 16"/>
          <p:cNvSpPr txBox="1"/>
          <p:nvPr/>
        </p:nvSpPr>
        <p:spPr>
          <a:xfrm>
            <a:off x="1428728" y="0"/>
            <a:ext cx="6429420" cy="584775"/>
          </a:xfrm>
          <a:prstGeom prst="rect">
            <a:avLst/>
          </a:prstGeom>
          <a:noFill/>
        </p:spPr>
        <p:txBody>
          <a:bodyPr wrap="square" rtlCol="0">
            <a:spAutoFit/>
          </a:bodyPr>
          <a:lstStyle/>
          <a:p>
            <a:pPr algn="ctr"/>
            <a:r>
              <a:rPr lang="en-US" sz="3200" b="1" dirty="0" smtClean="0">
                <a:solidFill>
                  <a:schemeClr val="bg1"/>
                </a:solidFill>
                <a:latin typeface="Algerian" pitchFamily="82" charset="0"/>
              </a:rPr>
              <a:t>CRITÉRIOS DE ACEITABILIDADE</a:t>
            </a:r>
            <a:endParaRPr lang="pt-BR" sz="3200" b="1" dirty="0">
              <a:solidFill>
                <a:schemeClr val="bg1"/>
              </a:solidFill>
              <a:latin typeface="Algerian" pitchFamily="82" charset="0"/>
            </a:endParaRPr>
          </a:p>
        </p:txBody>
      </p:sp>
      <p:sp>
        <p:nvSpPr>
          <p:cNvPr id="18" name="CaixaDeTexto 17"/>
          <p:cNvSpPr txBox="1"/>
          <p:nvPr/>
        </p:nvSpPr>
        <p:spPr>
          <a:xfrm>
            <a:off x="357158" y="2214554"/>
            <a:ext cx="1000132" cy="400110"/>
          </a:xfrm>
          <a:prstGeom prst="rect">
            <a:avLst/>
          </a:prstGeom>
          <a:noFill/>
        </p:spPr>
        <p:txBody>
          <a:bodyPr wrap="square" rtlCol="0">
            <a:spAutoFit/>
          </a:bodyPr>
          <a:lstStyle/>
          <a:p>
            <a:r>
              <a:rPr lang="en-US" sz="2000" dirty="0" smtClean="0">
                <a:solidFill>
                  <a:schemeClr val="bg1"/>
                </a:solidFill>
              </a:rPr>
              <a:t>L1</a:t>
            </a:r>
            <a:endParaRPr lang="pt-BR" sz="2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71472" y="142852"/>
            <a:ext cx="7858180" cy="830997"/>
          </a:xfrm>
          <a:prstGeom prst="rect">
            <a:avLst/>
          </a:prstGeom>
          <a:noFill/>
        </p:spPr>
        <p:txBody>
          <a:bodyPr wrap="square" rtlCol="0">
            <a:spAutoFit/>
          </a:bodyPr>
          <a:lstStyle/>
          <a:p>
            <a:pPr algn="ctr"/>
            <a:r>
              <a:rPr lang="pt-BR" sz="2400" b="1" dirty="0" smtClean="0">
                <a:solidFill>
                  <a:schemeClr val="bg1"/>
                </a:solidFill>
                <a:latin typeface="Algerian" pitchFamily="82" charset="0"/>
              </a:rPr>
              <a:t>Teste de Dissolução de comprimidos de AAS- Liberação imediata  </a:t>
            </a:r>
            <a:endParaRPr lang="pt-BR" sz="2400" b="1" dirty="0">
              <a:solidFill>
                <a:schemeClr val="bg1"/>
              </a:solidFill>
              <a:latin typeface="Algerian" pitchFamily="82" charset="0"/>
            </a:endParaRPr>
          </a:p>
        </p:txBody>
      </p:sp>
      <p:pic>
        <p:nvPicPr>
          <p:cNvPr id="3074" name="Picture 2" descr="C:\Users\Maria José V Fonseca\Pictures\Controle da qualidade\dissolução.png"/>
          <p:cNvPicPr>
            <a:picLocks noChangeAspect="1" noChangeArrowheads="1"/>
          </p:cNvPicPr>
          <p:nvPr/>
        </p:nvPicPr>
        <p:blipFill>
          <a:blip r:embed="rId3"/>
          <a:srcRect/>
          <a:stretch>
            <a:fillRect/>
          </a:stretch>
        </p:blipFill>
        <p:spPr bwMode="auto">
          <a:xfrm>
            <a:off x="354577" y="1714488"/>
            <a:ext cx="8266151" cy="3500462"/>
          </a:xfrm>
          <a:prstGeom prst="rect">
            <a:avLst/>
          </a:prstGeom>
          <a:noFill/>
        </p:spPr>
      </p:pic>
      <p:sp>
        <p:nvSpPr>
          <p:cNvPr id="7" name="CaixaDeTexto 6"/>
          <p:cNvSpPr txBox="1"/>
          <p:nvPr/>
        </p:nvSpPr>
        <p:spPr>
          <a:xfrm>
            <a:off x="142844" y="5572140"/>
            <a:ext cx="8643998" cy="646331"/>
          </a:xfrm>
          <a:prstGeom prst="rect">
            <a:avLst/>
          </a:prstGeom>
          <a:noFill/>
        </p:spPr>
        <p:txBody>
          <a:bodyPr wrap="square" rtlCol="0">
            <a:spAutoFit/>
          </a:bodyPr>
          <a:lstStyle/>
          <a:p>
            <a:r>
              <a:rPr lang="pt-BR" b="1" dirty="0" smtClean="0">
                <a:solidFill>
                  <a:schemeClr val="bg1"/>
                </a:solidFill>
              </a:rPr>
              <a:t>Fonte: </a:t>
            </a:r>
            <a:r>
              <a:rPr lang="pt-BR" dirty="0" smtClean="0">
                <a:solidFill>
                  <a:schemeClr val="bg1"/>
                </a:solidFill>
              </a:rPr>
              <a:t>Sales, </a:t>
            </a:r>
            <a:r>
              <a:rPr lang="pt-BR" dirty="0" err="1" smtClean="0">
                <a:solidFill>
                  <a:schemeClr val="bg1"/>
                </a:solidFill>
              </a:rPr>
              <a:t>D.L.</a:t>
            </a:r>
            <a:r>
              <a:rPr lang="pt-BR" dirty="0" smtClean="0">
                <a:solidFill>
                  <a:schemeClr val="bg1"/>
                </a:solidFill>
              </a:rPr>
              <a:t> </a:t>
            </a:r>
            <a:r>
              <a:rPr lang="pt-BR" dirty="0" err="1" smtClean="0">
                <a:solidFill>
                  <a:schemeClr val="bg1"/>
                </a:solidFill>
              </a:rPr>
              <a:t>et</a:t>
            </a:r>
            <a:r>
              <a:rPr lang="pt-BR" dirty="0" smtClean="0">
                <a:solidFill>
                  <a:schemeClr val="bg1"/>
                </a:solidFill>
              </a:rPr>
              <a:t> al. UMA </a:t>
            </a:r>
            <a:r>
              <a:rPr lang="pt-BR" dirty="0">
                <a:solidFill>
                  <a:schemeClr val="bg1"/>
                </a:solidFill>
              </a:rPr>
              <a:t>BREVE ABORDAGEM SOBRE AS DISPERSÕES </a:t>
            </a:r>
            <a:r>
              <a:rPr lang="pt-BR" dirty="0" smtClean="0">
                <a:solidFill>
                  <a:schemeClr val="bg1"/>
                </a:solidFill>
              </a:rPr>
              <a:t>SÓLIDAS. </a:t>
            </a:r>
            <a:r>
              <a:rPr lang="pt-BR" dirty="0" err="1" smtClean="0">
                <a:solidFill>
                  <a:schemeClr val="bg1"/>
                </a:solidFill>
              </a:rPr>
              <a:t>Semioses</a:t>
            </a:r>
            <a:r>
              <a:rPr lang="pt-BR" dirty="0" smtClean="0">
                <a:solidFill>
                  <a:schemeClr val="bg1"/>
                </a:solidFill>
              </a:rPr>
              <a:t>, 12(3):72-79, 2018 </a:t>
            </a:r>
            <a:endParaRPr lang="pt-BR"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00034" y="0"/>
            <a:ext cx="8001056" cy="584775"/>
          </a:xfrm>
          <a:prstGeom prst="rect">
            <a:avLst/>
          </a:prstGeom>
          <a:noFill/>
        </p:spPr>
        <p:txBody>
          <a:bodyPr wrap="square" rtlCol="0">
            <a:spAutoFit/>
          </a:bodyPr>
          <a:lstStyle/>
          <a:p>
            <a:pPr algn="ctr"/>
            <a:r>
              <a:rPr lang="pt-BR" sz="3200" b="1" dirty="0" smtClean="0">
                <a:solidFill>
                  <a:schemeClr val="bg1"/>
                </a:solidFill>
                <a:latin typeface="Algerian" pitchFamily="82" charset="0"/>
              </a:rPr>
              <a:t>Teste de dissolução</a:t>
            </a:r>
            <a:endParaRPr lang="pt-BR" sz="3200" b="1" dirty="0">
              <a:solidFill>
                <a:schemeClr val="bg1"/>
              </a:solidFill>
              <a:latin typeface="Algerian" pitchFamily="82" charset="0"/>
            </a:endParaRPr>
          </a:p>
        </p:txBody>
      </p:sp>
      <p:pic>
        <p:nvPicPr>
          <p:cNvPr id="4099" name="Picture 3" descr="C:\Users\Maria José V Fonseca\Pictures\Controle da qualidade\dissolução 2.png"/>
          <p:cNvPicPr>
            <a:picLocks noChangeAspect="1" noChangeArrowheads="1"/>
          </p:cNvPicPr>
          <p:nvPr/>
        </p:nvPicPr>
        <p:blipFill>
          <a:blip r:embed="rId3"/>
          <a:srcRect/>
          <a:stretch>
            <a:fillRect/>
          </a:stretch>
        </p:blipFill>
        <p:spPr bwMode="auto">
          <a:xfrm>
            <a:off x="0" y="571480"/>
            <a:ext cx="3152775" cy="2790825"/>
          </a:xfrm>
          <a:prstGeom prst="rect">
            <a:avLst/>
          </a:prstGeom>
          <a:noFill/>
        </p:spPr>
      </p:pic>
      <p:pic>
        <p:nvPicPr>
          <p:cNvPr id="4100" name="Picture 4" descr="C:\Users\Maria José V Fonseca\Pictures\Controle da qualidade\pá.png"/>
          <p:cNvPicPr>
            <a:picLocks noChangeAspect="1" noChangeArrowheads="1"/>
          </p:cNvPicPr>
          <p:nvPr/>
        </p:nvPicPr>
        <p:blipFill>
          <a:blip r:embed="rId4"/>
          <a:srcRect/>
          <a:stretch>
            <a:fillRect/>
          </a:stretch>
        </p:blipFill>
        <p:spPr bwMode="auto">
          <a:xfrm>
            <a:off x="3428992" y="642918"/>
            <a:ext cx="2928926" cy="2838154"/>
          </a:xfrm>
          <a:prstGeom prst="rect">
            <a:avLst/>
          </a:prstGeom>
          <a:noFill/>
        </p:spPr>
      </p:pic>
      <p:sp>
        <p:nvSpPr>
          <p:cNvPr id="8" name="CaixaDeTexto 7"/>
          <p:cNvSpPr txBox="1"/>
          <p:nvPr/>
        </p:nvSpPr>
        <p:spPr>
          <a:xfrm>
            <a:off x="3929058" y="3429000"/>
            <a:ext cx="2286016" cy="369332"/>
          </a:xfrm>
          <a:prstGeom prst="rect">
            <a:avLst/>
          </a:prstGeom>
          <a:noFill/>
        </p:spPr>
        <p:txBody>
          <a:bodyPr wrap="square" rtlCol="0">
            <a:spAutoFit/>
          </a:bodyPr>
          <a:lstStyle/>
          <a:p>
            <a:pPr algn="ctr"/>
            <a:r>
              <a:rPr lang="pt-BR" b="1" dirty="0" smtClean="0">
                <a:solidFill>
                  <a:schemeClr val="bg1"/>
                </a:solidFill>
              </a:rPr>
              <a:t>Aparato Cesta</a:t>
            </a:r>
            <a:endParaRPr lang="pt-BR" b="1" dirty="0">
              <a:solidFill>
                <a:schemeClr val="bg1"/>
              </a:solidFill>
            </a:endParaRPr>
          </a:p>
        </p:txBody>
      </p:sp>
      <p:pic>
        <p:nvPicPr>
          <p:cNvPr id="4101" name="Picture 5" descr="C:\Users\Maria José V Fonseca\Pictures\Controle da qualidade\aparato pá.png"/>
          <p:cNvPicPr>
            <a:picLocks noChangeAspect="1" noChangeArrowheads="1"/>
          </p:cNvPicPr>
          <p:nvPr/>
        </p:nvPicPr>
        <p:blipFill>
          <a:blip r:embed="rId5"/>
          <a:srcRect/>
          <a:stretch>
            <a:fillRect/>
          </a:stretch>
        </p:blipFill>
        <p:spPr bwMode="auto">
          <a:xfrm>
            <a:off x="6581772" y="642918"/>
            <a:ext cx="2562228" cy="2822593"/>
          </a:xfrm>
          <a:prstGeom prst="rect">
            <a:avLst/>
          </a:prstGeom>
          <a:noFill/>
        </p:spPr>
      </p:pic>
      <p:sp>
        <p:nvSpPr>
          <p:cNvPr id="10" name="CaixaDeTexto 9"/>
          <p:cNvSpPr txBox="1"/>
          <p:nvPr/>
        </p:nvSpPr>
        <p:spPr>
          <a:xfrm>
            <a:off x="7000892" y="3429000"/>
            <a:ext cx="1714512" cy="369332"/>
          </a:xfrm>
          <a:prstGeom prst="rect">
            <a:avLst/>
          </a:prstGeom>
          <a:noFill/>
        </p:spPr>
        <p:txBody>
          <a:bodyPr wrap="square" rtlCol="0">
            <a:spAutoFit/>
          </a:bodyPr>
          <a:lstStyle/>
          <a:p>
            <a:pPr algn="ctr"/>
            <a:r>
              <a:rPr lang="pt-BR" b="1" dirty="0" smtClean="0">
                <a:solidFill>
                  <a:schemeClr val="bg1"/>
                </a:solidFill>
              </a:rPr>
              <a:t>Aparato </a:t>
            </a:r>
            <a:endParaRPr lang="pt-BR" b="1" dirty="0">
              <a:solidFill>
                <a:schemeClr val="bg1"/>
              </a:solidFill>
            </a:endParaRPr>
          </a:p>
        </p:txBody>
      </p:sp>
      <p:pic>
        <p:nvPicPr>
          <p:cNvPr id="4102" name="Picture 6" descr="C:\Users\Maria José V Fonseca\Pictures\Controle da qualidade\aparelho de dissolução 4.png"/>
          <p:cNvPicPr>
            <a:picLocks noChangeAspect="1" noChangeArrowheads="1"/>
          </p:cNvPicPr>
          <p:nvPr/>
        </p:nvPicPr>
        <p:blipFill>
          <a:blip r:embed="rId6"/>
          <a:srcRect/>
          <a:stretch>
            <a:fillRect/>
          </a:stretch>
        </p:blipFill>
        <p:spPr bwMode="auto">
          <a:xfrm>
            <a:off x="0" y="3340818"/>
            <a:ext cx="1500166" cy="3088577"/>
          </a:xfrm>
          <a:prstGeom prst="rect">
            <a:avLst/>
          </a:prstGeom>
          <a:noFill/>
        </p:spPr>
      </p:pic>
      <p:sp>
        <p:nvSpPr>
          <p:cNvPr id="12" name="CaixaDeTexto 11"/>
          <p:cNvSpPr txBox="1"/>
          <p:nvPr/>
        </p:nvSpPr>
        <p:spPr>
          <a:xfrm>
            <a:off x="0" y="6396335"/>
            <a:ext cx="1928826" cy="461665"/>
          </a:xfrm>
          <a:prstGeom prst="rect">
            <a:avLst/>
          </a:prstGeom>
          <a:noFill/>
        </p:spPr>
        <p:txBody>
          <a:bodyPr wrap="square" rtlCol="0">
            <a:spAutoFit/>
          </a:bodyPr>
          <a:lstStyle/>
          <a:p>
            <a:pPr algn="ctr"/>
            <a:r>
              <a:rPr lang="pt-BR" sz="1200" dirty="0" smtClean="0">
                <a:solidFill>
                  <a:schemeClr val="bg1"/>
                </a:solidFill>
              </a:rPr>
              <a:t>Aparato de Cilindros alternantes ou recíproco</a:t>
            </a:r>
            <a:endParaRPr lang="pt-BR" sz="1200" dirty="0">
              <a:solidFill>
                <a:schemeClr val="bg1"/>
              </a:solidFill>
            </a:endParaRPr>
          </a:p>
        </p:txBody>
      </p:sp>
      <p:pic>
        <p:nvPicPr>
          <p:cNvPr id="4103" name="Picture 7" descr="C:\Users\Maria José V Fonseca\Pictures\Controle da qualidade\dissolução 5.png"/>
          <p:cNvPicPr>
            <a:picLocks noChangeAspect="1" noChangeArrowheads="1"/>
          </p:cNvPicPr>
          <p:nvPr/>
        </p:nvPicPr>
        <p:blipFill>
          <a:blip r:embed="rId7"/>
          <a:srcRect/>
          <a:stretch>
            <a:fillRect/>
          </a:stretch>
        </p:blipFill>
        <p:spPr bwMode="auto">
          <a:xfrm>
            <a:off x="3857620" y="3786190"/>
            <a:ext cx="4825568" cy="2500306"/>
          </a:xfrm>
          <a:prstGeom prst="rect">
            <a:avLst/>
          </a:prstGeom>
          <a:noFill/>
        </p:spPr>
      </p:pic>
      <p:sp>
        <p:nvSpPr>
          <p:cNvPr id="14" name="CaixaDeTexto 13"/>
          <p:cNvSpPr txBox="1"/>
          <p:nvPr/>
        </p:nvSpPr>
        <p:spPr>
          <a:xfrm>
            <a:off x="3929058" y="6334780"/>
            <a:ext cx="4714908" cy="523220"/>
          </a:xfrm>
          <a:prstGeom prst="rect">
            <a:avLst/>
          </a:prstGeom>
          <a:noFill/>
        </p:spPr>
        <p:txBody>
          <a:bodyPr wrap="square" rtlCol="0">
            <a:spAutoFit/>
          </a:bodyPr>
          <a:lstStyle/>
          <a:p>
            <a:r>
              <a:rPr lang="pt-BR" sz="1400" b="1" dirty="0" smtClean="0">
                <a:solidFill>
                  <a:schemeClr val="bg1"/>
                </a:solidFill>
              </a:rPr>
              <a:t>(A) Aparelho de fluxo contínuo  e (B) suportes para as formas farmacêuticas</a:t>
            </a:r>
            <a:endParaRPr lang="pt-BR" sz="14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26388" t="31395" r="34634" b="25645"/>
          <a:stretch>
            <a:fillRect/>
          </a:stretch>
        </p:blipFill>
        <p:spPr bwMode="auto">
          <a:xfrm>
            <a:off x="1000100" y="857232"/>
            <a:ext cx="7147048" cy="4429156"/>
          </a:xfrm>
          <a:prstGeom prst="rect">
            <a:avLst/>
          </a:prstGeom>
          <a:noFill/>
          <a:ln w="9525">
            <a:noFill/>
            <a:miter lim="800000"/>
            <a:headEnd/>
            <a:tailEnd/>
          </a:ln>
          <a:effectLst/>
        </p:spPr>
      </p:pic>
      <p:sp>
        <p:nvSpPr>
          <p:cNvPr id="5" name="Retângulo 4"/>
          <p:cNvSpPr/>
          <p:nvPr/>
        </p:nvSpPr>
        <p:spPr>
          <a:xfrm>
            <a:off x="0" y="0"/>
            <a:ext cx="9144000" cy="523220"/>
          </a:xfrm>
          <a:prstGeom prst="rect">
            <a:avLst/>
          </a:prstGeom>
        </p:spPr>
        <p:txBody>
          <a:bodyPr wrap="square">
            <a:spAutoFit/>
          </a:bodyPr>
          <a:lstStyle/>
          <a:p>
            <a:pPr algn="ctr"/>
            <a:r>
              <a:rPr lang="pt-BR" sz="2800" b="1" dirty="0" smtClean="0">
                <a:solidFill>
                  <a:schemeClr val="bg1"/>
                </a:solidFill>
                <a:latin typeface="Algerian" pitchFamily="82" charset="0"/>
              </a:rPr>
              <a:t> </a:t>
            </a:r>
            <a:r>
              <a:rPr lang="pt-BR" sz="2800" b="1" dirty="0" smtClean="0">
                <a:solidFill>
                  <a:schemeClr val="bg1"/>
                </a:solidFill>
                <a:latin typeface="Algerian" pitchFamily="82" charset="0"/>
              </a:rPr>
              <a:t>Aparelho de dissolução com pá agitadora </a:t>
            </a:r>
            <a:endParaRPr lang="pt-BR" sz="2800" b="1" dirty="0">
              <a:solidFill>
                <a:schemeClr val="bg1"/>
              </a:solidFill>
              <a:latin typeface="Algerian" pitchFamily="82" charset="0"/>
            </a:endParaRPr>
          </a:p>
        </p:txBody>
      </p:sp>
      <p:sp>
        <p:nvSpPr>
          <p:cNvPr id="6" name="Retângulo 5"/>
          <p:cNvSpPr/>
          <p:nvPr/>
        </p:nvSpPr>
        <p:spPr>
          <a:xfrm>
            <a:off x="0" y="5929330"/>
            <a:ext cx="9144000" cy="646331"/>
          </a:xfrm>
          <a:prstGeom prst="rect">
            <a:avLst/>
          </a:prstGeom>
        </p:spPr>
        <p:txBody>
          <a:bodyPr wrap="square">
            <a:spAutoFit/>
          </a:bodyPr>
          <a:lstStyle/>
          <a:p>
            <a:pPr algn="just"/>
            <a:r>
              <a:rPr lang="pt-BR" sz="1200" b="1" dirty="0" smtClean="0">
                <a:solidFill>
                  <a:schemeClr val="bg1"/>
                </a:solidFill>
              </a:rPr>
              <a:t>Fonte: </a:t>
            </a:r>
            <a:r>
              <a:rPr lang="pt-BR" sz="1200" dirty="0" err="1" smtClean="0">
                <a:solidFill>
                  <a:schemeClr val="bg1"/>
                </a:solidFill>
              </a:rPr>
              <a:t>Gory</a:t>
            </a:r>
            <a:r>
              <a:rPr lang="pt-BR" sz="1200" dirty="0" smtClean="0">
                <a:solidFill>
                  <a:schemeClr val="bg1"/>
                </a:solidFill>
              </a:rPr>
              <a:t> </a:t>
            </a:r>
            <a:r>
              <a:rPr lang="pt-BR" sz="1200" dirty="0" err="1" smtClean="0">
                <a:solidFill>
                  <a:schemeClr val="bg1"/>
                </a:solidFill>
              </a:rPr>
              <a:t>Jelithza</a:t>
            </a:r>
            <a:r>
              <a:rPr lang="pt-BR" sz="1200" dirty="0" smtClean="0">
                <a:solidFill>
                  <a:schemeClr val="bg1"/>
                </a:solidFill>
              </a:rPr>
              <a:t> Ferreira Leite dos Santos. Ensaio de Dissolução das Formas Farmacêuticas: Aplicações na Investigação Científica e na Indústria Farmacêutica. Dissertação apresentada à Universidade Fernando Pessoa como parte dos requisitos para a obtenção do grau de Mestre em Ciências Farmacêuticas.Universidade Fernando Pessoa Faculdade de Ciências da Saúde Porto, 2012.</a:t>
            </a:r>
            <a:endParaRPr lang="pt-BR" sz="12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4158" t="13672" r="33565" b="28711"/>
          <a:stretch>
            <a:fillRect/>
          </a:stretch>
        </p:blipFill>
        <p:spPr bwMode="auto">
          <a:xfrm>
            <a:off x="1285852" y="642918"/>
            <a:ext cx="6246587" cy="4786346"/>
          </a:xfrm>
          <a:prstGeom prst="rect">
            <a:avLst/>
          </a:prstGeom>
          <a:noFill/>
          <a:ln w="9525">
            <a:noFill/>
            <a:miter lim="800000"/>
            <a:headEnd/>
            <a:tailEnd/>
          </a:ln>
          <a:effectLst/>
        </p:spPr>
      </p:pic>
      <p:sp>
        <p:nvSpPr>
          <p:cNvPr id="5" name="Retângulo 4"/>
          <p:cNvSpPr/>
          <p:nvPr/>
        </p:nvSpPr>
        <p:spPr>
          <a:xfrm>
            <a:off x="0" y="0"/>
            <a:ext cx="9144000" cy="523220"/>
          </a:xfrm>
          <a:prstGeom prst="rect">
            <a:avLst/>
          </a:prstGeom>
        </p:spPr>
        <p:txBody>
          <a:bodyPr wrap="square">
            <a:spAutoFit/>
          </a:bodyPr>
          <a:lstStyle/>
          <a:p>
            <a:pPr algn="ctr"/>
            <a:r>
              <a:rPr lang="pt-BR" sz="2800" b="1" dirty="0" smtClean="0">
                <a:solidFill>
                  <a:schemeClr val="bg1"/>
                </a:solidFill>
                <a:latin typeface="Algerian" pitchFamily="82" charset="0"/>
              </a:rPr>
              <a:t>Aparelho de dissolução com cesto de rede</a:t>
            </a:r>
            <a:endParaRPr lang="pt-BR" sz="2800" b="1" dirty="0">
              <a:solidFill>
                <a:schemeClr val="bg1"/>
              </a:solidFill>
              <a:latin typeface="Algerian" pitchFamily="82" charset="0"/>
            </a:endParaRPr>
          </a:p>
        </p:txBody>
      </p:sp>
      <p:sp>
        <p:nvSpPr>
          <p:cNvPr id="6" name="Retângulo 5"/>
          <p:cNvSpPr/>
          <p:nvPr/>
        </p:nvSpPr>
        <p:spPr>
          <a:xfrm>
            <a:off x="0" y="5929330"/>
            <a:ext cx="9144000" cy="646331"/>
          </a:xfrm>
          <a:prstGeom prst="rect">
            <a:avLst/>
          </a:prstGeom>
        </p:spPr>
        <p:txBody>
          <a:bodyPr wrap="square">
            <a:spAutoFit/>
          </a:bodyPr>
          <a:lstStyle/>
          <a:p>
            <a:pPr algn="just"/>
            <a:r>
              <a:rPr lang="pt-BR" sz="1200" b="1" dirty="0" smtClean="0">
                <a:solidFill>
                  <a:schemeClr val="bg1"/>
                </a:solidFill>
              </a:rPr>
              <a:t>Fonte: </a:t>
            </a:r>
            <a:r>
              <a:rPr lang="pt-BR" sz="1200" dirty="0" err="1" smtClean="0">
                <a:solidFill>
                  <a:schemeClr val="bg1"/>
                </a:solidFill>
              </a:rPr>
              <a:t>Gory</a:t>
            </a:r>
            <a:r>
              <a:rPr lang="pt-BR" sz="1200" dirty="0" smtClean="0">
                <a:solidFill>
                  <a:schemeClr val="bg1"/>
                </a:solidFill>
              </a:rPr>
              <a:t> </a:t>
            </a:r>
            <a:r>
              <a:rPr lang="pt-BR" sz="1200" dirty="0" err="1" smtClean="0">
                <a:solidFill>
                  <a:schemeClr val="bg1"/>
                </a:solidFill>
              </a:rPr>
              <a:t>Jelithza</a:t>
            </a:r>
            <a:r>
              <a:rPr lang="pt-BR" sz="1200" dirty="0" smtClean="0">
                <a:solidFill>
                  <a:schemeClr val="bg1"/>
                </a:solidFill>
              </a:rPr>
              <a:t> Ferreira Leite dos Santos. Ensaio de Dissolução das Formas Farmacêuticas: Aplicações na Investigação Científica e na Indústria Farmacêutica. Dissertação apresentada à Universidade Fernando Pessoa como parte dos requisitos para a obtenção do grau de Mestre em Ciências Farmacêuticas.Universidade Fernando Pessoa Faculdade de Ciências da Saúde Porto, 2012.</a:t>
            </a:r>
            <a:endParaRPr lang="pt-BR" sz="1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ia José V Fonseca\Pictures\Controle da qualidade\fluxo continuo 2.png"/>
          <p:cNvPicPr>
            <a:picLocks noChangeAspect="1" noChangeArrowheads="1"/>
          </p:cNvPicPr>
          <p:nvPr/>
        </p:nvPicPr>
        <p:blipFill>
          <a:blip r:embed="rId3"/>
          <a:srcRect/>
          <a:stretch>
            <a:fillRect/>
          </a:stretch>
        </p:blipFill>
        <p:spPr bwMode="auto">
          <a:xfrm>
            <a:off x="428596" y="571480"/>
            <a:ext cx="4525608" cy="2643206"/>
          </a:xfrm>
          <a:prstGeom prst="rect">
            <a:avLst/>
          </a:prstGeom>
          <a:noFill/>
        </p:spPr>
      </p:pic>
      <p:pic>
        <p:nvPicPr>
          <p:cNvPr id="3075" name="Picture 3" descr="C:\Users\Maria José V Fonseca\Pictures\Controle da qualidade\flluxo contínuo.png"/>
          <p:cNvPicPr>
            <a:picLocks noChangeAspect="1" noChangeArrowheads="1"/>
          </p:cNvPicPr>
          <p:nvPr/>
        </p:nvPicPr>
        <p:blipFill>
          <a:blip r:embed="rId4"/>
          <a:srcRect/>
          <a:stretch>
            <a:fillRect/>
          </a:stretch>
        </p:blipFill>
        <p:spPr bwMode="auto">
          <a:xfrm>
            <a:off x="5143504" y="571480"/>
            <a:ext cx="3614741" cy="5250771"/>
          </a:xfrm>
          <a:prstGeom prst="rect">
            <a:avLst/>
          </a:prstGeom>
          <a:noFill/>
        </p:spPr>
      </p:pic>
      <p:sp>
        <p:nvSpPr>
          <p:cNvPr id="6" name="Retângulo 5"/>
          <p:cNvSpPr/>
          <p:nvPr/>
        </p:nvSpPr>
        <p:spPr>
          <a:xfrm>
            <a:off x="0" y="0"/>
            <a:ext cx="9144000" cy="523220"/>
          </a:xfrm>
          <a:prstGeom prst="rect">
            <a:avLst/>
          </a:prstGeom>
        </p:spPr>
        <p:txBody>
          <a:bodyPr wrap="square">
            <a:spAutoFit/>
          </a:bodyPr>
          <a:lstStyle/>
          <a:p>
            <a:pPr algn="ctr"/>
            <a:r>
              <a:rPr lang="pt-BR" sz="2800" b="1" dirty="0" smtClean="0">
                <a:solidFill>
                  <a:schemeClr val="bg1"/>
                </a:solidFill>
                <a:latin typeface="Algerian" pitchFamily="82" charset="0"/>
              </a:rPr>
              <a:t>Aparelho de dissolução </a:t>
            </a:r>
            <a:r>
              <a:rPr lang="pt-BR" sz="2800" b="1" dirty="0" smtClean="0">
                <a:solidFill>
                  <a:schemeClr val="bg1"/>
                </a:solidFill>
                <a:latin typeface="Algerian" pitchFamily="82" charset="0"/>
              </a:rPr>
              <a:t>de Fluxo contínuo</a:t>
            </a:r>
            <a:endParaRPr lang="pt-BR" sz="2800" b="1" dirty="0">
              <a:solidFill>
                <a:schemeClr val="bg1"/>
              </a:solidFill>
              <a:latin typeface="Algerian" pitchFamily="82" charset="0"/>
            </a:endParaRPr>
          </a:p>
        </p:txBody>
      </p:sp>
      <p:sp>
        <p:nvSpPr>
          <p:cNvPr id="7" name="Retângulo 6"/>
          <p:cNvSpPr/>
          <p:nvPr/>
        </p:nvSpPr>
        <p:spPr>
          <a:xfrm>
            <a:off x="714348" y="3357562"/>
            <a:ext cx="3974229" cy="369332"/>
          </a:xfrm>
          <a:prstGeom prst="rect">
            <a:avLst/>
          </a:prstGeom>
        </p:spPr>
        <p:txBody>
          <a:bodyPr wrap="none">
            <a:spAutoFit/>
          </a:bodyPr>
          <a:lstStyle/>
          <a:p>
            <a:r>
              <a:rPr lang="pt-BR" b="1" dirty="0" smtClean="0">
                <a:solidFill>
                  <a:schemeClr val="bg1"/>
                </a:solidFill>
              </a:rPr>
              <a:t>Esquema do aparelho de fluxo contínuo</a:t>
            </a:r>
            <a:endParaRPr lang="pt-BR" b="1" dirty="0">
              <a:solidFill>
                <a:schemeClr val="bg1"/>
              </a:solidFill>
            </a:endParaRPr>
          </a:p>
        </p:txBody>
      </p:sp>
      <p:sp>
        <p:nvSpPr>
          <p:cNvPr id="8" name="CaixaDeTexto 7"/>
          <p:cNvSpPr txBox="1"/>
          <p:nvPr/>
        </p:nvSpPr>
        <p:spPr>
          <a:xfrm>
            <a:off x="5214942" y="5715016"/>
            <a:ext cx="3714776" cy="369332"/>
          </a:xfrm>
          <a:prstGeom prst="rect">
            <a:avLst/>
          </a:prstGeom>
          <a:noFill/>
        </p:spPr>
        <p:txBody>
          <a:bodyPr wrap="square" rtlCol="0">
            <a:spAutoFit/>
          </a:bodyPr>
          <a:lstStyle/>
          <a:p>
            <a:pPr algn="ctr"/>
            <a:r>
              <a:rPr lang="pt-BR" b="1" dirty="0" smtClean="0">
                <a:solidFill>
                  <a:schemeClr val="bg1"/>
                </a:solidFill>
              </a:rPr>
              <a:t>Cestas de Fluxos Contínuos</a:t>
            </a:r>
            <a:endParaRPr lang="pt-BR" b="1" dirty="0">
              <a:solidFill>
                <a:schemeClr val="bg1"/>
              </a:solidFill>
            </a:endParaRPr>
          </a:p>
        </p:txBody>
      </p:sp>
      <p:sp>
        <p:nvSpPr>
          <p:cNvPr id="9" name="CaixaDeTexto 8"/>
          <p:cNvSpPr txBox="1"/>
          <p:nvPr/>
        </p:nvSpPr>
        <p:spPr>
          <a:xfrm>
            <a:off x="5357818" y="2071678"/>
            <a:ext cx="285752" cy="369332"/>
          </a:xfrm>
          <a:prstGeom prst="rect">
            <a:avLst/>
          </a:prstGeom>
          <a:noFill/>
        </p:spPr>
        <p:txBody>
          <a:bodyPr wrap="square" rtlCol="0">
            <a:spAutoFit/>
          </a:bodyPr>
          <a:lstStyle/>
          <a:p>
            <a:r>
              <a:rPr lang="pt-BR" b="1" dirty="0" smtClean="0">
                <a:solidFill>
                  <a:schemeClr val="bg1"/>
                </a:solidFill>
              </a:rPr>
              <a:t>A</a:t>
            </a:r>
            <a:endParaRPr lang="pt-BR" b="1" dirty="0">
              <a:solidFill>
                <a:schemeClr val="bg1"/>
              </a:solidFill>
            </a:endParaRPr>
          </a:p>
        </p:txBody>
      </p:sp>
      <p:sp>
        <p:nvSpPr>
          <p:cNvPr id="10" name="CaixaDeTexto 9"/>
          <p:cNvSpPr txBox="1"/>
          <p:nvPr/>
        </p:nvSpPr>
        <p:spPr>
          <a:xfrm>
            <a:off x="8358214" y="2071678"/>
            <a:ext cx="428628" cy="369332"/>
          </a:xfrm>
          <a:prstGeom prst="rect">
            <a:avLst/>
          </a:prstGeom>
          <a:noFill/>
        </p:spPr>
        <p:txBody>
          <a:bodyPr wrap="square" rtlCol="0">
            <a:spAutoFit/>
          </a:bodyPr>
          <a:lstStyle/>
          <a:p>
            <a:r>
              <a:rPr lang="pt-BR" b="1" dirty="0" smtClean="0">
                <a:solidFill>
                  <a:schemeClr val="bg1"/>
                </a:solidFill>
              </a:rPr>
              <a:t>B</a:t>
            </a:r>
            <a:endParaRPr lang="pt-BR" b="1" dirty="0">
              <a:solidFill>
                <a:schemeClr val="bg1"/>
              </a:solidFill>
            </a:endParaRPr>
          </a:p>
        </p:txBody>
      </p:sp>
      <p:sp>
        <p:nvSpPr>
          <p:cNvPr id="11" name="CaixaDeTexto 10"/>
          <p:cNvSpPr txBox="1"/>
          <p:nvPr/>
        </p:nvSpPr>
        <p:spPr>
          <a:xfrm>
            <a:off x="7500958" y="4714884"/>
            <a:ext cx="500066" cy="369332"/>
          </a:xfrm>
          <a:prstGeom prst="rect">
            <a:avLst/>
          </a:prstGeom>
          <a:noFill/>
        </p:spPr>
        <p:txBody>
          <a:bodyPr wrap="square" rtlCol="0">
            <a:spAutoFit/>
          </a:bodyPr>
          <a:lstStyle/>
          <a:p>
            <a:r>
              <a:rPr lang="pt-BR" b="1" dirty="0" smtClean="0">
                <a:solidFill>
                  <a:schemeClr val="bg1"/>
                </a:solidFill>
              </a:rPr>
              <a:t>C</a:t>
            </a:r>
            <a:endParaRPr lang="pt-BR" b="1" dirty="0">
              <a:solidFill>
                <a:schemeClr val="bg1"/>
              </a:solidFill>
            </a:endParaRPr>
          </a:p>
        </p:txBody>
      </p:sp>
      <p:sp>
        <p:nvSpPr>
          <p:cNvPr id="12" name="Retângulo 11"/>
          <p:cNvSpPr/>
          <p:nvPr/>
        </p:nvSpPr>
        <p:spPr>
          <a:xfrm>
            <a:off x="0" y="6211669"/>
            <a:ext cx="9144000" cy="646331"/>
          </a:xfrm>
          <a:prstGeom prst="rect">
            <a:avLst/>
          </a:prstGeom>
        </p:spPr>
        <p:txBody>
          <a:bodyPr wrap="square">
            <a:spAutoFit/>
          </a:bodyPr>
          <a:lstStyle/>
          <a:p>
            <a:pPr algn="just"/>
            <a:r>
              <a:rPr lang="pt-BR" sz="1200" b="1" dirty="0" smtClean="0">
                <a:solidFill>
                  <a:schemeClr val="bg1"/>
                </a:solidFill>
              </a:rPr>
              <a:t>Fonte: </a:t>
            </a:r>
            <a:r>
              <a:rPr lang="pt-BR" sz="1200" dirty="0" err="1" smtClean="0">
                <a:solidFill>
                  <a:schemeClr val="bg1"/>
                </a:solidFill>
              </a:rPr>
              <a:t>Gory</a:t>
            </a:r>
            <a:r>
              <a:rPr lang="pt-BR" sz="1200" dirty="0" smtClean="0">
                <a:solidFill>
                  <a:schemeClr val="bg1"/>
                </a:solidFill>
              </a:rPr>
              <a:t> </a:t>
            </a:r>
            <a:r>
              <a:rPr lang="pt-BR" sz="1200" dirty="0" err="1" smtClean="0">
                <a:solidFill>
                  <a:schemeClr val="bg1"/>
                </a:solidFill>
              </a:rPr>
              <a:t>Jelithza</a:t>
            </a:r>
            <a:r>
              <a:rPr lang="pt-BR" sz="1200" dirty="0" smtClean="0">
                <a:solidFill>
                  <a:schemeClr val="bg1"/>
                </a:solidFill>
              </a:rPr>
              <a:t> Ferreira Leite dos Santos. Ensaio de Dissolução das Formas Farmacêuticas: Aplicações na Investigação Científica e na Indústria Farmacêutica. Dissertação apresentada à Universidade Fernando Pessoa como parte dos requisitos para a obtenção do grau de Mestre em Ciências Farmacêuticas.Universidade Fernando Pessoa Faculdade de Ciências da Saúde Porto, 2012.</a:t>
            </a:r>
            <a:endParaRPr lang="pt-BR" sz="12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9144000" cy="830997"/>
          </a:xfrm>
          <a:prstGeom prst="rect">
            <a:avLst/>
          </a:prstGeom>
          <a:noFill/>
        </p:spPr>
        <p:txBody>
          <a:bodyPr wrap="square" rtlCol="0">
            <a:spAutoFit/>
          </a:bodyPr>
          <a:lstStyle/>
          <a:p>
            <a:pPr algn="ctr"/>
            <a:r>
              <a:rPr lang="pt-BR" sz="2400" b="1" dirty="0" smtClean="0">
                <a:solidFill>
                  <a:schemeClr val="bg1"/>
                </a:solidFill>
                <a:latin typeface="Algerian" pitchFamily="82" charset="0"/>
              </a:rPr>
              <a:t>Ensaio de dissolução das formas sólidas </a:t>
            </a:r>
            <a:r>
              <a:rPr lang="pt-BR" sz="2400" b="1" dirty="0" smtClean="0">
                <a:solidFill>
                  <a:schemeClr val="bg1"/>
                </a:solidFill>
                <a:latin typeface="Algerian" pitchFamily="82" charset="0"/>
              </a:rPr>
              <a:t>SUPOSITÓRIO E CÁPSULAS MOLES </a:t>
            </a:r>
            <a:endParaRPr lang="pt-BR" sz="2400" b="1" dirty="0">
              <a:solidFill>
                <a:schemeClr val="bg1"/>
              </a:solidFill>
              <a:latin typeface="Algerian" pitchFamily="82" charset="0"/>
            </a:endParaRPr>
          </a:p>
        </p:txBody>
      </p:sp>
      <p:sp>
        <p:nvSpPr>
          <p:cNvPr id="4098" name="AutoShape 2" descr="Como usar o Supositório de Glicerina e em quanto tempo tem efeito - Tua  Saú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4099" name="Picture 3" descr="C:\Users\Maria José V Fonseca\Pictures\Controle da qualidade\supositório.png"/>
          <p:cNvPicPr>
            <a:picLocks noChangeAspect="1" noChangeArrowheads="1"/>
          </p:cNvPicPr>
          <p:nvPr/>
        </p:nvPicPr>
        <p:blipFill>
          <a:blip r:embed="rId2"/>
          <a:srcRect/>
          <a:stretch>
            <a:fillRect/>
          </a:stretch>
        </p:blipFill>
        <p:spPr bwMode="auto">
          <a:xfrm>
            <a:off x="857224" y="785794"/>
            <a:ext cx="1819275" cy="1657350"/>
          </a:xfrm>
          <a:prstGeom prst="rect">
            <a:avLst/>
          </a:prstGeom>
          <a:noFill/>
        </p:spPr>
      </p:pic>
      <p:sp>
        <p:nvSpPr>
          <p:cNvPr id="8" name="Retângulo 7"/>
          <p:cNvSpPr/>
          <p:nvPr/>
        </p:nvSpPr>
        <p:spPr>
          <a:xfrm>
            <a:off x="857224" y="2571744"/>
            <a:ext cx="2071702" cy="461665"/>
          </a:xfrm>
          <a:prstGeom prst="rect">
            <a:avLst/>
          </a:prstGeom>
        </p:spPr>
        <p:txBody>
          <a:bodyPr wrap="square">
            <a:spAutoFit/>
          </a:bodyPr>
          <a:lstStyle/>
          <a:p>
            <a:r>
              <a:rPr lang="pt-BR" sz="2400" b="1" dirty="0" smtClean="0">
                <a:solidFill>
                  <a:schemeClr val="bg1"/>
                </a:solidFill>
              </a:rPr>
              <a:t>supositórios</a:t>
            </a:r>
            <a:endParaRPr lang="pt-BR" sz="2400" dirty="0"/>
          </a:p>
        </p:txBody>
      </p:sp>
      <p:sp>
        <p:nvSpPr>
          <p:cNvPr id="4101" name="AutoShape 5" descr="PRODUZIR AS CÁPSULAS MOLES PERFEIT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4102" name="Picture 6" descr="C:\Users\Maria José V Fonseca\Pictures\Controle da qualidade\capsulas moles.png"/>
          <p:cNvPicPr>
            <a:picLocks noChangeAspect="1" noChangeArrowheads="1"/>
          </p:cNvPicPr>
          <p:nvPr/>
        </p:nvPicPr>
        <p:blipFill>
          <a:blip r:embed="rId3"/>
          <a:srcRect/>
          <a:stretch>
            <a:fillRect/>
          </a:stretch>
        </p:blipFill>
        <p:spPr bwMode="auto">
          <a:xfrm>
            <a:off x="4286248" y="857232"/>
            <a:ext cx="2714644" cy="970014"/>
          </a:xfrm>
          <a:prstGeom prst="rect">
            <a:avLst/>
          </a:prstGeom>
          <a:noFill/>
        </p:spPr>
      </p:pic>
      <p:sp>
        <p:nvSpPr>
          <p:cNvPr id="13" name="Retângulo 12"/>
          <p:cNvSpPr/>
          <p:nvPr/>
        </p:nvSpPr>
        <p:spPr>
          <a:xfrm>
            <a:off x="4214810" y="1928802"/>
            <a:ext cx="2967479" cy="830997"/>
          </a:xfrm>
          <a:prstGeom prst="rect">
            <a:avLst/>
          </a:prstGeom>
        </p:spPr>
        <p:txBody>
          <a:bodyPr wrap="none">
            <a:spAutoFit/>
          </a:bodyPr>
          <a:lstStyle/>
          <a:p>
            <a:pPr algn="ctr"/>
            <a:r>
              <a:rPr lang="pt-BR" sz="2400" b="1" dirty="0" smtClean="0">
                <a:solidFill>
                  <a:schemeClr val="bg1"/>
                </a:solidFill>
              </a:rPr>
              <a:t>cápsulas </a:t>
            </a:r>
            <a:r>
              <a:rPr lang="pt-BR" sz="2400" b="1" dirty="0" smtClean="0">
                <a:solidFill>
                  <a:schemeClr val="bg1"/>
                </a:solidFill>
              </a:rPr>
              <a:t>mole </a:t>
            </a:r>
          </a:p>
          <a:p>
            <a:pPr algn="ctr"/>
            <a:r>
              <a:rPr lang="pt-BR" sz="2400" b="1" dirty="0" smtClean="0">
                <a:solidFill>
                  <a:schemeClr val="bg1"/>
                </a:solidFill>
              </a:rPr>
              <a:t>com conteúdo </a:t>
            </a:r>
            <a:r>
              <a:rPr lang="pt-BR" sz="2400" b="1" dirty="0" err="1" smtClean="0">
                <a:solidFill>
                  <a:schemeClr val="bg1"/>
                </a:solidFill>
              </a:rPr>
              <a:t>lipófilo</a:t>
            </a:r>
            <a:endParaRPr lang="pt-BR" sz="2400" b="1" dirty="0">
              <a:solidFill>
                <a:schemeClr val="bg1"/>
              </a:solidFill>
            </a:endParaRPr>
          </a:p>
        </p:txBody>
      </p:sp>
      <p:sp>
        <p:nvSpPr>
          <p:cNvPr id="14" name="Chave esquerda 13"/>
          <p:cNvSpPr/>
          <p:nvPr/>
        </p:nvSpPr>
        <p:spPr>
          <a:xfrm rot="16200000">
            <a:off x="3679025" y="750075"/>
            <a:ext cx="357190" cy="4857784"/>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pt-BR"/>
          </a:p>
        </p:txBody>
      </p:sp>
      <p:sp>
        <p:nvSpPr>
          <p:cNvPr id="15" name="CaixaDeTexto 14"/>
          <p:cNvSpPr txBox="1"/>
          <p:nvPr/>
        </p:nvSpPr>
        <p:spPr>
          <a:xfrm>
            <a:off x="1500166" y="3500438"/>
            <a:ext cx="5072098" cy="830997"/>
          </a:xfrm>
          <a:prstGeom prst="rect">
            <a:avLst/>
          </a:prstGeom>
          <a:noFill/>
        </p:spPr>
        <p:txBody>
          <a:bodyPr wrap="square" rtlCol="0">
            <a:spAutoFit/>
          </a:bodyPr>
          <a:lstStyle/>
          <a:p>
            <a:pPr algn="ctr"/>
            <a:r>
              <a:rPr lang="pt-BR" sz="2400" b="1" dirty="0" smtClean="0">
                <a:solidFill>
                  <a:schemeClr val="bg1"/>
                </a:solidFill>
              </a:rPr>
              <a:t>Dissolução em aparelho de fluxo contínuo- cesta C</a:t>
            </a:r>
            <a:endParaRPr lang="pt-BR" sz="2400" b="1" dirty="0">
              <a:solidFill>
                <a:schemeClr val="bg1"/>
              </a:solidFill>
            </a:endParaRPr>
          </a:p>
        </p:txBody>
      </p:sp>
      <p:sp>
        <p:nvSpPr>
          <p:cNvPr id="16" name="Retângulo 15"/>
          <p:cNvSpPr/>
          <p:nvPr/>
        </p:nvSpPr>
        <p:spPr>
          <a:xfrm>
            <a:off x="928662" y="6000768"/>
            <a:ext cx="2567819" cy="369332"/>
          </a:xfrm>
          <a:prstGeom prst="rect">
            <a:avLst/>
          </a:prstGeom>
        </p:spPr>
        <p:txBody>
          <a:bodyPr wrap="none">
            <a:spAutoFit/>
          </a:bodyPr>
          <a:lstStyle/>
          <a:p>
            <a:r>
              <a:rPr lang="pt-BR" b="1" dirty="0" smtClean="0">
                <a:solidFill>
                  <a:schemeClr val="bg1"/>
                </a:solidFill>
              </a:rPr>
              <a:t>cápsulas moles hidrófilas</a:t>
            </a:r>
            <a:endParaRPr lang="pt-BR" b="1" dirty="0">
              <a:solidFill>
                <a:schemeClr val="bg1"/>
              </a:solidFill>
            </a:endParaRPr>
          </a:p>
        </p:txBody>
      </p:sp>
      <p:pic>
        <p:nvPicPr>
          <p:cNvPr id="17" name="Picture 6" descr="C:\Users\Maria José V Fonseca\Pictures\Controle da qualidade\capsulas moles.png"/>
          <p:cNvPicPr>
            <a:picLocks noChangeAspect="1" noChangeArrowheads="1"/>
          </p:cNvPicPr>
          <p:nvPr/>
        </p:nvPicPr>
        <p:blipFill>
          <a:blip r:embed="rId3"/>
          <a:srcRect/>
          <a:stretch>
            <a:fillRect/>
          </a:stretch>
        </p:blipFill>
        <p:spPr bwMode="auto">
          <a:xfrm>
            <a:off x="785786" y="4857760"/>
            <a:ext cx="2714644" cy="970014"/>
          </a:xfrm>
          <a:prstGeom prst="rect">
            <a:avLst/>
          </a:prstGeom>
          <a:noFill/>
        </p:spPr>
      </p:pic>
      <p:sp>
        <p:nvSpPr>
          <p:cNvPr id="18" name="CaixaDeTexto 17"/>
          <p:cNvSpPr txBox="1"/>
          <p:nvPr/>
        </p:nvSpPr>
        <p:spPr>
          <a:xfrm>
            <a:off x="3786182" y="5072074"/>
            <a:ext cx="4786346" cy="830997"/>
          </a:xfrm>
          <a:prstGeom prst="rect">
            <a:avLst/>
          </a:prstGeom>
          <a:noFill/>
        </p:spPr>
        <p:txBody>
          <a:bodyPr wrap="square" rtlCol="0">
            <a:spAutoFit/>
          </a:bodyPr>
          <a:lstStyle/>
          <a:p>
            <a:r>
              <a:rPr lang="pt-BR" sz="2400" b="1" dirty="0" smtClean="0">
                <a:solidFill>
                  <a:schemeClr val="bg1"/>
                </a:solidFill>
              </a:rPr>
              <a:t>Dissolução em aparelho com pá giratória- Equipamento 2 da USP</a:t>
            </a:r>
            <a:endParaRPr lang="pt-BR" sz="24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TotalTime>
  <Words>5387</Words>
  <Application>Microsoft Office PowerPoint</Application>
  <PresentationFormat>Apresentação na tela (4:3)</PresentationFormat>
  <Paragraphs>491</Paragraphs>
  <Slides>35</Slides>
  <Notes>21</Notes>
  <HiddenSlides>0</HiddenSlides>
  <MMClips>0</MMClips>
  <ScaleCrop>false</ScaleCrop>
  <HeadingPairs>
    <vt:vector size="4" baseType="variant">
      <vt:variant>
        <vt:lpstr>Tema</vt:lpstr>
      </vt:variant>
      <vt:variant>
        <vt:i4>1</vt:i4>
      </vt:variant>
      <vt:variant>
        <vt:lpstr>Títulos de slides</vt:lpstr>
      </vt:variant>
      <vt:variant>
        <vt:i4>35</vt:i4>
      </vt:variant>
    </vt:vector>
  </HeadingPairs>
  <TitlesOfParts>
    <vt:vector size="36"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 José V Fonseca</dc:creator>
  <cp:lastModifiedBy>Maria José V Fonseca</cp:lastModifiedBy>
  <cp:revision>172</cp:revision>
  <dcterms:created xsi:type="dcterms:W3CDTF">2020-10-28T13:22:59Z</dcterms:created>
  <dcterms:modified xsi:type="dcterms:W3CDTF">2020-11-05T04:17:52Z</dcterms:modified>
</cp:coreProperties>
</file>