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2" r:id="rId2"/>
    <p:sldId id="273" r:id="rId3"/>
    <p:sldId id="303" r:id="rId4"/>
    <p:sldId id="275" r:id="rId5"/>
    <p:sldId id="274" r:id="rId6"/>
    <p:sldId id="280" r:id="rId7"/>
    <p:sldId id="277" r:id="rId8"/>
    <p:sldId id="278" r:id="rId9"/>
    <p:sldId id="281" r:id="rId10"/>
    <p:sldId id="306" r:id="rId11"/>
    <p:sldId id="307" r:id="rId12"/>
    <p:sldId id="267" r:id="rId13"/>
    <p:sldId id="304" r:id="rId14"/>
    <p:sldId id="305" r:id="rId15"/>
    <p:sldId id="299" r:id="rId16"/>
    <p:sldId id="300" r:id="rId17"/>
    <p:sldId id="301" r:id="rId18"/>
    <p:sldId id="302" r:id="rId19"/>
    <p:sldId id="268" r:id="rId20"/>
    <p:sldId id="269" r:id="rId21"/>
    <p:sldId id="270" r:id="rId22"/>
    <p:sldId id="285" r:id="rId23"/>
  </p:sldIdLst>
  <p:sldSz cx="9144000" cy="6858000" type="screen4x3"/>
  <p:notesSz cx="6858000" cy="97234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7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52AB6E-F9D2-4E51-81A3-67631BB463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392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F9058-BBD4-A848-8FDD-5F0BA981CD5B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6025"/>
            <a:ext cx="43751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46CCE-DDA3-6845-8394-E95E00C732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25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G2 </a:t>
            </a:r>
            <a:r>
              <a:rPr lang="pt-BR" dirty="0" err="1" smtClean="0"/>
              <a:t>Enlargement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scrotum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testes; </a:t>
            </a:r>
            <a:r>
              <a:rPr lang="pt-BR" dirty="0" err="1" smtClean="0"/>
              <a:t>scrotum</a:t>
            </a:r>
            <a:r>
              <a:rPr lang="pt-BR" dirty="0" smtClean="0"/>
              <a:t> </a:t>
            </a:r>
            <a:r>
              <a:rPr lang="pt-BR" dirty="0" err="1" smtClean="0"/>
              <a:t>skin</a:t>
            </a:r>
            <a:r>
              <a:rPr lang="pt-BR" dirty="0" smtClean="0"/>
              <a:t> </a:t>
            </a:r>
            <a:r>
              <a:rPr lang="pt-BR" dirty="0" err="1" smtClean="0"/>
              <a:t>reddens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changes</a:t>
            </a:r>
            <a:r>
              <a:rPr lang="pt-BR" dirty="0" smtClean="0"/>
              <a:t> in </a:t>
            </a:r>
            <a:r>
              <a:rPr lang="pt-BR" dirty="0" err="1" smtClean="0"/>
              <a:t>texture</a:t>
            </a:r>
            <a:r>
              <a:rPr lang="pt-BR" dirty="0" smtClean="0"/>
              <a:t> (5-6cm/ano); G3 </a:t>
            </a:r>
            <a:r>
              <a:rPr lang="pt-BR" dirty="0" err="1" smtClean="0"/>
              <a:t>Enlargement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penis</a:t>
            </a:r>
            <a:r>
              <a:rPr lang="pt-BR" dirty="0" smtClean="0"/>
              <a:t> (</a:t>
            </a:r>
            <a:r>
              <a:rPr lang="pt-BR" dirty="0" err="1" smtClean="0"/>
              <a:t>length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first</a:t>
            </a:r>
            <a:r>
              <a:rPr lang="pt-BR" dirty="0" smtClean="0"/>
              <a:t>); </a:t>
            </a:r>
            <a:r>
              <a:rPr lang="pt-BR" dirty="0" err="1" smtClean="0"/>
              <a:t>further</a:t>
            </a:r>
            <a:r>
              <a:rPr lang="pt-BR" dirty="0" smtClean="0"/>
              <a:t> </a:t>
            </a:r>
            <a:r>
              <a:rPr lang="pt-BR" dirty="0" err="1" smtClean="0"/>
              <a:t>growth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testes (7-8cm/</a:t>
            </a:r>
            <a:r>
              <a:rPr lang="pt-BR" dirty="0" err="1" smtClean="0"/>
              <a:t>year</a:t>
            </a:r>
            <a:r>
              <a:rPr lang="pt-BR" dirty="0" smtClean="0"/>
              <a:t>); G4 </a:t>
            </a:r>
            <a:r>
              <a:rPr lang="pt-BR" dirty="0" err="1" smtClean="0"/>
              <a:t>Increased</a:t>
            </a:r>
            <a:r>
              <a:rPr lang="pt-BR" dirty="0" smtClean="0"/>
              <a:t> </a:t>
            </a:r>
            <a:r>
              <a:rPr lang="pt-BR" dirty="0" err="1" smtClean="0"/>
              <a:t>size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penis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growth</a:t>
            </a:r>
            <a:r>
              <a:rPr lang="pt-BR" dirty="0" smtClean="0"/>
              <a:t> in </a:t>
            </a:r>
            <a:r>
              <a:rPr lang="pt-BR" dirty="0" err="1" smtClean="0"/>
              <a:t>breadth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development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glans</a:t>
            </a:r>
            <a:r>
              <a:rPr lang="pt-BR" dirty="0" smtClean="0"/>
              <a:t>; testes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scrotum</a:t>
            </a:r>
            <a:r>
              <a:rPr lang="pt-BR" dirty="0" smtClean="0"/>
              <a:t> </a:t>
            </a:r>
            <a:r>
              <a:rPr lang="pt-BR" dirty="0" err="1" smtClean="0"/>
              <a:t>larger</a:t>
            </a:r>
            <a:r>
              <a:rPr lang="pt-BR" dirty="0" smtClean="0"/>
              <a:t>, </a:t>
            </a:r>
            <a:r>
              <a:rPr lang="pt-BR" dirty="0" err="1" smtClean="0"/>
              <a:t>scrotum</a:t>
            </a:r>
            <a:r>
              <a:rPr lang="pt-BR" dirty="0" smtClean="0"/>
              <a:t> </a:t>
            </a:r>
            <a:r>
              <a:rPr lang="pt-BR" dirty="0" err="1" smtClean="0"/>
              <a:t>skin</a:t>
            </a:r>
            <a:r>
              <a:rPr lang="pt-BR" dirty="0" smtClean="0"/>
              <a:t> </a:t>
            </a:r>
            <a:r>
              <a:rPr lang="pt-BR" dirty="0" err="1" smtClean="0"/>
              <a:t>darker</a:t>
            </a:r>
            <a:r>
              <a:rPr lang="pt-BR" dirty="0" smtClean="0"/>
              <a:t> (10cm/</a:t>
            </a:r>
            <a:r>
              <a:rPr lang="pt-BR" dirty="0" err="1" smtClean="0"/>
              <a:t>year</a:t>
            </a:r>
            <a:r>
              <a:rPr lang="pt-BR" dirty="0" smtClean="0"/>
              <a:t>); M5 genitália adulta (No </a:t>
            </a:r>
            <a:r>
              <a:rPr lang="pt-BR" dirty="0" err="1" smtClean="0"/>
              <a:t>further</a:t>
            </a:r>
            <a:r>
              <a:rPr lang="pt-BR" dirty="0" smtClean="0"/>
              <a:t> </a:t>
            </a:r>
            <a:r>
              <a:rPr lang="pt-BR" dirty="0" err="1" smtClean="0"/>
              <a:t>height</a:t>
            </a:r>
            <a:r>
              <a:rPr lang="pt-BR" dirty="0" smtClean="0"/>
              <a:t> </a:t>
            </a:r>
            <a:r>
              <a:rPr lang="pt-BR" dirty="0" err="1" smtClean="0"/>
              <a:t>increase</a:t>
            </a:r>
            <a:r>
              <a:rPr lang="pt-BR" dirty="0" smtClean="0"/>
              <a:t> </a:t>
            </a:r>
            <a:r>
              <a:rPr lang="pt-BR" dirty="0" err="1" smtClean="0"/>
              <a:t>after</a:t>
            </a:r>
            <a:r>
              <a:rPr lang="pt-BR" dirty="0" smtClean="0"/>
              <a:t> 17 </a:t>
            </a:r>
            <a:r>
              <a:rPr lang="pt-BR" dirty="0" err="1" smtClean="0"/>
              <a:t>years</a:t>
            </a:r>
            <a:r>
              <a:rPr lang="pt-BR" dirty="0" smtClean="0"/>
              <a:t>????)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46CCE-DDA3-6845-8394-E95E00C732B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47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M1 </a:t>
            </a:r>
            <a:r>
              <a:rPr lang="pt-BR" dirty="0" err="1" smtClean="0"/>
              <a:t>Prepubertal</a:t>
            </a:r>
            <a:r>
              <a:rPr lang="pt-BR" dirty="0" smtClean="0"/>
              <a:t> (5-6cm/</a:t>
            </a:r>
            <a:r>
              <a:rPr lang="pt-BR" dirty="0" err="1" smtClean="0"/>
              <a:t>year</a:t>
            </a:r>
            <a:r>
              <a:rPr lang="pt-BR" dirty="0" smtClean="0"/>
              <a:t>); M2 </a:t>
            </a:r>
            <a:r>
              <a:rPr lang="pt-BR" dirty="0" err="1" smtClean="0"/>
              <a:t>Breast</a:t>
            </a:r>
            <a:r>
              <a:rPr lang="pt-BR" dirty="0" smtClean="0"/>
              <a:t> </a:t>
            </a:r>
            <a:r>
              <a:rPr lang="pt-BR" dirty="0" err="1" smtClean="0"/>
              <a:t>bud</a:t>
            </a:r>
            <a:r>
              <a:rPr lang="pt-BR" dirty="0" smtClean="0"/>
              <a:t> </a:t>
            </a:r>
            <a:r>
              <a:rPr lang="pt-BR" dirty="0" err="1" smtClean="0"/>
              <a:t>stage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elevation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breast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papilla</a:t>
            </a:r>
            <a:r>
              <a:rPr lang="pt-BR" dirty="0" smtClean="0"/>
              <a:t>; </a:t>
            </a:r>
            <a:r>
              <a:rPr lang="pt-BR" dirty="0" err="1" smtClean="0"/>
              <a:t>enlargement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areola</a:t>
            </a:r>
            <a:r>
              <a:rPr lang="pt-BR" dirty="0" smtClean="0"/>
              <a:t> (7-8cm/</a:t>
            </a:r>
            <a:r>
              <a:rPr lang="pt-BR" dirty="0" err="1" smtClean="0"/>
              <a:t>year</a:t>
            </a:r>
            <a:r>
              <a:rPr lang="pt-BR" dirty="0" smtClean="0"/>
              <a:t>); M3 </a:t>
            </a:r>
            <a:r>
              <a:rPr lang="pt-BR" dirty="0" err="1" smtClean="0"/>
              <a:t>Further</a:t>
            </a:r>
            <a:r>
              <a:rPr lang="pt-BR" dirty="0" smtClean="0"/>
              <a:t> </a:t>
            </a:r>
            <a:r>
              <a:rPr lang="pt-BR" dirty="0" err="1" smtClean="0"/>
              <a:t>enlargement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breast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areola</a:t>
            </a:r>
            <a:r>
              <a:rPr lang="pt-BR" dirty="0" smtClean="0"/>
              <a:t>; no </a:t>
            </a:r>
            <a:r>
              <a:rPr lang="pt-BR" dirty="0" err="1" smtClean="0"/>
              <a:t>separation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</a:t>
            </a:r>
            <a:r>
              <a:rPr lang="pt-BR" dirty="0" err="1" smtClean="0"/>
              <a:t>contour</a:t>
            </a:r>
            <a:r>
              <a:rPr lang="pt-BR" dirty="0" smtClean="0"/>
              <a:t> (8</a:t>
            </a:r>
            <a:r>
              <a:rPr lang="pt-BR" baseline="0" dirty="0" smtClean="0"/>
              <a:t> </a:t>
            </a:r>
            <a:r>
              <a:rPr lang="pt-BR" dirty="0" smtClean="0"/>
              <a:t>cm/</a:t>
            </a:r>
            <a:r>
              <a:rPr lang="pt-BR" dirty="0" err="1" smtClean="0"/>
              <a:t>year</a:t>
            </a:r>
            <a:r>
              <a:rPr lang="pt-BR" dirty="0" smtClean="0"/>
              <a:t>); M4 </a:t>
            </a:r>
            <a:r>
              <a:rPr lang="pt-BR" dirty="0" err="1" smtClean="0"/>
              <a:t>Areola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papilla</a:t>
            </a:r>
            <a:r>
              <a:rPr lang="pt-BR" dirty="0" smtClean="0"/>
              <a:t> </a:t>
            </a:r>
            <a:r>
              <a:rPr lang="pt-BR" dirty="0" err="1" smtClean="0"/>
              <a:t>form</a:t>
            </a:r>
            <a:r>
              <a:rPr lang="pt-BR" dirty="0" smtClean="0"/>
              <a:t> a </a:t>
            </a:r>
            <a:r>
              <a:rPr lang="pt-BR" dirty="0" err="1" smtClean="0"/>
              <a:t>secondary</a:t>
            </a:r>
            <a:r>
              <a:rPr lang="pt-BR" dirty="0" smtClean="0"/>
              <a:t> </a:t>
            </a:r>
            <a:r>
              <a:rPr lang="pt-BR" dirty="0" err="1" smtClean="0"/>
              <a:t>mound</a:t>
            </a:r>
            <a:r>
              <a:rPr lang="pt-BR" dirty="0" smtClean="0"/>
              <a:t> </a:t>
            </a:r>
            <a:r>
              <a:rPr lang="pt-BR" dirty="0" err="1" smtClean="0"/>
              <a:t>above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breast</a:t>
            </a:r>
            <a:r>
              <a:rPr lang="pt-BR" dirty="0" smtClean="0"/>
              <a:t> (7cm/</a:t>
            </a:r>
            <a:r>
              <a:rPr lang="pt-BR" dirty="0" err="1" smtClean="0"/>
              <a:t>year</a:t>
            </a:r>
            <a:r>
              <a:rPr lang="pt-BR" dirty="0" smtClean="0"/>
              <a:t>); M5 Mature </a:t>
            </a:r>
            <a:r>
              <a:rPr lang="pt-BR" dirty="0" err="1" smtClean="0"/>
              <a:t>stage</a:t>
            </a:r>
            <a:r>
              <a:rPr lang="pt-BR" dirty="0" smtClean="0"/>
              <a:t>: </a:t>
            </a:r>
            <a:r>
              <a:rPr lang="pt-BR" dirty="0" err="1" smtClean="0"/>
              <a:t>projection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papilla</a:t>
            </a:r>
            <a:r>
              <a:rPr lang="pt-BR" dirty="0" smtClean="0"/>
              <a:t> </a:t>
            </a:r>
            <a:r>
              <a:rPr lang="pt-BR" dirty="0" err="1" smtClean="0"/>
              <a:t>only</a:t>
            </a:r>
            <a:r>
              <a:rPr lang="pt-BR" dirty="0" smtClean="0"/>
              <a:t>, </a:t>
            </a:r>
            <a:r>
              <a:rPr lang="pt-BR" dirty="0" err="1" smtClean="0"/>
              <a:t>related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recession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areola</a:t>
            </a:r>
            <a:r>
              <a:rPr lang="pt-BR" dirty="0" smtClean="0"/>
              <a:t> (No </a:t>
            </a:r>
            <a:r>
              <a:rPr lang="pt-BR" dirty="0" err="1" smtClean="0"/>
              <a:t>further</a:t>
            </a:r>
            <a:r>
              <a:rPr lang="pt-BR" dirty="0" smtClean="0"/>
              <a:t> </a:t>
            </a:r>
            <a:r>
              <a:rPr lang="pt-BR" dirty="0" err="1" smtClean="0"/>
              <a:t>height</a:t>
            </a:r>
            <a:r>
              <a:rPr lang="pt-BR" dirty="0" smtClean="0"/>
              <a:t> </a:t>
            </a:r>
            <a:r>
              <a:rPr lang="pt-BR" dirty="0" err="1" smtClean="0"/>
              <a:t>after</a:t>
            </a:r>
            <a:r>
              <a:rPr lang="pt-BR" dirty="0" smtClean="0"/>
              <a:t> 16 </a:t>
            </a:r>
            <a:r>
              <a:rPr lang="pt-BR" dirty="0" err="1" smtClean="0"/>
              <a:t>years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46CCE-DDA3-6845-8394-E95E00C732BA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232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46CCE-DDA3-6845-8394-E95E00C732BA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88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647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603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741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092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33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997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459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752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376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800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2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Saúde da Criança no contexto das políticas públicas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/>
            <a:endParaRPr lang="pt-BR" altLang="pt-BR" smtClean="0"/>
          </a:p>
          <a:p>
            <a:pPr lvl="2"/>
            <a:endParaRPr lang="pt-BR" altLang="pt-BR" smtClean="0"/>
          </a:p>
          <a:p>
            <a:pPr lvl="2"/>
            <a:endParaRPr lang="pt-BR" altLang="pt-BR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1"/>
          <p:cNvSpPr txBox="1">
            <a:spLocks noChangeArrowheads="1"/>
          </p:cNvSpPr>
          <p:nvPr/>
        </p:nvSpPr>
        <p:spPr bwMode="auto">
          <a:xfrm>
            <a:off x="179388" y="908050"/>
            <a:ext cx="867256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2600" b="1" dirty="0"/>
              <a:t>Adolescência e </a:t>
            </a:r>
            <a:r>
              <a:rPr lang="pt-BR" altLang="pt-BR" sz="2600" b="1" dirty="0" smtClean="0"/>
              <a:t>puberdade: </a:t>
            </a:r>
            <a:r>
              <a:rPr lang="pt-BR" altLang="pt-BR" sz="2400" i="1" dirty="0" smtClean="0"/>
              <a:t>História</a:t>
            </a:r>
            <a:r>
              <a:rPr lang="pt-BR" altLang="pt-BR" sz="2400" i="1" dirty="0"/>
              <a:t>,  Conceitos e Características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sp>
        <p:nvSpPr>
          <p:cNvPr id="3075" name="CaixaDeTexto 2"/>
          <p:cNvSpPr txBox="1">
            <a:spLocks noChangeArrowheads="1"/>
          </p:cNvSpPr>
          <p:nvPr/>
        </p:nvSpPr>
        <p:spPr bwMode="auto">
          <a:xfrm>
            <a:off x="2195736" y="5013176"/>
            <a:ext cx="3913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DISCIPLINA HSM-130 CICLO DA VIDA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Graduação em Nutrição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   </a:t>
            </a:r>
            <a:r>
              <a:rPr lang="pt-BR" altLang="pt-BR" sz="1600" dirty="0" smtClean="0"/>
              <a:t>Faculdade </a:t>
            </a:r>
            <a:r>
              <a:rPr lang="pt-BR" altLang="pt-BR" sz="1600" dirty="0"/>
              <a:t>de Saúde Pública / USP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250825" y="-24288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Principais questões da Saúde de adolescentes e jovens:</a:t>
            </a:r>
            <a:br>
              <a:rPr lang="pt-BR" altLang="pt-BR" sz="2800" smtClean="0"/>
            </a:br>
            <a:r>
              <a:rPr lang="pt-BR" altLang="pt-BR" sz="2800" smtClean="0"/>
              <a:t>O impacto da violência</a:t>
            </a:r>
          </a:p>
        </p:txBody>
      </p:sp>
      <p:sp>
        <p:nvSpPr>
          <p:cNvPr id="13315" name="CaixaDeTexto 2"/>
          <p:cNvSpPr txBox="1">
            <a:spLocks noChangeArrowheads="1"/>
          </p:cNvSpPr>
          <p:nvPr/>
        </p:nvSpPr>
        <p:spPr bwMode="auto">
          <a:xfrm>
            <a:off x="650875" y="6273800"/>
            <a:ext cx="4151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600"/>
              <a:t>Fonte: Pesquisa Agenda Juventude Brasil. 2013</a:t>
            </a:r>
          </a:p>
        </p:txBody>
      </p:sp>
      <p:pic>
        <p:nvPicPr>
          <p:cNvPr id="13316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1557338"/>
            <a:ext cx="7104062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2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250825" y="-24288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Principais questões da Saúde de adolescentes e jovens:</a:t>
            </a:r>
            <a:br>
              <a:rPr lang="pt-BR" altLang="pt-BR" sz="2800" smtClean="0"/>
            </a:br>
            <a:r>
              <a:rPr lang="pt-BR" altLang="pt-BR" sz="2800" smtClean="0"/>
              <a:t>O impacto da violência</a:t>
            </a:r>
          </a:p>
        </p:txBody>
      </p:sp>
      <p:pic>
        <p:nvPicPr>
          <p:cNvPr id="14339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052513"/>
            <a:ext cx="6702425" cy="527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CaixaDeTexto 5"/>
          <p:cNvSpPr txBox="1">
            <a:spLocks noChangeArrowheads="1"/>
          </p:cNvSpPr>
          <p:nvPr/>
        </p:nvSpPr>
        <p:spPr bwMode="auto">
          <a:xfrm>
            <a:off x="650875" y="6273800"/>
            <a:ext cx="6616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/>
              <a:t>Fonte: Diretrizes Nacionais para a Atenção Integral a Saúde de Adolescentes e Jovens na </a:t>
            </a:r>
            <a:br>
              <a:rPr lang="pt-BR" altLang="pt-BR" sz="1400"/>
            </a:br>
            <a:r>
              <a:rPr lang="pt-BR" altLang="pt-BR" sz="1400"/>
              <a:t>Promoção, Proteção e Recuperação da saúde. Ministério da Saúde. 2010.</a:t>
            </a:r>
          </a:p>
        </p:txBody>
      </p:sp>
    </p:spTree>
    <p:extLst>
      <p:ext uri="{BB962C8B-B14F-4D97-AF65-F5344CB8AC3E}">
        <p14:creationId xmlns:p14="http://schemas.microsoft.com/office/powerpoint/2010/main" val="25646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468560" y="1556792"/>
            <a:ext cx="9949433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1700" dirty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  <a:buFontTx/>
              <a:buNone/>
            </a:pPr>
            <a:r>
              <a:rPr lang="pt-BR" altLang="pt-BR" sz="1700" dirty="0">
                <a:latin typeface="Verdana" panose="020B0604030504040204" pitchFamily="34" charset="0"/>
              </a:rPr>
              <a:t> </a:t>
            </a:r>
            <a:r>
              <a:rPr lang="pt-BR" altLang="pt-BR" sz="1700" b="1" i="1" dirty="0">
                <a:latin typeface="Verdana" panose="020B0604030504040204" pitchFamily="34" charset="0"/>
              </a:rPr>
              <a:t>O que há de peculiar  no crescimento humano?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 i="1" dirty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pt-BR" altLang="pt-BR" sz="1700" b="1" dirty="0">
                <a:latin typeface="Verdana" panose="020B0604030504040204" pitchFamily="34" charset="0"/>
              </a:rPr>
              <a:t> Há continuidade/descontinuidade com outros </a:t>
            </a:r>
            <a:r>
              <a:rPr lang="pt-BR" altLang="pt-BR" sz="1700" b="1" dirty="0" smtClean="0">
                <a:latin typeface="Verdana" panose="020B0604030504040204" pitchFamily="34" charset="0"/>
              </a:rPr>
              <a:t>primatas?</a:t>
            </a:r>
            <a:endParaRPr lang="pt-BR" altLang="pt-BR" sz="1700" b="1" dirty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endParaRPr lang="pt-BR" altLang="pt-BR" sz="1700" b="1" dirty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pt-BR" altLang="pt-BR" sz="1700" b="1" dirty="0" smtClean="0">
                <a:latin typeface="Verdana" panose="020B0604030504040204" pitchFamily="34" charset="0"/>
              </a:rPr>
              <a:t> O que significa dizer que é fenotípico?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 dirty="0" smtClean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  <a:buNone/>
            </a:pPr>
            <a:endParaRPr lang="pt-BR" altLang="pt-BR" sz="1700" b="1" dirty="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  <a:buFontTx/>
              <a:buNone/>
            </a:pPr>
            <a:endParaRPr lang="pt-BR" altLang="pt-BR" sz="17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82872"/>
            <a:ext cx="9048582" cy="450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950913" y="57070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  <p:extLst>
      <p:ext uri="{BB962C8B-B14F-4D97-AF65-F5344CB8AC3E}">
        <p14:creationId xmlns:p14="http://schemas.microsoft.com/office/powerpoint/2010/main" val="37769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411288" y="58721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9208"/>
            <a:ext cx="8958448" cy="557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  <p:extLst>
      <p:ext uri="{BB962C8B-B14F-4D97-AF65-F5344CB8AC3E}">
        <p14:creationId xmlns:p14="http://schemas.microsoft.com/office/powerpoint/2010/main" val="299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1520" y="332656"/>
            <a:ext cx="24482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>desenvolvimento </a:t>
            </a:r>
            <a:r>
              <a:rPr lang="pt-BR" altLang="pt-BR" sz="2600" b="1" i="1" dirty="0" err="1" smtClean="0">
                <a:solidFill>
                  <a:srgbClr val="000099"/>
                </a:solidFill>
              </a:rPr>
              <a:t>pubertário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/>
            </a:r>
            <a:br>
              <a:rPr lang="pt-BR" altLang="pt-BR" sz="2600" b="1" i="1" dirty="0" smtClean="0">
                <a:solidFill>
                  <a:srgbClr val="000099"/>
                </a:solidFill>
              </a:rPr>
            </a:br>
            <a:r>
              <a:rPr lang="pt-BR" altLang="pt-BR" sz="2600" b="1" i="1" dirty="0" smtClean="0">
                <a:solidFill>
                  <a:srgbClr val="000099"/>
                </a:solidFill>
              </a:rPr>
              <a:t>de  adolescentes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600" b="1" i="1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 smtClean="0">
                <a:solidFill>
                  <a:srgbClr val="000099"/>
                </a:solidFill>
              </a:rPr>
              <a:t>Avaliação da maturação masculina - genital</a:t>
            </a:r>
            <a:endParaRPr lang="pt-BR" altLang="pt-BR" sz="2600" b="1" i="1" dirty="0">
              <a:solidFill>
                <a:srgbClr val="000099"/>
              </a:solidFill>
            </a:endParaRPr>
          </a:p>
        </p:txBody>
      </p:sp>
      <p:pic>
        <p:nvPicPr>
          <p:cNvPr id="5" name="image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23928" y="14546"/>
            <a:ext cx="5059680" cy="684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3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1520" y="332656"/>
            <a:ext cx="24482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>desenvolvimento </a:t>
            </a:r>
            <a:r>
              <a:rPr lang="pt-BR" altLang="pt-BR" sz="2600" b="1" i="1" dirty="0" err="1" smtClean="0">
                <a:solidFill>
                  <a:srgbClr val="000099"/>
                </a:solidFill>
              </a:rPr>
              <a:t>pubertário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/>
            </a:r>
            <a:br>
              <a:rPr lang="pt-BR" altLang="pt-BR" sz="2600" b="1" i="1" dirty="0" smtClean="0">
                <a:solidFill>
                  <a:srgbClr val="000099"/>
                </a:solidFill>
              </a:rPr>
            </a:br>
            <a:r>
              <a:rPr lang="pt-BR" altLang="pt-BR" sz="2600" b="1" i="1" dirty="0" smtClean="0">
                <a:solidFill>
                  <a:srgbClr val="000099"/>
                </a:solidFill>
              </a:rPr>
              <a:t>de  adolescentes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600" b="1" i="1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 smtClean="0">
                <a:solidFill>
                  <a:srgbClr val="000099"/>
                </a:solidFill>
              </a:rPr>
              <a:t>Avaliação da maturação masculina - </a:t>
            </a:r>
            <a:r>
              <a:rPr lang="pt-BR" altLang="pt-BR" sz="2600" b="1" i="1" dirty="0" err="1" smtClean="0">
                <a:solidFill>
                  <a:srgbClr val="000099"/>
                </a:solidFill>
              </a:rPr>
              <a:t>pilificação</a:t>
            </a:r>
            <a:endParaRPr lang="pt-BR" altLang="pt-BR" sz="2600" b="1" i="1" dirty="0">
              <a:solidFill>
                <a:srgbClr val="000099"/>
              </a:solidFill>
            </a:endParaRPr>
          </a:p>
        </p:txBody>
      </p:sp>
      <p:pic>
        <p:nvPicPr>
          <p:cNvPr id="4" name="imag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-35694"/>
            <a:ext cx="4892294" cy="66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2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1520" y="332656"/>
            <a:ext cx="24482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>desenvolvimento </a:t>
            </a:r>
            <a:r>
              <a:rPr lang="pt-BR" altLang="pt-BR" sz="2600" b="1" i="1" dirty="0" err="1" smtClean="0">
                <a:solidFill>
                  <a:srgbClr val="000099"/>
                </a:solidFill>
              </a:rPr>
              <a:t>pubertário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/>
            </a:r>
            <a:br>
              <a:rPr lang="pt-BR" altLang="pt-BR" sz="2600" b="1" i="1" dirty="0" smtClean="0">
                <a:solidFill>
                  <a:srgbClr val="000099"/>
                </a:solidFill>
              </a:rPr>
            </a:br>
            <a:r>
              <a:rPr lang="pt-BR" altLang="pt-BR" sz="2600" b="1" i="1" dirty="0" smtClean="0">
                <a:solidFill>
                  <a:srgbClr val="000099"/>
                </a:solidFill>
              </a:rPr>
              <a:t>de  adolescentes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600" b="1" i="1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 smtClean="0">
                <a:solidFill>
                  <a:srgbClr val="000099"/>
                </a:solidFill>
              </a:rPr>
              <a:t>Avaliação da maturação feminina - mamas</a:t>
            </a:r>
            <a:endParaRPr lang="pt-BR" altLang="pt-BR" sz="2600" b="1" i="1" dirty="0">
              <a:solidFill>
                <a:srgbClr val="000099"/>
              </a:solidFill>
            </a:endParaRPr>
          </a:p>
        </p:txBody>
      </p:sp>
      <p:pic>
        <p:nvPicPr>
          <p:cNvPr id="4" name="image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0"/>
            <a:ext cx="4269852" cy="66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3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1520" y="332656"/>
            <a:ext cx="24482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>desenvolvimento </a:t>
            </a:r>
            <a:r>
              <a:rPr lang="pt-BR" altLang="pt-BR" sz="2600" b="1" i="1" dirty="0" err="1" smtClean="0">
                <a:solidFill>
                  <a:srgbClr val="000099"/>
                </a:solidFill>
              </a:rPr>
              <a:t>pubertário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/>
            </a:r>
            <a:br>
              <a:rPr lang="pt-BR" altLang="pt-BR" sz="2600" b="1" i="1" dirty="0" smtClean="0">
                <a:solidFill>
                  <a:srgbClr val="000099"/>
                </a:solidFill>
              </a:rPr>
            </a:br>
            <a:r>
              <a:rPr lang="pt-BR" altLang="pt-BR" sz="2600" b="1" i="1" dirty="0" smtClean="0">
                <a:solidFill>
                  <a:srgbClr val="000099"/>
                </a:solidFill>
              </a:rPr>
              <a:t>de  adolescentes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600" b="1" i="1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 smtClean="0">
                <a:solidFill>
                  <a:srgbClr val="000099"/>
                </a:solidFill>
              </a:rPr>
              <a:t>Avaliação da maturação feminina - </a:t>
            </a:r>
            <a:r>
              <a:rPr lang="pt-BR" altLang="pt-BR" sz="2600" b="1" i="1" dirty="0" err="1" smtClean="0">
                <a:solidFill>
                  <a:srgbClr val="000099"/>
                </a:solidFill>
              </a:rPr>
              <a:t>pilificação</a:t>
            </a:r>
            <a:endParaRPr lang="pt-BR" altLang="pt-BR" sz="2600" b="1" i="1" dirty="0">
              <a:solidFill>
                <a:srgbClr val="000099"/>
              </a:solidFill>
            </a:endParaRPr>
          </a:p>
        </p:txBody>
      </p:sp>
      <p:pic>
        <p:nvPicPr>
          <p:cNvPr id="5" name="image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-14779"/>
            <a:ext cx="5055084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2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8"/>
          <p:cNvGrpSpPr>
            <a:grpSpLocks/>
          </p:cNvGrpSpPr>
          <p:nvPr/>
        </p:nvGrpSpPr>
        <p:grpSpPr bwMode="auto">
          <a:xfrm>
            <a:off x="79375" y="1358900"/>
            <a:ext cx="8956675" cy="3867150"/>
            <a:chOff x="50" y="856"/>
            <a:chExt cx="5642" cy="2436"/>
          </a:xfrm>
        </p:grpSpPr>
        <p:pic>
          <p:nvPicPr>
            <p:cNvPr id="1229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" y="856"/>
              <a:ext cx="5642" cy="2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293" name="Rectangle 6"/>
            <p:cNvSpPr>
              <a:spLocks noChangeArrowheads="1"/>
            </p:cNvSpPr>
            <p:nvPr/>
          </p:nvSpPr>
          <p:spPr bwMode="auto">
            <a:xfrm>
              <a:off x="2880" y="860"/>
              <a:ext cx="1679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</p:grp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812800" y="342900"/>
            <a:ext cx="772001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 smtClean="0">
                <a:solidFill>
                  <a:srgbClr val="000099"/>
                </a:solidFill>
              </a:rPr>
              <a:t>Características singulares do </a:t>
            </a:r>
            <a:r>
              <a:rPr lang="pt-BR" altLang="pt-BR" sz="2600" b="1" i="1" dirty="0">
                <a:solidFill>
                  <a:srgbClr val="000099"/>
                </a:solidFill>
              </a:rPr>
              <a:t>crescimento  físico 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/>
            </a:r>
            <a:br>
              <a:rPr lang="pt-BR" altLang="pt-BR" sz="2600" b="1" i="1" dirty="0" smtClean="0">
                <a:solidFill>
                  <a:srgbClr val="000099"/>
                </a:solidFill>
              </a:rPr>
            </a:br>
            <a:r>
              <a:rPr lang="pt-BR" altLang="pt-BR" sz="2600" b="1" i="1" dirty="0" smtClean="0">
                <a:solidFill>
                  <a:srgbClr val="000099"/>
                </a:solidFill>
              </a:rPr>
              <a:t>de  humanos</a:t>
            </a:r>
            <a:endParaRPr lang="pt-BR" altLang="pt-BR" sz="2600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755650" y="2708275"/>
            <a:ext cx="73049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Há diferenças entre a </a:t>
            </a:r>
            <a:r>
              <a:rPr lang="pt-BR" altLang="pt-BR" sz="2400" dirty="0" smtClean="0"/>
              <a:t>Desenvolvimento </a:t>
            </a:r>
            <a:r>
              <a:rPr lang="pt-BR" altLang="pt-BR" sz="2400" dirty="0"/>
              <a:t>e </a:t>
            </a:r>
            <a:r>
              <a:rPr lang="pt-BR" altLang="pt-BR" sz="2400" dirty="0" smtClean="0"/>
              <a:t>Transformação?</a:t>
            </a:r>
            <a:endParaRPr lang="pt-BR" alt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388" y="908050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7488238" cy="373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950913" y="57070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11288" y="58721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908050"/>
            <a:ext cx="7664450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573016"/>
            <a:ext cx="7888287" cy="1789112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Participação Juvenil</a:t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Equidade de Gêneros</a:t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Direitos Sexuais e Direitos Reprodutivos</a:t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Projeto de Vida</a:t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Cultura de Paz</a:t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Ética e Cidadania</a:t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Igualdade Racial e Étnica</a:t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Direito à alimentação saudável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683568" y="21382"/>
            <a:ext cx="7888287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2200" b="1" dirty="0" smtClean="0"/>
              <a:t>Temas Estruturantes para a Atenção Integral à Saúde de Adolescentes e de Jovens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endParaRPr lang="pt-BR" sz="1650" dirty="0" smtClean="0"/>
          </a:p>
        </p:txBody>
      </p:sp>
    </p:spTree>
    <p:extLst>
      <p:ext uri="{BB962C8B-B14F-4D97-AF65-F5344CB8AC3E}">
        <p14:creationId xmlns:p14="http://schemas.microsoft.com/office/powerpoint/2010/main" val="40449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755650" y="2708275"/>
            <a:ext cx="638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Há diferenças entre a Adolescência e a Juventude?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388" y="908050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17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755650" y="1589088"/>
            <a:ext cx="6178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Adolescência é um processo natural e universal?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388" y="441325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590550" y="4514850"/>
            <a:ext cx="86264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i="1" dirty="0"/>
              <a:t>A adolescência como a juventude podem ser entendidas como um </a:t>
            </a:r>
            <a:br>
              <a:rPr lang="pt-BR" altLang="pt-BR" sz="2400" i="1" dirty="0"/>
            </a:br>
            <a:r>
              <a:rPr lang="pt-BR" altLang="pt-BR" sz="2400" i="1" dirty="0"/>
              <a:t>período da vida em que há importantes transformações </a:t>
            </a:r>
            <a:br>
              <a:rPr lang="pt-BR" altLang="pt-BR" sz="2400" i="1" dirty="0"/>
            </a:br>
            <a:r>
              <a:rPr lang="pt-BR" altLang="pt-BR" sz="2400" i="1" dirty="0"/>
              <a:t>físicas e mentais articuladas, em nossas sociedades, a um </a:t>
            </a:r>
            <a:br>
              <a:rPr lang="pt-BR" altLang="pt-BR" sz="2400" i="1" dirty="0"/>
            </a:br>
            <a:r>
              <a:rPr lang="pt-BR" altLang="pt-BR" sz="2400" i="1" dirty="0"/>
              <a:t>amplo redimensionamento de identidades de papéis sociais.</a:t>
            </a:r>
            <a:r>
              <a:rPr lang="pt-BR" altLang="pt-BR" sz="2400" dirty="0"/>
              <a:t>”</a:t>
            </a:r>
            <a:br>
              <a:rPr lang="pt-BR" altLang="pt-BR" sz="2400" dirty="0"/>
            </a:br>
            <a:r>
              <a:rPr lang="pt-BR" altLang="pt-BR" sz="2400" dirty="0"/>
              <a:t>                                                               </a:t>
            </a:r>
            <a:r>
              <a:rPr lang="pt-BR" altLang="pt-BR" sz="2400" i="1" dirty="0"/>
              <a:t>(Ayres e França-Junior 1995)</a:t>
            </a:r>
            <a:endParaRPr lang="pt-BR" altLang="pt-BR" sz="2400" dirty="0"/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92100" y="2241550"/>
            <a:ext cx="89582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Hall (1904) entendia a adolescência </a:t>
            </a:r>
            <a:r>
              <a:rPr lang="pt-PT" altLang="pt-BR" sz="2400" dirty="0"/>
              <a:t>como um período filogenético </a:t>
            </a:r>
            <a:br>
              <a:rPr lang="pt-PT" altLang="pt-BR" sz="2400" dirty="0"/>
            </a:br>
            <a:r>
              <a:rPr lang="pt-PT" altLang="pt-BR" sz="2400" dirty="0"/>
              <a:t>herdado de nossos ancestrais quando estes passaram de um estado </a:t>
            </a:r>
            <a:br>
              <a:rPr lang="pt-PT" altLang="pt-BR" sz="2400" dirty="0"/>
            </a:br>
            <a:r>
              <a:rPr lang="pt-PT" altLang="pt-BR" sz="2400" dirty="0"/>
              <a:t>bestial para a condição civilizada.  Hall dizia ainda que a adolescência </a:t>
            </a:r>
            <a:br>
              <a:rPr lang="pt-PT" altLang="pt-BR" sz="2400" dirty="0"/>
            </a:br>
            <a:r>
              <a:rPr lang="pt-PT" altLang="pt-BR" sz="2400" dirty="0"/>
              <a:t>era um período de tempestade e  </a:t>
            </a:r>
            <a:r>
              <a:rPr lang="pt-PT" altLang="pt-BR" sz="2400" dirty="0" err="1"/>
              <a:t>estresse</a:t>
            </a:r>
            <a:r>
              <a:rPr lang="pt-PT" altLang="pt-BR" sz="2400"/>
              <a:t>, um tempo de universal e </a:t>
            </a:r>
            <a:br>
              <a:rPr lang="pt-PT" altLang="pt-BR" sz="2400"/>
            </a:br>
            <a:r>
              <a:rPr lang="pt-PT" altLang="pt-BR" sz="2400"/>
              <a:t>                                                                                  inevitável </a:t>
            </a:r>
            <a:r>
              <a:rPr lang="pt-BR" altLang="pt-BR" sz="2400"/>
              <a:t>agitação</a:t>
            </a:r>
            <a:r>
              <a:rPr lang="pt-PT" altLang="pt-BR" sz="2400"/>
              <a:t>. </a:t>
            </a:r>
            <a:br>
              <a:rPr lang="pt-PT" altLang="pt-BR" sz="2400"/>
            </a:br>
            <a:r>
              <a:rPr lang="pt-PT" altLang="pt-BR" sz="2400"/>
              <a:t>                                                                        </a:t>
            </a:r>
            <a:r>
              <a:rPr lang="pt-BR" altLang="pt-BR" sz="2400"/>
              <a:t>(Steinberg, Lerner 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>
          <a:xfrm>
            <a:off x="-71438" y="-674688"/>
            <a:ext cx="9396413" cy="2087563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Adolescência ou Juventude?</a:t>
            </a:r>
          </a:p>
        </p:txBody>
      </p:sp>
      <p:sp>
        <p:nvSpPr>
          <p:cNvPr id="5123" name="CaixaDeTexto 10"/>
          <p:cNvSpPr txBox="1">
            <a:spLocks noChangeArrowheads="1"/>
          </p:cNvSpPr>
          <p:nvPr/>
        </p:nvSpPr>
        <p:spPr bwMode="auto">
          <a:xfrm>
            <a:off x="395536" y="4221088"/>
            <a:ext cx="81359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Lei no 12.852, de 5 de agosto de 2013 - </a:t>
            </a:r>
            <a:r>
              <a:rPr lang="pt-PT" altLang="pt-BR" sz="1800" b="1" dirty="0"/>
              <a:t>Estatuto da Juventude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BR" sz="1800" dirty="0"/>
              <a:t>§ 1</a:t>
            </a:r>
            <a:r>
              <a:rPr lang="pt-PT" altLang="pt-BR" sz="1800" u="sng" baseline="30000" dirty="0"/>
              <a:t>o</a:t>
            </a:r>
            <a:r>
              <a:rPr lang="pt-PT" altLang="pt-BR" sz="1800" dirty="0"/>
              <a:t>  Para os efeitos desta Lei, são consideradas jovens as pessoas com idade entre 15 </a:t>
            </a:r>
            <a:br>
              <a:rPr lang="pt-PT" altLang="pt-BR" sz="1800" dirty="0"/>
            </a:br>
            <a:r>
              <a:rPr lang="pt-PT" altLang="pt-BR" sz="1800" dirty="0"/>
              <a:t>(quinze) e  29 (vinte e nove) anos de idade.</a:t>
            </a:r>
            <a:endParaRPr lang="pt-BR" altLang="pt-BR" sz="1800" dirty="0"/>
          </a:p>
        </p:txBody>
      </p:sp>
      <p:sp>
        <p:nvSpPr>
          <p:cNvPr id="5124" name="CaixaDeTexto 12"/>
          <p:cNvSpPr txBox="1">
            <a:spLocks noChangeArrowheads="1"/>
          </p:cNvSpPr>
          <p:nvPr/>
        </p:nvSpPr>
        <p:spPr bwMode="auto">
          <a:xfrm>
            <a:off x="251520" y="2636912"/>
            <a:ext cx="82137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 Lei no 8.069, de 13 de julho de 1990 - </a:t>
            </a:r>
            <a:r>
              <a:rPr lang="pt-BR" altLang="pt-BR" sz="1800" b="1" dirty="0"/>
              <a:t>Estatuto da Criança e do Adolescente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Art. 2º Considera-se criança, para os efeitos desta Lei, a pessoa até doze anos de idade </a:t>
            </a:r>
            <a:br>
              <a:rPr lang="pt-BR" altLang="pt-BR" sz="1800" dirty="0"/>
            </a:br>
            <a:r>
              <a:rPr lang="pt-BR" altLang="pt-BR" sz="1800" dirty="0"/>
              <a:t>incompletos, e adolescente aquela entre doze e dezoito anos de idade.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19113" y="1934686"/>
            <a:ext cx="59105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/>
              <a:t>Código de Menores (Lei No 6.697, de 10 de outubro de 1979)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0912" y="1556792"/>
            <a:ext cx="7650088" cy="2387600"/>
          </a:xfrm>
        </p:spPr>
        <p:txBody>
          <a:bodyPr/>
          <a:lstStyle/>
          <a:p>
            <a:r>
              <a:rPr lang="pt-BR" dirty="0" smtClean="0"/>
              <a:t>Como está a travessia entre a infância e a vida adulta no Brasil?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4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250825" y="0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3000" dirty="0" smtClean="0"/>
              <a:t>Principais </a:t>
            </a:r>
            <a:r>
              <a:rPr lang="pt-BR" altLang="pt-BR" sz="3000" smtClean="0"/>
              <a:t>questões sociais </a:t>
            </a:r>
            <a:r>
              <a:rPr lang="pt-BR" altLang="pt-BR" sz="3000" dirty="0" smtClean="0"/>
              <a:t>de adolescentes e jovens</a:t>
            </a:r>
          </a:p>
        </p:txBody>
      </p:sp>
      <p:pic>
        <p:nvPicPr>
          <p:cNvPr id="819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754188"/>
            <a:ext cx="6931025" cy="4486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9220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1125538"/>
            <a:ext cx="10525125" cy="550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250825" y="0"/>
            <a:ext cx="8785225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3000" smtClean="0"/>
              <a:t>Principais questões sociais de adolescentes e jovens</a:t>
            </a:r>
            <a:endParaRPr lang="pt-BR" altLang="pt-B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8534981" cy="432048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50194" y="6273225"/>
            <a:ext cx="754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Diretrizes Nacionais para a Atenção Integral a Saúde de Adolescentes e Jovens na </a:t>
            </a:r>
            <a:br>
              <a:rPr lang="pt-BR" sz="1600" dirty="0" smtClean="0"/>
            </a:br>
            <a:r>
              <a:rPr lang="pt-BR" sz="1600" dirty="0" smtClean="0"/>
              <a:t>Promoção, Proteção e Recuperação da saúde. Ministério da Saúde. 2010.</a:t>
            </a:r>
            <a:endParaRPr lang="pt-BR" sz="16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 bwMode="auto">
          <a:xfrm>
            <a:off x="250825" y="0"/>
            <a:ext cx="8785225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3000" smtClean="0"/>
              <a:t>Principais questões sociais de adolescentes e jovens</a:t>
            </a:r>
            <a:endParaRPr lang="pt-BR" altLang="pt-BR" sz="3000" dirty="0" smtClean="0"/>
          </a:p>
        </p:txBody>
      </p:sp>
    </p:spTree>
    <p:extLst>
      <p:ext uri="{BB962C8B-B14F-4D97-AF65-F5344CB8AC3E}">
        <p14:creationId xmlns:p14="http://schemas.microsoft.com/office/powerpoint/2010/main" val="10863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542</Words>
  <Application>Microsoft Office PowerPoint</Application>
  <PresentationFormat>Apresentação na tela (4:3)</PresentationFormat>
  <Paragraphs>66</Paragraphs>
  <Slides>22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Wingdings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Adolescência ou Juventude?</vt:lpstr>
      <vt:lpstr>Como está a travessia entre a infância e a vida adulta no Brasil?</vt:lpstr>
      <vt:lpstr>Principais questões sociais de adolescentes e jovens</vt:lpstr>
      <vt:lpstr>Apresentação do PowerPoint</vt:lpstr>
      <vt:lpstr>Apresentação do PowerPoint</vt:lpstr>
      <vt:lpstr>Principais questões da Saúde de adolescentes e jovens: O impacto da violência</vt:lpstr>
      <vt:lpstr>Principais questões da Saúde de adolescentes e jovens: O impacto da violência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Participação Juvenil  Equidade de Gêneros  Direitos Sexuais e Direitos Reprodutivos  Projeto de Vida  Cultura de Paz  Ética e Cidadania  Igualdade Racial e Étnica  Direito à alimentação saudável</vt:lpstr>
    </vt:vector>
  </TitlesOfParts>
  <Company>Faculdade de Saude Publica - 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 Franca Junior</dc:creator>
  <cp:lastModifiedBy>931833</cp:lastModifiedBy>
  <cp:revision>149</cp:revision>
  <dcterms:created xsi:type="dcterms:W3CDTF">2002-06-07T12:44:37Z</dcterms:created>
  <dcterms:modified xsi:type="dcterms:W3CDTF">2017-03-20T21:26:27Z</dcterms:modified>
</cp:coreProperties>
</file>