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Ref idx="1001">
        <a:schemeClr val="bg1"/>
      </p:bgRef>
    </p:bg>
    <p:spTree>
      <p:nvGrpSpPr>
        <p:cNvPr id="1" name=""/>
        <p:cNvGrpSpPr/>
        <p:nvPr/>
      </p:nvGrpSpPr>
      <p:grpSpPr>
        <a:xfrm>
          <a:off x="0" y="0"/>
          <a:ext cx="0" cy="0"/>
          <a:chOff x="0" y="0"/>
          <a:chExt cx="0" cy="0"/>
        </a:xfrm>
      </p:grpSpPr>
      <p:sp>
        <p:nvSpPr>
          <p:cNvPr id="8" name="Título 7"/>
          <p:cNvSpPr>
            <a:spLocks noGrp="1"/>
          </p:cNvSpPr>
          <p:nvPr>
            <p:ph type="ctrTitle"/>
          </p:nvPr>
        </p:nvSpPr>
        <p:spPr>
          <a:xfrm>
            <a:off x="2286000" y="3124200"/>
            <a:ext cx="6172200" cy="1894362"/>
          </a:xfrm>
        </p:spPr>
        <p:txBody>
          <a:bodyPr/>
          <a:lstStyle>
            <a:lvl1pPr>
              <a:defRPr b="1"/>
            </a:lvl1pPr>
          </a:lstStyle>
          <a:p>
            <a:r>
              <a:rPr kumimoji="0" lang="pt-BR" smtClean="0"/>
              <a:t>Clique para editar o título mestre</a:t>
            </a:r>
            <a:endParaRPr kumimoji="0" lang="en-US"/>
          </a:p>
        </p:txBody>
      </p:sp>
      <p:sp>
        <p:nvSpPr>
          <p:cNvPr id="9" name="Subtítu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28" name="Espaço Reservado para Data 27"/>
          <p:cNvSpPr>
            <a:spLocks noGrp="1"/>
          </p:cNvSpPr>
          <p:nvPr>
            <p:ph type="dt" sz="half" idx="10"/>
          </p:nvPr>
        </p:nvSpPr>
        <p:spPr bwMode="auto">
          <a:xfrm rot="5400000">
            <a:off x="7764621" y="1174097"/>
            <a:ext cx="2286000" cy="381000"/>
          </a:xfrm>
        </p:spPr>
        <p:txBody>
          <a:bodyPr/>
          <a:lstStyle/>
          <a:p>
            <a:fld id="{BCC0ECB1-3D5D-415A-B3AB-E86E9D960733}" type="datetimeFigureOut">
              <a:rPr lang="pt-BR" smtClean="0"/>
              <a:t>18/04/2016</a:t>
            </a:fld>
            <a:endParaRPr lang="pt-BR"/>
          </a:p>
        </p:txBody>
      </p:sp>
      <p:sp>
        <p:nvSpPr>
          <p:cNvPr id="17" name="Espaço Reservado para Rodapé 16"/>
          <p:cNvSpPr>
            <a:spLocks noGrp="1"/>
          </p:cNvSpPr>
          <p:nvPr>
            <p:ph type="ftr" sz="quarter" idx="11"/>
          </p:nvPr>
        </p:nvSpPr>
        <p:spPr bwMode="auto">
          <a:xfrm rot="5400000">
            <a:off x="7077269" y="4181669"/>
            <a:ext cx="3657600" cy="384048"/>
          </a:xfrm>
        </p:spPr>
        <p:txBody>
          <a:bodyPr/>
          <a:lstStyle/>
          <a:p>
            <a:endParaRPr lang="pt-BR"/>
          </a:p>
        </p:txBody>
      </p:sp>
      <p:sp>
        <p:nvSpPr>
          <p:cNvPr id="10" name="Retângu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ângu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ângu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ector reto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ector reto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ector reto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ângu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ço Reservado para Número de Slide 28"/>
          <p:cNvSpPr>
            <a:spLocks noGrp="1"/>
          </p:cNvSpPr>
          <p:nvPr>
            <p:ph type="sldNum" sz="quarter" idx="12"/>
          </p:nvPr>
        </p:nvSpPr>
        <p:spPr bwMode="auto">
          <a:xfrm>
            <a:off x="1325544" y="4928702"/>
            <a:ext cx="609600" cy="517524"/>
          </a:xfrm>
        </p:spPr>
        <p:txBody>
          <a:bodyPr/>
          <a:lstStyle/>
          <a:p>
            <a:fld id="{32507E4E-6CC7-441F-8C04-55C31A10B64E}" type="slidenum">
              <a:rPr lang="pt-BR" smtClean="0"/>
              <a:t>‹nº›</a:t>
            </a:fld>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BCC0ECB1-3D5D-415A-B3AB-E86E9D960733}" type="datetimeFigureOut">
              <a:rPr lang="pt-BR" smtClean="0"/>
              <a:t>18/04/2016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2507E4E-6CC7-441F-8C04-55C31A10B64E}"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9"/>
            <a:ext cx="1676400" cy="5851525"/>
          </a:xfrm>
        </p:spPr>
        <p:txBody>
          <a:bodyPr vert="eaVert"/>
          <a:lstStyle/>
          <a:p>
            <a:r>
              <a:rPr kumimoji="0" lang="pt-BR" smtClean="0"/>
              <a:t>Clique para editar o título mestre</a:t>
            </a:r>
            <a:endParaRPr kumimoji="0" lang="en-US"/>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BCC0ECB1-3D5D-415A-B3AB-E86E9D960733}" type="datetimeFigureOut">
              <a:rPr lang="pt-BR" smtClean="0"/>
              <a:t>18/04/2016</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32507E4E-6CC7-441F-8C04-55C31A10B64E}"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8" name="Espaço Reservado para Conteúdo 7"/>
          <p:cNvSpPr>
            <a:spLocks noGrp="1"/>
          </p:cNvSpPr>
          <p:nvPr>
            <p:ph sz="quarter" idx="1"/>
          </p:nvPr>
        </p:nvSpPr>
        <p:spPr>
          <a:xfrm>
            <a:off x="457200" y="1600200"/>
            <a:ext cx="7467600" cy="4873752"/>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4"/>
          </p:nvPr>
        </p:nvSpPr>
        <p:spPr/>
        <p:txBody>
          <a:bodyPr rtlCol="0"/>
          <a:lstStyle/>
          <a:p>
            <a:fld id="{BCC0ECB1-3D5D-415A-B3AB-E86E9D960733}" type="datetimeFigureOut">
              <a:rPr lang="pt-BR" smtClean="0"/>
              <a:t>18/04/2016</a:t>
            </a:fld>
            <a:endParaRPr lang="pt-BR"/>
          </a:p>
        </p:txBody>
      </p:sp>
      <p:sp>
        <p:nvSpPr>
          <p:cNvPr id="9" name="Espaço Reservado para Número de Slide 8"/>
          <p:cNvSpPr>
            <a:spLocks noGrp="1"/>
          </p:cNvSpPr>
          <p:nvPr>
            <p:ph type="sldNum" sz="quarter" idx="15"/>
          </p:nvPr>
        </p:nvSpPr>
        <p:spPr/>
        <p:txBody>
          <a:bodyPr rtlCol="0"/>
          <a:lstStyle/>
          <a:p>
            <a:fld id="{32507E4E-6CC7-441F-8C04-55C31A10B64E}" type="slidenum">
              <a:rPr lang="pt-BR" smtClean="0"/>
              <a:t>‹nº›</a:t>
            </a:fld>
            <a:endParaRPr lang="pt-BR"/>
          </a:p>
        </p:txBody>
      </p:sp>
      <p:sp>
        <p:nvSpPr>
          <p:cNvPr id="10" name="Espaço Reservado para Rodapé 9"/>
          <p:cNvSpPr>
            <a:spLocks noGrp="1"/>
          </p:cNvSpPr>
          <p:nvPr>
            <p:ph type="ftr" sz="quarter" idx="16"/>
          </p:nvPr>
        </p:nvSpPr>
        <p:spPr/>
        <p:txBody>
          <a:bodyPr rtlCol="0"/>
          <a:lstStyle/>
          <a:p>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2286000" y="2895600"/>
            <a:ext cx="6172200" cy="2053590"/>
          </a:xfrm>
        </p:spPr>
        <p:txBody>
          <a:bodyPr/>
          <a:lstStyle>
            <a:lvl1pPr algn="l">
              <a:buNone/>
              <a:defRPr sz="3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Espaço Reservado para Data 3"/>
          <p:cNvSpPr>
            <a:spLocks noGrp="1"/>
          </p:cNvSpPr>
          <p:nvPr>
            <p:ph type="dt" sz="half" idx="10"/>
          </p:nvPr>
        </p:nvSpPr>
        <p:spPr bwMode="auto">
          <a:xfrm rot="5400000">
            <a:off x="7763256" y="1170432"/>
            <a:ext cx="2286000" cy="381000"/>
          </a:xfrm>
        </p:spPr>
        <p:txBody>
          <a:bodyPr/>
          <a:lstStyle/>
          <a:p>
            <a:fld id="{BCC0ECB1-3D5D-415A-B3AB-E86E9D960733}" type="datetimeFigureOut">
              <a:rPr lang="pt-BR" smtClean="0"/>
              <a:t>18/04/2016</a:t>
            </a:fld>
            <a:endParaRPr lang="pt-BR"/>
          </a:p>
        </p:txBody>
      </p:sp>
      <p:sp>
        <p:nvSpPr>
          <p:cNvPr id="5" name="Espaço Reservado para Rodapé 4"/>
          <p:cNvSpPr>
            <a:spLocks noGrp="1"/>
          </p:cNvSpPr>
          <p:nvPr>
            <p:ph type="ftr" sz="quarter" idx="11"/>
          </p:nvPr>
        </p:nvSpPr>
        <p:spPr bwMode="auto">
          <a:xfrm rot="5400000">
            <a:off x="7077456" y="4178808"/>
            <a:ext cx="3657600" cy="384048"/>
          </a:xfrm>
        </p:spPr>
        <p:txBody>
          <a:bodyPr/>
          <a:lstStyle/>
          <a:p>
            <a:endParaRPr lang="pt-BR"/>
          </a:p>
        </p:txBody>
      </p:sp>
      <p:sp>
        <p:nvSpPr>
          <p:cNvPr id="9" name="Retângu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ângu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ângu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ângu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ector reto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ector reto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ector reto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ector reto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ângu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ector reto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ço Reservado para Número de Slide 5"/>
          <p:cNvSpPr>
            <a:spLocks noGrp="1"/>
          </p:cNvSpPr>
          <p:nvPr>
            <p:ph type="sldNum" sz="quarter" idx="12"/>
          </p:nvPr>
        </p:nvSpPr>
        <p:spPr bwMode="auto">
          <a:xfrm>
            <a:off x="1340616" y="4928702"/>
            <a:ext cx="609600" cy="517524"/>
          </a:xfrm>
        </p:spPr>
        <p:txBody>
          <a:bodyPr/>
          <a:lstStyle/>
          <a:p>
            <a:fld id="{32507E4E-6CC7-441F-8C04-55C31A10B64E}" type="slidenum">
              <a:rPr lang="pt-BR" smtClean="0"/>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5" name="Espaço Reservado para Data 4"/>
          <p:cNvSpPr>
            <a:spLocks noGrp="1"/>
          </p:cNvSpPr>
          <p:nvPr>
            <p:ph type="dt" sz="half" idx="10"/>
          </p:nvPr>
        </p:nvSpPr>
        <p:spPr/>
        <p:txBody>
          <a:bodyPr/>
          <a:lstStyle/>
          <a:p>
            <a:fld id="{BCC0ECB1-3D5D-415A-B3AB-E86E9D960733}" type="datetimeFigureOut">
              <a:rPr lang="pt-BR" smtClean="0"/>
              <a:t>18/04/2016</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32507E4E-6CC7-441F-8C04-55C31A10B64E}" type="slidenum">
              <a:rPr lang="pt-BR" smtClean="0"/>
              <a:t>‹nº›</a:t>
            </a:fld>
            <a:endParaRPr lang="pt-BR"/>
          </a:p>
        </p:txBody>
      </p:sp>
      <p:sp>
        <p:nvSpPr>
          <p:cNvPr id="9" name="Espaço Reservado para Conteúdo 8"/>
          <p:cNvSpPr>
            <a:spLocks noGrp="1"/>
          </p:cNvSpPr>
          <p:nvPr>
            <p:ph sz="quarter" idx="1"/>
          </p:nvPr>
        </p:nvSpPr>
        <p:spPr>
          <a:xfrm>
            <a:off x="457200"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1" name="Espaço Reservado para Conteúdo 10"/>
          <p:cNvSpPr>
            <a:spLocks noGrp="1"/>
          </p:cNvSpPr>
          <p:nvPr>
            <p:ph sz="quarter" idx="2"/>
          </p:nvPr>
        </p:nvSpPr>
        <p:spPr>
          <a:xfrm>
            <a:off x="4270248" y="1600200"/>
            <a:ext cx="3657600" cy="45720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7543800" cy="1143000"/>
          </a:xfrm>
        </p:spPr>
        <p:txBody>
          <a:bodyPr anchor="b"/>
          <a:lstStyle>
            <a:lvl1pPr>
              <a:defRPr/>
            </a:lvl1pPr>
          </a:lstStyle>
          <a:p>
            <a:r>
              <a:rPr kumimoji="0" lang="pt-BR" smtClean="0"/>
              <a:t>Clique para editar o título mestre</a:t>
            </a:r>
            <a:endParaRPr kumimoji="0" lang="en-US"/>
          </a:p>
        </p:txBody>
      </p:sp>
      <p:sp>
        <p:nvSpPr>
          <p:cNvPr id="7" name="Espaço Reservado para Data 6"/>
          <p:cNvSpPr>
            <a:spLocks noGrp="1"/>
          </p:cNvSpPr>
          <p:nvPr>
            <p:ph type="dt" sz="half" idx="10"/>
          </p:nvPr>
        </p:nvSpPr>
        <p:spPr/>
        <p:txBody>
          <a:bodyPr/>
          <a:lstStyle/>
          <a:p>
            <a:fld id="{BCC0ECB1-3D5D-415A-B3AB-E86E9D960733}" type="datetimeFigureOut">
              <a:rPr lang="pt-BR" smtClean="0"/>
              <a:t>18/04/2016</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32507E4E-6CC7-441F-8C04-55C31A10B64E}" type="slidenum">
              <a:rPr lang="pt-BR" smtClean="0"/>
              <a:t>‹nº›</a:t>
            </a:fld>
            <a:endParaRPr lang="pt-BR"/>
          </a:p>
        </p:txBody>
      </p:sp>
      <p:sp>
        <p:nvSpPr>
          <p:cNvPr id="11" name="Espaço Reservado para Conteúdo 10"/>
          <p:cNvSpPr>
            <a:spLocks noGrp="1"/>
          </p:cNvSpPr>
          <p:nvPr>
            <p:ph sz="quarter" idx="2"/>
          </p:nvPr>
        </p:nvSpPr>
        <p:spPr>
          <a:xfrm>
            <a:off x="457200"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3" name="Espaço Reservado para Conteúdo 12"/>
          <p:cNvSpPr>
            <a:spLocks noGrp="1"/>
          </p:cNvSpPr>
          <p:nvPr>
            <p:ph sz="quarter" idx="4"/>
          </p:nvPr>
        </p:nvSpPr>
        <p:spPr>
          <a:xfrm>
            <a:off x="4371975" y="2362200"/>
            <a:ext cx="3657600" cy="3886200"/>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12" name="Espaço Reservado para Tex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
        <p:nvSpPr>
          <p:cNvPr id="14" name="Espaço Reservado para Tex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t-BR" smtClean="0"/>
              <a:t>Clique para editar o texto mestre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título mestre</a:t>
            </a:r>
            <a:endParaRPr kumimoji="0" lang="en-US"/>
          </a:p>
        </p:txBody>
      </p:sp>
      <p:sp>
        <p:nvSpPr>
          <p:cNvPr id="6" name="Espaço Reservado para Data 5"/>
          <p:cNvSpPr>
            <a:spLocks noGrp="1"/>
          </p:cNvSpPr>
          <p:nvPr>
            <p:ph type="dt" sz="half" idx="10"/>
          </p:nvPr>
        </p:nvSpPr>
        <p:spPr/>
        <p:txBody>
          <a:bodyPr rtlCol="0"/>
          <a:lstStyle/>
          <a:p>
            <a:fld id="{BCC0ECB1-3D5D-415A-B3AB-E86E9D960733}" type="datetimeFigureOut">
              <a:rPr lang="pt-BR" smtClean="0"/>
              <a:t>18/04/2016</a:t>
            </a:fld>
            <a:endParaRPr lang="pt-BR"/>
          </a:p>
        </p:txBody>
      </p:sp>
      <p:sp>
        <p:nvSpPr>
          <p:cNvPr id="7" name="Espaço Reservado para Número de Slide 6"/>
          <p:cNvSpPr>
            <a:spLocks noGrp="1"/>
          </p:cNvSpPr>
          <p:nvPr>
            <p:ph type="sldNum" sz="quarter" idx="11"/>
          </p:nvPr>
        </p:nvSpPr>
        <p:spPr/>
        <p:txBody>
          <a:bodyPr rtlCol="0"/>
          <a:lstStyle/>
          <a:p>
            <a:fld id="{32507E4E-6CC7-441F-8C04-55C31A10B64E}" type="slidenum">
              <a:rPr lang="pt-BR" smtClean="0"/>
              <a:t>‹nº›</a:t>
            </a:fld>
            <a:endParaRPr lang="pt-BR"/>
          </a:p>
        </p:txBody>
      </p:sp>
      <p:sp>
        <p:nvSpPr>
          <p:cNvPr id="8" name="Espaço Reservado para Rodapé 7"/>
          <p:cNvSpPr>
            <a:spLocks noGrp="1"/>
          </p:cNvSpPr>
          <p:nvPr>
            <p:ph type="ftr" sz="quarter" idx="12"/>
          </p:nvPr>
        </p:nvSpPr>
        <p:spPr/>
        <p:txBody>
          <a:bodyPr rtlCol="0"/>
          <a:lstStyle/>
          <a:p>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BCC0ECB1-3D5D-415A-B3AB-E86E9D960733}" type="datetimeFigureOut">
              <a:rPr lang="pt-BR" smtClean="0"/>
              <a:t>18/04/2016</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32507E4E-6CC7-441F-8C04-55C31A10B64E}"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bg>
      <p:bgRef idx="1001">
        <a:schemeClr val="bg1"/>
      </p:bgRef>
    </p:bg>
    <p:spTree>
      <p:nvGrpSpPr>
        <p:cNvPr id="1" name=""/>
        <p:cNvGrpSpPr/>
        <p:nvPr/>
      </p:nvGrpSpPr>
      <p:grpSpPr>
        <a:xfrm>
          <a:off x="0" y="0"/>
          <a:ext cx="0" cy="0"/>
          <a:chOff x="0" y="0"/>
          <a:chExt cx="0" cy="0"/>
        </a:xfrm>
      </p:grpSpPr>
      <p:sp>
        <p:nvSpPr>
          <p:cNvPr id="10" name="Conector reto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ítu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t-BR" smtClean="0"/>
              <a:t>Clique para editar o título mestre</a:t>
            </a:r>
            <a:endParaRPr kumimoji="0" lang="en-US"/>
          </a:p>
        </p:txBody>
      </p:sp>
      <p:sp>
        <p:nvSpPr>
          <p:cNvPr id="3" name="Espaço Reservado para Tex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t-BR" smtClean="0"/>
              <a:t>Clique para editar o texto mestre</a:t>
            </a:r>
          </a:p>
        </p:txBody>
      </p:sp>
      <p:sp>
        <p:nvSpPr>
          <p:cNvPr id="8" name="Conector reto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ector reto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ector reto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ângu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ector reto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ço Reservado para Conteúdo 17"/>
          <p:cNvSpPr>
            <a:spLocks noGrp="1"/>
          </p:cNvSpPr>
          <p:nvPr>
            <p:ph sz="quarter" idx="1"/>
          </p:nvPr>
        </p:nvSpPr>
        <p:spPr>
          <a:xfrm>
            <a:off x="304800" y="274320"/>
            <a:ext cx="5638800" cy="6327648"/>
          </a:xfrm>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21" name="Espaço Reservado para Data 20"/>
          <p:cNvSpPr>
            <a:spLocks noGrp="1"/>
          </p:cNvSpPr>
          <p:nvPr>
            <p:ph type="dt" sz="half" idx="14"/>
          </p:nvPr>
        </p:nvSpPr>
        <p:spPr/>
        <p:txBody>
          <a:bodyPr rtlCol="0"/>
          <a:lstStyle/>
          <a:p>
            <a:fld id="{BCC0ECB1-3D5D-415A-B3AB-E86E9D960733}" type="datetimeFigureOut">
              <a:rPr lang="pt-BR" smtClean="0"/>
              <a:t>18/04/2016</a:t>
            </a:fld>
            <a:endParaRPr lang="pt-BR"/>
          </a:p>
        </p:txBody>
      </p:sp>
      <p:sp>
        <p:nvSpPr>
          <p:cNvPr id="22" name="Espaço Reservado para Número de Slide 21"/>
          <p:cNvSpPr>
            <a:spLocks noGrp="1"/>
          </p:cNvSpPr>
          <p:nvPr>
            <p:ph type="sldNum" sz="quarter" idx="15"/>
          </p:nvPr>
        </p:nvSpPr>
        <p:spPr/>
        <p:txBody>
          <a:bodyPr rtlCol="0"/>
          <a:lstStyle/>
          <a:p>
            <a:fld id="{32507E4E-6CC7-441F-8C04-55C31A10B64E}" type="slidenum">
              <a:rPr lang="pt-BR" smtClean="0"/>
              <a:t>‹nº›</a:t>
            </a:fld>
            <a:endParaRPr lang="pt-BR"/>
          </a:p>
        </p:txBody>
      </p:sp>
      <p:sp>
        <p:nvSpPr>
          <p:cNvPr id="23" name="Espaço Reservado para Rodapé 22"/>
          <p:cNvSpPr>
            <a:spLocks noGrp="1"/>
          </p:cNvSpPr>
          <p:nvPr>
            <p:ph type="ftr" sz="quarter" idx="16"/>
          </p:nvPr>
        </p:nvSpPr>
        <p:spPr/>
        <p:txBody>
          <a:bodyPr rtlCol="0"/>
          <a:lstStyle/>
          <a:p>
            <a:endParaRPr lang="pt-B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Conector reto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ítulo 1"/>
          <p:cNvSpPr>
            <a:spLocks noGrp="1"/>
          </p:cNvSpPr>
          <p:nvPr>
            <p:ph type="title"/>
          </p:nvPr>
        </p:nvSpPr>
        <p:spPr>
          <a:xfrm rot="5400000">
            <a:off x="3350133" y="3200400"/>
            <a:ext cx="6309360" cy="457200"/>
          </a:xfrm>
        </p:spPr>
        <p:txBody>
          <a:bodyPr anchor="b"/>
          <a:lstStyle>
            <a:lvl1pPr algn="l">
              <a:buNone/>
              <a:defRPr sz="2000" b="1"/>
            </a:lvl1pPr>
          </a:lstStyle>
          <a:p>
            <a:r>
              <a:rPr kumimoji="0" lang="pt-BR" smtClean="0"/>
              <a:t>Clique para editar o título mestre</a:t>
            </a:r>
            <a:endParaRPr kumimoji="0" lang="en-US"/>
          </a:p>
        </p:txBody>
      </p:sp>
      <p:sp>
        <p:nvSpPr>
          <p:cNvPr id="3" name="Espaço Reservado para Imagem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t-BR" smtClean="0"/>
              <a:t>Clique no ícone para adicionar uma imagem</a:t>
            </a:r>
            <a:endParaRPr kumimoji="0" lang="en-US" dirty="0"/>
          </a:p>
        </p:txBody>
      </p:sp>
      <p:sp>
        <p:nvSpPr>
          <p:cNvPr id="4" name="Espaço Reservado para Tex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10" name="Conector reto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ângu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ector reto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ector reto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ector reto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ço Reservado para Data 16"/>
          <p:cNvSpPr>
            <a:spLocks noGrp="1"/>
          </p:cNvSpPr>
          <p:nvPr>
            <p:ph type="dt" sz="half" idx="10"/>
          </p:nvPr>
        </p:nvSpPr>
        <p:spPr/>
        <p:txBody>
          <a:bodyPr rtlCol="0"/>
          <a:lstStyle/>
          <a:p>
            <a:fld id="{BCC0ECB1-3D5D-415A-B3AB-E86E9D960733}" type="datetimeFigureOut">
              <a:rPr lang="pt-BR" smtClean="0"/>
              <a:t>18/04/2016</a:t>
            </a:fld>
            <a:endParaRPr lang="pt-BR"/>
          </a:p>
        </p:txBody>
      </p:sp>
      <p:sp>
        <p:nvSpPr>
          <p:cNvPr id="18" name="Espaço Reservado para Número de Slide 17"/>
          <p:cNvSpPr>
            <a:spLocks noGrp="1"/>
          </p:cNvSpPr>
          <p:nvPr>
            <p:ph type="sldNum" sz="quarter" idx="11"/>
          </p:nvPr>
        </p:nvSpPr>
        <p:spPr/>
        <p:txBody>
          <a:bodyPr rtlCol="0"/>
          <a:lstStyle/>
          <a:p>
            <a:fld id="{32507E4E-6CC7-441F-8C04-55C31A10B64E}" type="slidenum">
              <a:rPr lang="pt-BR" smtClean="0"/>
              <a:t>‹nº›</a:t>
            </a:fld>
            <a:endParaRPr lang="pt-BR"/>
          </a:p>
        </p:txBody>
      </p:sp>
      <p:sp>
        <p:nvSpPr>
          <p:cNvPr id="21" name="Espaço Reservado para Rodapé 20"/>
          <p:cNvSpPr>
            <a:spLocks noGrp="1"/>
          </p:cNvSpPr>
          <p:nvPr>
            <p:ph type="ftr" sz="quarter" idx="12"/>
          </p:nvPr>
        </p:nvSpPr>
        <p:spPr/>
        <p:txBody>
          <a:bodyPr rtlCol="0"/>
          <a:lstStyle/>
          <a:p>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ector reto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ço Reservado para Título 21"/>
          <p:cNvSpPr>
            <a:spLocks noGrp="1"/>
          </p:cNvSpPr>
          <p:nvPr>
            <p:ph type="title"/>
          </p:nvPr>
        </p:nvSpPr>
        <p:spPr>
          <a:xfrm>
            <a:off x="457200" y="274638"/>
            <a:ext cx="7467600" cy="1143000"/>
          </a:xfrm>
          <a:prstGeom prst="rect">
            <a:avLst/>
          </a:prstGeom>
        </p:spPr>
        <p:txBody>
          <a:bodyPr vert="horz" anchor="b">
            <a:normAutofit/>
          </a:bodyPr>
          <a:lstStyle/>
          <a:p>
            <a:r>
              <a:rPr kumimoji="0" lang="pt-BR" smtClean="0"/>
              <a:t>Clique para editar o título mestre</a:t>
            </a:r>
            <a:endParaRPr kumimoji="0" lang="en-US"/>
          </a:p>
        </p:txBody>
      </p:sp>
      <p:sp>
        <p:nvSpPr>
          <p:cNvPr id="13" name="Espaço Reservado para Tex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4" name="Espaço Reservado para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CC0ECB1-3D5D-415A-B3AB-E86E9D960733}" type="datetimeFigureOut">
              <a:rPr lang="pt-BR" smtClean="0"/>
              <a:t>18/04/2016</a:t>
            </a:fld>
            <a:endParaRPr lang="pt-BR"/>
          </a:p>
        </p:txBody>
      </p:sp>
      <p:sp>
        <p:nvSpPr>
          <p:cNvPr id="3" name="Espaço Reservado para Rodapé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t-BR"/>
          </a:p>
        </p:txBody>
      </p:sp>
      <p:sp>
        <p:nvSpPr>
          <p:cNvPr id="7" name="Conector reto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ector reto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ângu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ector reto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ço Reservado para Número de Slid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2507E4E-6CC7-441F-8C04-55C31A10B64E}" type="slidenum">
              <a:rPr lang="pt-BR" smtClean="0"/>
              <a:t>‹nº›</a:t>
            </a:fld>
            <a:endParaRPr lang="pt-B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Instrução 70 da </a:t>
            </a:r>
            <a:r>
              <a:rPr lang="pt-BR" dirty="0" err="1" smtClean="0"/>
              <a:t>Sumoc</a:t>
            </a:r>
            <a:endParaRPr lang="pt-BR" dirty="0"/>
          </a:p>
        </p:txBody>
      </p:sp>
      <p:sp>
        <p:nvSpPr>
          <p:cNvPr id="3" name="Subtítulo 2"/>
          <p:cNvSpPr>
            <a:spLocks noGrp="1"/>
          </p:cNvSpPr>
          <p:nvPr>
            <p:ph type="subTitle" idx="1"/>
          </p:nvPr>
        </p:nvSpPr>
        <p:spPr/>
        <p:txBody>
          <a:bodyPr/>
          <a:lstStyle/>
          <a:p>
            <a:r>
              <a:rPr lang="pt-BR" dirty="0" err="1" smtClean="0"/>
              <a:t>Luis</a:t>
            </a:r>
            <a:r>
              <a:rPr lang="pt-BR" dirty="0" smtClean="0"/>
              <a:t> Gustavo </a:t>
            </a:r>
            <a:r>
              <a:rPr lang="pt-BR" dirty="0" err="1" smtClean="0"/>
              <a:t>Baricelo</a:t>
            </a:r>
            <a:endParaRPr lang="pt-BR" dirty="0"/>
          </a:p>
        </p:txBody>
      </p:sp>
    </p:spTree>
    <p:extLst>
      <p:ext uri="{BB962C8B-B14F-4D97-AF65-F5344CB8AC3E}">
        <p14:creationId xmlns:p14="http://schemas.microsoft.com/office/powerpoint/2010/main" val="17471273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r>
              <a:rPr lang="pt-BR" dirty="0" smtClean="0"/>
              <a:t>O lado da demanda de cambiáveis</a:t>
            </a:r>
            <a:endParaRPr lang="pt-BR" dirty="0"/>
          </a:p>
        </p:txBody>
      </p:sp>
      <p:sp>
        <p:nvSpPr>
          <p:cNvPr id="3" name="Espaço Reservado para Conteúdo 2"/>
          <p:cNvSpPr>
            <a:spLocks noGrp="1"/>
          </p:cNvSpPr>
          <p:nvPr>
            <p:ph sz="quarter" idx="1"/>
          </p:nvPr>
        </p:nvSpPr>
        <p:spPr>
          <a:xfrm>
            <a:off x="457200" y="1600200"/>
            <a:ext cx="8291264" cy="4925144"/>
          </a:xfrm>
        </p:spPr>
        <p:txBody>
          <a:bodyPr>
            <a:normAutofit fontScale="92500" lnSpcReduction="20000"/>
          </a:bodyPr>
          <a:lstStyle/>
          <a:p>
            <a:r>
              <a:rPr lang="pt-BR" dirty="0"/>
              <a:t>Para o importador: deveria participar dos Leilões de Venda de Promessa de Câmbio (PVC) as quais eram vendidas em lotes de US$ 1 mil, US$ 5 mil e US$ 10 mil. </a:t>
            </a:r>
            <a:endParaRPr lang="pt-BR" dirty="0" smtClean="0"/>
          </a:p>
          <a:p>
            <a:endParaRPr lang="pt-BR" dirty="0" smtClean="0"/>
          </a:p>
          <a:p>
            <a:r>
              <a:rPr lang="pt-BR" dirty="0" smtClean="0"/>
              <a:t> </a:t>
            </a:r>
            <a:r>
              <a:rPr lang="pt-BR" dirty="0"/>
              <a:t>Com a posse da PVC o portador poderia se dirigir ao Banco do Brasil, no prazo máximo de 5 dias, e após pagamento de ágio recebia o certificado de câmbio, com o qual, após verificado os preços das mercadorias a serem compradas, obtinha a licença de importação. </a:t>
            </a:r>
            <a:r>
              <a:rPr lang="pt-BR" dirty="0" smtClean="0"/>
              <a:t> Havia o imposto de 8% pela transferência</a:t>
            </a:r>
          </a:p>
          <a:p>
            <a:pPr marL="0" indent="0">
              <a:buNone/>
            </a:pPr>
            <a:endParaRPr lang="pt-BR" dirty="0" smtClean="0"/>
          </a:p>
          <a:p>
            <a:endParaRPr lang="pt-BR" dirty="0"/>
          </a:p>
          <a:p>
            <a:r>
              <a:rPr lang="pt-BR" dirty="0" smtClean="0"/>
              <a:t> De </a:t>
            </a:r>
            <a:r>
              <a:rPr lang="pt-BR" dirty="0"/>
              <a:t>posse desses dois documentos o portador poderia comprar câmbio em qualquer agência autorizada, podendo receber a diferença entre o que efetivamente ia importar e o que comprou no leilão cambial. </a:t>
            </a:r>
          </a:p>
          <a:p>
            <a:endParaRPr lang="pt-BR" dirty="0"/>
          </a:p>
        </p:txBody>
      </p:sp>
    </p:spTree>
    <p:extLst>
      <p:ext uri="{BB962C8B-B14F-4D97-AF65-F5344CB8AC3E}">
        <p14:creationId xmlns:p14="http://schemas.microsoft.com/office/powerpoint/2010/main" val="29095527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32656"/>
            <a:ext cx="8568951" cy="63367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26884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lado da oferta de cambiáveis</a:t>
            </a:r>
            <a:endParaRPr lang="pt-BR" dirty="0"/>
          </a:p>
        </p:txBody>
      </p:sp>
      <p:sp>
        <p:nvSpPr>
          <p:cNvPr id="3" name="Espaço Reservado para Conteúdo 2"/>
          <p:cNvSpPr>
            <a:spLocks noGrp="1"/>
          </p:cNvSpPr>
          <p:nvPr>
            <p:ph sz="quarter" idx="1"/>
          </p:nvPr>
        </p:nvSpPr>
        <p:spPr/>
        <p:txBody>
          <a:bodyPr>
            <a:normAutofit fontScale="92500"/>
          </a:bodyPr>
          <a:lstStyle/>
          <a:p>
            <a:r>
              <a:rPr lang="pt-BR" dirty="0" smtClean="0"/>
              <a:t>O lado da oferta de cambiáveis é a exportação</a:t>
            </a:r>
          </a:p>
          <a:p>
            <a:endParaRPr lang="pt-BR" dirty="0"/>
          </a:p>
          <a:p>
            <a:r>
              <a:rPr lang="pt-BR" dirty="0" smtClean="0"/>
              <a:t>Para os exportadores de produtos primários, tais como café, pagava-se a taxa de câmbio de Cr$ 18 mais um adicional (gratificação, bonificação) de Cr$ 5.</a:t>
            </a:r>
          </a:p>
          <a:p>
            <a:endParaRPr lang="pt-BR" dirty="0"/>
          </a:p>
          <a:p>
            <a:r>
              <a:rPr lang="pt-BR" dirty="0" smtClean="0"/>
              <a:t>Para os exportadores de produtos manufaturados e industrializados, pagava-se a taxa de câmbio de Cr$ 18 mais uma bonificação de Cr$ 10.</a:t>
            </a:r>
          </a:p>
          <a:p>
            <a:endParaRPr lang="pt-BR" dirty="0"/>
          </a:p>
          <a:p>
            <a:r>
              <a:rPr lang="pt-BR" dirty="0" smtClean="0"/>
              <a:t>Ou seja existiam duas taxas de câmbio: uma valendo aproximadamente Cr$ 23 e outra valendo Cr$ 28.</a:t>
            </a:r>
            <a:endParaRPr lang="pt-BR" dirty="0"/>
          </a:p>
        </p:txBody>
      </p:sp>
    </p:spTree>
    <p:extLst>
      <p:ext uri="{BB962C8B-B14F-4D97-AF65-F5344CB8AC3E}">
        <p14:creationId xmlns:p14="http://schemas.microsoft.com/office/powerpoint/2010/main" val="16610274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Questões</a:t>
            </a:r>
            <a:endParaRPr lang="pt-BR" dirty="0"/>
          </a:p>
        </p:txBody>
      </p:sp>
      <p:sp>
        <p:nvSpPr>
          <p:cNvPr id="3" name="Espaço Reservado para Conteúdo 2"/>
          <p:cNvSpPr>
            <a:spLocks noGrp="1"/>
          </p:cNvSpPr>
          <p:nvPr>
            <p:ph sz="quarter" idx="1"/>
          </p:nvPr>
        </p:nvSpPr>
        <p:spPr/>
        <p:txBody>
          <a:bodyPr/>
          <a:lstStyle/>
          <a:p>
            <a:r>
              <a:rPr lang="pt-BR" dirty="0" smtClean="0"/>
              <a:t>Como que a SUMOC conseguiu, através de uma medida cambial, aliviar o déficit público?</a:t>
            </a:r>
          </a:p>
          <a:p>
            <a:endParaRPr lang="pt-BR" dirty="0"/>
          </a:p>
          <a:p>
            <a:r>
              <a:rPr lang="pt-BR" dirty="0" smtClean="0"/>
              <a:t>É possível através de uma medida cambial, tal como a SUMOC 70, dar prioridade (facilitar) a industrialização?</a:t>
            </a:r>
          </a:p>
          <a:p>
            <a:endParaRPr lang="pt-BR" dirty="0"/>
          </a:p>
          <a:p>
            <a:r>
              <a:rPr lang="pt-BR" dirty="0" smtClean="0"/>
              <a:t>Quais seus possíveis efeitos negativos?</a:t>
            </a:r>
          </a:p>
        </p:txBody>
      </p:sp>
    </p:spTree>
    <p:extLst>
      <p:ext uri="{BB962C8B-B14F-4D97-AF65-F5344CB8AC3E}">
        <p14:creationId xmlns:p14="http://schemas.microsoft.com/office/powerpoint/2010/main" val="898471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Objetivos</a:t>
            </a:r>
            <a:endParaRPr lang="pt-BR" dirty="0"/>
          </a:p>
        </p:txBody>
      </p:sp>
      <p:sp>
        <p:nvSpPr>
          <p:cNvPr id="3" name="Espaço Reservado para Conteúdo 2"/>
          <p:cNvSpPr>
            <a:spLocks noGrp="1"/>
          </p:cNvSpPr>
          <p:nvPr>
            <p:ph sz="quarter" idx="1"/>
          </p:nvPr>
        </p:nvSpPr>
        <p:spPr/>
        <p:txBody>
          <a:bodyPr/>
          <a:lstStyle/>
          <a:p>
            <a:r>
              <a:rPr lang="pt-BR" dirty="0" smtClean="0"/>
              <a:t>Compreender o contexto político e econômico anterior a Instrução 70 da SUMOC</a:t>
            </a:r>
          </a:p>
          <a:p>
            <a:endParaRPr lang="pt-BR" dirty="0"/>
          </a:p>
          <a:p>
            <a:r>
              <a:rPr lang="pt-BR" dirty="0" smtClean="0"/>
              <a:t>Analisar a instrução 70 da SUMOC, compreendendo seu funcionamento</a:t>
            </a:r>
          </a:p>
          <a:p>
            <a:endParaRPr lang="pt-BR" dirty="0"/>
          </a:p>
          <a:p>
            <a:r>
              <a:rPr lang="pt-BR" dirty="0" smtClean="0"/>
              <a:t>Questionar qual sua importância para o desenvolvimento econômico nacional.</a:t>
            </a:r>
            <a:endParaRPr lang="pt-BR" dirty="0"/>
          </a:p>
        </p:txBody>
      </p:sp>
    </p:spTree>
    <p:extLst>
      <p:ext uri="{BB962C8B-B14F-4D97-AF65-F5344CB8AC3E}">
        <p14:creationId xmlns:p14="http://schemas.microsoft.com/office/powerpoint/2010/main" val="2452302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39762"/>
            <a:ext cx="8229600" cy="796950"/>
          </a:xfrm>
        </p:spPr>
        <p:txBody>
          <a:bodyPr/>
          <a:lstStyle/>
          <a:p>
            <a:r>
              <a:rPr lang="pt-BR" dirty="0" smtClean="0"/>
              <a:t>Cronologia</a:t>
            </a:r>
            <a:endParaRPr lang="pt-B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1" y="2132856"/>
            <a:ext cx="2508011" cy="36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132" y="2132856"/>
            <a:ext cx="2933700" cy="36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CaixaDeTexto 5"/>
          <p:cNvSpPr txBox="1"/>
          <p:nvPr/>
        </p:nvSpPr>
        <p:spPr>
          <a:xfrm>
            <a:off x="126132" y="1484784"/>
            <a:ext cx="2789684" cy="369332"/>
          </a:xfrm>
          <a:prstGeom prst="rect">
            <a:avLst/>
          </a:prstGeom>
          <a:noFill/>
        </p:spPr>
        <p:txBody>
          <a:bodyPr wrap="square" rtlCol="0">
            <a:spAutoFit/>
          </a:bodyPr>
          <a:lstStyle/>
          <a:p>
            <a:pPr algn="ctr"/>
            <a:r>
              <a:rPr lang="pt-BR" b="1" dirty="0" smtClean="0"/>
              <a:t>Vargas I (1930-1945)</a:t>
            </a:r>
            <a:endParaRPr lang="pt-BR" b="1" dirty="0"/>
          </a:p>
        </p:txBody>
      </p:sp>
      <p:sp>
        <p:nvSpPr>
          <p:cNvPr id="7" name="CaixaDeTexto 6"/>
          <p:cNvSpPr txBox="1"/>
          <p:nvPr/>
        </p:nvSpPr>
        <p:spPr>
          <a:xfrm>
            <a:off x="3347864" y="1484784"/>
            <a:ext cx="2304256" cy="369332"/>
          </a:xfrm>
          <a:prstGeom prst="rect">
            <a:avLst/>
          </a:prstGeom>
          <a:noFill/>
        </p:spPr>
        <p:txBody>
          <a:bodyPr wrap="square" rtlCol="0">
            <a:spAutoFit/>
          </a:bodyPr>
          <a:lstStyle/>
          <a:p>
            <a:r>
              <a:rPr lang="pt-BR" b="1" dirty="0" smtClean="0"/>
              <a:t>Dutra (1946-1951)</a:t>
            </a:r>
            <a:endParaRPr lang="pt-BR" b="1" dirty="0"/>
          </a:p>
        </p:txBody>
      </p:sp>
      <p:sp>
        <p:nvSpPr>
          <p:cNvPr id="8" name="CaixaDeTexto 7"/>
          <p:cNvSpPr txBox="1"/>
          <p:nvPr/>
        </p:nvSpPr>
        <p:spPr>
          <a:xfrm>
            <a:off x="5796136" y="1484784"/>
            <a:ext cx="3029872" cy="646331"/>
          </a:xfrm>
          <a:prstGeom prst="rect">
            <a:avLst/>
          </a:prstGeom>
          <a:noFill/>
        </p:spPr>
        <p:txBody>
          <a:bodyPr wrap="square" rtlCol="0">
            <a:spAutoFit/>
          </a:bodyPr>
          <a:lstStyle/>
          <a:p>
            <a:r>
              <a:rPr lang="pt-BR" b="1" dirty="0" smtClean="0"/>
              <a:t>República Vargas (</a:t>
            </a:r>
            <a:r>
              <a:rPr lang="pt-BR" b="1" dirty="0" smtClean="0"/>
              <a:t>1951-1954)</a:t>
            </a:r>
            <a:endParaRPr lang="pt-BR" b="1" dirty="0"/>
          </a:p>
        </p:txBody>
      </p:sp>
      <p:pic>
        <p:nvPicPr>
          <p:cNvPr id="103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2120" y="2132856"/>
            <a:ext cx="3068887" cy="363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1448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030"/>
                                        </p:tgtEl>
                                        <p:attrNameLst>
                                          <p:attrName>style.visibility</p:attrName>
                                        </p:attrNameLst>
                                      </p:cBhvr>
                                      <p:to>
                                        <p:strVal val="visible"/>
                                      </p:to>
                                    </p:set>
                                    <p:animEffect transition="in" filter="fade">
                                      <p:cBhvr>
                                        <p:cTn id="10" dur="500"/>
                                        <p:tgtEl>
                                          <p:spTgt spid="1030"/>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par>
                                <p:cTn id="16" presetID="16" presetClass="entr" presetSubtype="21" fill="hold" nodeType="with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barn(inVertical)">
                                      <p:cBhvr>
                                        <p:cTn id="18" dur="500"/>
                                        <p:tgtEl>
                                          <p:spTgt spid="1027"/>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down)">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32" presetClass="emph" presetSubtype="0" fill="hold" nodeType="clickEffect">
                                  <p:stCondLst>
                                    <p:cond delay="0"/>
                                  </p:stCondLst>
                                  <p:childTnLst>
                                    <p:animRot by="120000">
                                      <p:cBhvr>
                                        <p:cTn id="25" dur="100" fill="hold">
                                          <p:stCondLst>
                                            <p:cond delay="0"/>
                                          </p:stCondLst>
                                        </p:cTn>
                                        <p:tgtEl>
                                          <p:spTgt spid="1031"/>
                                        </p:tgtEl>
                                        <p:attrNameLst>
                                          <p:attrName>r</p:attrName>
                                        </p:attrNameLst>
                                      </p:cBhvr>
                                    </p:animRot>
                                    <p:animRot by="-240000">
                                      <p:cBhvr>
                                        <p:cTn id="26" dur="200" fill="hold">
                                          <p:stCondLst>
                                            <p:cond delay="200"/>
                                          </p:stCondLst>
                                        </p:cTn>
                                        <p:tgtEl>
                                          <p:spTgt spid="1031"/>
                                        </p:tgtEl>
                                        <p:attrNameLst>
                                          <p:attrName>r</p:attrName>
                                        </p:attrNameLst>
                                      </p:cBhvr>
                                    </p:animRot>
                                    <p:animRot by="240000">
                                      <p:cBhvr>
                                        <p:cTn id="27" dur="200" fill="hold">
                                          <p:stCondLst>
                                            <p:cond delay="400"/>
                                          </p:stCondLst>
                                        </p:cTn>
                                        <p:tgtEl>
                                          <p:spTgt spid="1031"/>
                                        </p:tgtEl>
                                        <p:attrNameLst>
                                          <p:attrName>r</p:attrName>
                                        </p:attrNameLst>
                                      </p:cBhvr>
                                    </p:animRot>
                                    <p:animRot by="-240000">
                                      <p:cBhvr>
                                        <p:cTn id="28" dur="200" fill="hold">
                                          <p:stCondLst>
                                            <p:cond delay="600"/>
                                          </p:stCondLst>
                                        </p:cTn>
                                        <p:tgtEl>
                                          <p:spTgt spid="1031"/>
                                        </p:tgtEl>
                                        <p:attrNameLst>
                                          <p:attrName>r</p:attrName>
                                        </p:attrNameLst>
                                      </p:cBhvr>
                                    </p:animRot>
                                    <p:animRot by="120000">
                                      <p:cBhvr>
                                        <p:cTn id="29" dur="200" fill="hold">
                                          <p:stCondLst>
                                            <p:cond delay="800"/>
                                          </p:stCondLst>
                                        </p:cTn>
                                        <p:tgtEl>
                                          <p:spTgt spid="103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0732"/>
            <a:ext cx="8229600" cy="897988"/>
          </a:xfrm>
        </p:spPr>
        <p:txBody>
          <a:bodyPr/>
          <a:lstStyle/>
          <a:p>
            <a:r>
              <a:rPr lang="pt-BR" dirty="0" smtClean="0"/>
              <a:t>Expectativas do segundo mandato</a:t>
            </a:r>
            <a:endParaRPr lang="pt-BR" dirty="0"/>
          </a:p>
        </p:txBody>
      </p:sp>
      <p:sp>
        <p:nvSpPr>
          <p:cNvPr id="3" name="Espaço Reservado para Conteúdo 2"/>
          <p:cNvSpPr>
            <a:spLocks noGrp="1"/>
          </p:cNvSpPr>
          <p:nvPr>
            <p:ph sz="quarter" idx="1"/>
          </p:nvPr>
        </p:nvSpPr>
        <p:spPr>
          <a:xfrm>
            <a:off x="457200" y="1600200"/>
            <a:ext cx="8363272" cy="4853136"/>
          </a:xfrm>
        </p:spPr>
        <p:txBody>
          <a:bodyPr>
            <a:normAutofit fontScale="92500" lnSpcReduction="10000"/>
          </a:bodyPr>
          <a:lstStyle/>
          <a:p>
            <a:r>
              <a:rPr lang="pt-BR" dirty="0" smtClean="0"/>
              <a:t>O governo esperava ter apoio de capitais norte-americanos, principalmente pelo ponto IV da doutrina Truman. </a:t>
            </a:r>
          </a:p>
          <a:p>
            <a:endParaRPr lang="pt-BR" dirty="0"/>
          </a:p>
          <a:p>
            <a:r>
              <a:rPr lang="pt-BR" dirty="0" smtClean="0"/>
              <a:t>Formação da Comissão Mista Brasil Estados Unidos em 1950.</a:t>
            </a:r>
          </a:p>
          <a:p>
            <a:endParaRPr lang="pt-BR" dirty="0"/>
          </a:p>
          <a:p>
            <a:r>
              <a:rPr lang="pt-BR" dirty="0" smtClean="0"/>
              <a:t>Logo, no cenário internacional, as expectativas eram favoráveis quanto ao “financiamento” do governo  democrático de Getúlio Vargas</a:t>
            </a:r>
          </a:p>
          <a:p>
            <a:endParaRPr lang="pt-BR" dirty="0"/>
          </a:p>
          <a:p>
            <a:r>
              <a:rPr lang="pt-BR" dirty="0" smtClean="0"/>
              <a:t>Estratégia Campos Sales – Rodrigues Alves (estabilizara para crescer). Política ortodoxa, com Lafer e posteriormente Aranha</a:t>
            </a:r>
          </a:p>
        </p:txBody>
      </p:sp>
    </p:spTree>
    <p:extLst>
      <p:ext uri="{BB962C8B-B14F-4D97-AF65-F5344CB8AC3E}">
        <p14:creationId xmlns:p14="http://schemas.microsoft.com/office/powerpoint/2010/main" val="2958649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6632"/>
            <a:ext cx="8229600" cy="634082"/>
          </a:xfrm>
        </p:spPr>
        <p:txBody>
          <a:bodyPr>
            <a:normAutofit/>
          </a:bodyPr>
          <a:lstStyle/>
          <a:p>
            <a:r>
              <a:rPr lang="pt-BR" dirty="0" smtClean="0"/>
              <a:t>Rumo a crise cambial </a:t>
            </a:r>
            <a:endParaRPr lang="pt-BR" dirty="0"/>
          </a:p>
        </p:txBody>
      </p:sp>
      <p:sp>
        <p:nvSpPr>
          <p:cNvPr id="3" name="Espaço Reservado para Conteúdo 2"/>
          <p:cNvSpPr>
            <a:spLocks noGrp="1"/>
          </p:cNvSpPr>
          <p:nvPr>
            <p:ph sz="quarter" idx="1"/>
          </p:nvPr>
        </p:nvSpPr>
        <p:spPr/>
        <p:txBody>
          <a:bodyPr/>
          <a:lstStyle/>
          <a:p>
            <a:r>
              <a:rPr lang="pt-BR" dirty="0" smtClean="0"/>
              <a:t>Primeiros sete meses do governo Vargas: permissão para importar, apesar da necessidade de se obter licenças.</a:t>
            </a:r>
          </a:p>
          <a:p>
            <a:endParaRPr lang="pt-BR" dirty="0"/>
          </a:p>
          <a:p>
            <a:r>
              <a:rPr lang="pt-BR" dirty="0" smtClean="0"/>
              <a:t>A justificativa para tal permissividade era de que a Guerra da Coréia poderia trazer falta de insumos ao país. Na visão de Viana a política visava combater a inflação.</a:t>
            </a:r>
          </a:p>
          <a:p>
            <a:endParaRPr lang="pt-BR" dirty="0"/>
          </a:p>
          <a:p>
            <a:endParaRPr lang="pt-BR" dirty="0" smtClean="0"/>
          </a:p>
        </p:txBody>
      </p:sp>
    </p:spTree>
    <p:extLst>
      <p:ext uri="{BB962C8B-B14F-4D97-AF65-F5344CB8AC3E}">
        <p14:creationId xmlns:p14="http://schemas.microsoft.com/office/powerpoint/2010/main" val="4317398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34082"/>
          </a:xfrm>
        </p:spPr>
        <p:txBody>
          <a:bodyPr>
            <a:normAutofit/>
          </a:bodyPr>
          <a:lstStyle/>
          <a:p>
            <a:r>
              <a:rPr lang="pt-BR" dirty="0" smtClean="0"/>
              <a:t>A cronologia da crise</a:t>
            </a:r>
            <a:endParaRPr lang="pt-BR" dirty="0"/>
          </a:p>
        </p:txBody>
      </p:sp>
      <p:sp>
        <p:nvSpPr>
          <p:cNvPr id="3" name="Espaço Reservado para Conteúdo 2"/>
          <p:cNvSpPr>
            <a:spLocks noGrp="1"/>
          </p:cNvSpPr>
          <p:nvPr>
            <p:ph sz="quarter" idx="1"/>
          </p:nvPr>
        </p:nvSpPr>
        <p:spPr>
          <a:xfrm>
            <a:off x="467544" y="1412776"/>
            <a:ext cx="8352928" cy="5040560"/>
          </a:xfrm>
        </p:spPr>
        <p:txBody>
          <a:bodyPr>
            <a:normAutofit fontScale="92500" lnSpcReduction="10000"/>
          </a:bodyPr>
          <a:lstStyle/>
          <a:p>
            <a:r>
              <a:rPr lang="pt-BR" dirty="0" smtClean="0"/>
              <a:t>Março de 1951: </a:t>
            </a:r>
            <a:r>
              <a:rPr lang="pt-BR" dirty="0"/>
              <a:t>US$ 162 milhões</a:t>
            </a:r>
          </a:p>
          <a:p>
            <a:endParaRPr lang="pt-BR" dirty="0" smtClean="0"/>
          </a:p>
          <a:p>
            <a:r>
              <a:rPr lang="pt-BR" dirty="0" smtClean="0"/>
              <a:t>Julho de 1951: </a:t>
            </a:r>
            <a:r>
              <a:rPr lang="pt-BR" dirty="0"/>
              <a:t>US$ 43 milhões</a:t>
            </a:r>
          </a:p>
          <a:p>
            <a:endParaRPr lang="pt-BR" dirty="0" smtClean="0"/>
          </a:p>
          <a:p>
            <a:r>
              <a:rPr lang="pt-BR" dirty="0" smtClean="0"/>
              <a:t>Agosto de 1951: </a:t>
            </a:r>
            <a:r>
              <a:rPr lang="pt-BR" dirty="0"/>
              <a:t>governo toma medida via SUMOC para tornar mais restritiva o licenciamento das importações através da CEXIM</a:t>
            </a:r>
          </a:p>
          <a:p>
            <a:endParaRPr lang="pt-BR" dirty="0" smtClean="0"/>
          </a:p>
          <a:p>
            <a:r>
              <a:rPr lang="pt-BR" dirty="0" smtClean="0"/>
              <a:t>Dezembro </a:t>
            </a:r>
            <a:r>
              <a:rPr lang="pt-BR" dirty="0"/>
              <a:t>de 1951: havia um déficit externo, faltavam US$ 27 </a:t>
            </a:r>
            <a:r>
              <a:rPr lang="pt-BR" dirty="0" smtClean="0"/>
              <a:t>milhões</a:t>
            </a:r>
          </a:p>
          <a:p>
            <a:endParaRPr lang="pt-BR" dirty="0"/>
          </a:p>
          <a:p>
            <a:r>
              <a:rPr lang="pt-BR" dirty="0" smtClean="0"/>
              <a:t>Qual foi o erro? “Gap” entre o período de concessão da licença para importar e a concretização da importação. Licença para importar tinha validade de 6 meses. </a:t>
            </a:r>
            <a:endParaRPr lang="pt-BR" dirty="0"/>
          </a:p>
          <a:p>
            <a:endParaRPr lang="pt-BR" dirty="0"/>
          </a:p>
        </p:txBody>
      </p:sp>
    </p:spTree>
    <p:extLst>
      <p:ext uri="{BB962C8B-B14F-4D97-AF65-F5344CB8AC3E}">
        <p14:creationId xmlns:p14="http://schemas.microsoft.com/office/powerpoint/2010/main" val="3294050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Rumo ao novo ministério (1953)</a:t>
            </a:r>
            <a:endParaRPr lang="pt-BR" dirty="0"/>
          </a:p>
        </p:txBody>
      </p:sp>
      <p:sp>
        <p:nvSpPr>
          <p:cNvPr id="3" name="Espaço Reservado para Conteúdo 2"/>
          <p:cNvSpPr>
            <a:spLocks noGrp="1"/>
          </p:cNvSpPr>
          <p:nvPr>
            <p:ph sz="quarter" idx="1"/>
          </p:nvPr>
        </p:nvSpPr>
        <p:spPr/>
        <p:txBody>
          <a:bodyPr>
            <a:normAutofit/>
          </a:bodyPr>
          <a:lstStyle/>
          <a:p>
            <a:r>
              <a:rPr lang="pt-BR" dirty="0" smtClean="0"/>
              <a:t>A estratégia Campos Sales (ortodoxa) não havia gerado os resultados esperados. Assume a Fazenda o diplomata Osvaldo Aranha. </a:t>
            </a:r>
          </a:p>
          <a:p>
            <a:endParaRPr lang="pt-BR" dirty="0"/>
          </a:p>
          <a:p>
            <a:r>
              <a:rPr lang="pt-BR" dirty="0" smtClean="0"/>
              <a:t>Fim da doutrina Truman: elege-se, em 1952, para presidente dos EUA o General </a:t>
            </a:r>
            <a:r>
              <a:rPr lang="pt-BR" dirty="0" err="1" smtClean="0"/>
              <a:t>Eisenhower</a:t>
            </a:r>
            <a:r>
              <a:rPr lang="pt-BR" dirty="0" smtClean="0"/>
              <a:t>. </a:t>
            </a:r>
          </a:p>
          <a:p>
            <a:endParaRPr lang="pt-BR" dirty="0"/>
          </a:p>
          <a:p>
            <a:r>
              <a:rPr lang="pt-BR" dirty="0" smtClean="0"/>
              <a:t>Vargas “perde” nas urnas as principais prefeituras do país, principalmente a de São Paulo, para João </a:t>
            </a:r>
            <a:r>
              <a:rPr lang="pt-BR" dirty="0" err="1" smtClean="0"/>
              <a:t>Goullart</a:t>
            </a:r>
            <a:r>
              <a:rPr lang="pt-BR" dirty="0" smtClean="0"/>
              <a:t>.</a:t>
            </a:r>
            <a:endParaRPr lang="pt-BR" dirty="0"/>
          </a:p>
        </p:txBody>
      </p:sp>
    </p:spTree>
    <p:extLst>
      <p:ext uri="{BB962C8B-B14F-4D97-AF65-F5344CB8AC3E}">
        <p14:creationId xmlns:p14="http://schemas.microsoft.com/office/powerpoint/2010/main" val="15101422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objetivo de Aranha</a:t>
            </a:r>
            <a:endParaRPr lang="pt-BR" dirty="0"/>
          </a:p>
        </p:txBody>
      </p:sp>
      <p:sp>
        <p:nvSpPr>
          <p:cNvPr id="3" name="Espaço Reservado para Conteúdo 2"/>
          <p:cNvSpPr>
            <a:spLocks noGrp="1"/>
          </p:cNvSpPr>
          <p:nvPr>
            <p:ph sz="quarter" idx="1"/>
          </p:nvPr>
        </p:nvSpPr>
        <p:spPr/>
        <p:txBody>
          <a:bodyPr/>
          <a:lstStyle/>
          <a:p>
            <a:endParaRPr lang="pt-BR" dirty="0" smtClean="0"/>
          </a:p>
          <a:p>
            <a:r>
              <a:rPr lang="pt-BR" dirty="0" smtClean="0"/>
              <a:t>Acabar com a crise cambial, aumentar as exportações, conter as importações não essenciais ao mesmo tempo em que se buscava resgatar as contas públicas de um vultoso déficit orçamentário, sem no entanto impactar de modo significativo a inflação. </a:t>
            </a:r>
            <a:endParaRPr lang="pt-BR" dirty="0"/>
          </a:p>
        </p:txBody>
      </p:sp>
    </p:spTree>
    <p:extLst>
      <p:ext uri="{BB962C8B-B14F-4D97-AF65-F5344CB8AC3E}">
        <p14:creationId xmlns:p14="http://schemas.microsoft.com/office/powerpoint/2010/main" val="37763823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778098"/>
          </a:xfrm>
        </p:spPr>
        <p:txBody>
          <a:bodyPr/>
          <a:lstStyle/>
          <a:p>
            <a:r>
              <a:rPr lang="pt-BR" dirty="0" smtClean="0"/>
              <a:t>A Instrução 70 da SUMOC</a:t>
            </a:r>
            <a:endParaRPr lang="pt-BR" dirty="0"/>
          </a:p>
        </p:txBody>
      </p:sp>
      <p:sp>
        <p:nvSpPr>
          <p:cNvPr id="3" name="Espaço Reservado para Conteúdo 2"/>
          <p:cNvSpPr>
            <a:spLocks noGrp="1"/>
          </p:cNvSpPr>
          <p:nvPr>
            <p:ph sz="quarter" idx="1"/>
          </p:nvPr>
        </p:nvSpPr>
        <p:spPr>
          <a:xfrm>
            <a:off x="395536" y="1600200"/>
            <a:ext cx="8291264" cy="4781128"/>
          </a:xfrm>
        </p:spPr>
        <p:txBody>
          <a:bodyPr>
            <a:normAutofit lnSpcReduction="10000"/>
          </a:bodyPr>
          <a:lstStyle/>
          <a:p>
            <a:r>
              <a:rPr lang="pt-BR" dirty="0" smtClean="0"/>
              <a:t>Criada em 9 de outubro de 1953 dividia a taxa de câmbio em basicamente duas frentes</a:t>
            </a:r>
          </a:p>
          <a:p>
            <a:endParaRPr lang="pt-BR" dirty="0"/>
          </a:p>
          <a:p>
            <a:r>
              <a:rPr lang="pt-BR" dirty="0" smtClean="0"/>
              <a:t>Demanda por cambiáveis: 5 taxas</a:t>
            </a:r>
          </a:p>
          <a:p>
            <a:endParaRPr lang="pt-BR" dirty="0"/>
          </a:p>
          <a:p>
            <a:r>
              <a:rPr lang="pt-BR" dirty="0" smtClean="0"/>
              <a:t>Oferta de cambiáveis: 2 taxas</a:t>
            </a:r>
          </a:p>
          <a:p>
            <a:endParaRPr lang="pt-BR" dirty="0"/>
          </a:p>
          <a:p>
            <a:r>
              <a:rPr lang="pt-BR" dirty="0" smtClean="0"/>
              <a:t>Banco do Brasil volta a ter o monopólio das divisas internacionais. Os bancos poderiam operar câmbio, mas as divisas provenientes de exportação necessariamente teriam de ser vendidas ao Banco do Brasil.</a:t>
            </a:r>
            <a:endParaRPr lang="pt-BR" dirty="0"/>
          </a:p>
        </p:txBody>
      </p:sp>
    </p:spTree>
    <p:extLst>
      <p:ext uri="{BB962C8B-B14F-4D97-AF65-F5344CB8AC3E}">
        <p14:creationId xmlns:p14="http://schemas.microsoft.com/office/powerpoint/2010/main" val="38130942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lcão Envidraçado">
  <a:themeElements>
    <a:clrScheme name="Balcão Envidraçado">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Balcão Envidraçado">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alcão Envidraçado">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164</TotalTime>
  <Words>730</Words>
  <Application>Microsoft Office PowerPoint</Application>
  <PresentationFormat>Apresentação na tela (4:3)</PresentationFormat>
  <Paragraphs>72</Paragraphs>
  <Slides>13</Slides>
  <Notes>0</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Balcão Envidraçado</vt:lpstr>
      <vt:lpstr>Instrução 70 da Sumoc</vt:lpstr>
      <vt:lpstr>Objetivos</vt:lpstr>
      <vt:lpstr>Cronologia</vt:lpstr>
      <vt:lpstr>Expectativas do segundo mandato</vt:lpstr>
      <vt:lpstr>Rumo a crise cambial </vt:lpstr>
      <vt:lpstr>A cronologia da crise</vt:lpstr>
      <vt:lpstr>Rumo ao novo ministério (1953)</vt:lpstr>
      <vt:lpstr>O objetivo de Aranha</vt:lpstr>
      <vt:lpstr>A Instrução 70 da SUMOC</vt:lpstr>
      <vt:lpstr>O lado da demanda de cambiáveis</vt:lpstr>
      <vt:lpstr>Apresentação do PowerPoint</vt:lpstr>
      <vt:lpstr>O lado da oferta de cambiáveis</vt:lpstr>
      <vt:lpstr>Questões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Instrução 70 da Sumoc</dc:title>
  <dc:creator>Usuário</dc:creator>
  <cp:lastModifiedBy>Usuário</cp:lastModifiedBy>
  <cp:revision>11</cp:revision>
  <dcterms:created xsi:type="dcterms:W3CDTF">2016-04-18T12:43:26Z</dcterms:created>
  <dcterms:modified xsi:type="dcterms:W3CDTF">2016-04-18T16:49:31Z</dcterms:modified>
</cp:coreProperties>
</file>