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462" r:id="rId3"/>
    <p:sldId id="471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263" r:id="rId13"/>
    <p:sldId id="264" r:id="rId14"/>
    <p:sldId id="486" r:id="rId15"/>
    <p:sldId id="487" r:id="rId16"/>
    <p:sldId id="416" r:id="rId17"/>
    <p:sldId id="435" r:id="rId18"/>
    <p:sldId id="453" r:id="rId19"/>
    <p:sldId id="454" r:id="rId20"/>
    <p:sldId id="455" r:id="rId21"/>
    <p:sldId id="475" r:id="rId22"/>
    <p:sldId id="456" r:id="rId23"/>
    <p:sldId id="275" r:id="rId24"/>
    <p:sldId id="484" r:id="rId25"/>
    <p:sldId id="485" r:id="rId26"/>
    <p:sldId id="436" r:id="rId27"/>
    <p:sldId id="472" r:id="rId28"/>
    <p:sldId id="279" r:id="rId29"/>
    <p:sldId id="488" r:id="rId30"/>
    <p:sldId id="490" r:id="rId31"/>
    <p:sldId id="491" r:id="rId32"/>
    <p:sldId id="517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16" r:id="rId56"/>
    <p:sldId id="518" r:id="rId57"/>
    <p:sldId id="519" r:id="rId58"/>
    <p:sldId id="520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287" r:id="rId67"/>
    <p:sldId id="288" r:id="rId68"/>
    <p:sldId id="289" r:id="rId69"/>
    <p:sldId id="291" r:id="rId70"/>
    <p:sldId id="290" r:id="rId71"/>
    <p:sldId id="521" r:id="rId72"/>
    <p:sldId id="483" r:id="rId73"/>
    <p:sldId id="433" r:id="rId7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4684" autoAdjust="0"/>
  </p:normalViewPr>
  <p:slideViewPr>
    <p:cSldViewPr>
      <p:cViewPr varScale="1">
        <p:scale>
          <a:sx n="115" d="100"/>
          <a:sy n="115" d="100"/>
        </p:scale>
        <p:origin x="-11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Relationship Id="rId2" Type="http://schemas.openxmlformats.org/officeDocument/2006/relationships/slide" Target="slides/slide7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Caio\Meus%20documentos\Downloads\dwnl_1295373419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Plan1!$P$6</c:f>
              <c:strCache>
                <c:ptCount val="1"/>
                <c:pt idx="0">
                  <c:v>% das Exportações</c:v>
                </c:pt>
              </c:strCache>
            </c:strRef>
          </c:tx>
          <c:invertIfNegative val="0"/>
          <c:cat>
            <c:numRef>
              <c:f>Plan1!$A$5:$O$5</c:f>
              <c:numCache>
                <c:formatCode>General</c:formatCode>
                <c:ptCount val="1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</c:numCache>
            </c:numRef>
          </c:cat>
          <c:val>
            <c:numRef>
              <c:f>Plan1!$A$6:$O$6</c:f>
              <c:numCache>
                <c:formatCode>0.0%</c:formatCode>
                <c:ptCount val="15"/>
                <c:pt idx="0">
                  <c:v>0.270995873375507</c:v>
                </c:pt>
                <c:pt idx="1">
                  <c:v>0.297064799570051</c:v>
                </c:pt>
                <c:pt idx="2">
                  <c:v>0.317117398210586</c:v>
                </c:pt>
                <c:pt idx="3">
                  <c:v>0.312442869899463</c:v>
                </c:pt>
                <c:pt idx="4">
                  <c:v>0.355613680274673</c:v>
                </c:pt>
                <c:pt idx="5">
                  <c:v>0.331478043435497</c:v>
                </c:pt>
                <c:pt idx="6">
                  <c:v>0.31261202512383</c:v>
                </c:pt>
                <c:pt idx="7">
                  <c:v>0.298688177092432</c:v>
                </c:pt>
                <c:pt idx="8">
                  <c:v>0.299614381283331</c:v>
                </c:pt>
                <c:pt idx="9">
                  <c:v>0.318394994538595</c:v>
                </c:pt>
                <c:pt idx="10">
                  <c:v>0.303832033714247</c:v>
                </c:pt>
                <c:pt idx="11">
                  <c:v>0.29106919568395</c:v>
                </c:pt>
                <c:pt idx="12">
                  <c:v>0.260835703744123</c:v>
                </c:pt>
                <c:pt idx="13">
                  <c:v>0.236962991213416</c:v>
                </c:pt>
                <c:pt idx="14">
                  <c:v>0.22590941022281</c:v>
                </c:pt>
              </c:numCache>
            </c:numRef>
          </c:val>
        </c:ser>
        <c:ser>
          <c:idx val="1"/>
          <c:order val="1"/>
          <c:tx>
            <c:strRef>
              <c:f>Plan1!$P$7</c:f>
              <c:strCache>
                <c:ptCount val="1"/>
                <c:pt idx="0">
                  <c:v>% das Importações</c:v>
                </c:pt>
              </c:strCache>
            </c:strRef>
          </c:tx>
          <c:invertIfNegative val="0"/>
          <c:cat>
            <c:numRef>
              <c:f>Plan1!$A$5:$O$5</c:f>
              <c:numCache>
                <c:formatCode>General</c:formatCode>
                <c:ptCount val="1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</c:numCache>
            </c:numRef>
          </c:cat>
          <c:val>
            <c:numRef>
              <c:f>Plan1!$A$7:$O$7</c:f>
              <c:numCache>
                <c:formatCode>0.0%</c:formatCode>
                <c:ptCount val="15"/>
                <c:pt idx="0">
                  <c:v>0.843778133349756</c:v>
                </c:pt>
                <c:pt idx="1">
                  <c:v>0.876565973528154</c:v>
                </c:pt>
                <c:pt idx="2">
                  <c:v>0.893945468002007</c:v>
                </c:pt>
                <c:pt idx="3">
                  <c:v>0.889258185388209</c:v>
                </c:pt>
                <c:pt idx="4">
                  <c:v>0.879779726296014</c:v>
                </c:pt>
                <c:pt idx="5">
                  <c:v>0.885203366127534</c:v>
                </c:pt>
                <c:pt idx="6">
                  <c:v>0.860498644589966</c:v>
                </c:pt>
                <c:pt idx="7">
                  <c:v>0.838822406876321</c:v>
                </c:pt>
                <c:pt idx="8">
                  <c:v>0.821597853004463</c:v>
                </c:pt>
                <c:pt idx="9">
                  <c:v>0.82582488815378</c:v>
                </c:pt>
                <c:pt idx="10">
                  <c:v>0.821775931299843</c:v>
                </c:pt>
                <c:pt idx="11">
                  <c:v>0.828628005999481</c:v>
                </c:pt>
                <c:pt idx="12">
                  <c:v>0.82671540700523</c:v>
                </c:pt>
                <c:pt idx="13">
                  <c:v>0.861054205420686</c:v>
                </c:pt>
                <c:pt idx="14">
                  <c:v>0.875881603353118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3009864"/>
        <c:axId val="-2123017096"/>
      </c:barChart>
      <c:catAx>
        <c:axId val="-212300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3017096"/>
        <c:crosses val="autoZero"/>
        <c:auto val="1"/>
        <c:lblAlgn val="ctr"/>
        <c:lblOffset val="100"/>
        <c:noMultiLvlLbl val="0"/>
      </c:catAx>
      <c:valAx>
        <c:axId val="-212301709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-2123009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804763" indent="-309524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238098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733337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228576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723815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3219054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714293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4209532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EE47979-06BC-4941-B587-7726702BF570}" type="slidenum">
              <a:rPr lang="pt-BR" sz="1100" smtClean="0">
                <a:latin typeface="Times New Roman" pitchFamily="18" charset="0"/>
              </a:rPr>
              <a:pPr/>
              <a:t>14</a:t>
            </a:fld>
            <a:endParaRPr lang="pt-BR" sz="1100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0816"/>
            <a:ext cx="5679440" cy="4606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804763" indent="-309524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238098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733337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228576" indent="-247620" defTabSz="82539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723815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3219054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714293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4209532" indent="-247620" defTabSz="82539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8DE2EC1-9BEA-46B2-A44F-3FBD3AD43E02}" type="slidenum">
              <a:rPr lang="pt-BR" sz="1100" smtClean="0">
                <a:latin typeface="Times New Roman" pitchFamily="18" charset="0"/>
              </a:rPr>
              <a:pPr/>
              <a:t>15</a:t>
            </a:fld>
            <a:endParaRPr lang="pt-BR" sz="110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0816"/>
            <a:ext cx="5679440" cy="4606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168B32-04E9-4CBC-971C-0EFFACB227F9}" type="slidenum">
              <a:rPr lang="pt-BR" smtClean="0">
                <a:latin typeface="Comic Sans MS" pitchFamily="66" charset="0"/>
              </a:rPr>
              <a:pPr eaLnBrk="1" hangingPunct="1"/>
              <a:t>16</a:t>
            </a:fld>
            <a:endParaRPr lang="pt-BR" smtClean="0">
              <a:latin typeface="Comic Sans MS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13" y="4860692"/>
            <a:ext cx="5205277" cy="46057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3.jpeg"/><Relationship Id="rId9" Type="http://schemas.openxmlformats.org/officeDocument/2006/relationships/image" Target="../media/image5.jpeg"/><Relationship Id="rId10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5.jpeg"/><Relationship Id="rId7" Type="http://schemas.openxmlformats.org/officeDocument/2006/relationships/image" Target="../media/image10.jpeg"/><Relationship Id="rId8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10.jpeg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ingtecfea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Gestão</a:t>
            </a:r>
            <a:r>
              <a:rPr lang="pt-BR" sz="3200" b="1" baseline="0" dirty="0" smtClean="0">
                <a:solidFill>
                  <a:schemeClr val="tx2">
                    <a:lumMod val="75000"/>
                  </a:schemeClr>
                </a:solidFill>
              </a:rPr>
              <a:t> da Inovação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GESTÃO</a:t>
            </a:r>
            <a:r>
              <a:rPr lang="pt-BR" sz="1200" b="1" baseline="0" dirty="0" smtClean="0">
                <a:solidFill>
                  <a:schemeClr val="bg2">
                    <a:lumMod val="25000"/>
                  </a:schemeClr>
                </a:solidFill>
              </a:rPr>
              <a:t> DA INOVAÇÃO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072" y="915851"/>
            <a:ext cx="7773400" cy="1361021"/>
          </a:xfrm>
        </p:spPr>
        <p:txBody>
          <a:bodyPr anchor="t"/>
          <a:lstStyle>
            <a:lvl1pPr algn="l">
              <a:defRPr sz="3600" b="1" cap="none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695724" y="6606539"/>
            <a:ext cx="448276" cy="251461"/>
          </a:xfrm>
          <a:prstGeom prst="rect">
            <a:avLst/>
          </a:prstGeom>
        </p:spPr>
        <p:txBody>
          <a:bodyPr lIns="82333" tIns="41166" rIns="82333" bIns="41166"/>
          <a:lstStyle/>
          <a:p>
            <a:fld id="{B1B024E8-4EB8-4A8F-8081-11272BA9E8BB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9" name="Imagem 8" descr="Fita_video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8775554" y="3648953"/>
            <a:ext cx="368447" cy="412445"/>
          </a:xfrm>
          <a:prstGeom prst="rect">
            <a:avLst/>
          </a:prstGeom>
        </p:spPr>
      </p:pic>
      <p:pic>
        <p:nvPicPr>
          <p:cNvPr id="10" name="Imagem 9" descr="Fita_video-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8567245" y="3943023"/>
            <a:ext cx="458679" cy="118840"/>
          </a:xfrm>
          <a:prstGeom prst="rect">
            <a:avLst/>
          </a:prstGeom>
        </p:spPr>
      </p:pic>
      <p:pic>
        <p:nvPicPr>
          <p:cNvPr id="11" name="Imagem 10" descr="Fita_video-0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7712138" y="3945318"/>
            <a:ext cx="1157976" cy="978685"/>
          </a:xfrm>
          <a:prstGeom prst="rect">
            <a:avLst/>
          </a:prstGeom>
        </p:spPr>
      </p:pic>
      <p:pic>
        <p:nvPicPr>
          <p:cNvPr id="12" name="Imagem 11" descr="Fita_video-05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6891629" y="3499211"/>
            <a:ext cx="1353479" cy="1426082"/>
          </a:xfrm>
          <a:prstGeom prst="rect">
            <a:avLst/>
          </a:prstGeom>
        </p:spPr>
      </p:pic>
      <p:pic>
        <p:nvPicPr>
          <p:cNvPr id="13" name="Imagem 12" descr="Fita_video-06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4543083" y="3483788"/>
            <a:ext cx="3105482" cy="3362480"/>
          </a:xfrm>
          <a:prstGeom prst="rect">
            <a:avLst/>
          </a:prstGeom>
        </p:spPr>
      </p:pic>
      <p:pic>
        <p:nvPicPr>
          <p:cNvPr id="14" name="Imagem 13" descr="Fita_video-0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flipH="1">
            <a:off x="3536995" y="5166276"/>
            <a:ext cx="2338511" cy="1691725"/>
          </a:xfrm>
          <a:prstGeom prst="rect">
            <a:avLst/>
          </a:prstGeom>
        </p:spPr>
      </p:pic>
      <p:pic>
        <p:nvPicPr>
          <p:cNvPr id="15" name="Picture 3" descr="C:\Users\User\Desktop\tecnologia.jpg"/>
          <p:cNvPicPr>
            <a:picLocks noChangeArrowheads="1"/>
          </p:cNvPicPr>
          <p:nvPr userDrawn="1"/>
        </p:nvPicPr>
        <p:blipFill>
          <a:blip r:embed="rId8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6" name="Picture 4" descr="C:\Users\User\Desktop\tic.jpg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7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9" name="Picture 5" descr="C:\Users\User\Desktop\Sem título.jpg"/>
          <p:cNvPicPr>
            <a:picLocks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20" name="Picture 8" descr="figura5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https://www.facebook.com/ingtecUSP</a:t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-14511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GESTÃO DA INOVAÇÃO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25/02/15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igre.me/4voI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pCh-Id3alQc" TargetMode="External"/><Relationship Id="rId3" Type="http://schemas.openxmlformats.org/officeDocument/2006/relationships/image" Target="../media/image2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  <a:p>
            <a:pPr algn="ctr"/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INICIAIS E OPORTUNIDADES PARA INOVAÇÃO  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3888432" cy="1728192"/>
          </a:xfrm>
          <a:prstGeom prst="borderCallout1">
            <a:avLst>
              <a:gd name="adj1" fmla="val 48412"/>
              <a:gd name="adj2" fmla="val -5483"/>
              <a:gd name="adj3" fmla="val 70893"/>
              <a:gd name="adj4" fmla="val -548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783 milhões de pessoas ainda não têm acesso à água potável e apenas 63% dos habitantes do planeta tem acesso a saneamento.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7" name="Texto Explicativo 1 6"/>
          <p:cNvSpPr/>
          <p:nvPr/>
        </p:nvSpPr>
        <p:spPr>
          <a:xfrm>
            <a:off x="3419872" y="3068960"/>
            <a:ext cx="3888432" cy="2880320"/>
          </a:xfrm>
          <a:prstGeom prst="borderCallout1">
            <a:avLst>
              <a:gd name="adj1" fmla="val 51779"/>
              <a:gd name="adj2" fmla="val -6196"/>
              <a:gd name="adj3" fmla="val 79320"/>
              <a:gd name="adj4" fmla="val -2389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Desde 1860 os seres humanos lançaram 175 bilhões de toneladas de CO</a:t>
            </a:r>
            <a:r>
              <a:rPr lang="pt-BR" sz="1400" dirty="0" smtClean="0">
                <a:solidFill>
                  <a:schemeClr val="tx1"/>
                </a:solidFill>
              </a:rPr>
              <a:t>2</a:t>
            </a:r>
            <a:r>
              <a:rPr lang="pt-BR" dirty="0" smtClean="0">
                <a:solidFill>
                  <a:schemeClr val="tx1"/>
                </a:solidFill>
              </a:rPr>
              <a:t> na atmosfera.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 água do derretimento dos campos de gelo andinos ocorrido nos últimos doze anos seria suficiente para cobrir os EUA com uma camada de 3,3 cm de água.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381000" y="1196752"/>
            <a:ext cx="8458200" cy="4823048"/>
            <a:chOff x="144" y="1152"/>
            <a:chExt cx="5328" cy="2976"/>
          </a:xfrm>
        </p:grpSpPr>
        <p:sp>
          <p:nvSpPr>
            <p:cNvPr id="8210" name="Rectangle 1030"/>
            <p:cNvSpPr>
              <a:spLocks noChangeArrowheads="1"/>
            </p:cNvSpPr>
            <p:nvPr/>
          </p:nvSpPr>
          <p:spPr bwMode="auto">
            <a:xfrm>
              <a:off x="144" y="1152"/>
              <a:ext cx="5328" cy="29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8211" name="Rectangle 1032"/>
            <p:cNvSpPr>
              <a:spLocks noChangeArrowheads="1"/>
            </p:cNvSpPr>
            <p:nvPr/>
          </p:nvSpPr>
          <p:spPr bwMode="auto">
            <a:xfrm>
              <a:off x="144" y="1152"/>
              <a:ext cx="53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 sz="1800" b="0" dirty="0" smtClean="0">
                  <a:solidFill>
                    <a:schemeClr val="tx2"/>
                  </a:solidFill>
                </a:rPr>
                <a:t>INOVAÇÃO TECNOLÓGICA ... </a:t>
              </a:r>
              <a:endParaRPr lang="pt-BR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609600" y="1772816"/>
            <a:ext cx="8001000" cy="4018384"/>
            <a:chOff x="384" y="1584"/>
            <a:chExt cx="5040" cy="2064"/>
          </a:xfrm>
        </p:grpSpPr>
        <p:grpSp>
          <p:nvGrpSpPr>
            <p:cNvPr id="4" name="Group 1051"/>
            <p:cNvGrpSpPr>
              <a:grpSpLocks/>
            </p:cNvGrpSpPr>
            <p:nvPr/>
          </p:nvGrpSpPr>
          <p:grpSpPr bwMode="auto">
            <a:xfrm>
              <a:off x="384" y="1584"/>
              <a:ext cx="5040" cy="624"/>
              <a:chOff x="384" y="1584"/>
              <a:chExt cx="5040" cy="624"/>
            </a:xfrm>
          </p:grpSpPr>
          <p:sp>
            <p:nvSpPr>
              <p:cNvPr id="8207" name="Rectangle 1036" descr="CO-016-0455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1200" cy="624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8" name="Text Box 1027"/>
              <p:cNvSpPr txBox="1">
                <a:spLocks noChangeArrowheads="1"/>
              </p:cNvSpPr>
              <p:nvPr/>
            </p:nvSpPr>
            <p:spPr bwMode="auto">
              <a:xfrm>
                <a:off x="432" y="1652"/>
                <a:ext cx="3744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 smtClean="0">
                    <a:solidFill>
                      <a:schemeClr val="tx2"/>
                    </a:solidFill>
                  </a:rPr>
                  <a:t>... FERRAMENTA </a:t>
                </a:r>
                <a:r>
                  <a:rPr lang="pt-BR" sz="1500" dirty="0">
                    <a:solidFill>
                      <a:schemeClr val="tx2"/>
                    </a:solidFill>
                  </a:rPr>
                  <a:t>ESSENCIAL PARA AUMENTAR A PRODUTIVIDADE E COMPETITIVIDADE DAS ORGANIZAÇÕES </a:t>
                </a:r>
              </a:p>
            </p:txBody>
          </p:sp>
          <p:sp>
            <p:nvSpPr>
              <p:cNvPr id="8209" name="Rectangle 1033"/>
              <p:cNvSpPr>
                <a:spLocks noChangeArrowheads="1"/>
              </p:cNvSpPr>
              <p:nvPr/>
            </p:nvSpPr>
            <p:spPr bwMode="auto">
              <a:xfrm>
                <a:off x="384" y="158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" name="Group 1052"/>
            <p:cNvGrpSpPr>
              <a:grpSpLocks/>
            </p:cNvGrpSpPr>
            <p:nvPr/>
          </p:nvGrpSpPr>
          <p:grpSpPr bwMode="auto">
            <a:xfrm>
              <a:off x="384" y="2304"/>
              <a:ext cx="5040" cy="624"/>
              <a:chOff x="384" y="2304"/>
              <a:chExt cx="5040" cy="624"/>
            </a:xfrm>
          </p:grpSpPr>
          <p:sp>
            <p:nvSpPr>
              <p:cNvPr id="8204" name="Rectangle 1037" descr="Figura4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1178" cy="624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  <p:sp>
            <p:nvSpPr>
              <p:cNvPr id="8205" name="Text Box 1042"/>
              <p:cNvSpPr txBox="1">
                <a:spLocks noChangeArrowheads="1"/>
              </p:cNvSpPr>
              <p:nvPr/>
            </p:nvSpPr>
            <p:spPr bwMode="auto">
              <a:xfrm>
                <a:off x="432" y="2372"/>
                <a:ext cx="3744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 smtClean="0">
                    <a:solidFill>
                      <a:schemeClr val="tx2"/>
                    </a:solidFill>
                  </a:rPr>
                  <a:t>... IMPULSIONA </a:t>
                </a:r>
                <a:r>
                  <a:rPr lang="pt-BR" sz="1500" dirty="0">
                    <a:solidFill>
                      <a:schemeClr val="tx2"/>
                    </a:solidFill>
                  </a:rPr>
                  <a:t>O DESENVOLVIMENTO ECONÔMICO DE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>
                    <a:solidFill>
                      <a:schemeClr val="tx2"/>
                    </a:solidFill>
                  </a:rPr>
                  <a:t>REGIÕES E PAÍSES</a:t>
                </a:r>
              </a:p>
            </p:txBody>
          </p:sp>
          <p:sp>
            <p:nvSpPr>
              <p:cNvPr id="8206" name="Rectangle 1043"/>
              <p:cNvSpPr>
                <a:spLocks noChangeArrowheads="1"/>
              </p:cNvSpPr>
              <p:nvPr/>
            </p:nvSpPr>
            <p:spPr bwMode="auto">
              <a:xfrm>
                <a:off x="384" y="230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" name="Group 1053"/>
            <p:cNvGrpSpPr>
              <a:grpSpLocks/>
            </p:cNvGrpSpPr>
            <p:nvPr/>
          </p:nvGrpSpPr>
          <p:grpSpPr bwMode="auto">
            <a:xfrm>
              <a:off x="384" y="3024"/>
              <a:ext cx="5040" cy="624"/>
              <a:chOff x="384" y="3024"/>
              <a:chExt cx="5040" cy="624"/>
            </a:xfrm>
          </p:grpSpPr>
          <p:pic>
            <p:nvPicPr>
              <p:cNvPr id="8201" name="Picture 105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024"/>
                <a:ext cx="120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Text Box 1045"/>
              <p:cNvSpPr txBox="1">
                <a:spLocks noChangeArrowheads="1"/>
              </p:cNvSpPr>
              <p:nvPr/>
            </p:nvSpPr>
            <p:spPr bwMode="auto">
              <a:xfrm>
                <a:off x="432" y="3092"/>
                <a:ext cx="3744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 smtClean="0">
                    <a:solidFill>
                      <a:schemeClr val="tx2"/>
                    </a:solidFill>
                  </a:rPr>
                  <a:t>...PROMOVE </a:t>
                </a:r>
                <a:r>
                  <a:rPr lang="pt-BR" sz="1500" dirty="0">
                    <a:solidFill>
                      <a:schemeClr val="tx2"/>
                    </a:solidFill>
                  </a:rPr>
                  <a:t>A INTENSIFICAÇÃO DO USO DA INFORMAÇÃO </a:t>
                </a: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pt-BR" sz="1500" dirty="0">
                    <a:solidFill>
                      <a:schemeClr val="tx2"/>
                    </a:solidFill>
                  </a:rPr>
                  <a:t>E DO CONHECIMENTO</a:t>
                </a:r>
              </a:p>
            </p:txBody>
          </p:sp>
          <p:sp>
            <p:nvSpPr>
              <p:cNvPr id="8203" name="Rectangle 1046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5040" cy="62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1294" name="Text Box 1054"/>
          <p:cNvSpPr txBox="1">
            <a:spLocks noChangeArrowheads="1"/>
          </p:cNvSpPr>
          <p:nvPr/>
        </p:nvSpPr>
        <p:spPr bwMode="auto">
          <a:xfrm>
            <a:off x="76200" y="6400800"/>
            <a:ext cx="14838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b="0" dirty="0">
                <a:solidFill>
                  <a:schemeClr val="tx2"/>
                </a:solidFill>
              </a:rPr>
              <a:t>Tigre, (</a:t>
            </a:r>
            <a:r>
              <a:rPr lang="pt-BR" sz="1200" b="0" dirty="0" smtClean="0">
                <a:solidFill>
                  <a:schemeClr val="tx2"/>
                </a:solidFill>
              </a:rPr>
              <a:t>2006, 2009)</a:t>
            </a:r>
            <a:endParaRPr lang="pt-BR" sz="1200" b="0" dirty="0">
              <a:solidFill>
                <a:schemeClr val="tx2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INOVAR É PRECISO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1828800"/>
            <a:ext cx="8503603" cy="4191000"/>
            <a:chOff x="144" y="1008"/>
            <a:chExt cx="5277" cy="2736"/>
          </a:xfrm>
        </p:grpSpPr>
        <p:sp>
          <p:nvSpPr>
            <p:cNvPr id="9227" name="Rectangle 22"/>
            <p:cNvSpPr>
              <a:spLocks noChangeArrowheads="1"/>
            </p:cNvSpPr>
            <p:nvPr/>
          </p:nvSpPr>
          <p:spPr bwMode="auto">
            <a:xfrm>
              <a:off x="144" y="1008"/>
              <a:ext cx="5232" cy="273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04" y="1008"/>
              <a:ext cx="1917" cy="2736"/>
              <a:chOff x="2064" y="1008"/>
              <a:chExt cx="1917" cy="2448"/>
            </a:xfrm>
          </p:grpSpPr>
          <p:sp>
            <p:nvSpPr>
              <p:cNvPr id="9229" name="Rectangle 9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1872" cy="24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pt-BR" sz="2400" b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9230" name="Picture 8" descr="mapa_programas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3" y="1312"/>
                <a:ext cx="1778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1" name="Text Box 12"/>
              <p:cNvSpPr txBox="1">
                <a:spLocks noChangeArrowheads="1"/>
              </p:cNvSpPr>
              <p:nvPr/>
            </p:nvSpPr>
            <p:spPr bwMode="auto">
              <a:xfrm>
                <a:off x="2120" y="1106"/>
                <a:ext cx="175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pt-BR" sz="1800">
                    <a:solidFill>
                      <a:schemeClr val="tx2"/>
                    </a:solidFill>
                  </a:rPr>
                  <a:t>CENÁRIO BRASILEIRO</a:t>
                </a: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2000" y="1981200"/>
            <a:ext cx="4724400" cy="3856038"/>
            <a:chOff x="480" y="1074"/>
            <a:chExt cx="2976" cy="2429"/>
          </a:xfrm>
        </p:grpSpPr>
        <p:sp>
          <p:nvSpPr>
            <p:cNvPr id="9222" name="Rectangle 15"/>
            <p:cNvSpPr>
              <a:spLocks noChangeArrowheads="1"/>
            </p:cNvSpPr>
            <p:nvPr/>
          </p:nvSpPr>
          <p:spPr bwMode="auto">
            <a:xfrm>
              <a:off x="480" y="1074"/>
              <a:ext cx="2976" cy="38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>
                  <a:solidFill>
                    <a:schemeClr val="tx2"/>
                  </a:solidFill>
                </a:rPr>
                <a:t>VOLUME CRESCENTE DE PRODUÇÃO CIENTÍFICA E ESCASSEZ DE INOVAÇÕES</a:t>
              </a:r>
            </a:p>
          </p:txBody>
        </p:sp>
        <p:sp>
          <p:nvSpPr>
            <p:cNvPr id="9223" name="Rectangle 17"/>
            <p:cNvSpPr>
              <a:spLocks noChangeArrowheads="1"/>
            </p:cNvSpPr>
            <p:nvPr/>
          </p:nvSpPr>
          <p:spPr bwMode="auto">
            <a:xfrm>
              <a:off x="480" y="1578"/>
              <a:ext cx="2976" cy="225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 dirty="0">
                  <a:solidFill>
                    <a:schemeClr val="tx2"/>
                  </a:solidFill>
                </a:rPr>
                <a:t>CULTURA DE PROPRIEDADE INTELECTUAL INCIPIENTE</a:t>
              </a:r>
            </a:p>
          </p:txBody>
        </p:sp>
        <p:sp>
          <p:nvSpPr>
            <p:cNvPr id="9224" name="Rectangle 19"/>
            <p:cNvSpPr>
              <a:spLocks noChangeArrowheads="1"/>
            </p:cNvSpPr>
            <p:nvPr/>
          </p:nvSpPr>
          <p:spPr bwMode="auto">
            <a:xfrm>
              <a:off x="480" y="2592"/>
              <a:ext cx="2976" cy="38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spcAft>
                  <a:spcPct val="3000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pt-BR" sz="1500">
                  <a:solidFill>
                    <a:schemeClr val="tx2"/>
                  </a:solidFill>
                </a:rPr>
                <a:t>BAIXO ENVOLVIMENTO DAS UNIVERSIDADES E EMPRESAS COM A CULTURA PATENTÁRIA</a:t>
              </a:r>
            </a:p>
          </p:txBody>
        </p:sp>
        <p:sp>
          <p:nvSpPr>
            <p:cNvPr id="9225" name="Rectangle 20"/>
            <p:cNvSpPr>
              <a:spLocks noChangeArrowheads="1"/>
            </p:cNvSpPr>
            <p:nvPr/>
          </p:nvSpPr>
          <p:spPr bwMode="auto">
            <a:xfrm>
              <a:off x="480" y="2031"/>
              <a:ext cx="2976" cy="349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sz="1500" dirty="0">
                  <a:solidFill>
                    <a:schemeClr val="tx2"/>
                  </a:solidFill>
                </a:rPr>
                <a:t>POUCO INCENTIVO A FIXAÇÃO DE DOUTORES EM EMPRESAS</a:t>
              </a:r>
            </a:p>
          </p:txBody>
        </p:sp>
        <p:sp>
          <p:nvSpPr>
            <p:cNvPr id="9226" name="Rectangle 21"/>
            <p:cNvSpPr>
              <a:spLocks noChangeArrowheads="1"/>
            </p:cNvSpPr>
            <p:nvPr/>
          </p:nvSpPr>
          <p:spPr bwMode="auto">
            <a:xfrm>
              <a:off x="480" y="3120"/>
              <a:ext cx="2976" cy="383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  <a:buClr>
                  <a:srgbClr val="FFFFFF"/>
                </a:buClr>
                <a:buFont typeface="Wingdings" pitchFamily="2" charset="2"/>
                <a:buNone/>
              </a:pPr>
              <a:r>
                <a:rPr lang="en-GB" sz="1500">
                  <a:solidFill>
                    <a:schemeClr val="tx2"/>
                  </a:solidFill>
                </a:rPr>
                <a:t>VOLUME DE PROJETOS COOPERATIVOS E-U  AINDA POUCO EXPRESSIVO</a:t>
              </a:r>
            </a:p>
          </p:txBody>
        </p:sp>
      </p:grp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76200" y="6400800"/>
            <a:ext cx="2575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400" b="0">
                <a:solidFill>
                  <a:schemeClr val="tx2"/>
                </a:solidFill>
                <a:cs typeface="Times New Roman" pitchFamily="18" charset="0"/>
              </a:rPr>
              <a:t>BRITO-CRUZ, (1999); MCT (2010)</a:t>
            </a: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INOVAR É PRECISO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14400" y="6400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003366"/>
                </a:solidFill>
                <a:latin typeface="Arial" charset="0"/>
              </a:rPr>
              <a:t>Fonte(s</a:t>
            </a:r>
            <a:r>
              <a:rPr lang="pt-BR" sz="1200" b="1" dirty="0" smtClean="0">
                <a:solidFill>
                  <a:srgbClr val="003366"/>
                </a:solidFill>
                <a:latin typeface="Arial" charset="0"/>
              </a:rPr>
              <a:t>)</a:t>
            </a:r>
            <a:r>
              <a:rPr lang="pt-BR" sz="1200" dirty="0" smtClean="0">
                <a:solidFill>
                  <a:srgbClr val="003366"/>
                </a:solidFill>
                <a:latin typeface="Arial" charset="0"/>
              </a:rPr>
              <a:t>:</a:t>
            </a:r>
            <a:r>
              <a:rPr lang="pt-BR" sz="1200" dirty="0" smtClean="0"/>
              <a:t> </a:t>
            </a:r>
            <a:r>
              <a:rPr lang="pt-BR" sz="1200" dirty="0" smtClean="0">
                <a:solidFill>
                  <a:srgbClr val="003366"/>
                </a:solidFill>
                <a:latin typeface="Arial" charset="0"/>
              </a:rPr>
              <a:t>Coordenação de Aperfeiçoamento de Pessoal de Nível Superior (CAPES)</a:t>
            </a:r>
          </a:p>
          <a:p>
            <a:r>
              <a:rPr lang="pt-BR" sz="1200" dirty="0" smtClean="0">
                <a:solidFill>
                  <a:srgbClr val="003366"/>
                </a:solidFill>
                <a:latin typeface="Arial" charset="0"/>
              </a:rPr>
              <a:t>E</a:t>
            </a:r>
            <a:r>
              <a:rPr lang="pt-BR" sz="1200" b="1" dirty="0" smtClean="0">
                <a:solidFill>
                  <a:srgbClr val="003366"/>
                </a:solidFill>
                <a:latin typeface="Arial" charset="0"/>
              </a:rPr>
              <a:t>laboração</a:t>
            </a:r>
            <a:r>
              <a:rPr lang="pt-BR" sz="1200" dirty="0">
                <a:solidFill>
                  <a:srgbClr val="003366"/>
                </a:solidFill>
                <a:latin typeface="Arial" charset="0"/>
              </a:rPr>
              <a:t>: Coordenação-Geral de Indicadores - ASCAV/SEXEC - Ministério da Ciência e Tecnologia. 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219200" y="1124744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200" b="1" dirty="0">
                <a:solidFill>
                  <a:srgbClr val="003366"/>
                </a:solidFill>
                <a:latin typeface="Arial" charset="0"/>
              </a:rPr>
              <a:t>VINTE PAÍSES COM MAIOR NÚMERO DE ARTIGOS PUBLICADOS EM PERIÓDICOS CIENTÍFICOS INDEXADOS NO INSTITUTE FOR SCIENTIFIC INFORMATION (ISI</a:t>
            </a:r>
            <a:r>
              <a:rPr lang="pt-BR" sz="1200" b="1" dirty="0" smtClean="0">
                <a:solidFill>
                  <a:srgbClr val="003366"/>
                </a:solidFill>
                <a:latin typeface="Arial" charset="0"/>
              </a:rPr>
              <a:t>) </a:t>
            </a:r>
            <a:r>
              <a:rPr lang="pt-BR" sz="1200" dirty="0" smtClean="0">
                <a:solidFill>
                  <a:srgbClr val="003366"/>
                </a:solidFill>
                <a:latin typeface="Arial" charset="0"/>
              </a:rPr>
              <a:t> </a:t>
            </a:r>
            <a:endParaRPr lang="pt-BR" sz="120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1509" name="Picture 6" descr="C:\Users\User\Desktop\Sem títu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824"/>
            <a:ext cx="7488238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COMPARAÇÕES ENTRE PAÍSES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611560" y="458112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83568" y="23488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914400" y="1355725"/>
            <a:ext cx="800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500" b="1" dirty="0">
                <a:solidFill>
                  <a:srgbClr val="003366"/>
                </a:solidFill>
                <a:latin typeface="Arial" charset="0"/>
              </a:rPr>
              <a:t>PEDIDOS DE PATENTES DE INVENÇÃO DEPOSITADOS NO ESCRITÓRIO DE MARCAS E PATENTES DOS ESTADOS UNIDOS DA AMÉRICA, ALGUNS PAÍSES</a:t>
            </a:r>
            <a:r>
              <a:rPr lang="pt-BR" sz="1500" b="1" dirty="0" smtClean="0">
                <a:solidFill>
                  <a:srgbClr val="003366"/>
                </a:solidFill>
                <a:latin typeface="Arial" charset="0"/>
              </a:rPr>
              <a:t>,</a:t>
            </a:r>
            <a:endParaRPr lang="pt-BR" sz="15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144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003366"/>
                </a:solidFill>
                <a:latin typeface="Arial" charset="0"/>
              </a:rPr>
              <a:t>Fonte(s)</a:t>
            </a:r>
            <a:r>
              <a:rPr lang="pt-BR" sz="1200" dirty="0">
                <a:solidFill>
                  <a:srgbClr val="003366"/>
                </a:solidFill>
                <a:latin typeface="Arial" charset="0"/>
              </a:rPr>
              <a:t>: </a:t>
            </a:r>
            <a:r>
              <a:rPr lang="pt-BR" sz="1200" dirty="0" err="1">
                <a:solidFill>
                  <a:srgbClr val="003366"/>
                </a:solidFill>
                <a:latin typeface="Arial" charset="0"/>
              </a:rPr>
              <a:t>United</a:t>
            </a:r>
            <a:r>
              <a:rPr lang="pt-BR" sz="1200" dirty="0">
                <a:solidFill>
                  <a:srgbClr val="003366"/>
                </a:solidFill>
                <a:latin typeface="Arial" charset="0"/>
              </a:rPr>
              <a:t> States Patente </a:t>
            </a:r>
            <a:r>
              <a:rPr lang="pt-BR" sz="1200" dirty="0" err="1">
                <a:solidFill>
                  <a:srgbClr val="003366"/>
                </a:solidFill>
                <a:latin typeface="Arial" charset="0"/>
              </a:rPr>
              <a:t>and</a:t>
            </a:r>
            <a:r>
              <a:rPr lang="pt-BR" sz="1200" dirty="0">
                <a:solidFill>
                  <a:srgbClr val="003366"/>
                </a:solidFill>
                <a:latin typeface="Arial" charset="0"/>
              </a:rPr>
              <a:t> Trademark Office (USPTO).</a:t>
            </a:r>
            <a:br>
              <a:rPr lang="pt-BR" sz="1200" dirty="0">
                <a:solidFill>
                  <a:srgbClr val="003366"/>
                </a:solidFill>
                <a:latin typeface="Arial" charset="0"/>
              </a:rPr>
            </a:br>
            <a:r>
              <a:rPr lang="pt-BR" sz="1200" b="1" dirty="0">
                <a:solidFill>
                  <a:srgbClr val="003366"/>
                </a:solidFill>
                <a:latin typeface="Arial" charset="0"/>
              </a:rPr>
              <a:t>Elaboração</a:t>
            </a:r>
            <a:r>
              <a:rPr lang="pt-BR" sz="1200" dirty="0">
                <a:solidFill>
                  <a:srgbClr val="003366"/>
                </a:solidFill>
                <a:latin typeface="Arial" charset="0"/>
              </a:rPr>
              <a:t>: Coordenação-Geral de Indicadores - ASCAV/SEXEC - Ministério da Ciência e Tecnologia. </a:t>
            </a:r>
          </a:p>
        </p:txBody>
      </p:sp>
      <p:pic>
        <p:nvPicPr>
          <p:cNvPr id="20485" name="Picture 6" descr="C:\Users\User\Desktop\Sem títu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5596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COMPARAÇÕES ENTRE PAÍSES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11560" y="53732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11560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7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640" y="3152750"/>
            <a:ext cx="6534299" cy="2724522"/>
            <a:chOff x="956" y="1680"/>
            <a:chExt cx="3844" cy="1950"/>
          </a:xfrm>
        </p:grpSpPr>
        <p:sp>
          <p:nvSpPr>
            <p:cNvPr id="4113" name="AutoShape 4" descr="42-15241710"/>
            <p:cNvSpPr>
              <a:spLocks noChangeArrowheads="1"/>
            </p:cNvSpPr>
            <p:nvPr/>
          </p:nvSpPr>
          <p:spPr bwMode="auto">
            <a:xfrm>
              <a:off x="960" y="1680"/>
              <a:ext cx="3840" cy="1824"/>
            </a:xfrm>
            <a:prstGeom prst="upArrowCallout">
              <a:avLst>
                <a:gd name="adj1" fmla="val 80604"/>
                <a:gd name="adj2" fmla="val 52632"/>
                <a:gd name="adj3" fmla="val 16338"/>
                <a:gd name="adj4" fmla="val 70616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>
              <a:off x="956" y="3273"/>
              <a:ext cx="3748" cy="3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b="1"/>
                <a:t>...INÚMEROS DESAFIOS DEVEM SER SUPERADOS...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3863975"/>
            <a:ext cx="9144000" cy="2994025"/>
            <a:chOff x="0" y="130"/>
            <a:chExt cx="5760" cy="1886"/>
          </a:xfrm>
        </p:grpSpPr>
        <p:sp>
          <p:nvSpPr>
            <p:cNvPr id="4106" name="AutoShape 7"/>
            <p:cNvSpPr>
              <a:spLocks noChangeArrowheads="1"/>
            </p:cNvSpPr>
            <p:nvPr/>
          </p:nvSpPr>
          <p:spPr bwMode="auto">
            <a:xfrm rot="10800000">
              <a:off x="204" y="1290"/>
              <a:ext cx="1406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3 h 21600"/>
                <a:gd name="T14" fmla="*/ 17099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AutoShape 8"/>
            <p:cNvSpPr>
              <a:spLocks noChangeArrowheads="1"/>
            </p:cNvSpPr>
            <p:nvPr/>
          </p:nvSpPr>
          <p:spPr bwMode="auto">
            <a:xfrm rot="10800000">
              <a:off x="4198" y="1290"/>
              <a:ext cx="1361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493 h 21600"/>
                <a:gd name="T14" fmla="*/ 1709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130"/>
              <a:ext cx="5760" cy="1886"/>
              <a:chOff x="0" y="164"/>
              <a:chExt cx="5760" cy="1819"/>
            </a:xfrm>
          </p:grpSpPr>
          <p:sp>
            <p:nvSpPr>
              <p:cNvPr id="4109" name="AutoShape 10"/>
              <p:cNvSpPr>
                <a:spLocks noChangeArrowheads="1"/>
              </p:cNvSpPr>
              <p:nvPr/>
            </p:nvSpPr>
            <p:spPr bwMode="auto">
              <a:xfrm>
                <a:off x="0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0" name="AutoShape 11"/>
              <p:cNvSpPr>
                <a:spLocks noChangeArrowheads="1"/>
              </p:cNvSpPr>
              <p:nvPr/>
            </p:nvSpPr>
            <p:spPr bwMode="auto">
              <a:xfrm flipH="1">
                <a:off x="4272" y="164"/>
                <a:ext cx="1488" cy="1819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1" name="Text Box 12"/>
              <p:cNvSpPr txBox="1">
                <a:spLocks noChangeArrowheads="1"/>
              </p:cNvSpPr>
              <p:nvPr/>
            </p:nvSpPr>
            <p:spPr bwMode="auto">
              <a:xfrm>
                <a:off x="0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CONHECIMENTO CIENTÍFICO</a:t>
                </a:r>
              </a:p>
            </p:txBody>
          </p:sp>
          <p:sp>
            <p:nvSpPr>
              <p:cNvPr id="4112" name="Text Box 13"/>
              <p:cNvSpPr txBox="1">
                <a:spLocks noChangeArrowheads="1"/>
              </p:cNvSpPr>
              <p:nvPr/>
            </p:nvSpPr>
            <p:spPr bwMode="auto">
              <a:xfrm>
                <a:off x="4368" y="1550"/>
                <a:ext cx="139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INOVAÇÃO </a:t>
                </a:r>
              </a:p>
              <a:p>
                <a:pPr algn="ctr">
                  <a:lnSpc>
                    <a:spcPct val="90000"/>
                  </a:lnSpc>
                  <a:buClr>
                    <a:srgbClr val="0000CC"/>
                  </a:buClr>
                  <a:buSzPct val="100000"/>
                  <a:buFont typeface="Wingdings" pitchFamily="2" charset="2"/>
                  <a:buNone/>
                </a:pPr>
                <a:r>
                  <a:rPr lang="en-GB" sz="1600" b="1">
                    <a:solidFill>
                      <a:srgbClr val="FFFFFF"/>
                    </a:solidFill>
                    <a:ea typeface="Lucida Sans Unicode" pitchFamily="34" charset="0"/>
                    <a:cs typeface="Lucida Sans Unicode" pitchFamily="34" charset="0"/>
                  </a:rPr>
                  <a:t>TECNOLÓGICA</a:t>
                </a:r>
              </a:p>
            </p:txBody>
          </p:sp>
        </p:grp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2513013" y="4556125"/>
            <a:ext cx="3887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375"/>
              </a:spcBef>
              <a:buClr>
                <a:srgbClr val="CC0000"/>
              </a:buClr>
              <a:buSzPct val="100000"/>
              <a:buFont typeface="Arial Black" pitchFamily="34" charset="0"/>
              <a:buNone/>
            </a:pPr>
            <a:endParaRPr lang="en-GB" sz="2500"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1547813" y="978055"/>
            <a:ext cx="6840537" cy="1471172"/>
          </a:xfrm>
          <a:prstGeom prst="rect">
            <a:avLst/>
          </a:prstGeom>
          <a:solidFill>
            <a:srgbClr val="00336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EMPRESAS BRASILEIRAS PRECISAM INOVAR PARA SE MANTEREM COMPETITIVAS NA ECONOMIA MUNDIAL</a:t>
            </a:r>
            <a:r>
              <a:rPr lang="pt-BR" sz="1400" b="1" dirty="0" smtClean="0">
                <a:solidFill>
                  <a:schemeClr val="bg1"/>
                </a:solidFill>
                <a:cs typeface="Arial" charset="0"/>
              </a:rPr>
              <a:t>;</a:t>
            </a:r>
          </a:p>
          <a:p>
            <a:pPr algn="ctr">
              <a:lnSpc>
                <a:spcPct val="140000"/>
              </a:lnSpc>
            </a:pPr>
            <a:endParaRPr lang="pt-BR" sz="800" b="1" dirty="0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140000"/>
              </a:lnSpc>
            </a:pP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AS UNIVERSIDADES BRASILEIRAS SÃO RESPONSÁVEIS POR </a:t>
            </a:r>
            <a:r>
              <a:rPr lang="pt-BR" sz="1400" b="1" dirty="0" smtClean="0">
                <a:solidFill>
                  <a:schemeClr val="bg1"/>
                </a:solidFill>
                <a:cs typeface="Arial" charset="0"/>
              </a:rPr>
              <a:t>3% </a:t>
            </a:r>
            <a:r>
              <a:rPr lang="pt-BR" sz="1400" b="1" dirty="0">
                <a:solidFill>
                  <a:schemeClr val="bg1"/>
                </a:solidFill>
                <a:cs typeface="Arial" charset="0"/>
              </a:rPr>
              <a:t>DO CONHECIMENTO GERADO NO MUNDO.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3203848" y="2405831"/>
            <a:ext cx="312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3366"/>
                </a:solidFill>
              </a:rPr>
              <a:t>...NO ENTANTO...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83768" y="5733256"/>
            <a:ext cx="4267200" cy="396875"/>
            <a:chOff x="1584" y="3504"/>
            <a:chExt cx="2688" cy="432"/>
          </a:xfrm>
        </p:grpSpPr>
        <p:sp>
          <p:nvSpPr>
            <p:cNvPr id="4104" name="Line 19"/>
            <p:cNvSpPr>
              <a:spLocks noChangeShapeType="1"/>
            </p:cNvSpPr>
            <p:nvPr/>
          </p:nvSpPr>
          <p:spPr bwMode="auto">
            <a:xfrm>
              <a:off x="1584" y="3936"/>
              <a:ext cx="26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Line 20"/>
            <p:cNvSpPr>
              <a:spLocks noChangeShapeType="1"/>
            </p:cNvSpPr>
            <p:nvPr/>
          </p:nvSpPr>
          <p:spPr bwMode="auto">
            <a:xfrm>
              <a:off x="2928" y="350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648072"/>
          </a:xfrm>
        </p:spPr>
        <p:txBody>
          <a:bodyPr/>
          <a:lstStyle/>
          <a:p>
            <a:r>
              <a:rPr lang="pt-BR" dirty="0"/>
              <a:t>INOVAR É PRECISO</a:t>
            </a:r>
          </a:p>
        </p:txBody>
      </p:sp>
    </p:spTree>
    <p:extLst>
      <p:ext uri="{BB962C8B-B14F-4D97-AF65-F5344CB8AC3E}">
        <p14:creationId xmlns:p14="http://schemas.microsoft.com/office/powerpoint/2010/main" val="5184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5" grpId="0" animBg="1" autoUpdateAnimBg="0"/>
      <p:bldP spid="1280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3366"/>
                </a:solidFill>
              </a:rPr>
              <a:t>SISTEMA NACIONAL DE INOVAÇÃO - </a:t>
            </a:r>
            <a:r>
              <a:rPr lang="pt-BR" dirty="0" smtClean="0">
                <a:solidFill>
                  <a:srgbClr val="003366"/>
                </a:solidFill>
              </a:rPr>
              <a:t>SNI</a:t>
            </a:r>
            <a:endParaRPr lang="pt-BR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550" y="1484313"/>
            <a:ext cx="8064500" cy="5040312"/>
            <a:chOff x="612" y="799"/>
            <a:chExt cx="5080" cy="344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12" y="935"/>
              <a:ext cx="5080" cy="3312"/>
            </a:xfrm>
            <a:prstGeom prst="rect">
              <a:avLst/>
            </a:prstGeom>
            <a:solidFill>
              <a:srgbClr val="FFCC99">
                <a:alpha val="34117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27" y="799"/>
              <a:ext cx="2268" cy="2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sz="2000">
                  <a:solidFill>
                    <a:srgbClr val="B7DBFF"/>
                  </a:solidFill>
                </a:rPr>
                <a:t>SISTEMA DE INOVAÇÃO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93" y="1117"/>
              <a:ext cx="4718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INFRAESTRUTURAL INSTITUCIONAL 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882" y="1616"/>
              <a:ext cx="2495" cy="1224"/>
              <a:chOff x="1973" y="1480"/>
              <a:chExt cx="2495" cy="1224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973" y="1480"/>
                <a:ext cx="2495" cy="1224"/>
              </a:xfrm>
              <a:prstGeom prst="rect">
                <a:avLst/>
              </a:prstGeom>
              <a:solidFill>
                <a:srgbClr val="003366">
                  <a:alpha val="47058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064" y="1570"/>
                <a:ext cx="2313" cy="227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AS EMPRESAS</a:t>
                </a: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064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PRODUTOS </a:t>
                </a: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243" y="1842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PROCESSOS</a:t>
                </a: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 DE</a:t>
                </a:r>
              </a:p>
              <a:p>
                <a:pPr algn="ctr"/>
                <a:r>
                  <a:rPr lang="pt-BR" sz="1500" b="1"/>
                  <a:t>MERCADO</a:t>
                </a: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3243" y="2251"/>
                <a:ext cx="1134" cy="363"/>
              </a:xfrm>
              <a:prstGeom prst="rect">
                <a:avLst/>
              </a:prstGeom>
              <a:solidFill>
                <a:srgbClr val="B7DBFF">
                  <a:alpha val="7294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t-BR" sz="1500" b="1"/>
                  <a:t>INOVAÇÃO</a:t>
                </a:r>
              </a:p>
              <a:p>
                <a:pPr algn="ctr"/>
                <a:r>
                  <a:rPr lang="pt-BR" sz="1500" b="1"/>
                  <a:t>ORGANIZACIONAL</a:t>
                </a: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626" y="2432"/>
              <a:ext cx="885" cy="1225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POLÍTICAS </a:t>
              </a:r>
            </a:p>
            <a:p>
              <a:pPr algn="ctr"/>
              <a:r>
                <a:rPr lang="pt-BR" sz="1500" b="1"/>
                <a:t>DE </a:t>
              </a:r>
            </a:p>
            <a:p>
              <a:pPr algn="ctr"/>
              <a:r>
                <a:rPr lang="pt-BR" sz="1500" b="1"/>
                <a:t>INOVAÇÃO 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107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EDUCAÇÃO E </a:t>
              </a:r>
            </a:p>
            <a:p>
              <a:pPr algn="ctr"/>
              <a:r>
                <a:rPr lang="pt-BR" sz="1500" b="1"/>
                <a:t>SISTEMA PÚBLICO</a:t>
              </a:r>
            </a:p>
            <a:p>
              <a:pPr algn="ctr"/>
              <a:r>
                <a:rPr lang="pt-BR" sz="1500" b="1"/>
                <a:t>DE PESQUISA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93" y="3067"/>
              <a:ext cx="1271" cy="590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OUTRAS </a:t>
              </a:r>
            </a:p>
            <a:p>
              <a:pPr algn="ctr"/>
              <a:r>
                <a:rPr lang="pt-BR" sz="1500" b="1"/>
                <a:t>FIRMAS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748" y="3884"/>
              <a:ext cx="4763" cy="272"/>
            </a:xfrm>
            <a:prstGeom prst="rect">
              <a:avLst/>
            </a:prstGeom>
            <a:solidFill>
              <a:srgbClr val="B7DBFF">
                <a:alpha val="47842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500" b="1"/>
                <a:t>DEMANDA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429" y="1479"/>
              <a:ext cx="0" cy="14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152" y="138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057" y="1479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608" y="2931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973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286" y="2840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429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742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103" y="3657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154" y="3339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377" y="261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377" y="3339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003366"/>
                </a:solidFill>
              </a:rPr>
              <a:t>(MANUAL DE OSLO, 2005)</a:t>
            </a:r>
          </a:p>
        </p:txBody>
      </p:sp>
    </p:spTree>
    <p:extLst>
      <p:ext uri="{BB962C8B-B14F-4D97-AF65-F5344CB8AC3E}">
        <p14:creationId xmlns:p14="http://schemas.microsoft.com/office/powerpoint/2010/main" val="276808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1555750"/>
            <a:ext cx="8137599" cy="2378077"/>
            <a:chOff x="612" y="980"/>
            <a:chExt cx="4990" cy="1498"/>
          </a:xfrm>
        </p:grpSpPr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748" y="1161"/>
              <a:ext cx="4808" cy="1134"/>
            </a:xfrm>
            <a:prstGeom prst="rect">
              <a:avLst/>
            </a:prstGeom>
            <a:solidFill>
              <a:srgbClr val="B7DBFF">
                <a:alpha val="27058"/>
              </a:srgb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 anchor="ctr"/>
            <a:lstStyle/>
            <a:p>
              <a:endParaRPr lang="pt-BR" sz="2000">
                <a:solidFill>
                  <a:schemeClr val="tx2"/>
                </a:solidFill>
              </a:endParaRPr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612" y="2032"/>
              <a:ext cx="4990" cy="44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pt-BR" sz="2000" dirty="0">
                  <a:solidFill>
                    <a:schemeClr val="tx2"/>
                  </a:solidFill>
                </a:rPr>
                <a:t>VISA MELHORAR O DESEMPENHO DE UMA EMPRESA </a:t>
              </a:r>
            </a:p>
            <a:p>
              <a:pPr marL="457200" indent="-457200" algn="ctr">
                <a:buFontTx/>
                <a:buChar char="•"/>
              </a:pPr>
              <a:endParaRPr lang="pt-BR" sz="2000" dirty="0">
                <a:solidFill>
                  <a:schemeClr val="tx2"/>
                </a:solidFill>
              </a:endParaRPr>
            </a:p>
          </p:txBody>
        </p:sp>
        <p:sp>
          <p:nvSpPr>
            <p:cNvPr id="13330" name="Rectangle 5"/>
            <p:cNvSpPr>
              <a:spLocks noChangeArrowheads="1"/>
            </p:cNvSpPr>
            <p:nvPr/>
          </p:nvSpPr>
          <p:spPr bwMode="auto">
            <a:xfrm>
              <a:off x="1791" y="980"/>
              <a:ext cx="2631" cy="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>
                  <a:solidFill>
                    <a:schemeClr val="tx2"/>
                  </a:solidFill>
                </a:rPr>
                <a:t>INOVAÇÃO </a:t>
              </a:r>
            </a:p>
          </p:txBody>
        </p:sp>
        <p:sp>
          <p:nvSpPr>
            <p:cNvPr id="13331" name="Rectangle 6"/>
            <p:cNvSpPr>
              <a:spLocks noChangeArrowheads="1"/>
            </p:cNvSpPr>
            <p:nvPr/>
          </p:nvSpPr>
          <p:spPr bwMode="auto">
            <a:xfrm>
              <a:off x="883" y="1434"/>
              <a:ext cx="4582" cy="6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2"/>
                  </a:solidFill>
                </a:rPr>
                <a:t>ENVOLVE INVESTIMENTO E A UTILIZAÇÃO DE NOVOS CONHECIMENTOS OU A COMBINAÇÃO NOVA DE CONHECIMENTOS EXISTENTES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8175" y="3716338"/>
            <a:ext cx="6048375" cy="358775"/>
            <a:chOff x="1202" y="2614"/>
            <a:chExt cx="3810" cy="226"/>
          </a:xfrm>
        </p:grpSpPr>
        <p:sp>
          <p:nvSpPr>
            <p:cNvPr id="13326" name="AutoShape 8"/>
            <p:cNvSpPr>
              <a:spLocks noChangeArrowheads="1"/>
            </p:cNvSpPr>
            <p:nvPr/>
          </p:nvSpPr>
          <p:spPr bwMode="auto">
            <a:xfrm>
              <a:off x="1202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7" name="AutoShape 9"/>
            <p:cNvSpPr>
              <a:spLocks noChangeArrowheads="1"/>
            </p:cNvSpPr>
            <p:nvPr/>
          </p:nvSpPr>
          <p:spPr bwMode="auto">
            <a:xfrm>
              <a:off x="4785" y="2614"/>
              <a:ext cx="227" cy="226"/>
            </a:xfrm>
            <a:prstGeom prst="downArrow">
              <a:avLst>
                <a:gd name="adj1" fmla="val 42731"/>
                <a:gd name="adj2" fmla="val 4955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71600" y="4364038"/>
            <a:ext cx="7561263" cy="1728787"/>
            <a:chOff x="748" y="2976"/>
            <a:chExt cx="4763" cy="1089"/>
          </a:xfrm>
        </p:grpSpPr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748" y="2976"/>
              <a:ext cx="4763" cy="1089"/>
            </a:xfrm>
            <a:prstGeom prst="rect">
              <a:avLst/>
            </a:prstGeom>
            <a:solidFill>
              <a:schemeClr val="tx1">
                <a:alpha val="52156"/>
              </a:schemeClr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793" y="3022"/>
              <a:ext cx="4672" cy="227"/>
            </a:xfrm>
            <a:prstGeom prst="rect">
              <a:avLst/>
            </a:prstGeom>
            <a:solidFill>
              <a:srgbClr val="7DA9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>
                  <a:solidFill>
                    <a:schemeClr val="tx2"/>
                  </a:solidFill>
                </a:rPr>
                <a:t>TIPOS DE INOVAÇÃO</a:t>
              </a:r>
              <a:r>
                <a:rPr lang="pt-BR" b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793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PRODUTO</a:t>
              </a:r>
            </a:p>
          </p:txBody>
        </p:sp>
        <p:sp>
          <p:nvSpPr>
            <p:cNvPr id="13323" name="Rectangle 14"/>
            <p:cNvSpPr>
              <a:spLocks noChangeArrowheads="1"/>
            </p:cNvSpPr>
            <p:nvPr/>
          </p:nvSpPr>
          <p:spPr bwMode="auto">
            <a:xfrm>
              <a:off x="3197" y="3385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PROCESSO</a:t>
              </a:r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793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DE MERCADO</a:t>
              </a: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3198" y="3702"/>
              <a:ext cx="2268" cy="227"/>
            </a:xfrm>
            <a:prstGeom prst="rect">
              <a:avLst/>
            </a:prstGeom>
            <a:solidFill>
              <a:srgbClr val="B7DBFF"/>
            </a:solidFill>
            <a:ln w="254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pt-BR" sz="1500">
                  <a:solidFill>
                    <a:schemeClr val="tx2"/>
                  </a:solidFill>
                </a:rPr>
                <a:t>INOVAÇÃO ORGANIZACIONAL</a:t>
              </a:r>
            </a:p>
          </p:txBody>
        </p:sp>
      </p:grp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971550" y="6583363"/>
            <a:ext cx="1809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 dirty="0">
                <a:solidFill>
                  <a:schemeClr val="tx2"/>
                </a:solidFill>
              </a:rPr>
              <a:t>(MANUAL DE OSLO, 2005)</a:t>
            </a:r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 TECNOLÓGICA: </a:t>
            </a:r>
            <a:br>
              <a:rPr lang="pt-BR" dirty="0" smtClean="0"/>
            </a:br>
            <a:r>
              <a:rPr lang="pt-BR" dirty="0" smtClean="0"/>
              <a:t>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20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143000" y="1371600"/>
            <a:ext cx="76962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TIPOS DE INOVAÇÃO</a:t>
            </a:r>
            <a:r>
              <a:rPr lang="pt-BR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536" y="1989138"/>
            <a:ext cx="8424936" cy="2016125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 smtClean="0">
                <a:solidFill>
                  <a:schemeClr val="tx2"/>
                </a:solidFill>
              </a:rPr>
              <a:t>  INOVAÇÃO </a:t>
            </a:r>
            <a:r>
              <a:rPr lang="pt-BR" u="sng" dirty="0">
                <a:solidFill>
                  <a:schemeClr val="tx2"/>
                </a:solidFill>
              </a:rPr>
              <a:t>DE PRODUTO</a:t>
            </a:r>
          </a:p>
          <a:p>
            <a:pPr>
              <a:spcBef>
                <a:spcPct val="20000"/>
              </a:spcBef>
            </a:pPr>
            <a:r>
              <a:rPr lang="pt-BR" dirty="0" smtClean="0">
                <a:solidFill>
                  <a:schemeClr val="tx2"/>
                </a:solidFill>
              </a:rPr>
              <a:t>  É </a:t>
            </a:r>
            <a:r>
              <a:rPr lang="pt-BR" dirty="0">
                <a:solidFill>
                  <a:schemeClr val="tx2"/>
                </a:solidFill>
              </a:rPr>
              <a:t>o desenvolvimento de um novo produto ou o aperfeiçoamento significativo de um </a:t>
            </a:r>
          </a:p>
          <a:p>
            <a:pPr>
              <a:spcBef>
                <a:spcPct val="20000"/>
              </a:spcBef>
            </a:pPr>
            <a:r>
              <a:rPr lang="pt-BR" dirty="0" smtClean="0">
                <a:solidFill>
                  <a:schemeClr val="tx2"/>
                </a:solidFill>
              </a:rPr>
              <a:t>  produto </a:t>
            </a:r>
            <a:r>
              <a:rPr lang="pt-BR" dirty="0">
                <a:solidFill>
                  <a:schemeClr val="tx2"/>
                </a:solidFill>
              </a:rPr>
              <a:t>já existente.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2"/>
                </a:solidFill>
              </a:rPr>
              <a:t>  *** </a:t>
            </a:r>
            <a:r>
              <a:rPr lang="en-US" dirty="0" err="1">
                <a:solidFill>
                  <a:schemeClr val="tx2"/>
                </a:solidFill>
              </a:rPr>
              <a:t>Pode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utilizar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novos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conhecimentos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tecnologias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estar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baseada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novos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usos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combinações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conhecimentos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tecnologias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existentes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pt-BR" b="0" dirty="0">
              <a:solidFill>
                <a:schemeClr val="tx2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95536" y="4293096"/>
            <a:ext cx="8424936" cy="1931492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pt-BR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/>
                </a:solidFill>
              </a:rPr>
              <a:t>INOVAÇÃO DE PROCESSO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É a execução de um método novo ou significativamente melhorado de produção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ou de distribuição.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/>
                </a:solidFill>
              </a:rPr>
              <a:t>*** Isto inclui mudanças significativas nas técnicas, nos equipamentos e/ou no software. </a:t>
            </a:r>
          </a:p>
          <a:p>
            <a:pPr>
              <a:spcBef>
                <a:spcPct val="20000"/>
              </a:spcBef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971550" y="6583363"/>
            <a:ext cx="946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OCDE(</a:t>
            </a:r>
            <a:r>
              <a:rPr lang="pt-BR" sz="1200" b="0" dirty="0" smtClean="0">
                <a:solidFill>
                  <a:schemeClr val="tx2"/>
                </a:solidFill>
              </a:rPr>
              <a:t>2005</a:t>
            </a:r>
            <a:r>
              <a:rPr lang="pt-BR" sz="1200" b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 TECNOLÓGICA: </a:t>
            </a:r>
            <a:br>
              <a:rPr lang="pt-BR" dirty="0" smtClean="0"/>
            </a:br>
            <a:r>
              <a:rPr lang="pt-BR" dirty="0" smtClean="0"/>
              <a:t>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1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AGENDA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</a:rPr>
              <a:t>Parte I – Contextualização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</a:rPr>
              <a:t>Parte II – Administração da Inovação</a:t>
            </a:r>
          </a:p>
          <a:p>
            <a:pPr marL="0" indent="0">
              <a:buNone/>
            </a:pPr>
            <a:r>
              <a:rPr lang="pt-BR" dirty="0" smtClean="0"/>
              <a:t>Parte III Oportunidades </a:t>
            </a:r>
            <a:r>
              <a:rPr lang="pt-BR" dirty="0"/>
              <a:t>à Inovação: </a:t>
            </a:r>
          </a:p>
          <a:p>
            <a:pPr marL="0" indent="0">
              <a:buNone/>
            </a:pPr>
            <a:r>
              <a:rPr lang="pt-BR" dirty="0" smtClean="0"/>
              <a:t>	Visão Inicial</a:t>
            </a:r>
          </a:p>
          <a:p>
            <a:pPr marL="0" indent="0">
              <a:buNone/>
            </a:pPr>
            <a:r>
              <a:rPr lang="pt-BR" dirty="0" smtClean="0"/>
              <a:t>	Avaliação de Oportunidades à Inovação: Motivações e Naturezas</a:t>
            </a:r>
          </a:p>
          <a:p>
            <a:pPr marL="0" indent="0">
              <a:buNone/>
            </a:pPr>
            <a:r>
              <a:rPr lang="pt-BR" dirty="0" smtClean="0"/>
              <a:t>	Riscos </a:t>
            </a:r>
            <a:r>
              <a:rPr lang="pt-BR" dirty="0"/>
              <a:t>no Contexto </a:t>
            </a:r>
            <a:r>
              <a:rPr lang="pt-BR" dirty="0" smtClean="0"/>
              <a:t>Tecnológico</a:t>
            </a:r>
          </a:p>
          <a:p>
            <a:pPr marL="0" indent="0">
              <a:buNone/>
            </a:pPr>
            <a:r>
              <a:rPr lang="pt-BR" dirty="0" smtClean="0"/>
              <a:t>	Desenvolvimento </a:t>
            </a:r>
            <a:r>
              <a:rPr lang="pt-BR" dirty="0"/>
              <a:t>de </a:t>
            </a:r>
            <a:r>
              <a:rPr lang="pt-BR" dirty="0" smtClean="0"/>
              <a:t>Oportunidades</a:t>
            </a:r>
          </a:p>
          <a:p>
            <a:pPr marL="0" indent="0">
              <a:buNone/>
            </a:pPr>
            <a:r>
              <a:rPr lang="pt-BR" dirty="0" smtClean="0"/>
              <a:t>	Identificação </a:t>
            </a:r>
            <a:r>
              <a:rPr lang="pt-BR" dirty="0"/>
              <a:t>de Oportunidades em Setores </a:t>
            </a:r>
            <a:r>
              <a:rPr lang="pt-BR" dirty="0" smtClean="0"/>
              <a:t>Específicos</a:t>
            </a: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Parte III - Desafios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Parte IV – Planejamento da Função Tecnológica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Alguns Autores Indicados: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Schumpeter</a:t>
            </a:r>
            <a:r>
              <a:rPr lang="pt-BR" sz="1400" dirty="0"/>
              <a:t>: Destruição Criativa</a:t>
            </a:r>
          </a:p>
          <a:p>
            <a:pPr lvl="1">
              <a:buFont typeface="Wingdings" charset="2"/>
              <a:buChar char="§"/>
            </a:pPr>
            <a:r>
              <a:rPr lang="pt-BR" sz="1400" dirty="0"/>
              <a:t>Drucker: Agregação de Valor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Christensen</a:t>
            </a:r>
            <a:r>
              <a:rPr lang="pt-BR" sz="1400" dirty="0"/>
              <a:t>: Agregação de Valor</a:t>
            </a:r>
          </a:p>
          <a:p>
            <a:pPr lvl="1">
              <a:buFont typeface="Wingdings" charset="2"/>
              <a:buChar char="§"/>
            </a:pPr>
            <a:r>
              <a:rPr lang="pt-BR" sz="1400" dirty="0" err="1"/>
              <a:t>Hammel</a:t>
            </a:r>
            <a:r>
              <a:rPr lang="pt-BR" sz="1400" dirty="0"/>
              <a:t>: Estratégia 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endParaRPr lang="pt-BR" dirty="0" smtClean="0"/>
          </a:p>
          <a:p>
            <a:endParaRPr lang="pt-BR" dirty="0" smtClean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32071" y="2924944"/>
            <a:ext cx="8480425" cy="359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dirty="0" smtClean="0"/>
              <a:t>	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144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143000" y="1371600"/>
            <a:ext cx="76962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TIPOS DE INOVAÇÃO</a:t>
            </a:r>
            <a:r>
              <a:rPr lang="pt-BR" b="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67544" y="1916113"/>
            <a:ext cx="8371656" cy="1909762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DE MERCADO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novo método de marketing,  envolvimento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no projeto de produto,  na colocação do produto no mercado,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nas estratégias promocionais e no estabelecimento do preço do produto.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67544" y="4365625"/>
            <a:ext cx="8371656" cy="1387475"/>
          </a:xfrm>
          <a:prstGeom prst="rect">
            <a:avLst/>
          </a:prstGeom>
          <a:solidFill>
            <a:srgbClr val="B7DBFF"/>
          </a:solidFill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pt-BR" u="sng" dirty="0">
                <a:solidFill>
                  <a:schemeClr val="tx2">
                    <a:lumMod val="75000"/>
                  </a:schemeClr>
                </a:solidFill>
              </a:rPr>
              <a:t>INOVAÇÃO ORGANIZACIONAL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É a execução de um método organizacional novo, englobando mudanças 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significativas nas práticas gerenciais internas e externas.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971550" y="6583363"/>
            <a:ext cx="206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>
                <a:solidFill>
                  <a:srgbClr val="003366"/>
                </a:solidFill>
              </a:rPr>
              <a:t>(MANUAL DE OSLO, 2005)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INOVAÇÃO TECNOLÓGICA:</a:t>
            </a:r>
            <a:br>
              <a:rPr lang="pt-BR" smtClean="0"/>
            </a:br>
            <a:r>
              <a:rPr lang="pt-BR" smtClean="0"/>
              <a:t> 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15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1700808"/>
          <a:ext cx="8784977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960440"/>
                <a:gridCol w="2880321"/>
              </a:tblGrid>
              <a:tr h="370840">
                <a:tc>
                  <a:txBody>
                    <a:bodyPr/>
                    <a:lstStyle/>
                    <a:p>
                      <a:pPr marL="0" algn="ctr" defTabSz="823261" rtl="0" eaLnBrk="1" latinLnBrk="0" hangingPunct="1"/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endParaRPr lang="pt-B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3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O que é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3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Exemplo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Modelo de receita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Mudar o jeito pelo qual você é pago 	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aseline="0" dirty="0" smtClean="0">
                          <a:solidFill>
                            <a:schemeClr val="tx1"/>
                          </a:solidFill>
                        </a:rPr>
                        <a:t>Créditos de celular no supermercado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Canal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Mudar a forma pela qual o produto chega ao mercado </a:t>
                      </a:r>
                      <a:endParaRPr lang="pt-BR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err="1" smtClean="0">
                          <a:solidFill>
                            <a:schemeClr val="tx1"/>
                          </a:solidFill>
                        </a:rPr>
                        <a:t>Kindle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pt-BR" sz="2400" b="0" baseline="0" dirty="0" err="1" smtClean="0">
                          <a:solidFill>
                            <a:schemeClr val="tx1"/>
                          </a:solidFill>
                        </a:rPr>
                        <a:t>Amazon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Experiência do cliente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Mudar a forma de interação com o cliente 	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Drive-thru</a:t>
                      </a:r>
                      <a:endParaRPr lang="pt-BR" sz="2400" dirty="0" smtClean="0"/>
                    </a:p>
                    <a:p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Cadeia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Mudar a forma de interação com fornecedores 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Just-in-Time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Adaptado de “Gestão (</a:t>
                      </a:r>
                      <a:r>
                        <a:rPr lang="pt-BR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)Estruturada da Inovação” – </a:t>
                      </a:r>
                      <a:r>
                        <a:rPr lang="pt-BR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TerraForum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Consultores 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Dezembro de 2009 - 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http://migre.me/4voIO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Numa perspectiva abrangente, inovação pode ser...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8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5724128" y="63388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800" b="0" dirty="0">
                <a:solidFill>
                  <a:srgbClr val="0066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904728" y="4654550"/>
            <a:ext cx="2819400" cy="2159000"/>
          </a:xfrm>
          <a:prstGeom prst="rect">
            <a:avLst/>
          </a:prstGeom>
          <a:gradFill rotWithShape="0">
            <a:gsLst>
              <a:gs pos="0">
                <a:srgbClr val="C8FEC8"/>
              </a:gs>
              <a:gs pos="100000">
                <a:srgbClr val="D3FED3"/>
              </a:gs>
            </a:gsLst>
            <a:lin ang="27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3005138" y="6230938"/>
            <a:ext cx="661987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3667125" y="5762625"/>
            <a:ext cx="0" cy="468313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4246563" y="5294313"/>
            <a:ext cx="579437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4826000" y="4859338"/>
            <a:ext cx="0" cy="434975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4826000" y="4859338"/>
            <a:ext cx="538163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5" name="Arc 14"/>
          <p:cNvSpPr>
            <a:spLocks/>
          </p:cNvSpPr>
          <p:nvPr/>
        </p:nvSpPr>
        <p:spPr bwMode="auto">
          <a:xfrm>
            <a:off x="2951163" y="5924550"/>
            <a:ext cx="696912" cy="307975"/>
          </a:xfrm>
          <a:custGeom>
            <a:avLst/>
            <a:gdLst>
              <a:gd name="T0" fmla="*/ 725481258 w 21600"/>
              <a:gd name="T1" fmla="*/ 0 h 21654"/>
              <a:gd name="T2" fmla="*/ 0 w 21600"/>
              <a:gd name="T3" fmla="*/ 62297429 h 21654"/>
              <a:gd name="T4" fmla="*/ 0 w 21600"/>
              <a:gd name="T5" fmla="*/ 155353 h 21654"/>
              <a:gd name="T6" fmla="*/ 0 60000 65536"/>
              <a:gd name="T7" fmla="*/ 0 60000 65536"/>
              <a:gd name="T8" fmla="*/ 0 60000 65536"/>
              <a:gd name="T9" fmla="*/ 0 w 21600"/>
              <a:gd name="T10" fmla="*/ 0 h 21654"/>
              <a:gd name="T11" fmla="*/ 21600 w 21600"/>
              <a:gd name="T12" fmla="*/ 21654 h 21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4" fill="none" extrusionOk="0">
                <a:moveTo>
                  <a:pt x="21599" y="0"/>
                </a:moveTo>
                <a:cubicBezTo>
                  <a:pt x="21599" y="18"/>
                  <a:pt x="21600" y="36"/>
                  <a:pt x="21600" y="54"/>
                </a:cubicBezTo>
                <a:cubicBezTo>
                  <a:pt x="21600" y="11983"/>
                  <a:pt x="11929" y="21653"/>
                  <a:pt x="0" y="21654"/>
                </a:cubicBezTo>
              </a:path>
              <a:path w="21600" h="21654" stroke="0" extrusionOk="0">
                <a:moveTo>
                  <a:pt x="21599" y="0"/>
                </a:moveTo>
                <a:cubicBezTo>
                  <a:pt x="21599" y="18"/>
                  <a:pt x="21600" y="36"/>
                  <a:pt x="21600" y="54"/>
                </a:cubicBezTo>
                <a:cubicBezTo>
                  <a:pt x="21600" y="11983"/>
                  <a:pt x="11929" y="21653"/>
                  <a:pt x="0" y="21654"/>
                </a:cubicBezTo>
                <a:lnTo>
                  <a:pt x="0" y="54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6" name="Arc 15"/>
          <p:cNvSpPr>
            <a:spLocks/>
          </p:cNvSpPr>
          <p:nvPr/>
        </p:nvSpPr>
        <p:spPr bwMode="auto">
          <a:xfrm>
            <a:off x="3648075" y="5278438"/>
            <a:ext cx="590550" cy="476250"/>
          </a:xfrm>
          <a:custGeom>
            <a:avLst/>
            <a:gdLst>
              <a:gd name="T0" fmla="*/ 441430607 w 21600"/>
              <a:gd name="T1" fmla="*/ 0 h 21600"/>
              <a:gd name="T2" fmla="*/ 0 w 21600"/>
              <a:gd name="T3" fmla="*/ 231524709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7" name="Arc 16"/>
          <p:cNvSpPr>
            <a:spLocks/>
          </p:cNvSpPr>
          <p:nvPr/>
        </p:nvSpPr>
        <p:spPr bwMode="auto">
          <a:xfrm>
            <a:off x="4233863" y="5140325"/>
            <a:ext cx="595312" cy="149225"/>
          </a:xfrm>
          <a:custGeom>
            <a:avLst/>
            <a:gdLst>
              <a:gd name="T0" fmla="*/ 450900281 w 21631"/>
              <a:gd name="T1" fmla="*/ 0 h 21600"/>
              <a:gd name="T2" fmla="*/ 0 w 21631"/>
              <a:gd name="T3" fmla="*/ 7122253 h 21600"/>
              <a:gd name="T4" fmla="*/ 646089 w 21631"/>
              <a:gd name="T5" fmla="*/ 0 h 21600"/>
              <a:gd name="T6" fmla="*/ 0 60000 65536"/>
              <a:gd name="T7" fmla="*/ 0 60000 65536"/>
              <a:gd name="T8" fmla="*/ 0 60000 65536"/>
              <a:gd name="T9" fmla="*/ 0 w 21631"/>
              <a:gd name="T10" fmla="*/ 0 h 21600"/>
              <a:gd name="T11" fmla="*/ 21631 w 21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1" h="21600" fill="none" extrusionOk="0">
                <a:moveTo>
                  <a:pt x="21631" y="0"/>
                </a:moveTo>
                <a:cubicBezTo>
                  <a:pt x="21631" y="11929"/>
                  <a:pt x="11960" y="21600"/>
                  <a:pt x="31" y="21600"/>
                </a:cubicBezTo>
                <a:cubicBezTo>
                  <a:pt x="20" y="21600"/>
                  <a:pt x="10" y="21599"/>
                  <a:pt x="0" y="21599"/>
                </a:cubicBezTo>
              </a:path>
              <a:path w="21631" h="21600" stroke="0" extrusionOk="0">
                <a:moveTo>
                  <a:pt x="21631" y="0"/>
                </a:moveTo>
                <a:cubicBezTo>
                  <a:pt x="21631" y="11929"/>
                  <a:pt x="11960" y="21600"/>
                  <a:pt x="31" y="21600"/>
                </a:cubicBezTo>
                <a:cubicBezTo>
                  <a:pt x="20" y="21600"/>
                  <a:pt x="10" y="21599"/>
                  <a:pt x="0" y="21599"/>
                </a:cubicBezTo>
                <a:lnTo>
                  <a:pt x="31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>
            <a:off x="2906316" y="6813550"/>
            <a:ext cx="28178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 flipV="1">
            <a:off x="2915816" y="4749800"/>
            <a:ext cx="0" cy="2063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3103563" y="62420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T1</a:t>
            </a:r>
          </a:p>
        </p:txBody>
      </p:sp>
      <p:sp>
        <p:nvSpPr>
          <p:cNvPr id="19471" name="Rectangle 20"/>
          <p:cNvSpPr>
            <a:spLocks noChangeArrowheads="1"/>
          </p:cNvSpPr>
          <p:nvPr/>
        </p:nvSpPr>
        <p:spPr bwMode="auto">
          <a:xfrm>
            <a:off x="3876675" y="58229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T2</a:t>
            </a:r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4454525" y="53340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T3</a:t>
            </a:r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5033963" y="4878388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400" b="0">
                <a:solidFill>
                  <a:srgbClr val="000099"/>
                </a:solidFill>
                <a:latin typeface="Times New Roman" pitchFamily="18" charset="0"/>
              </a:rPr>
              <a:t>T</a:t>
            </a:r>
            <a:r>
              <a:rPr lang="en-US" sz="2400" b="0" baseline="-25000">
                <a:solidFill>
                  <a:srgbClr val="00009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 flipV="1">
            <a:off x="5353050" y="4572000"/>
            <a:ext cx="0" cy="280988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3668713" y="5775325"/>
            <a:ext cx="565150" cy="0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4233863" y="5289550"/>
            <a:ext cx="0" cy="485775"/>
          </a:xfrm>
          <a:prstGeom prst="line">
            <a:avLst/>
          </a:prstGeom>
          <a:noFill/>
          <a:ln w="50800">
            <a:solidFill>
              <a:srgbClr val="FF500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7" name="Arc 26"/>
          <p:cNvSpPr>
            <a:spLocks/>
          </p:cNvSpPr>
          <p:nvPr/>
        </p:nvSpPr>
        <p:spPr bwMode="auto">
          <a:xfrm>
            <a:off x="4840288" y="4656138"/>
            <a:ext cx="484187" cy="185737"/>
          </a:xfrm>
          <a:custGeom>
            <a:avLst/>
            <a:gdLst>
              <a:gd name="T0" fmla="*/ 243294106 w 21600"/>
              <a:gd name="T1" fmla="*/ 0 h 21600"/>
              <a:gd name="T2" fmla="*/ 0 w 21600"/>
              <a:gd name="T3" fmla="*/ 1373370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63DE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78" name="Rectangle 27"/>
          <p:cNvSpPr>
            <a:spLocks noChangeArrowheads="1"/>
          </p:cNvSpPr>
          <p:nvPr/>
        </p:nvSpPr>
        <p:spPr bwMode="auto">
          <a:xfrm>
            <a:off x="2987824" y="4869160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3200" b="0" dirty="0">
                <a:solidFill>
                  <a:srgbClr val="006600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Inovação </a:t>
            </a:r>
            <a:br>
              <a:rPr lang="en-US" smtClean="0"/>
            </a:br>
            <a:r>
              <a:rPr lang="en-US" smtClean="0"/>
              <a:t>Incremental          x          Radical</a:t>
            </a:r>
            <a:endParaRPr lang="pt-BR" smtClean="0"/>
          </a:p>
        </p:txBody>
      </p:sp>
      <p:sp>
        <p:nvSpPr>
          <p:cNvPr id="1948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412776"/>
            <a:ext cx="4040188" cy="4569371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mudanças técnicas menores</a:t>
            </a:r>
          </a:p>
          <a:p>
            <a:r>
              <a:rPr lang="pt-BR" dirty="0" smtClean="0"/>
              <a:t>melhorias de produtos / processos.</a:t>
            </a:r>
          </a:p>
          <a:p>
            <a:r>
              <a:rPr lang="pt-BR" dirty="0" smtClean="0"/>
              <a:t>Não resultam necessariamente de atividades formais de </a:t>
            </a:r>
            <a:r>
              <a:rPr lang="pt-BR" dirty="0" err="1" smtClean="0"/>
              <a:t>P&amp;D</a:t>
            </a:r>
            <a:endParaRPr lang="pt-BR" dirty="0" smtClean="0"/>
          </a:p>
          <a:p>
            <a:r>
              <a:rPr lang="pt-BR" dirty="0" smtClean="0"/>
              <a:t>continuamente introduzidas Rápido reconhecimento e aceitação pelo mercado</a:t>
            </a:r>
          </a:p>
          <a:p>
            <a:r>
              <a:rPr lang="pt-BR" dirty="0" smtClean="0"/>
              <a:t>Facilmente adaptável as vendas existentes e a política de distribuição</a:t>
            </a:r>
          </a:p>
          <a:p>
            <a:r>
              <a:rPr lang="pt-BR" dirty="0" smtClean="0"/>
              <a:t>Se “encaixa” a atual segmentação de   mercado e políticas      de produto</a:t>
            </a:r>
          </a:p>
          <a:p>
            <a:r>
              <a:rPr lang="pt-BR" dirty="0" smtClean="0"/>
              <a:t>A demanda de mercado é conhecida e previsível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9481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5102225" y="1556792"/>
            <a:ext cx="4041775" cy="4569371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mudanças tecnológicas maiores</a:t>
            </a:r>
          </a:p>
          <a:p>
            <a:r>
              <a:rPr lang="pt-BR" dirty="0" smtClean="0"/>
              <a:t>produtos / processos novos ou substancialmente diferentes</a:t>
            </a:r>
          </a:p>
          <a:p>
            <a:r>
              <a:rPr lang="pt-BR" dirty="0" smtClean="0"/>
              <a:t>tecnologia de ponta</a:t>
            </a:r>
          </a:p>
          <a:p>
            <a:r>
              <a:rPr lang="pt-BR" dirty="0" smtClean="0"/>
              <a:t>A demanda potencial é grande, mas pouco previsível. </a:t>
            </a:r>
          </a:p>
          <a:p>
            <a:r>
              <a:rPr lang="pt-BR" dirty="0" smtClean="0"/>
              <a:t>Elevado risco de fracasso</a:t>
            </a:r>
          </a:p>
          <a:p>
            <a:r>
              <a:rPr lang="pt-BR" dirty="0" smtClean="0"/>
              <a:t>Não é previsível uma reação imitativa rápida</a:t>
            </a:r>
          </a:p>
          <a:p>
            <a:r>
              <a:rPr lang="pt-BR" dirty="0" smtClean="0"/>
              <a:t>Podem exigir uma política de marketing, distribuição e vendas exclusivas para educar os consumidores</a:t>
            </a:r>
          </a:p>
          <a:p>
            <a:r>
              <a:rPr lang="pt-BR" dirty="0" smtClean="0"/>
              <a:t>   A demanda pode não                              coincidir com os segmentos de mercado estabelecidos, provocando alterações na empresa</a:t>
            </a:r>
          </a:p>
          <a:p>
            <a:endParaRPr lang="pt-BR" dirty="0" smtClean="0"/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539552" y="6525344"/>
            <a:ext cx="202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b="0">
                <a:solidFill>
                  <a:schemeClr val="tx1"/>
                </a:solidFill>
                <a:latin typeface="Comic Sans MS" pitchFamily="66" charset="0"/>
              </a:rPr>
              <a:t>Nuchera et alii (2002)</a:t>
            </a:r>
          </a:p>
        </p:txBody>
      </p:sp>
    </p:spTree>
    <p:extLst>
      <p:ext uri="{BB962C8B-B14F-4D97-AF65-F5344CB8AC3E}">
        <p14:creationId xmlns:p14="http://schemas.microsoft.com/office/powerpoint/2010/main" val="110152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060848"/>
            <a:ext cx="6624736" cy="3024336"/>
          </a:xfrm>
        </p:spPr>
        <p:txBody>
          <a:bodyPr/>
          <a:lstStyle/>
          <a:p>
            <a:r>
              <a:rPr lang="pt-BR" dirty="0" smtClean="0"/>
              <a:t>DE QUE CONTEXTO DA INOVAÇÃO ESTAMOS FALANDO...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1475656" y="53752"/>
            <a:ext cx="7488832" cy="1143000"/>
          </a:xfrm>
        </p:spPr>
        <p:txBody>
          <a:bodyPr/>
          <a:lstStyle/>
          <a:p>
            <a:r>
              <a:rPr lang="pt-BR" sz="2400" dirty="0">
                <a:solidFill>
                  <a:srgbClr val="002060"/>
                </a:solidFill>
              </a:rPr>
              <a:t>Distribuição percentual de pesquisadores em equivalência de tempo integral, por setores institucionais, de países selecionados, 2000-2010 </a:t>
            </a:r>
          </a:p>
        </p:txBody>
      </p:sp>
      <p:pic>
        <p:nvPicPr>
          <p:cNvPr id="5122" name="Picture 2" descr="C:\Users\Alexandre Dias\Desktop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3999" cy="523252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7584" y="9807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5359"/>
              </p:ext>
            </p:extLst>
          </p:nvPr>
        </p:nvGraphicFramePr>
        <p:xfrm>
          <a:off x="539618" y="1125656"/>
          <a:ext cx="8078289" cy="4897331"/>
        </p:xfrm>
        <a:graphic>
          <a:graphicData uri="http://schemas.openxmlformats.org/drawingml/2006/table">
            <a:tbl>
              <a:tblPr/>
              <a:tblGrid>
                <a:gridCol w="3686374"/>
                <a:gridCol w="866168"/>
                <a:gridCol w="890598"/>
                <a:gridCol w="878383"/>
                <a:gridCol w="878383"/>
                <a:gridCol w="87838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INDICADORES - PINTEC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2000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2003</a:t>
                      </a: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2005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2008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2011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pesquisadas 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72.005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84.262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95.301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106.862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128.699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22.698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28.036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32.796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41.262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45.950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que inovaram com produto novo para mercado nacional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2.975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2.297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3.122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4.728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5.299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que inovaram com processo novo para mercado nacional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2.000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1.023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1.504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2.536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3.136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e receberam apoio do governo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3.831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5.233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6.169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9.214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15.696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com depósito de patente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1.827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1.721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1.988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2.968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de empresas que implementaram inovações com patente em vigor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1.930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1.399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3.706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?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Empresas inovadoras que cooperaram com universidades e institutos de pesquisa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879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551</a:t>
                      </a:r>
                      <a:endParaRPr kumimoji="0" lang="pt-BR" sz="15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799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1.810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3.405</a:t>
                      </a: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6084888" y="6381750"/>
            <a:ext cx="2890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200">
                <a:solidFill>
                  <a:srgbClr val="003366"/>
                </a:solidFill>
              </a:rPr>
              <a:t>Fonte: IBGE – PINTEC 2000/2003/2005</a:t>
            </a:r>
          </a:p>
        </p:txBody>
      </p:sp>
      <p:sp>
        <p:nvSpPr>
          <p:cNvPr id="219193" name="Text Box 57"/>
          <p:cNvSpPr txBox="1">
            <a:spLocks noChangeArrowheads="1"/>
          </p:cNvSpPr>
          <p:nvPr/>
        </p:nvSpPr>
        <p:spPr bwMode="auto">
          <a:xfrm>
            <a:off x="1794395" y="539707"/>
            <a:ext cx="5319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3366"/>
                </a:solidFill>
              </a:rPr>
              <a:t>INDICADORES BRASILEIROS: PINTEC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2" grpId="0" autoUpdateAnimBg="0"/>
      <p:bldP spid="21919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1124744"/>
            <a:ext cx="8208912" cy="5523607"/>
            <a:chOff x="693" y="949"/>
            <a:chExt cx="4909" cy="3298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5142" y="3587"/>
              <a:ext cx="4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3,24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672" y="3587"/>
              <a:ext cx="47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-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237" y="3587"/>
              <a:ext cx="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6,62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44" y="3587"/>
              <a:ext cx="4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28,62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309" y="3587"/>
              <a:ext cx="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2,69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48" y="3587"/>
              <a:ext cx="25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Participação percentual em relação ao mundo das publicações científicas em </a:t>
              </a:r>
              <a:r>
                <a:rPr lang="pt-BR" sz="1300">
                  <a:latin typeface="Arial" pitchFamily="34" charset="0"/>
                  <a:cs typeface="Times New Roman" pitchFamily="18" charset="0"/>
                </a:rPr>
                <a:t>periódicos científicos indexados no</a:t>
              </a:r>
              <a:r>
                <a:rPr lang="pt-BR" sz="1300" b="1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pt-BR" sz="1300">
                  <a:latin typeface="Arial" pitchFamily="34" charset="0"/>
                  <a:cs typeface="Times New Roman" pitchFamily="18" charset="0"/>
                </a:rPr>
                <a:t>ISI – 2009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142" y="3280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38.651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672" y="3280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-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237" y="3280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78.930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44" y="3280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</a:rPr>
                <a:t>341.038</a:t>
              </a: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309" y="3280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32.100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748" y="3280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Número de artigos publicados em periódicos científicos indexados no</a:t>
              </a:r>
              <a:r>
                <a:rPr lang="pt-BR" sz="1300" b="1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pt-BR" sz="1300">
                  <a:latin typeface="Arial" pitchFamily="34" charset="0"/>
                  <a:cs typeface="Times New Roman" pitchFamily="18" charset="0"/>
                </a:rPr>
                <a:t>ISI - 2009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5142" y="2973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24.066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4672" y="2973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244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4237" y="2973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86.456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44" y="2973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246.777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309" y="2973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</a:rPr>
                <a:t>497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748" y="2973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Pedidos de patentes de invenção depositados no escritório de marcas e patentes dos EUA  - 2009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142" y="2666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14,7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4672" y="2666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35,8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4237" y="2666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21,9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44" y="2666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14,8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309" y="2666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</a:rPr>
                <a:t>56,8</a:t>
              </a: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748" y="2666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de pesquisadores em equivalência de tempo integral alocados no ensino superior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5142" y="2359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77,5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4672" y="2359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42,5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237" y="2359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72,2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44" y="2359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dirty="0">
                  <a:latin typeface="Arial" pitchFamily="34" charset="0"/>
                  <a:cs typeface="Times New Roman" pitchFamily="18" charset="0"/>
                </a:rPr>
                <a:t>80,0</a:t>
              </a:r>
              <a:endParaRPr lang="pt-BR" sz="1300" dirty="0">
                <a:latin typeface="Arial" pitchFamily="34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3309" y="2359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dirty="0">
                  <a:latin typeface="Arial" pitchFamily="34" charset="0"/>
                  <a:cs typeface="Times New Roman" pitchFamily="18" charset="0"/>
                </a:rPr>
                <a:t>37,3</a:t>
              </a:r>
              <a:endParaRPr lang="pt-BR" sz="1300" dirty="0">
                <a:latin typeface="Arial" pitchFamily="34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748" y="2359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de pesquisadores em equivalência de tempo integral alocados no setor empresarial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5142" y="2052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6,6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672" y="2052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19,3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4237" y="2052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4,7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44" y="2052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3,6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309" y="2052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dirty="0">
                  <a:latin typeface="Arial" pitchFamily="34" charset="0"/>
                  <a:cs typeface="Times New Roman" pitchFamily="18" charset="0"/>
                </a:rPr>
                <a:t>5,1</a:t>
              </a:r>
              <a:endParaRPr lang="pt-BR" sz="1300" dirty="0">
                <a:latin typeface="Arial" pitchFamily="34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748" y="2052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de pesquisadores em equivalência de tempo integral alocados no setor governamental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142" y="1745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25,4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4672" y="1745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50,2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4237" y="1745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15,6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44" y="1745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27,1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309" y="1745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54,0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748" y="1745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dos dispêndios nacionais em P&amp;D advindos do setor governamental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5142" y="1438"/>
              <a:ext cx="46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72,9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4672" y="1438"/>
              <a:ext cx="47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45,1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4237" y="1438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78,2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44" y="1438"/>
              <a:ext cx="49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67,3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309" y="1438"/>
              <a:ext cx="43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dirty="0">
                  <a:latin typeface="Arial" pitchFamily="34" charset="0"/>
                </a:rPr>
                <a:t>43,9</a:t>
              </a: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748" y="1438"/>
              <a:ext cx="256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dos dispêndios nacionais em P&amp;D advindos do setor empresarial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5142" y="1256"/>
              <a:ext cx="46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3,37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4672" y="1256"/>
              <a:ext cx="4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0,38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4237" y="1256"/>
              <a:ext cx="4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3,42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44" y="1256"/>
              <a:ext cx="4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  <a:cs typeface="Times New Roman" pitchFamily="18" charset="0"/>
                </a:rPr>
                <a:t>2,77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309" y="1256"/>
              <a:ext cx="4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>
                  <a:latin typeface="Arial" pitchFamily="34" charset="0"/>
                </a:rPr>
                <a:t>1,09</a:t>
              </a: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748" y="1256"/>
              <a:ext cx="256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pt-BR" sz="1300">
                  <a:latin typeface="Arial" pitchFamily="34" charset="0"/>
                  <a:cs typeface="Times New Roman" pitchFamily="18" charset="0"/>
                </a:rPr>
                <a:t>% PIB investido em P&amp;D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142" y="949"/>
              <a:ext cx="460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Coréia do Sul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4672" y="949"/>
              <a:ext cx="470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México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4237" y="949"/>
              <a:ext cx="435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Japão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44" y="949"/>
              <a:ext cx="493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EUA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3309" y="949"/>
              <a:ext cx="435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Brasil</a:t>
              </a:r>
              <a:endParaRPr lang="pt-BR" sz="1300" b="1">
                <a:latin typeface="Arial" pitchFamily="34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748" y="949"/>
              <a:ext cx="2561" cy="30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pt-BR" sz="1300" b="1">
                  <a:latin typeface="Arial" pitchFamily="34" charset="0"/>
                  <a:cs typeface="Times New Roman" pitchFamily="18" charset="0"/>
                </a:rPr>
                <a:t>INDICADORES DE C&amp;T </a:t>
              </a:r>
              <a:endParaRPr lang="pt-BR" sz="1300">
                <a:latin typeface="Arial" pitchFamily="34" charset="0"/>
              </a:endParaRPr>
            </a:p>
          </p:txBody>
        </p:sp>
        <p:sp>
          <p:nvSpPr>
            <p:cNvPr id="29760" name="Line 64"/>
            <p:cNvSpPr>
              <a:spLocks noChangeShapeType="1"/>
            </p:cNvSpPr>
            <p:nvPr/>
          </p:nvSpPr>
          <p:spPr bwMode="auto">
            <a:xfrm>
              <a:off x="748" y="949"/>
              <a:ext cx="4854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1" name="Line 65"/>
            <p:cNvSpPr>
              <a:spLocks noChangeShapeType="1"/>
            </p:cNvSpPr>
            <p:nvPr/>
          </p:nvSpPr>
          <p:spPr bwMode="auto">
            <a:xfrm>
              <a:off x="748" y="4019"/>
              <a:ext cx="4854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2" name="Line 66"/>
            <p:cNvSpPr>
              <a:spLocks noChangeShapeType="1"/>
            </p:cNvSpPr>
            <p:nvPr/>
          </p:nvSpPr>
          <p:spPr bwMode="auto">
            <a:xfrm>
              <a:off x="748" y="949"/>
              <a:ext cx="0" cy="307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3" name="Line 67"/>
            <p:cNvSpPr>
              <a:spLocks noChangeShapeType="1"/>
            </p:cNvSpPr>
            <p:nvPr/>
          </p:nvSpPr>
          <p:spPr bwMode="auto">
            <a:xfrm>
              <a:off x="5602" y="949"/>
              <a:ext cx="0" cy="307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4" name="Line 68"/>
            <p:cNvSpPr>
              <a:spLocks noChangeShapeType="1"/>
            </p:cNvSpPr>
            <p:nvPr/>
          </p:nvSpPr>
          <p:spPr bwMode="auto">
            <a:xfrm>
              <a:off x="748" y="1256"/>
              <a:ext cx="4854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5" name="Line 69"/>
            <p:cNvSpPr>
              <a:spLocks noChangeShapeType="1"/>
            </p:cNvSpPr>
            <p:nvPr/>
          </p:nvSpPr>
          <p:spPr bwMode="auto">
            <a:xfrm>
              <a:off x="3309" y="949"/>
              <a:ext cx="0" cy="307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6" name="Line 70"/>
            <p:cNvSpPr>
              <a:spLocks noChangeShapeType="1"/>
            </p:cNvSpPr>
            <p:nvPr/>
          </p:nvSpPr>
          <p:spPr bwMode="auto">
            <a:xfrm>
              <a:off x="3744" y="949"/>
              <a:ext cx="0" cy="307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237" y="949"/>
              <a:ext cx="0" cy="307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672" y="949"/>
              <a:ext cx="0" cy="307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5142" y="949"/>
              <a:ext cx="0" cy="307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0" name="Line 74"/>
            <p:cNvSpPr>
              <a:spLocks noChangeShapeType="1"/>
            </p:cNvSpPr>
            <p:nvPr/>
          </p:nvSpPr>
          <p:spPr bwMode="auto">
            <a:xfrm>
              <a:off x="748" y="1438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1" name="Line 75"/>
            <p:cNvSpPr>
              <a:spLocks noChangeShapeType="1"/>
            </p:cNvSpPr>
            <p:nvPr/>
          </p:nvSpPr>
          <p:spPr bwMode="auto">
            <a:xfrm>
              <a:off x="748" y="1745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2" name="Line 76"/>
            <p:cNvSpPr>
              <a:spLocks noChangeShapeType="1"/>
            </p:cNvSpPr>
            <p:nvPr/>
          </p:nvSpPr>
          <p:spPr bwMode="auto">
            <a:xfrm>
              <a:off x="748" y="2052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3" name="Line 77"/>
            <p:cNvSpPr>
              <a:spLocks noChangeShapeType="1"/>
            </p:cNvSpPr>
            <p:nvPr/>
          </p:nvSpPr>
          <p:spPr bwMode="auto">
            <a:xfrm>
              <a:off x="748" y="2359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4" name="Line 78"/>
            <p:cNvSpPr>
              <a:spLocks noChangeShapeType="1"/>
            </p:cNvSpPr>
            <p:nvPr/>
          </p:nvSpPr>
          <p:spPr bwMode="auto">
            <a:xfrm>
              <a:off x="748" y="2666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5" name="Line 79"/>
            <p:cNvSpPr>
              <a:spLocks noChangeShapeType="1"/>
            </p:cNvSpPr>
            <p:nvPr/>
          </p:nvSpPr>
          <p:spPr bwMode="auto">
            <a:xfrm>
              <a:off x="748" y="2973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>
              <a:off x="748" y="3280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7" name="Line 81"/>
            <p:cNvSpPr>
              <a:spLocks noChangeShapeType="1"/>
            </p:cNvSpPr>
            <p:nvPr/>
          </p:nvSpPr>
          <p:spPr bwMode="auto">
            <a:xfrm>
              <a:off x="748" y="3587"/>
              <a:ext cx="4854" cy="0"/>
            </a:xfrm>
            <a:prstGeom prst="line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693" y="4073"/>
              <a:ext cx="9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pt-BR" sz="1200">
                  <a:latin typeface="Arial" pitchFamily="34" charset="0"/>
                </a:rPr>
                <a:t>Fonte: MCT (2011) </a:t>
              </a:r>
            </a:p>
          </p:txBody>
        </p:sp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COMPARAÇÕES ENTRE PAÍSES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2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52557498"/>
              </p:ext>
            </p:extLst>
          </p:nvPr>
        </p:nvGraphicFramePr>
        <p:xfrm>
          <a:off x="611560" y="1124744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6"/>
          <p:cNvSpPr>
            <a:spLocks noGrp="1"/>
          </p:cNvSpPr>
          <p:nvPr>
            <p:ph type="title"/>
          </p:nvPr>
        </p:nvSpPr>
        <p:spPr>
          <a:xfrm>
            <a:off x="1475656" y="125760"/>
            <a:ext cx="7488832" cy="1143000"/>
          </a:xfrm>
        </p:spPr>
        <p:txBody>
          <a:bodyPr/>
          <a:lstStyle/>
          <a:p>
            <a:r>
              <a:rPr lang="pt-BR" dirty="0" smtClean="0"/>
              <a:t>Contribuição dos Setores de Alta e Média-Alta Tecnologia no Comércio Exterior Brasileiro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2723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9750" y="1196975"/>
            <a:ext cx="54006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4000" b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5568950" y="1682750"/>
            <a:ext cx="2578100" cy="1358900"/>
          </a:xfrm>
          <a:prstGeom prst="down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Esforço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empresarial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2978150" y="4959350"/>
            <a:ext cx="2273300" cy="1206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endParaRPr lang="en-US" sz="2400" b="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0">
                <a:solidFill>
                  <a:srgbClr val="6600CC"/>
                </a:solidFill>
                <a:latin typeface="Times New Roman" pitchFamily="18" charset="0"/>
              </a:rPr>
              <a:t>Oportunidade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 rot="-2100000">
            <a:off x="844550" y="3819525"/>
            <a:ext cx="2120900" cy="17399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r>
              <a:rPr lang="en-US" sz="2400" b="0">
                <a:solidFill>
                  <a:srgbClr val="6600CC"/>
                </a:solidFill>
                <a:latin typeface="Times New Roman" pitchFamily="18" charset="0"/>
              </a:rPr>
              <a:t>Mercado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 rot="-1680000">
            <a:off x="1774315" y="4261300"/>
            <a:ext cx="6083300" cy="33496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FBEAC7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hangingPunct="0"/>
            <a:r>
              <a:rPr lang="en-US" sz="2400" b="0" dirty="0" err="1">
                <a:solidFill>
                  <a:srgbClr val="6600CC"/>
                </a:solidFill>
                <a:latin typeface="Times New Roman" pitchFamily="18" charset="0"/>
              </a:rPr>
              <a:t>Inovação</a:t>
            </a:r>
            <a:endParaRPr lang="en-US" sz="2400" b="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003800" y="3789040"/>
            <a:ext cx="4032250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A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Inovação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é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uma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alavanca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algn="r" eaLnBrk="0" hangingPunct="0"/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Quando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bem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utilizada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multiplica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resultado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esforço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empresarial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no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mercado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baseado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na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exploração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de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uma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oportunidade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resultando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Times New Roman" pitchFamily="18" charset="0"/>
              </a:rPr>
              <a:t>competitividade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925" y="676275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pt-BR" sz="3200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Inovação</a:t>
            </a:r>
            <a:r>
              <a:rPr lang="en-US" dirty="0" smtClean="0"/>
              <a:t> &amp; </a:t>
            </a:r>
            <a:r>
              <a:rPr lang="en-US" dirty="0" err="1" smtClean="0"/>
              <a:t>Competitividade</a:t>
            </a:r>
            <a:r>
              <a:rPr lang="en-US" dirty="0" smtClean="0"/>
              <a:t> 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nimBg="1" autoUpdateAnimBg="0"/>
      <p:bldP spid="247812" grpId="0" animBg="1" autoUpdateAnimBg="0"/>
      <p:bldP spid="247813" grpId="0" animBg="1" autoUpdateAnimBg="0"/>
      <p:bldP spid="24781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443062"/>
            <a:ext cx="8480425" cy="4603726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Associação entre Inovação e P&amp;D</a:t>
            </a:r>
          </a:p>
          <a:p>
            <a:pPr lvl="1">
              <a:defRPr/>
            </a:pPr>
            <a:r>
              <a:rPr lang="pt-BR" dirty="0" smtClean="0"/>
              <a:t>Apenas organizações com estrutura de P&amp;D podem inovar?</a:t>
            </a:r>
          </a:p>
          <a:p>
            <a:pPr lvl="2">
              <a:defRPr/>
            </a:pPr>
            <a:r>
              <a:rPr lang="pt-BR" dirty="0" smtClean="0"/>
              <a:t>Ter uma área de P&amp;D não significa ser inovador</a:t>
            </a:r>
          </a:p>
          <a:p>
            <a:pPr lvl="2">
              <a:defRPr/>
            </a:pPr>
            <a:r>
              <a:rPr lang="pt-BR" dirty="0" smtClean="0"/>
              <a:t>Ser inovador, não significa ter uma área de P&amp;D</a:t>
            </a:r>
          </a:p>
          <a:p>
            <a:pPr lvl="1">
              <a:defRPr/>
            </a:pPr>
            <a:r>
              <a:rPr lang="pt-BR" dirty="0" smtClean="0"/>
              <a:t>Inovação não é melhoria contínua</a:t>
            </a:r>
          </a:p>
          <a:p>
            <a:pPr lvl="1">
              <a:defRPr/>
            </a:pPr>
            <a:r>
              <a:rPr lang="pt-BR" dirty="0" smtClean="0"/>
              <a:t>Ter em mente os conceitos de:</a:t>
            </a:r>
          </a:p>
          <a:p>
            <a:pPr lvl="2">
              <a:defRPr/>
            </a:pPr>
            <a:r>
              <a:rPr lang="pt-BR" dirty="0" smtClean="0"/>
              <a:t>Inovação Incremental</a:t>
            </a:r>
          </a:p>
          <a:p>
            <a:pPr lvl="2">
              <a:defRPr/>
            </a:pPr>
            <a:r>
              <a:rPr lang="pt-BR" dirty="0" smtClean="0"/>
              <a:t>Inovação Radical</a:t>
            </a:r>
          </a:p>
          <a:p>
            <a:pPr>
              <a:defRPr/>
            </a:pPr>
            <a:r>
              <a:rPr lang="pt-BR" dirty="0"/>
              <a:t>Progresso científico e competitividade</a:t>
            </a:r>
          </a:p>
          <a:p>
            <a:pPr lvl="1">
              <a:defRPr/>
            </a:pPr>
            <a:r>
              <a:rPr lang="en-US" i="1" dirty="0"/>
              <a:t>"A </a:t>
            </a:r>
            <a:r>
              <a:rPr lang="en-US" i="1" dirty="0" err="1"/>
              <a:t>inovação</a:t>
            </a:r>
            <a:r>
              <a:rPr lang="en-US" i="1" dirty="0"/>
              <a:t> </a:t>
            </a:r>
            <a:r>
              <a:rPr lang="en-US" i="1" dirty="0" err="1"/>
              <a:t>é</a:t>
            </a:r>
            <a:r>
              <a:rPr lang="en-US" i="1" dirty="0"/>
              <a:t> a </a:t>
            </a:r>
            <a:r>
              <a:rPr lang="en-US" i="1" dirty="0" err="1"/>
              <a:t>criatividade</a:t>
            </a:r>
            <a:r>
              <a:rPr lang="en-US" i="1" dirty="0"/>
              <a:t> </a:t>
            </a:r>
            <a:r>
              <a:rPr lang="en-US" i="1" dirty="0" err="1"/>
              <a:t>mais</a:t>
            </a:r>
            <a:r>
              <a:rPr lang="en-US" i="1" dirty="0"/>
              <a:t> a </a:t>
            </a:r>
            <a:r>
              <a:rPr lang="en-US" i="1" dirty="0" err="1"/>
              <a:t>sua</a:t>
            </a:r>
            <a:r>
              <a:rPr lang="en-US" i="1" dirty="0"/>
              <a:t> </a:t>
            </a:r>
            <a:r>
              <a:rPr lang="en-US" i="1" dirty="0" err="1"/>
              <a:t>aplicação</a:t>
            </a:r>
            <a:r>
              <a:rPr lang="en-US" i="1" dirty="0"/>
              <a:t>."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 marL="0" indent="0">
              <a:buNone/>
              <a:defRPr/>
            </a:pPr>
            <a:endParaRPr lang="pt-BR" dirty="0"/>
          </a:p>
        </p:txBody>
      </p:sp>
      <p:sp>
        <p:nvSpPr>
          <p:cNvPr id="1127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0589C1-FFD1-A74B-B7AB-6944C9E5C507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29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783637" cy="908050"/>
          </a:xfrm>
        </p:spPr>
        <p:txBody>
          <a:bodyPr/>
          <a:lstStyle/>
          <a:p>
            <a:r>
              <a:rPr lang="pt-BR" dirty="0"/>
              <a:t>1. </a:t>
            </a:r>
            <a:r>
              <a:rPr lang="pt-BR" sz="2800" dirty="0"/>
              <a:t>Oportunidades à Inovação </a:t>
            </a:r>
            <a:r>
              <a:rPr lang="pt-BR" dirty="0"/>
              <a:t>- </a:t>
            </a:r>
            <a:r>
              <a:rPr lang="pt-BR" sz="2800" dirty="0"/>
              <a:t>Uma Visão Inicial</a:t>
            </a:r>
          </a:p>
        </p:txBody>
      </p:sp>
    </p:spTree>
    <p:extLst>
      <p:ext uri="{BB962C8B-B14F-4D97-AF65-F5344CB8AC3E}">
        <p14:creationId xmlns:p14="http://schemas.microsoft.com/office/powerpoint/2010/main" val="311139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endParaRPr lang="pt-BR" dirty="0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tbl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238"/>
            <a:ext cx="8748713" cy="2670175"/>
          </a:xfr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64388" y="5013325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t-BR" b="0" dirty="0" err="1" smtClean="0">
                <a:solidFill>
                  <a:schemeClr val="tx1"/>
                </a:solidFill>
                <a:latin typeface="Times New Roman" pitchFamily="18" charset="0"/>
              </a:rPr>
              <a:t>Shumpeter</a:t>
            </a:r>
            <a:endParaRPr lang="pt-B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tângulo 4"/>
          <p:cNvSpPr>
            <a:spLocks noChangeArrowheads="1"/>
          </p:cNvSpPr>
          <p:nvPr/>
        </p:nvSpPr>
        <p:spPr bwMode="auto">
          <a:xfrm>
            <a:off x="34925" y="5221288"/>
            <a:ext cx="31686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/>
              <a:t>Invenção não leva, necessariamente, ao abandono de tecnologias anteriores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3600450" y="53006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/>
              <a:t>A transformação da invenção em inovação supõe uma acumulação de pequenos avanços técnicos de invenção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835696" y="44624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7DA9DF"/>
                </a:solidFill>
              </a:rPr>
              <a:t>FASES DO PROCESSO DE INOVAÇÃO TECNOLÓGICA</a:t>
            </a:r>
            <a:endParaRPr lang="pt-BR" sz="3600" dirty="0">
              <a:solidFill>
                <a:srgbClr val="7DA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0589C1-FFD1-A74B-B7AB-6944C9E5C507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30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747092"/>
            <a:ext cx="6908800" cy="54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0589C1-FFD1-A74B-B7AB-6944C9E5C507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31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70" y="241300"/>
            <a:ext cx="8578968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44624"/>
            <a:ext cx="8064896" cy="6120680"/>
          </a:xfrm>
        </p:spPr>
        <p:txBody>
          <a:bodyPr/>
          <a:lstStyle/>
          <a:p>
            <a:r>
              <a:rPr lang="en-US" dirty="0" smtClean="0"/>
              <a:t>RELEMBRANDO O DESCOMPASSO ENTRE O SETOR ACADEMICO E O SETOR INDUSTRIAL. O BRASIL JA APRESCE COMO PRODUTOR DE CIENCIA DE QUALIDADE NO CENARIO MUNDIAL, MAS NAO APRARECE POR ENQUANTO COMO PRODUTOR DE TECNOLOGIA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2099734" y="323516"/>
            <a:ext cx="5901377" cy="70958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Reflexão: O que é inovação?</a:t>
            </a:r>
          </a:p>
        </p:txBody>
      </p:sp>
      <p:pic>
        <p:nvPicPr>
          <p:cNvPr id="12291" name="Picture 6" descr="j02335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1452"/>
            <a:ext cx="2287759" cy="30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67A479-1979-C341-B723-229F801E2632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33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12143" y="1442026"/>
            <a:ext cx="5933024" cy="4923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Conceito: Celular; Cód. Barras; GPS; Air Bag</a:t>
            </a:r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Processo: Pringles; Franquias; Just in Time</a:t>
            </a:r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Marca: Jeep; </a:t>
            </a:r>
            <a:r>
              <a:rPr lang="pt-BR" sz="2000" dirty="0" err="1" smtClean="0"/>
              <a:t>Chicletts</a:t>
            </a:r>
            <a:r>
              <a:rPr lang="pt-BR" sz="2000" dirty="0" smtClean="0"/>
              <a:t>; Donuts; Visa</a:t>
            </a:r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Aperfeiçoamento Gradual: Automóvel, Escova Dental; </a:t>
            </a:r>
            <a:r>
              <a:rPr lang="pt-BR" sz="2000" dirty="0" err="1" smtClean="0"/>
              <a:t>Gillett</a:t>
            </a:r>
            <a:r>
              <a:rPr lang="pt-BR" sz="2000" dirty="0" smtClean="0"/>
              <a:t> Sensor </a:t>
            </a:r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Reformulação: Tinta com cheiro de fruta;</a:t>
            </a:r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Embalagem: Pato </a:t>
            </a:r>
            <a:r>
              <a:rPr lang="pt-BR" sz="2000" dirty="0" err="1" smtClean="0"/>
              <a:t>Purific</a:t>
            </a:r>
            <a:r>
              <a:rPr lang="pt-BR" sz="2000" dirty="0" smtClean="0"/>
              <a:t>; Pringles; </a:t>
            </a:r>
            <a:r>
              <a:rPr lang="pt-BR" sz="2000" dirty="0" err="1" smtClean="0"/>
              <a:t>TetraPak</a:t>
            </a:r>
            <a:endParaRPr lang="pt-BR" sz="2000" dirty="0" smtClean="0"/>
          </a:p>
          <a:p>
            <a:pPr lvl="1">
              <a:buFont typeface="Wingdings" charset="2"/>
              <a:buChar char="§"/>
              <a:defRPr/>
            </a:pPr>
            <a:endParaRPr lang="pt-BR" sz="2000" dirty="0" smtClean="0"/>
          </a:p>
          <a:p>
            <a:pPr lvl="1">
              <a:buFont typeface="Wingdings" charset="2"/>
              <a:buChar char="§"/>
              <a:defRPr/>
            </a:pPr>
            <a:r>
              <a:rPr lang="pt-BR" sz="2000" dirty="0" smtClean="0"/>
              <a:t>Exemplo RELOGIOS  SWATCH</a:t>
            </a:r>
          </a:p>
          <a:p>
            <a:pPr lvl="2">
              <a:buFont typeface="Wingdings" charset="2"/>
              <a:buChar char="§"/>
              <a:defRPr/>
            </a:pPr>
            <a:r>
              <a:rPr lang="pt-BR" sz="1600" dirty="0" smtClean="0"/>
              <a:t>Conseguiram voltar a competir com os relógios japoneses</a:t>
            </a:r>
          </a:p>
          <a:p>
            <a:pPr marL="457200" lvl="1" indent="0">
              <a:buFont typeface="Arial" charset="0"/>
              <a:buNone/>
              <a:defRPr/>
            </a:pPr>
            <a:endParaRPr lang="pt-BR" sz="2000" dirty="0" smtClean="0"/>
          </a:p>
          <a:p>
            <a:pPr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8665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443062"/>
            <a:ext cx="8480425" cy="46037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Fatores que levam a organização a inovar</a:t>
            </a:r>
          </a:p>
          <a:p>
            <a:pPr lvl="1">
              <a:defRPr/>
            </a:pPr>
            <a:r>
              <a:rPr lang="pt-BR" sz="2000" dirty="0" smtClean="0"/>
              <a:t>Diferenciar Produtos: Boticário</a:t>
            </a:r>
          </a:p>
          <a:p>
            <a:pPr lvl="1">
              <a:defRPr/>
            </a:pPr>
            <a:r>
              <a:rPr lang="pt-BR" sz="2000" dirty="0" smtClean="0"/>
              <a:t>Aumentar Receitas</a:t>
            </a:r>
          </a:p>
          <a:p>
            <a:pPr lvl="1">
              <a:defRPr/>
            </a:pPr>
            <a:r>
              <a:rPr lang="pt-BR" sz="2000" dirty="0" smtClean="0"/>
              <a:t>Fidelizar C</a:t>
            </a:r>
            <a:r>
              <a:rPr lang="en-US" sz="2000" dirty="0" smtClean="0"/>
              <a:t>l</a:t>
            </a:r>
            <a:r>
              <a:rPr lang="pt-BR" sz="2000" dirty="0" err="1" smtClean="0"/>
              <a:t>ientes</a:t>
            </a:r>
            <a:r>
              <a:rPr lang="pt-BR" sz="2000" dirty="0" smtClean="0"/>
              <a:t>: TI em livraria</a:t>
            </a:r>
          </a:p>
          <a:p>
            <a:pPr lvl="1">
              <a:defRPr/>
            </a:pPr>
            <a:r>
              <a:rPr lang="pt-BR" sz="2000" dirty="0" smtClean="0"/>
              <a:t>Ganhar </a:t>
            </a:r>
            <a:r>
              <a:rPr lang="pt-BR" sz="2000" dirty="0" err="1" smtClean="0"/>
              <a:t>market</a:t>
            </a:r>
            <a:r>
              <a:rPr lang="pt-BR" sz="2000" dirty="0" smtClean="0"/>
              <a:t> </a:t>
            </a:r>
            <a:r>
              <a:rPr lang="pt-BR" sz="2000" dirty="0" err="1" smtClean="0"/>
              <a:t>share</a:t>
            </a:r>
            <a:endParaRPr lang="pt-BR" sz="2000" dirty="0" smtClean="0"/>
          </a:p>
          <a:p>
            <a:pPr lvl="1">
              <a:defRPr/>
            </a:pPr>
            <a:r>
              <a:rPr lang="pt-BR" sz="2000" dirty="0" smtClean="0"/>
              <a:t>Manter-se competitivo: </a:t>
            </a:r>
          </a:p>
          <a:p>
            <a:pPr lvl="1">
              <a:defRPr/>
            </a:pPr>
            <a:r>
              <a:rPr lang="pt-BR" sz="2000" dirty="0" smtClean="0"/>
              <a:t>Economias de Escala: </a:t>
            </a:r>
            <a:r>
              <a:rPr lang="pt-BR" sz="2000" dirty="0" err="1" smtClean="0"/>
              <a:t>F</a:t>
            </a:r>
            <a:r>
              <a:rPr lang="en-US" sz="2000" dirty="0" smtClean="0"/>
              <a:t>o</a:t>
            </a:r>
            <a:r>
              <a:rPr lang="pt-BR" sz="2000" dirty="0" smtClean="0"/>
              <a:t>rd</a:t>
            </a:r>
          </a:p>
          <a:p>
            <a:pPr lvl="1">
              <a:defRPr/>
            </a:pPr>
            <a:r>
              <a:rPr lang="pt-BR" sz="2000" dirty="0" smtClean="0"/>
              <a:t>Melhoria da qualidade: Roupas, Equipamentos de Esporte</a:t>
            </a:r>
          </a:p>
          <a:p>
            <a:pPr lvl="1">
              <a:defRPr/>
            </a:pPr>
            <a:r>
              <a:rPr lang="pt-BR" sz="2000" dirty="0" smtClean="0"/>
              <a:t>Modernização</a:t>
            </a:r>
          </a:p>
          <a:p>
            <a:pPr lvl="1">
              <a:defRPr/>
            </a:pPr>
            <a:r>
              <a:rPr lang="pt-BR" sz="2000" dirty="0" smtClean="0"/>
              <a:t>Reforço da Imagem: Hyundai</a:t>
            </a:r>
          </a:p>
          <a:p>
            <a:pPr lvl="1">
              <a:defRPr/>
            </a:pPr>
            <a:r>
              <a:rPr lang="pt-BR" sz="2000" dirty="0"/>
              <a:t>Oferecer mais produtos (Ciclo de vida curto</a:t>
            </a:r>
            <a:r>
              <a:rPr lang="pt-BR" sz="2000" dirty="0" smtClean="0"/>
              <a:t>): </a:t>
            </a:r>
            <a:r>
              <a:rPr lang="pt-BR" sz="2000" dirty="0" err="1" smtClean="0"/>
              <a:t>TV’s</a:t>
            </a:r>
            <a:r>
              <a:rPr lang="pt-BR" sz="2000" dirty="0" smtClean="0"/>
              <a:t>, computadores</a:t>
            </a:r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pic>
        <p:nvPicPr>
          <p:cNvPr id="13316" name="Picture 8" descr="BD0491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48" y="2260085"/>
            <a:ext cx="1739937" cy="196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34C9EE-1501-3342-9F5C-2B3AFCBCC6CD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34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9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7264"/>
            <a:ext cx="660876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8AEDE-40E2-4C49-B872-BC1E3CA7D192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35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472766" y="1718490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Natura, Boticário, Apple, </a:t>
            </a:r>
            <a:r>
              <a:rPr lang="pt-BR" sz="1600" dirty="0" err="1" smtClean="0">
                <a:solidFill>
                  <a:schemeClr val="accent4">
                    <a:lumMod val="75000"/>
                  </a:schemeClr>
                </a:solidFill>
              </a:rPr>
              <a:t>etc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05804" y="4232122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Retardatárias, carente de recursos, outras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6430510" y="4351262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Inovar como solução de ganho de competitividade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31788" y="1443062"/>
            <a:ext cx="8480425" cy="460372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Caso </a:t>
            </a:r>
            <a:r>
              <a:rPr lang="pt-BR" dirty="0" smtClean="0"/>
              <a:t>Canon</a:t>
            </a:r>
          </a:p>
          <a:p>
            <a:pPr lvl="1"/>
            <a:r>
              <a:rPr lang="pt-BR" dirty="0" smtClean="0"/>
              <a:t>Xerox com 500 patentes dominava</a:t>
            </a:r>
          </a:p>
          <a:p>
            <a:pPr lvl="1"/>
            <a:r>
              <a:rPr lang="pt-BR" dirty="0" smtClean="0"/>
              <a:t>Expiraram em 1970</a:t>
            </a:r>
          </a:p>
          <a:p>
            <a:pPr lvl="1"/>
            <a:r>
              <a:rPr lang="pt-BR" dirty="0" smtClean="0"/>
              <a:t>IBM, Canon e outras entram</a:t>
            </a:r>
          </a:p>
          <a:p>
            <a:pPr lvl="1"/>
            <a:r>
              <a:rPr lang="pt-BR" dirty="0" smtClean="0"/>
              <a:t>Grande mudança de conceito...</a:t>
            </a:r>
          </a:p>
          <a:p>
            <a:pPr lvl="2"/>
            <a:r>
              <a:rPr lang="pt-BR" dirty="0" smtClean="0"/>
              <a:t>Qual?</a:t>
            </a:r>
            <a:endParaRPr lang="pt-BR" dirty="0"/>
          </a:p>
          <a:p>
            <a:r>
              <a:rPr lang="pt-BR" dirty="0" smtClean="0"/>
              <a:t>O caso Kodak</a:t>
            </a:r>
          </a:p>
          <a:p>
            <a:pPr lvl="1"/>
            <a:r>
              <a:rPr lang="pt-BR" dirty="0" smtClean="0"/>
              <a:t>Líder de mercado em lentes</a:t>
            </a:r>
          </a:p>
          <a:p>
            <a:pPr lvl="1"/>
            <a:r>
              <a:rPr lang="pt-BR" dirty="0" smtClean="0"/>
              <a:t>Marca associada a câmeras de qualidade</a:t>
            </a:r>
          </a:p>
          <a:p>
            <a:pPr lvl="1"/>
            <a:r>
              <a:rPr lang="pt-BR" dirty="0" smtClean="0"/>
              <a:t>Desenvolveu as câmeras digitais</a:t>
            </a:r>
          </a:p>
          <a:p>
            <a:pPr lvl="1"/>
            <a:r>
              <a:rPr lang="pt-BR" dirty="0" smtClean="0"/>
              <a:t>Foi engolida pelo mercado</a:t>
            </a:r>
          </a:p>
          <a:p>
            <a:pPr lvl="2"/>
            <a:r>
              <a:rPr lang="pt-BR" dirty="0" smtClean="0"/>
              <a:t>O </a:t>
            </a:r>
            <a:r>
              <a:rPr lang="pt-BR" dirty="0"/>
              <a:t>que </a:t>
            </a:r>
            <a:r>
              <a:rPr lang="pt-BR" dirty="0" smtClean="0"/>
              <a:t>aconteceu?</a:t>
            </a:r>
            <a:endParaRPr lang="pt-BR" dirty="0"/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15364" name="Título 5"/>
          <p:cNvSpPr txBox="1">
            <a:spLocks/>
          </p:cNvSpPr>
          <p:nvPr/>
        </p:nvSpPr>
        <p:spPr bwMode="auto">
          <a:xfrm>
            <a:off x="2877770" y="1527274"/>
            <a:ext cx="24796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b="1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http://www.canon.com</a:t>
            </a:r>
          </a:p>
        </p:txBody>
      </p:sp>
      <p:pic>
        <p:nvPicPr>
          <p:cNvPr id="15365" name="Picture 6" descr="j02335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4" y="1803072"/>
            <a:ext cx="2359104" cy="317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75F0568-2918-AC4B-A553-F9D34B583DF9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36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</p:spTree>
    <p:extLst>
      <p:ext uri="{BB962C8B-B14F-4D97-AF65-F5344CB8AC3E}">
        <p14:creationId xmlns:p14="http://schemas.microsoft.com/office/powerpoint/2010/main" val="81813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616222"/>
            <a:ext cx="7120531" cy="5053138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Natureza</a:t>
            </a:r>
          </a:p>
          <a:p>
            <a:pPr lvl="1">
              <a:defRPr/>
            </a:pPr>
            <a:r>
              <a:rPr lang="pt-BR" sz="2000" dirty="0" smtClean="0"/>
              <a:t>Social: Valores; Emancipação feminina;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Envelhecimento</a:t>
            </a:r>
            <a:r>
              <a:rPr lang="pt-BR" sz="2000" dirty="0" smtClean="0"/>
              <a:t>; Expectativa de Vida; Falta de Tempo; Nível de Informação; Mobilidade; Poder da Criança na Compra;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Mudança de Hábitos; Preocupações Ambientais</a:t>
            </a:r>
          </a:p>
          <a:p>
            <a:pPr lvl="1">
              <a:defRPr/>
            </a:pP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pt-BR" sz="2000" dirty="0" smtClean="0"/>
              <a:t>Econômica</a:t>
            </a:r>
            <a:r>
              <a:rPr lang="pt-BR" sz="2000" dirty="0"/>
              <a:t>: Renda; Acesso a </a:t>
            </a:r>
            <a:r>
              <a:rPr lang="pt-BR" sz="2000" dirty="0" smtClean="0"/>
              <a:t>Financiamento</a:t>
            </a:r>
          </a:p>
          <a:p>
            <a:pPr lvl="1">
              <a:defRPr/>
            </a:pPr>
            <a:endParaRPr lang="pt-BR" sz="2000" dirty="0"/>
          </a:p>
          <a:p>
            <a:pPr lvl="1">
              <a:defRPr/>
            </a:pPr>
            <a:r>
              <a:rPr lang="pt-BR" sz="2000" dirty="0" smtClean="0"/>
              <a:t>Tecnológica: Disponibilidade; Ciclo de Vida</a:t>
            </a:r>
          </a:p>
          <a:p>
            <a:pPr lvl="1">
              <a:defRPr/>
            </a:pPr>
            <a:endParaRPr lang="pt-BR" sz="2000" dirty="0" smtClean="0"/>
          </a:p>
          <a:p>
            <a:pPr lvl="1">
              <a:defRPr/>
            </a:pPr>
            <a:r>
              <a:rPr lang="pt-BR" sz="2000" dirty="0" smtClean="0"/>
              <a:t>Política </a:t>
            </a:r>
            <a:r>
              <a:rPr lang="pt-BR" sz="2000" dirty="0"/>
              <a:t>/</a:t>
            </a:r>
            <a:r>
              <a:rPr lang="pt-BR" sz="2000" dirty="0" smtClean="0"/>
              <a:t> Legal: Alterações legais como em Saúde e Segurança (ANVISA / INMETRO)</a:t>
            </a:r>
          </a:p>
        </p:txBody>
      </p:sp>
      <p:pic>
        <p:nvPicPr>
          <p:cNvPr id="16388" name="Picture 4" descr="PE02106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90" y="1285368"/>
            <a:ext cx="1869890" cy="172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C15CA2-7CE8-0544-973A-09F1036BC37E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37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</p:spTree>
    <p:extLst>
      <p:ext uri="{BB962C8B-B14F-4D97-AF65-F5344CB8AC3E}">
        <p14:creationId xmlns:p14="http://schemas.microsoft.com/office/powerpoint/2010/main" val="204126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515212"/>
            <a:ext cx="8480425" cy="453157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Reflexão </a:t>
            </a:r>
            <a:r>
              <a:rPr lang="pt-BR" dirty="0" err="1" smtClean="0"/>
              <a:t>I</a:t>
            </a:r>
            <a:endParaRPr lang="pt-BR" dirty="0" smtClean="0"/>
          </a:p>
          <a:p>
            <a:pPr lvl="1">
              <a:defRPr/>
            </a:pPr>
            <a:r>
              <a:rPr lang="pt-BR" dirty="0" smtClean="0"/>
              <a:t>Oportunidades a serem analisadas:</a:t>
            </a:r>
          </a:p>
          <a:p>
            <a:pPr lvl="2">
              <a:defRPr/>
            </a:pPr>
            <a:r>
              <a:rPr lang="pt-BR" dirty="0" smtClean="0"/>
              <a:t>Envelhecimento da população</a:t>
            </a:r>
          </a:p>
          <a:p>
            <a:pPr lvl="2">
              <a:defRPr/>
            </a:pPr>
            <a:r>
              <a:rPr lang="pt-BR" dirty="0" smtClean="0"/>
              <a:t>Mudança de hábitos</a:t>
            </a:r>
          </a:p>
          <a:p>
            <a:pPr lvl="2">
              <a:defRPr/>
            </a:pPr>
            <a:r>
              <a:rPr lang="pt-BR" dirty="0" smtClean="0"/>
              <a:t>Preocupações Ambientais</a:t>
            </a:r>
          </a:p>
          <a:p>
            <a:pPr lvl="2">
              <a:defRPr/>
            </a:pPr>
            <a:r>
              <a:rPr lang="pt-BR" dirty="0" smtClean="0"/>
              <a:t>Geração </a:t>
            </a:r>
            <a:r>
              <a:rPr lang="pt-BR" dirty="0" err="1" smtClean="0"/>
              <a:t>Y</a:t>
            </a:r>
            <a:r>
              <a:rPr lang="pt-BR" dirty="0" smtClean="0"/>
              <a:t>:  Conectividade, Instantaneidade</a:t>
            </a:r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Reflexão II</a:t>
            </a:r>
            <a:endParaRPr lang="pt-BR" dirty="0"/>
          </a:p>
          <a:p>
            <a:pPr lvl="1">
              <a:defRPr/>
            </a:pPr>
            <a:r>
              <a:rPr lang="pt-BR" dirty="0"/>
              <a:t>Vídeo: </a:t>
            </a:r>
            <a:r>
              <a:rPr lang="en-US" dirty="0"/>
              <a:t>As </a:t>
            </a:r>
            <a:r>
              <a:rPr lang="en-US" dirty="0" err="1"/>
              <a:t>mudanças</a:t>
            </a:r>
            <a:r>
              <a:rPr lang="en-US" dirty="0"/>
              <a:t> </a:t>
            </a:r>
            <a:r>
              <a:rPr lang="en-US" dirty="0" err="1"/>
              <a:t>trazidas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Geração</a:t>
            </a:r>
            <a:r>
              <a:rPr lang="en-US" dirty="0"/>
              <a:t> Y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=sjzZj8H2zps</a:t>
            </a:r>
            <a:endParaRPr lang="pt-BR" dirty="0"/>
          </a:p>
          <a:p>
            <a:pPr>
              <a:defRPr/>
            </a:pPr>
            <a:endParaRPr lang="pt-BR" dirty="0" smtClean="0"/>
          </a:p>
        </p:txBody>
      </p:sp>
      <p:pic>
        <p:nvPicPr>
          <p:cNvPr id="17412" name="Picture 4" descr="j029497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99211"/>
            <a:ext cx="990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E4AADD-84D5-3D4B-99AC-142FDFD05753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38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360363" y="533898"/>
            <a:ext cx="8630325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smtClean="0"/>
              <a:t>2. Avaliação de Oportunidades à Inovação: Motivações e Naturezas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8436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31788" y="1544072"/>
            <a:ext cx="8480425" cy="4502716"/>
          </a:xfrm>
        </p:spPr>
        <p:txBody>
          <a:bodyPr/>
          <a:lstStyle/>
          <a:p>
            <a:r>
              <a:rPr lang="pt-BR" dirty="0"/>
              <a:t>Recursos básicos à avaliação de oportunidades</a:t>
            </a:r>
          </a:p>
          <a:p>
            <a:pPr marL="457200" lvl="1" indent="0">
              <a:buFont typeface="Arial" charset="0"/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18" y="2204864"/>
            <a:ext cx="3810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68708C-92BF-5A4B-8860-47F9CC68F285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39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896120" y="2000726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Externo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316814" y="3450238"/>
            <a:ext cx="1903280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Esforço Contínuo e Permanente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047380" y="4502148"/>
            <a:ext cx="1903280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Princípio 3M: Beijar muitos sapos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6179058" y="3989032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Acesso a fontes diversas</a:t>
            </a:r>
          </a:p>
          <a:p>
            <a:pPr algn="l"/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Aprendizado Contínuo</a:t>
            </a:r>
            <a:endParaRPr lang="pt-B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6566136" y="2282962"/>
            <a:ext cx="2577864" cy="6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9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88832" cy="114300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O que mudou nos últimos 200 anos?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558502"/>
            <a:ext cx="8480425" cy="518286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Acesso a fontes de informações</a:t>
            </a:r>
          </a:p>
          <a:p>
            <a:pPr lvl="1">
              <a:defRPr/>
            </a:pPr>
            <a:r>
              <a:rPr lang="en-US" sz="1800" dirty="0" err="1"/>
              <a:t>Fornecedores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Associações</a:t>
            </a:r>
            <a:r>
              <a:rPr lang="en-US" sz="1800" dirty="0"/>
              <a:t> </a:t>
            </a:r>
            <a:r>
              <a:rPr lang="en-US" sz="1800" dirty="0" err="1"/>
              <a:t>industriais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Feiras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Revistas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i="1" dirty="0"/>
              <a:t>News-letters</a:t>
            </a:r>
            <a:r>
              <a:rPr lang="en-US" sz="1800" dirty="0"/>
              <a:t> </a:t>
            </a:r>
            <a:r>
              <a:rPr lang="en-US" sz="1800" dirty="0" err="1"/>
              <a:t>tecnológicas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/>
              <a:t>Bases de dados </a:t>
            </a:r>
            <a:r>
              <a:rPr lang="en-US" sz="1800" dirty="0" err="1"/>
              <a:t>comerciais</a:t>
            </a:r>
            <a:r>
              <a:rPr lang="en-US" sz="1800" dirty="0"/>
              <a:t> e </a:t>
            </a:r>
            <a:r>
              <a:rPr lang="en-US" sz="1800" dirty="0" err="1"/>
              <a:t>tecnológicas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smtClean="0"/>
              <a:t>Bases e </a:t>
            </a:r>
            <a:r>
              <a:rPr lang="en-US" sz="1800" dirty="0" err="1" smtClean="0"/>
              <a:t>Serviços</a:t>
            </a:r>
            <a:r>
              <a:rPr lang="en-US" sz="1800" dirty="0" smtClean="0"/>
              <a:t> de </a:t>
            </a:r>
            <a:r>
              <a:rPr lang="en-US" sz="1800" dirty="0" err="1" smtClean="0"/>
              <a:t>busca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/>
              <a:t>patentes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Universidades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Centros</a:t>
            </a:r>
            <a:r>
              <a:rPr lang="en-US" sz="1800" dirty="0"/>
              <a:t> </a:t>
            </a:r>
            <a:r>
              <a:rPr lang="en-US" sz="1800" dirty="0" err="1"/>
              <a:t>tecnológicos</a:t>
            </a:r>
            <a:r>
              <a:rPr lang="en-US" sz="1800" dirty="0"/>
              <a:t> e </a:t>
            </a:r>
            <a:r>
              <a:rPr lang="en-US" sz="1800" dirty="0" err="1"/>
              <a:t>centros</a:t>
            </a:r>
            <a:r>
              <a:rPr lang="en-US" sz="1800" dirty="0"/>
              <a:t> </a:t>
            </a:r>
            <a:r>
              <a:rPr lang="en-US" sz="1800" dirty="0" err="1"/>
              <a:t>técnicos</a:t>
            </a:r>
            <a:r>
              <a:rPr lang="en-US" sz="1800" dirty="0"/>
              <a:t> </a:t>
            </a:r>
            <a:r>
              <a:rPr lang="en-US" sz="1800" dirty="0" err="1"/>
              <a:t>especializados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Seminários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 smtClean="0"/>
              <a:t>Prospecção</a:t>
            </a:r>
            <a:r>
              <a:rPr lang="en-US" sz="1800" dirty="0" smtClean="0"/>
              <a:t> e </a:t>
            </a:r>
            <a:r>
              <a:rPr lang="en-US" sz="1800" dirty="0" err="1" smtClean="0"/>
              <a:t>transferência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/>
              <a:t>tecnologia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Consultores</a:t>
            </a:r>
            <a:r>
              <a:rPr lang="en-US" sz="1800" dirty="0"/>
              <a:t> </a:t>
            </a:r>
            <a:r>
              <a:rPr lang="en-US" sz="1800" dirty="0" err="1"/>
              <a:t>técnicos</a:t>
            </a:r>
            <a:r>
              <a:rPr lang="en-US" sz="1800" dirty="0"/>
              <a:t> </a:t>
            </a:r>
            <a:r>
              <a:rPr lang="en-US" sz="1800" dirty="0" err="1"/>
              <a:t>especializados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Cientistas</a:t>
            </a:r>
            <a:r>
              <a:rPr lang="en-US" sz="1800" dirty="0"/>
              <a:t> e </a:t>
            </a:r>
            <a:r>
              <a:rPr lang="en-US" sz="1800" dirty="0" err="1"/>
              <a:t>tecnólogos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Empresas</a:t>
            </a:r>
            <a:r>
              <a:rPr lang="en-US" sz="1800" dirty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já</a:t>
            </a:r>
            <a:r>
              <a:rPr lang="en-US" sz="1800" dirty="0" smtClean="0"/>
              <a:t> </a:t>
            </a:r>
            <a:r>
              <a:rPr lang="en-US" sz="1800" dirty="0" err="1"/>
              <a:t>utilizadoras</a:t>
            </a:r>
            <a:r>
              <a:rPr lang="en-US" sz="1800" dirty="0"/>
              <a:t> da </a:t>
            </a:r>
            <a:r>
              <a:rPr lang="en-US" sz="1800" dirty="0" err="1"/>
              <a:t>tecnologia</a:t>
            </a:r>
            <a:r>
              <a:rPr lang="en-US" sz="1800" dirty="0"/>
              <a:t> </a:t>
            </a:r>
          </a:p>
          <a:p>
            <a:pPr lvl="1">
              <a:defRPr/>
            </a:pPr>
            <a:r>
              <a:rPr lang="en-US" sz="1800" dirty="0" err="1"/>
              <a:t>Programas</a:t>
            </a:r>
            <a:r>
              <a:rPr lang="en-US" sz="1800" dirty="0"/>
              <a:t> de</a:t>
            </a:r>
            <a:r>
              <a:rPr lang="en-US" sz="1800" dirty="0" smtClean="0"/>
              <a:t> P&amp;</a:t>
            </a:r>
            <a:r>
              <a:rPr lang="en-US" sz="1800" dirty="0"/>
              <a:t>D </a:t>
            </a:r>
            <a:r>
              <a:rPr lang="en-US" sz="1800" dirty="0" err="1" smtClean="0"/>
              <a:t>nacionais</a:t>
            </a:r>
            <a:r>
              <a:rPr lang="en-US" sz="1800" dirty="0" smtClean="0"/>
              <a:t> e </a:t>
            </a:r>
            <a:r>
              <a:rPr lang="en-US" sz="1800" dirty="0" err="1" smtClean="0"/>
              <a:t>internacionais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…</a:t>
            </a:r>
            <a:endParaRPr lang="pt-BR" sz="1800" dirty="0" smtClean="0"/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</p:txBody>
      </p:sp>
      <p:pic>
        <p:nvPicPr>
          <p:cNvPr id="19460" name="Picture 4" descr="BD2003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8" y="1839962"/>
            <a:ext cx="31877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8E0B9C-89C5-9344-B55E-D57B3EA9125C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40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360363" y="533898"/>
            <a:ext cx="8630325" cy="908050"/>
          </a:xfrm>
        </p:spPr>
        <p:txBody>
          <a:bodyPr>
            <a:normAutofit/>
          </a:bodyPr>
          <a:lstStyle/>
          <a:p>
            <a:pPr algn="r"/>
            <a:r>
              <a:rPr lang="pt-BR" sz="2200" dirty="0"/>
              <a:t>2. Avaliação de Oportunidades à Inovação: Motivações e Naturezas</a:t>
            </a:r>
          </a:p>
        </p:txBody>
      </p:sp>
    </p:spTree>
    <p:extLst>
      <p:ext uri="{BB962C8B-B14F-4D97-AF65-F5344CB8AC3E}">
        <p14:creationId xmlns:p14="http://schemas.microsoft.com/office/powerpoint/2010/main" val="268439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31788" y="1515212"/>
            <a:ext cx="8480425" cy="4531576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Reflexão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Acesso exatamente como?</a:t>
            </a:r>
          </a:p>
          <a:p>
            <a:pPr lvl="1">
              <a:defRPr/>
            </a:pPr>
            <a:r>
              <a:rPr lang="pt-BR" dirty="0" smtClean="0"/>
              <a:t>Feiras?</a:t>
            </a:r>
          </a:p>
          <a:p>
            <a:pPr lvl="1">
              <a:defRPr/>
            </a:pPr>
            <a:r>
              <a:rPr lang="pt-BR" dirty="0" smtClean="0"/>
              <a:t>Empresas já utilizadoras?</a:t>
            </a:r>
          </a:p>
          <a:p>
            <a:pPr lvl="1">
              <a:defRPr/>
            </a:pPr>
            <a:r>
              <a:rPr lang="pt-BR" dirty="0" smtClean="0"/>
              <a:t>Universidade?</a:t>
            </a:r>
          </a:p>
          <a:p>
            <a:pPr lvl="1">
              <a:defRPr/>
            </a:pPr>
            <a:r>
              <a:rPr lang="pt-BR" dirty="0" smtClean="0"/>
              <a:t>Base de dados?</a:t>
            </a:r>
          </a:p>
          <a:p>
            <a:pPr lvl="1">
              <a:defRPr/>
            </a:pPr>
            <a:endParaRPr lang="pt-BR" dirty="0"/>
          </a:p>
          <a:p>
            <a:pPr lvl="1">
              <a:defRPr/>
            </a:pPr>
            <a:endParaRPr lang="pt-BR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O Que </a:t>
            </a:r>
            <a:r>
              <a:rPr lang="pt-BR" b="1" dirty="0" smtClean="0">
                <a:solidFill>
                  <a:srgbClr val="FF0000"/>
                </a:solidFill>
              </a:rPr>
              <a:t>VOCÊS</a:t>
            </a:r>
            <a:r>
              <a:rPr lang="pt-BR" dirty="0" smtClean="0">
                <a:solidFill>
                  <a:srgbClr val="FF0000"/>
                </a:solidFill>
              </a:rPr>
              <a:t> estão fazendo para acessar inovação ???</a:t>
            </a:r>
          </a:p>
          <a:p>
            <a:pPr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483" name="Picture 6" descr="j02335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58" y="1844824"/>
            <a:ext cx="20637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48EF64-53C0-9C46-B489-A9AA8AB77FD0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41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3. Riscos no Contexto Tecnológico</a:t>
            </a:r>
            <a:endParaRPr lang="pt-BR" sz="220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31788" y="1630363"/>
            <a:ext cx="8480425" cy="4416425"/>
          </a:xfrm>
        </p:spPr>
        <p:txBody>
          <a:bodyPr/>
          <a:lstStyle/>
          <a:p>
            <a:r>
              <a:rPr lang="en-US" i="1" dirty="0"/>
              <a:t>"As </a:t>
            </a:r>
            <a:r>
              <a:rPr lang="en-US" i="1" dirty="0" err="1"/>
              <a:t>companhias</a:t>
            </a:r>
            <a:r>
              <a:rPr lang="en-US" i="1" dirty="0"/>
              <a:t> </a:t>
            </a:r>
            <a:r>
              <a:rPr lang="en-US" i="1" dirty="0" err="1"/>
              <a:t>prestam</a:t>
            </a:r>
            <a:r>
              <a:rPr lang="en-US" i="1" dirty="0"/>
              <a:t> </a:t>
            </a:r>
            <a:r>
              <a:rPr lang="en-US" i="1" dirty="0" err="1"/>
              <a:t>muita</a:t>
            </a:r>
            <a:r>
              <a:rPr lang="en-US" i="1" dirty="0"/>
              <a:t> </a:t>
            </a:r>
            <a:r>
              <a:rPr lang="en-US" i="1" dirty="0" err="1"/>
              <a:t>atenção</a:t>
            </a:r>
            <a:r>
              <a:rPr lang="en-US" i="1" dirty="0"/>
              <a:t> </a:t>
            </a:r>
            <a:r>
              <a:rPr lang="en-US" i="1" dirty="0" err="1"/>
              <a:t>ao</a:t>
            </a:r>
            <a:r>
              <a:rPr lang="en-US" i="1" dirty="0"/>
              <a:t> </a:t>
            </a:r>
            <a:r>
              <a:rPr lang="en-US" i="1" dirty="0" err="1"/>
              <a:t>custo</a:t>
            </a:r>
            <a:r>
              <a:rPr lang="en-US" i="1" dirty="0"/>
              <a:t> de </a:t>
            </a:r>
            <a:r>
              <a:rPr lang="en-US" i="1" dirty="0" err="1"/>
              <a:t>fazer</a:t>
            </a:r>
            <a:r>
              <a:rPr lang="en-US" i="1" dirty="0"/>
              <a:t> </a:t>
            </a:r>
            <a:r>
              <a:rPr lang="en-US" i="1" dirty="0" err="1"/>
              <a:t>alguma</a:t>
            </a:r>
            <a:r>
              <a:rPr lang="en-US" i="1" dirty="0"/>
              <a:t> </a:t>
            </a:r>
            <a:r>
              <a:rPr lang="en-US" i="1" dirty="0" err="1"/>
              <a:t>coisa</a:t>
            </a:r>
            <a:r>
              <a:rPr lang="en-US" i="1" dirty="0"/>
              <a:t>. </a:t>
            </a:r>
            <a:r>
              <a:rPr lang="en-US" i="1" dirty="0" err="1" smtClean="0"/>
              <a:t>Deviam</a:t>
            </a:r>
            <a:r>
              <a:rPr lang="en-US" i="1" dirty="0" smtClean="0"/>
              <a:t> </a:t>
            </a:r>
            <a:r>
              <a:rPr lang="en-US" i="1" dirty="0" err="1"/>
              <a:t>preocupar</a:t>
            </a:r>
            <a:r>
              <a:rPr lang="en-US" i="1" dirty="0"/>
              <a:t>-se </a:t>
            </a:r>
            <a:r>
              <a:rPr lang="en-US" i="1" dirty="0" err="1"/>
              <a:t>mais</a:t>
            </a:r>
            <a:r>
              <a:rPr lang="en-US" i="1" dirty="0"/>
              <a:t> com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custos</a:t>
            </a:r>
            <a:r>
              <a:rPr lang="en-US" i="1" dirty="0"/>
              <a:t> de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fazer</a:t>
            </a:r>
            <a:r>
              <a:rPr lang="en-US" i="1" dirty="0"/>
              <a:t> nada.”- </a:t>
            </a:r>
            <a:r>
              <a:rPr lang="en-US" i="1" dirty="0" err="1"/>
              <a:t>Kotler</a:t>
            </a:r>
            <a:r>
              <a:rPr lang="en-US" dirty="0"/>
              <a:t>  </a:t>
            </a:r>
            <a:r>
              <a:rPr lang="en-US" i="1" dirty="0"/>
              <a:t>"</a:t>
            </a:r>
            <a:r>
              <a:rPr lang="en-US" i="1" dirty="0" err="1"/>
              <a:t>Nesta</a:t>
            </a:r>
            <a:r>
              <a:rPr lang="en-US" i="1" dirty="0"/>
              <a:t> </a:t>
            </a:r>
            <a:r>
              <a:rPr lang="en-US" i="1" dirty="0" err="1"/>
              <a:t>empresa</a:t>
            </a:r>
            <a:r>
              <a:rPr lang="en-US" i="1" dirty="0"/>
              <a:t> </a:t>
            </a:r>
            <a:r>
              <a:rPr lang="en-US" i="1" dirty="0" err="1"/>
              <a:t>você</a:t>
            </a:r>
            <a:r>
              <a:rPr lang="en-US" i="1" dirty="0"/>
              <a:t> </a:t>
            </a:r>
            <a:r>
              <a:rPr lang="en-US" i="1" dirty="0" err="1"/>
              <a:t>será</a:t>
            </a:r>
            <a:r>
              <a:rPr lang="en-US" i="1" dirty="0"/>
              <a:t> </a:t>
            </a:r>
            <a:r>
              <a:rPr lang="en-US" i="1" dirty="0" err="1"/>
              <a:t>despedido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cometer</a:t>
            </a:r>
            <a:r>
              <a:rPr lang="en-US" i="1" dirty="0"/>
              <a:t> </a:t>
            </a:r>
            <a:r>
              <a:rPr lang="en-US" i="1" dirty="0" err="1"/>
              <a:t>erros</a:t>
            </a:r>
            <a:r>
              <a:rPr lang="en-US" i="1" dirty="0"/>
              <a:t>.”- </a:t>
            </a:r>
            <a:r>
              <a:rPr lang="en-US" dirty="0"/>
              <a:t>Steven Ross, CEO da Time Warner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1508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4E92C6-77AD-1E46-8582-B1AC2528DA1E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42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4E92C6-77AD-1E46-8582-B1AC2528DA1E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43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1856" y="757156"/>
            <a:ext cx="6387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Vídeo</a:t>
            </a:r>
            <a:r>
              <a:rPr lang="en-US" sz="4000" dirty="0"/>
              <a:t>: If You’ve never failed…</a:t>
            </a:r>
            <a:endParaRPr lang="pt-BR" sz="4000" dirty="0"/>
          </a:p>
        </p:txBody>
      </p:sp>
      <p:sp>
        <p:nvSpPr>
          <p:cNvPr id="2" name="Rectangle 1"/>
          <p:cNvSpPr/>
          <p:nvPr/>
        </p:nvSpPr>
        <p:spPr>
          <a:xfrm>
            <a:off x="827584" y="310583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www.youtube.com</a:t>
            </a:r>
            <a:r>
              <a:rPr lang="en-US" sz="3200" dirty="0"/>
              <a:t>/</a:t>
            </a:r>
            <a:r>
              <a:rPr lang="en-US" sz="3200" dirty="0" err="1"/>
              <a:t>watch?v</a:t>
            </a:r>
            <a:r>
              <a:rPr lang="en-US" sz="3200" dirty="0"/>
              <a:t>=</a:t>
            </a:r>
            <a:r>
              <a:rPr lang="en-US" sz="3200" dirty="0" err="1"/>
              <a:t>zLYECIjmnQs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 dirty="0"/>
              <a:t>3. Riscos no Contexto Tecnológico</a:t>
            </a:r>
            <a:endParaRPr lang="pt-BR" sz="2200" dirty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31788" y="1529642"/>
            <a:ext cx="8480425" cy="4973984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Os riscos de </a:t>
            </a:r>
            <a:r>
              <a:rPr lang="pt-BR" dirty="0" smtClean="0"/>
              <a:t>inovar</a:t>
            </a:r>
          </a:p>
          <a:p>
            <a:pPr lvl="1"/>
            <a:r>
              <a:rPr lang="pt-BR" dirty="0" smtClean="0"/>
              <a:t>Não ser aceito;</a:t>
            </a:r>
          </a:p>
          <a:p>
            <a:pPr lvl="1"/>
            <a:r>
              <a:rPr lang="pt-BR" dirty="0" smtClean="0"/>
              <a:t>Altos Investimentos / Recursos Insuficientes;</a:t>
            </a:r>
          </a:p>
          <a:p>
            <a:pPr lvl="1"/>
            <a:r>
              <a:rPr lang="pt-BR" dirty="0" smtClean="0"/>
              <a:t>Investimento que não traz retorno: </a:t>
            </a:r>
            <a:r>
              <a:rPr lang="pt-BR" dirty="0" err="1"/>
              <a:t>Betamax</a:t>
            </a:r>
            <a:r>
              <a:rPr lang="pt-BR" dirty="0"/>
              <a:t>; Laser </a:t>
            </a:r>
            <a:r>
              <a:rPr lang="pt-BR" dirty="0" err="1"/>
              <a:t>Disc</a:t>
            </a:r>
            <a:r>
              <a:rPr lang="pt-BR" dirty="0"/>
              <a:t>; HDTV</a:t>
            </a:r>
            <a:endParaRPr lang="pt-BR" dirty="0" smtClean="0"/>
          </a:p>
          <a:p>
            <a:pPr lvl="1"/>
            <a:r>
              <a:rPr lang="pt-BR" dirty="0" smtClean="0"/>
              <a:t>Possibilidade de imitação (</a:t>
            </a:r>
            <a:r>
              <a:rPr lang="pt-BR" dirty="0" err="1" smtClean="0"/>
              <a:t>iphone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/>
              <a:t>Os riscos de não </a:t>
            </a:r>
            <a:r>
              <a:rPr lang="pt-BR" dirty="0" smtClean="0"/>
              <a:t>inovar: vamos discutir...</a:t>
            </a:r>
          </a:p>
          <a:p>
            <a:pPr lvl="1"/>
            <a:r>
              <a:rPr lang="pt-BR" dirty="0" smtClean="0"/>
              <a:t>Falta de Impacto em ...:</a:t>
            </a:r>
          </a:p>
          <a:p>
            <a:pPr lvl="2"/>
            <a:r>
              <a:rPr lang="pt-BR" dirty="0" smtClean="0"/>
              <a:t>... </a:t>
            </a:r>
            <a:r>
              <a:rPr lang="pt-BR" dirty="0"/>
              <a:t>mercado</a:t>
            </a:r>
          </a:p>
          <a:p>
            <a:pPr lvl="2"/>
            <a:r>
              <a:rPr lang="pt-BR" dirty="0" smtClean="0"/>
              <a:t>... produtos </a:t>
            </a:r>
            <a:r>
              <a:rPr lang="pt-BR" dirty="0"/>
              <a:t>existentes</a:t>
            </a:r>
          </a:p>
          <a:p>
            <a:pPr lvl="2"/>
            <a:r>
              <a:rPr lang="pt-BR" dirty="0" smtClean="0"/>
              <a:t>... processos </a:t>
            </a:r>
            <a:r>
              <a:rPr lang="pt-BR" dirty="0"/>
              <a:t>tecnológicos</a:t>
            </a:r>
          </a:p>
          <a:p>
            <a:pPr lvl="2"/>
            <a:r>
              <a:rPr lang="pt-BR" dirty="0" smtClean="0"/>
              <a:t>... relações </a:t>
            </a:r>
            <a:r>
              <a:rPr lang="pt-BR" dirty="0"/>
              <a:t>com clientes e fornecedores</a:t>
            </a:r>
          </a:p>
          <a:p>
            <a:pPr lvl="2"/>
            <a:r>
              <a:rPr lang="pt-BR" dirty="0" smtClean="0"/>
              <a:t>... custos</a:t>
            </a:r>
            <a:endParaRPr lang="pt-BR" dirty="0"/>
          </a:p>
          <a:p>
            <a:pPr lvl="2"/>
            <a:r>
              <a:rPr lang="pt-BR" dirty="0" smtClean="0"/>
              <a:t>...estratégia </a:t>
            </a:r>
            <a:r>
              <a:rPr lang="pt-BR" dirty="0"/>
              <a:t>organizacional</a:t>
            </a:r>
          </a:p>
          <a:p>
            <a:pPr lvl="1"/>
            <a:r>
              <a:rPr lang="pt-BR" dirty="0"/>
              <a:t>Grau de risco e </a:t>
            </a:r>
            <a:r>
              <a:rPr lang="pt-BR" dirty="0" smtClean="0"/>
              <a:t>incerteza </a:t>
            </a:r>
            <a:endParaRPr lang="pt-BR" dirty="0"/>
          </a:p>
          <a:p>
            <a:pPr lvl="1"/>
            <a:r>
              <a:rPr lang="pt-BR" dirty="0"/>
              <a:t>Necessidade de </a:t>
            </a:r>
            <a:r>
              <a:rPr lang="pt-BR" dirty="0" smtClean="0"/>
              <a:t>recursos </a:t>
            </a:r>
            <a:endParaRPr lang="pt-BR" dirty="0"/>
          </a:p>
          <a:p>
            <a:pPr lvl="1"/>
            <a:r>
              <a:rPr lang="pt-BR" dirty="0"/>
              <a:t>Prazos </a:t>
            </a:r>
            <a:r>
              <a:rPr lang="pt-BR" dirty="0" smtClean="0"/>
              <a:t>prováveis</a:t>
            </a:r>
            <a:endParaRPr lang="pt-BR" dirty="0"/>
          </a:p>
          <a:p>
            <a:pPr lvl="1"/>
            <a:r>
              <a:rPr lang="pt-BR" dirty="0"/>
              <a:t>Custos prováveis</a:t>
            </a:r>
          </a:p>
          <a:p>
            <a:pPr lvl="1"/>
            <a:r>
              <a:rPr lang="pt-BR" dirty="0"/>
              <a:t>Qualidade </a:t>
            </a:r>
            <a:r>
              <a:rPr lang="pt-BR" dirty="0" smtClean="0"/>
              <a:t>suficiente</a:t>
            </a:r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</p:txBody>
      </p:sp>
      <p:pic>
        <p:nvPicPr>
          <p:cNvPr id="22532" name="Picture 4" descr="j023051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56" y="410540"/>
            <a:ext cx="1507609" cy="20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AB4EC0-7C22-294D-8176-FDD635731C94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44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5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3. Riscos no Contexto Tecnológico</a:t>
            </a:r>
            <a:endParaRPr lang="pt-BR" sz="2200"/>
          </a:p>
        </p:txBody>
      </p:sp>
      <p:pic>
        <p:nvPicPr>
          <p:cNvPr id="22532" name="Picture 4" descr="j023051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2" y="4985516"/>
            <a:ext cx="913900" cy="123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AB4EC0-7C22-294D-8176-FDD635731C94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45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06" y="1526460"/>
            <a:ext cx="8217850" cy="34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60363" y="144686"/>
            <a:ext cx="8783637" cy="908050"/>
          </a:xfrm>
        </p:spPr>
        <p:txBody>
          <a:bodyPr/>
          <a:lstStyle/>
          <a:p>
            <a:r>
              <a:rPr lang="pt-BR" sz="2400" dirty="0"/>
              <a:t>4. Desenvolvimento de Oportunidades</a:t>
            </a:r>
            <a:endParaRPr lang="pt-BR" sz="2200" dirty="0"/>
          </a:p>
        </p:txBody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331788" y="1558502"/>
            <a:ext cx="8480425" cy="4488286"/>
          </a:xfrm>
        </p:spPr>
        <p:txBody>
          <a:bodyPr/>
          <a:lstStyle/>
          <a:p>
            <a:pPr>
              <a:defRPr/>
            </a:pPr>
            <a:r>
              <a:rPr lang="en-US" i="1" dirty="0"/>
              <a:t>“A </a:t>
            </a:r>
            <a:r>
              <a:rPr lang="en-US" i="1" dirty="0" err="1"/>
              <a:t>criatividade</a:t>
            </a:r>
            <a:r>
              <a:rPr lang="en-US" i="1" dirty="0"/>
              <a:t> </a:t>
            </a:r>
            <a:r>
              <a:rPr lang="en-US" i="1" dirty="0" err="1"/>
              <a:t>consiste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criar</a:t>
            </a:r>
            <a:r>
              <a:rPr lang="en-US" i="1" dirty="0"/>
              <a:t> </a:t>
            </a:r>
            <a:r>
              <a:rPr lang="en-US" i="1" dirty="0" err="1"/>
              <a:t>muitas</a:t>
            </a:r>
            <a:r>
              <a:rPr lang="en-US" i="1" dirty="0"/>
              <a:t> </a:t>
            </a:r>
            <a:r>
              <a:rPr lang="en-US" i="1" dirty="0" err="1"/>
              <a:t>ideias</a:t>
            </a:r>
            <a:r>
              <a:rPr lang="en-US" i="1" dirty="0"/>
              <a:t>,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ficar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</a:t>
            </a:r>
            <a:r>
              <a:rPr lang="en-US" i="1" dirty="0" err="1"/>
              <a:t>espera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surja</a:t>
            </a:r>
            <a:r>
              <a:rPr lang="en-US" i="1" dirty="0"/>
              <a:t>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grande</a:t>
            </a:r>
            <a:r>
              <a:rPr lang="en-US" i="1" dirty="0"/>
              <a:t> </a:t>
            </a:r>
            <a:r>
              <a:rPr lang="en-US" i="1" dirty="0" err="1"/>
              <a:t>ideia</a:t>
            </a:r>
            <a:r>
              <a:rPr lang="en-US" i="1" dirty="0"/>
              <a:t>.</a:t>
            </a:r>
            <a:r>
              <a:rPr lang="en-US" i="1" dirty="0" smtClean="0"/>
              <a:t>” –</a:t>
            </a:r>
          </a:p>
          <a:p>
            <a:pPr lvl="1">
              <a:defRPr/>
            </a:pPr>
            <a:r>
              <a:rPr lang="en-US" i="1" dirty="0" smtClean="0"/>
              <a:t> </a:t>
            </a:r>
            <a:r>
              <a:rPr lang="en-US" dirty="0" smtClean="0"/>
              <a:t>Charles </a:t>
            </a:r>
            <a:r>
              <a:rPr lang="en-US" dirty="0"/>
              <a:t>Thompson</a:t>
            </a: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Geração de ideias</a:t>
            </a:r>
          </a:p>
          <a:p>
            <a:pPr lvl="1">
              <a:defRPr/>
            </a:pPr>
            <a:r>
              <a:rPr lang="pt-BR" dirty="0" smtClean="0"/>
              <a:t>Fontes: </a:t>
            </a:r>
            <a:r>
              <a:rPr lang="pt-BR" dirty="0" err="1" smtClean="0"/>
              <a:t>c</a:t>
            </a:r>
            <a:r>
              <a:rPr lang="en-US" dirty="0" smtClean="0"/>
              <a:t>o</a:t>
            </a:r>
            <a:r>
              <a:rPr lang="pt-BR" dirty="0" err="1" smtClean="0"/>
              <a:t>nsumidores</a:t>
            </a:r>
            <a:r>
              <a:rPr lang="pt-BR" dirty="0" smtClean="0"/>
              <a:t> (Redes Sociais, </a:t>
            </a:r>
            <a:r>
              <a:rPr lang="pt-BR" dirty="0" err="1" smtClean="0"/>
              <a:t>Etc</a:t>
            </a:r>
            <a:r>
              <a:rPr lang="pt-BR" dirty="0" smtClean="0"/>
              <a:t>), fornecedores (supermercados), outros produtos, outros mercados (UOL), revistas especializadas, estudos de mercado, tendências, variáveis PEST (politicas, econômicas, sociais, </a:t>
            </a:r>
            <a:r>
              <a:rPr lang="pt-BR" dirty="0" err="1" smtClean="0"/>
              <a:t>tecnologicas</a:t>
            </a:r>
            <a:r>
              <a:rPr lang="pt-BR" dirty="0" smtClean="0"/>
              <a:t>) etc.</a:t>
            </a:r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 lvl="1">
              <a:defRPr/>
            </a:pPr>
            <a:endParaRPr lang="pt-BR" dirty="0" smtClean="0"/>
          </a:p>
        </p:txBody>
      </p:sp>
      <p:sp>
        <p:nvSpPr>
          <p:cNvPr id="2458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244906-60C5-B048-8854-92BB789C09E2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46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 dirty="0"/>
              <a:t>4. Desenvolvimento de Oportunidades</a:t>
            </a:r>
            <a:endParaRPr lang="pt-BR" sz="2200" dirty="0"/>
          </a:p>
        </p:txBody>
      </p:sp>
      <p:sp>
        <p:nvSpPr>
          <p:cNvPr id="2458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244906-60C5-B048-8854-92BB789C09E2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47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770916" y="1563460"/>
            <a:ext cx="3501241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Vídeo: </a:t>
            </a:r>
            <a:r>
              <a:rPr lang="en-US" sz="2400" dirty="0"/>
              <a:t>LG Life's Good Lab</a:t>
            </a:r>
            <a:endParaRPr lang="pt-BR" sz="220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745238" y="2358812"/>
            <a:ext cx="3501241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Vídeo: </a:t>
            </a:r>
            <a:r>
              <a:rPr lang="en-US" sz="2400" dirty="0" err="1" smtClean="0"/>
              <a:t>Ipad</a:t>
            </a:r>
            <a:r>
              <a:rPr lang="en-US" sz="2400" dirty="0" smtClean="0"/>
              <a:t> – Smart Cover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913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4. Desenvolvimento de Oportunidades</a:t>
            </a:r>
            <a:endParaRPr lang="pt-BR" sz="220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31788" y="1500782"/>
            <a:ext cx="8480425" cy="4546006"/>
          </a:xfrm>
        </p:spPr>
        <p:txBody>
          <a:bodyPr/>
          <a:lstStyle/>
          <a:p>
            <a:r>
              <a:rPr lang="en-US" i="1" dirty="0"/>
              <a:t>“O </a:t>
            </a:r>
            <a:r>
              <a:rPr lang="en-US" i="1" dirty="0" err="1"/>
              <a:t>gênio</a:t>
            </a:r>
            <a:r>
              <a:rPr lang="en-US" i="1" dirty="0"/>
              <a:t> </a:t>
            </a:r>
            <a:r>
              <a:rPr lang="en-US" i="1" dirty="0" err="1"/>
              <a:t>é</a:t>
            </a:r>
            <a:r>
              <a:rPr lang="en-US" i="1" dirty="0"/>
              <a:t> um </a:t>
            </a:r>
            <a:r>
              <a:rPr lang="en-US" i="1" dirty="0" err="1"/>
              <a:t>por</a:t>
            </a:r>
            <a:r>
              <a:rPr lang="en-US" i="1" dirty="0"/>
              <a:t> cento de </a:t>
            </a:r>
            <a:r>
              <a:rPr lang="en-US" i="1" dirty="0" err="1"/>
              <a:t>inspiração</a:t>
            </a:r>
            <a:r>
              <a:rPr lang="en-US" i="1" dirty="0"/>
              <a:t> e </a:t>
            </a:r>
            <a:r>
              <a:rPr lang="en-US" i="1" dirty="0" err="1"/>
              <a:t>noventa</a:t>
            </a:r>
            <a:r>
              <a:rPr lang="en-US" i="1" dirty="0"/>
              <a:t> e </a:t>
            </a:r>
            <a:r>
              <a:rPr lang="en-US" i="1" dirty="0" err="1"/>
              <a:t>nove</a:t>
            </a:r>
            <a:r>
              <a:rPr lang="en-US" i="1" dirty="0"/>
              <a:t> </a:t>
            </a:r>
            <a:r>
              <a:rPr lang="en-US" i="1" dirty="0" err="1"/>
              <a:t>por</a:t>
            </a:r>
            <a:r>
              <a:rPr lang="en-US" i="1" dirty="0"/>
              <a:t> cento de </a:t>
            </a:r>
            <a:r>
              <a:rPr lang="en-US" i="1" dirty="0" err="1"/>
              <a:t>transpiração</a:t>
            </a:r>
            <a:r>
              <a:rPr lang="en-US" i="1" dirty="0"/>
              <a:t>.”</a:t>
            </a:r>
            <a:r>
              <a:rPr lang="en-US" i="1" dirty="0" smtClean="0"/>
              <a:t> 					</a:t>
            </a:r>
            <a:r>
              <a:rPr lang="en-US" dirty="0" smtClean="0"/>
              <a:t>Thomas </a:t>
            </a:r>
            <a:r>
              <a:rPr lang="en-US" dirty="0"/>
              <a:t>Edison</a:t>
            </a:r>
            <a:endParaRPr lang="pt-BR" dirty="0"/>
          </a:p>
          <a:p>
            <a:r>
              <a:rPr lang="pt-BR" dirty="0"/>
              <a:t>Análise e Seleção de Oportunidades</a:t>
            </a:r>
          </a:p>
          <a:p>
            <a:pPr lvl="1"/>
            <a:r>
              <a:rPr lang="pt-BR" dirty="0"/>
              <a:t>Crítica</a:t>
            </a:r>
          </a:p>
          <a:p>
            <a:pPr lvl="1"/>
            <a:r>
              <a:rPr lang="pt-BR" dirty="0"/>
              <a:t>Racional</a:t>
            </a:r>
          </a:p>
          <a:p>
            <a:pPr lvl="1"/>
            <a:r>
              <a:rPr lang="en-US" dirty="0"/>
              <a:t>P</a:t>
            </a:r>
            <a:r>
              <a:rPr lang="pt-BR" dirty="0"/>
              <a:t>referencialmente mensurável</a:t>
            </a:r>
          </a:p>
          <a:p>
            <a:pPr lvl="1"/>
            <a:endParaRPr lang="pt-BR" dirty="0"/>
          </a:p>
        </p:txBody>
      </p:sp>
      <p:sp>
        <p:nvSpPr>
          <p:cNvPr id="25604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C9391E-5948-1C49-8C55-445F4153A2A5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48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1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4. Desenvolvimento de Oportunidades</a:t>
            </a:r>
            <a:endParaRPr lang="pt-BR" sz="220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31788" y="1515212"/>
            <a:ext cx="8480425" cy="4531576"/>
          </a:xfrm>
        </p:spPr>
        <p:txBody>
          <a:bodyPr>
            <a:normAutofit/>
          </a:bodyPr>
          <a:lstStyle/>
          <a:p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relevantes</a:t>
            </a:r>
            <a:r>
              <a:rPr lang="en-US" dirty="0"/>
              <a:t> (</a:t>
            </a:r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múltiplas</a:t>
            </a:r>
            <a:r>
              <a:rPr lang="en-US" dirty="0"/>
              <a:t> </a:t>
            </a:r>
            <a:r>
              <a:rPr lang="en-US" dirty="0" err="1"/>
              <a:t>ideias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628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6C0523-48D3-264D-8AD9-3BE531746221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49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59" y="2043424"/>
            <a:ext cx="8198065" cy="33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909588"/>
            <a:ext cx="9001000" cy="3671540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200 países, 200 anos</a:t>
            </a: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sz="2800" dirty="0" err="1">
                <a:solidFill>
                  <a:srgbClr val="002060"/>
                </a:solidFill>
              </a:rPr>
              <a:t>https</a:t>
            </a:r>
            <a:r>
              <a:rPr lang="pt-BR" sz="2800" dirty="0">
                <a:solidFill>
                  <a:srgbClr val="002060"/>
                </a:solidFill>
              </a:rPr>
              <a:t>://</a:t>
            </a:r>
            <a:r>
              <a:rPr lang="pt-BR" sz="2800" dirty="0" err="1">
                <a:solidFill>
                  <a:srgbClr val="002060"/>
                </a:solidFill>
              </a:rPr>
              <a:t>www.youtube.com</a:t>
            </a:r>
            <a:r>
              <a:rPr lang="pt-BR" sz="2800" dirty="0">
                <a:solidFill>
                  <a:srgbClr val="002060"/>
                </a:solidFill>
              </a:rPr>
              <a:t>/</a:t>
            </a:r>
            <a:r>
              <a:rPr lang="pt-BR" sz="2800" dirty="0" err="1">
                <a:solidFill>
                  <a:srgbClr val="002060"/>
                </a:solidFill>
              </a:rPr>
              <a:t>watch?v</a:t>
            </a:r>
            <a:r>
              <a:rPr lang="pt-BR" sz="2800" dirty="0">
                <a:solidFill>
                  <a:srgbClr val="002060"/>
                </a:solidFill>
              </a:rPr>
              <a:t>=</a:t>
            </a:r>
            <a:r>
              <a:rPr lang="pt-BR" sz="2800" dirty="0" smtClean="0">
                <a:solidFill>
                  <a:srgbClr val="002060"/>
                </a:solidFill>
              </a:rPr>
              <a:t>Qe9Lw_nlFQU</a:t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4. Desenvolvimento de Oportunidades</a:t>
            </a:r>
            <a:endParaRPr lang="pt-BR" sz="220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31788" y="1500782"/>
            <a:ext cx="8480425" cy="2026860"/>
          </a:xfrm>
        </p:spPr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Custos</a:t>
            </a:r>
            <a:r>
              <a:rPr lang="en-US" dirty="0"/>
              <a:t> e </a:t>
            </a:r>
            <a:r>
              <a:rPr lang="en-US" dirty="0" err="1"/>
              <a:t>Benefícios</a:t>
            </a:r>
            <a:endParaRPr lang="en-US" dirty="0"/>
          </a:p>
          <a:p>
            <a:pPr lvl="1"/>
            <a:r>
              <a:rPr lang="en-US" dirty="0" err="1"/>
              <a:t>Quantificáveis</a:t>
            </a:r>
            <a:r>
              <a:rPr lang="en-US" dirty="0"/>
              <a:t> de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mensuração</a:t>
            </a:r>
            <a:endParaRPr lang="en-US" dirty="0"/>
          </a:p>
          <a:p>
            <a:pPr lvl="1"/>
            <a:r>
              <a:rPr lang="en-US" dirty="0" err="1"/>
              <a:t>Quantificáveis</a:t>
            </a:r>
            <a:r>
              <a:rPr lang="en-US" dirty="0"/>
              <a:t> de </a:t>
            </a:r>
            <a:r>
              <a:rPr lang="en-US" dirty="0" err="1"/>
              <a:t>mensuração</a:t>
            </a:r>
            <a:r>
              <a:rPr lang="en-US" dirty="0"/>
              <a:t> </a:t>
            </a:r>
            <a:r>
              <a:rPr lang="en-US" dirty="0" err="1"/>
              <a:t>complexa</a:t>
            </a:r>
            <a:endParaRPr lang="en-US" dirty="0"/>
          </a:p>
          <a:p>
            <a:pPr lvl="1"/>
            <a:r>
              <a:rPr lang="en-US" dirty="0" err="1"/>
              <a:t>Qualitativos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intangíveis</a:t>
            </a:r>
            <a:endParaRPr lang="en-US" dirty="0"/>
          </a:p>
          <a:p>
            <a:pPr lvl="1"/>
            <a:endParaRPr lang="pt-BR" sz="1600" dirty="0"/>
          </a:p>
        </p:txBody>
      </p:sp>
      <p:sp>
        <p:nvSpPr>
          <p:cNvPr id="27652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88448E-11CA-D24A-8697-D0B4CBCEFD05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50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3" name="Picture 4" descr="j037004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436784" cy="124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331788" y="3489088"/>
            <a:ext cx="8480425" cy="2552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Quantitativas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TIR</a:t>
            </a:r>
          </a:p>
          <a:p>
            <a:pPr lvl="1"/>
            <a:r>
              <a:rPr lang="en-US" dirty="0" smtClean="0"/>
              <a:t>Payback</a:t>
            </a:r>
          </a:p>
          <a:p>
            <a:pPr lvl="1"/>
            <a:r>
              <a:rPr lang="en-US" dirty="0" smtClean="0"/>
              <a:t>VPL</a:t>
            </a:r>
          </a:p>
          <a:p>
            <a:endParaRPr lang="en-US" dirty="0" smtClean="0"/>
          </a:p>
          <a:p>
            <a:r>
              <a:rPr lang="en-US" dirty="0" smtClean="0"/>
              <a:t>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benefícios</a:t>
            </a:r>
            <a:r>
              <a:rPr lang="en-US" dirty="0" smtClean="0"/>
              <a:t> </a:t>
            </a:r>
            <a:r>
              <a:rPr lang="en-US" dirty="0" err="1" smtClean="0"/>
              <a:t>qualitativos</a:t>
            </a:r>
            <a:r>
              <a:rPr lang="en-US" dirty="0" smtClean="0"/>
              <a:t>?</a:t>
            </a:r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3415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4. Desenvolvimento de Oportunidades</a:t>
            </a:r>
            <a:endParaRPr lang="pt-BR" sz="220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331788" y="1500782"/>
            <a:ext cx="8480425" cy="4546006"/>
          </a:xfrm>
        </p:spPr>
        <p:txBody>
          <a:bodyPr/>
          <a:lstStyle/>
          <a:p>
            <a:r>
              <a:rPr lang="en-US" dirty="0"/>
              <a:t>"</a:t>
            </a:r>
            <a:r>
              <a:rPr lang="en-US" i="1" dirty="0"/>
              <a:t>Se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ideia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parece</a:t>
            </a:r>
            <a:r>
              <a:rPr lang="en-US" i="1" dirty="0"/>
              <a:t> </a:t>
            </a:r>
            <a:r>
              <a:rPr lang="en-US" i="1" dirty="0" err="1"/>
              <a:t>absurda</a:t>
            </a:r>
            <a:r>
              <a:rPr lang="en-US" i="1" dirty="0"/>
              <a:t> no </a:t>
            </a:r>
            <a:r>
              <a:rPr lang="en-US" i="1" dirty="0" err="1"/>
              <a:t>início</a:t>
            </a:r>
            <a:r>
              <a:rPr lang="en-US" i="1" dirty="0"/>
              <a:t>, </a:t>
            </a:r>
            <a:r>
              <a:rPr lang="en-US" i="1" dirty="0" err="1"/>
              <a:t>então</a:t>
            </a:r>
            <a:r>
              <a:rPr lang="en-US" i="1" dirty="0"/>
              <a:t>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há</a:t>
            </a:r>
            <a:r>
              <a:rPr lang="en-US" i="1" dirty="0"/>
              <a:t> </a:t>
            </a:r>
            <a:r>
              <a:rPr lang="en-US" i="1" dirty="0" err="1"/>
              <a:t>esperança</a:t>
            </a:r>
            <a:r>
              <a:rPr lang="en-US" i="1" dirty="0"/>
              <a:t> </a:t>
            </a:r>
            <a:r>
              <a:rPr lang="en-US" i="1" dirty="0" err="1"/>
              <a:t>nenhuma</a:t>
            </a:r>
            <a:r>
              <a:rPr lang="en-US" i="1" dirty="0"/>
              <a:t> </a:t>
            </a:r>
            <a:r>
              <a:rPr lang="en-US" i="1" dirty="0" err="1"/>
              <a:t>para</a:t>
            </a:r>
            <a:r>
              <a:rPr lang="en-US" i="1" dirty="0"/>
              <a:t> </a:t>
            </a:r>
            <a:r>
              <a:rPr lang="en-US" i="1" dirty="0" err="1"/>
              <a:t>ela</a:t>
            </a:r>
            <a:r>
              <a:rPr lang="en-US" dirty="0"/>
              <a:t>.”- Albert Einstein</a:t>
            </a:r>
            <a:endParaRPr lang="pt-BR" dirty="0"/>
          </a:p>
        </p:txBody>
      </p:sp>
      <p:sp>
        <p:nvSpPr>
          <p:cNvPr id="28676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384C0B-6444-5045-ACCC-47F41EDD2BBE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51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BD0504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10118"/>
            <a:ext cx="1622035" cy="17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5220" y="2860532"/>
            <a:ext cx="12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Escassez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2228" y="2860532"/>
            <a:ext cx="193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Diferenciação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4968" y="4015080"/>
            <a:ext cx="2302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Competitividade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4968" y="5703639"/>
            <a:ext cx="1880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Imitabilidade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39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31788" y="1529642"/>
            <a:ext cx="8480425" cy="451714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Reflexão: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dirty="0"/>
              <a:t>	</a:t>
            </a:r>
            <a:r>
              <a:rPr lang="pt-BR" dirty="0" smtClean="0"/>
              <a:t>Vídeo: De onde vem as boas ideias?</a:t>
            </a:r>
          </a:p>
          <a:p>
            <a:pPr marL="0" indent="0">
              <a:buFont typeface="Arial" charset="0"/>
              <a:buNone/>
              <a:defRPr/>
            </a:pPr>
            <a:endParaRPr lang="pt-BR" dirty="0"/>
          </a:p>
          <a:p>
            <a:pPr marL="0" indent="0">
              <a:buFont typeface="Arial" charset="0"/>
              <a:buNone/>
              <a:defRPr/>
            </a:pPr>
            <a:r>
              <a:rPr lang="pt-BR" dirty="0">
                <a:hlinkClick r:id="rId2"/>
              </a:rPr>
              <a:t>https://www.youtube.com/watch?v=pCh-</a:t>
            </a:r>
            <a:r>
              <a:rPr lang="pt-BR" dirty="0" smtClean="0">
                <a:hlinkClick r:id="rId2"/>
              </a:rPr>
              <a:t>Id3alQc</a:t>
            </a:r>
            <a:endParaRPr lang="pt-BR" dirty="0" smtClean="0"/>
          </a:p>
          <a:p>
            <a:pPr marL="0" indent="0">
              <a:buFont typeface="Arial" charset="0"/>
              <a:buNone/>
              <a:defRPr/>
            </a:pPr>
            <a:endParaRPr lang="pt-BR" dirty="0"/>
          </a:p>
          <a:p>
            <a:pPr marL="0" indent="0">
              <a:buFont typeface="Arial" charset="0"/>
              <a:buNone/>
              <a:defRPr/>
            </a:pPr>
            <a:endParaRPr lang="pt-BR" dirty="0" smtClean="0"/>
          </a:p>
          <a:p>
            <a:pPr marL="457200" lvl="1" indent="0">
              <a:buFont typeface="Arial" charset="0"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pic>
        <p:nvPicPr>
          <p:cNvPr id="29699" name="Picture 6" descr="j023358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58" y="964652"/>
            <a:ext cx="1551341" cy="20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446802-396E-314D-9655-D740D2D076C0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52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8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5. Oportunidades em Setores Específicos</a:t>
            </a:r>
            <a:endParaRPr lang="pt-BR" sz="220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331788" y="1558502"/>
            <a:ext cx="8480425" cy="44882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Tecnologia de </a:t>
            </a:r>
            <a:r>
              <a:rPr lang="pt-BR" dirty="0" smtClean="0"/>
              <a:t>Informação</a:t>
            </a:r>
          </a:p>
          <a:p>
            <a:pPr lvl="1">
              <a:defRPr/>
            </a:pPr>
            <a:r>
              <a:rPr lang="pt-BR" dirty="0" smtClean="0"/>
              <a:t>Análise de Oportunidades: contextualização (Soluções de problemas)</a:t>
            </a:r>
          </a:p>
          <a:p>
            <a:pPr lvl="1">
              <a:defRPr/>
            </a:pPr>
            <a:r>
              <a:rPr lang="pt-BR" dirty="0" smtClean="0"/>
              <a:t>Casos Práticos de oportunidades à Inovação: customização em massa; Redes Sociais; Compras Coletivas</a:t>
            </a:r>
          </a:p>
          <a:p>
            <a:pPr>
              <a:defRPr/>
            </a:pPr>
            <a:r>
              <a:rPr lang="pt-BR" dirty="0" smtClean="0"/>
              <a:t>Biotecnologia</a:t>
            </a:r>
          </a:p>
          <a:p>
            <a:pPr lvl="1">
              <a:defRPr/>
            </a:pPr>
            <a:r>
              <a:rPr lang="pt-BR" dirty="0" smtClean="0"/>
              <a:t>Casos Práticos de oportunidades à Inovação: Incubadora RP; Transgênicos; Clonagem, </a:t>
            </a:r>
            <a:r>
              <a:rPr lang="pt-BR" dirty="0" err="1" smtClean="0"/>
              <a:t>Biofármacos</a:t>
            </a:r>
            <a:endParaRPr lang="pt-BR" dirty="0" smtClean="0"/>
          </a:p>
          <a:p>
            <a:pPr lvl="1">
              <a:defRPr/>
            </a:pPr>
            <a:r>
              <a:rPr lang="pt-BR" dirty="0" smtClean="0"/>
              <a:t>Perspectivas Futuras: Políticas Públicas Setoriais</a:t>
            </a:r>
          </a:p>
          <a:p>
            <a:pPr marL="457200" lvl="1" indent="0">
              <a:buFont typeface="Arial" charset="0"/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30724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A650E3-0493-9E4D-BE8D-DAEB98C51D94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53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5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60363" y="0"/>
            <a:ext cx="8783637" cy="908050"/>
          </a:xfrm>
        </p:spPr>
        <p:txBody>
          <a:bodyPr/>
          <a:lstStyle/>
          <a:p>
            <a:r>
              <a:rPr lang="pt-BR" sz="2400"/>
              <a:t>5. Oportunidades em Setores Específicos</a:t>
            </a:r>
            <a:endParaRPr lang="pt-BR" sz="220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31788" y="1515212"/>
            <a:ext cx="8480425" cy="453157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Saúde</a:t>
            </a:r>
          </a:p>
          <a:p>
            <a:pPr lvl="1"/>
            <a:r>
              <a:rPr lang="pt-BR" dirty="0"/>
              <a:t>Inovação no setor da </a:t>
            </a:r>
            <a:r>
              <a:rPr lang="pt-BR" dirty="0" smtClean="0"/>
              <a:t>Saúde: Equipamentos Médicos, Hospitalares e Odontológicos; Realidade Virtual; Bisturi Ultrassônico; Fármacos; Vacinas.</a:t>
            </a:r>
          </a:p>
          <a:p>
            <a:pPr lvl="1"/>
            <a:r>
              <a:rPr lang="pt-BR" dirty="0"/>
              <a:t>Perspectivas </a:t>
            </a:r>
            <a:r>
              <a:rPr lang="pt-BR" dirty="0" smtClean="0"/>
              <a:t>Futuras: telemedicina, cirurgias remotas</a:t>
            </a:r>
          </a:p>
          <a:p>
            <a:pPr lvl="1"/>
            <a:endParaRPr lang="pt-BR" dirty="0"/>
          </a:p>
          <a:p>
            <a:r>
              <a:rPr lang="pt-BR" dirty="0"/>
              <a:t>Novos Materiais</a:t>
            </a:r>
          </a:p>
          <a:p>
            <a:pPr lvl="1"/>
            <a:r>
              <a:rPr lang="pt-BR" dirty="0"/>
              <a:t>Inovação dos </a:t>
            </a:r>
            <a:r>
              <a:rPr lang="pt-BR" dirty="0" smtClean="0"/>
              <a:t>Materiais: Tecidos </a:t>
            </a:r>
            <a:r>
              <a:rPr lang="pt-BR" dirty="0" err="1" smtClean="0"/>
              <a:t>biológios</a:t>
            </a:r>
            <a:r>
              <a:rPr lang="pt-BR" dirty="0" smtClean="0"/>
              <a:t>; Polímeros; Metais</a:t>
            </a:r>
          </a:p>
          <a:p>
            <a:pPr lvl="1"/>
            <a:r>
              <a:rPr lang="pt-BR" dirty="0"/>
              <a:t>Casos Práticos de oportunidades à Inovação: Cerâmica; Cristal Líquido; Músculos Inteligentes</a:t>
            </a:r>
          </a:p>
          <a:p>
            <a:pPr lvl="1"/>
            <a:r>
              <a:rPr lang="pt-BR" dirty="0"/>
              <a:t>Aplicações </a:t>
            </a:r>
            <a:r>
              <a:rPr lang="pt-BR" dirty="0" smtClean="0"/>
              <a:t>Futuras...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31748" name="Espaço Reservado para Número de Slide 7"/>
          <p:cNvSpPr txBox="1">
            <a:spLocks/>
          </p:cNvSpPr>
          <p:nvPr/>
        </p:nvSpPr>
        <p:spPr bwMode="auto">
          <a:xfrm>
            <a:off x="534988" y="63420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A26C13-B537-8446-A4D1-E2AB0F3DC077}" type="slidenum">
              <a:rPr lang="pt-BR"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54</a:t>
            </a:fld>
            <a:endParaRPr lang="pt-BR" sz="120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2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496944" cy="5033429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pt-BR" dirty="0"/>
              <a:t>	</a:t>
            </a:r>
            <a:r>
              <a:rPr lang="pt-BR" sz="2700" dirty="0" smtClean="0"/>
              <a:t>Vídeos: </a:t>
            </a:r>
            <a:br>
              <a:rPr lang="pt-BR" sz="2700" dirty="0" smtClean="0"/>
            </a:br>
            <a:r>
              <a:rPr lang="pt-BR" sz="2700" dirty="0">
                <a:solidFill>
                  <a:srgbClr val="002060"/>
                </a:solidFill>
              </a:rPr>
              <a:t>Visão da Microsoft para 2019</a:t>
            </a: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err="1"/>
              <a:t>https</a:t>
            </a:r>
            <a:r>
              <a:rPr lang="pt-BR" sz="2700" dirty="0"/>
              <a:t>://</a:t>
            </a:r>
            <a:r>
              <a:rPr lang="pt-BR" sz="2700" dirty="0" err="1"/>
              <a:t>www.youtube.com</a:t>
            </a:r>
            <a:r>
              <a:rPr lang="pt-BR" sz="2700" dirty="0"/>
              <a:t>/</a:t>
            </a:r>
            <a:r>
              <a:rPr lang="pt-BR" sz="2700" dirty="0" err="1"/>
              <a:t>watch?v</a:t>
            </a:r>
            <a:r>
              <a:rPr lang="pt-BR" sz="2700" dirty="0"/>
              <a:t>=P2PMbvVGS-</a:t>
            </a:r>
            <a:r>
              <a:rPr lang="pt-BR" sz="2700" dirty="0" smtClean="0"/>
              <a:t>o</a:t>
            </a:r>
            <a:br>
              <a:rPr lang="pt-BR" sz="2700" dirty="0" smtClean="0"/>
            </a:br>
            <a:r>
              <a:rPr lang="en-US" sz="2700" dirty="0" smtClean="0"/>
              <a:t>Future </a:t>
            </a:r>
            <a:r>
              <a:rPr lang="en-US" sz="2700" dirty="0"/>
              <a:t>of Screen Technology</a:t>
            </a:r>
            <a:br>
              <a:rPr lang="en-US" sz="2700" dirty="0"/>
            </a:br>
            <a:r>
              <a:rPr lang="pt-BR" sz="2700" dirty="0" smtClean="0"/>
              <a:t> </a:t>
            </a:r>
            <a:r>
              <a:rPr lang="en-US" sz="2700" dirty="0"/>
              <a:t>A Day Made of Glass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ATIVIDADE: </a:t>
            </a:r>
            <a:r>
              <a:rPr lang="en-US" sz="2700" dirty="0" err="1"/>
              <a:t>Pensem</a:t>
            </a:r>
            <a:r>
              <a:rPr lang="en-US" sz="2700" dirty="0"/>
              <a:t> </a:t>
            </a:r>
            <a:r>
              <a:rPr lang="en-US" sz="2700" dirty="0" err="1"/>
              <a:t>em</a:t>
            </a:r>
            <a:r>
              <a:rPr lang="en-US" sz="2700" dirty="0"/>
              <a:t> </a:t>
            </a:r>
            <a:r>
              <a:rPr lang="en-US" sz="2700" dirty="0" err="1"/>
              <a:t>oportunidades</a:t>
            </a:r>
            <a:r>
              <a:rPr lang="en-US" sz="2700" dirty="0"/>
              <a:t> … </a:t>
            </a:r>
            <a:br>
              <a:rPr lang="en-US" sz="2700" dirty="0"/>
            </a:br>
            <a:r>
              <a:rPr lang="en-US" sz="2700" dirty="0" smtClean="0"/>
              <a:t>O </a:t>
            </a:r>
            <a:r>
              <a:rPr lang="en-US" sz="2700" dirty="0" err="1"/>
              <a:t>que</a:t>
            </a:r>
            <a:r>
              <a:rPr lang="en-US" sz="2700" dirty="0"/>
              <a:t> as </a:t>
            </a:r>
            <a:r>
              <a:rPr lang="en-US" sz="2700" dirty="0" err="1"/>
              <a:t>grandes</a:t>
            </a:r>
            <a:r>
              <a:rPr lang="en-US" sz="2700" dirty="0"/>
              <a:t> </a:t>
            </a:r>
            <a:r>
              <a:rPr lang="en-US" sz="2700" dirty="0" err="1"/>
              <a:t>empresas</a:t>
            </a:r>
            <a:r>
              <a:rPr lang="en-US" sz="2700" dirty="0"/>
              <a:t> </a:t>
            </a:r>
            <a:r>
              <a:rPr lang="en-US" sz="2700" dirty="0" err="1"/>
              <a:t>estão</a:t>
            </a:r>
            <a:r>
              <a:rPr lang="en-US" sz="2700" dirty="0"/>
              <a:t> </a:t>
            </a:r>
            <a:r>
              <a:rPr lang="en-US" sz="2700" dirty="0" err="1"/>
              <a:t>buscando</a:t>
            </a:r>
            <a:r>
              <a:rPr lang="en-US" sz="2700" dirty="0"/>
              <a:t>…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5" name="Rectangle 4"/>
          <p:cNvSpPr/>
          <p:nvPr/>
        </p:nvSpPr>
        <p:spPr>
          <a:xfrm>
            <a:off x="3240360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Reflexão: </a:t>
            </a:r>
            <a:br>
              <a:rPr lang="pt-BR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8200" y="1052736"/>
            <a:ext cx="7838256" cy="5043264"/>
            <a:chOff x="528" y="1248"/>
            <a:chExt cx="4800" cy="2784"/>
          </a:xfrm>
        </p:grpSpPr>
        <p:sp>
          <p:nvSpPr>
            <p:cNvPr id="11277" name="Rectangle 8"/>
            <p:cNvSpPr>
              <a:spLocks noChangeArrowheads="1"/>
            </p:cNvSpPr>
            <p:nvPr/>
          </p:nvSpPr>
          <p:spPr bwMode="auto">
            <a:xfrm>
              <a:off x="528" y="1248"/>
              <a:ext cx="4800" cy="2784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528" y="1488"/>
              <a:ext cx="4800" cy="1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tx2"/>
                </a:solidFill>
              </a:endParaRPr>
            </a:p>
          </p:txBody>
        </p:sp>
        <p:sp>
          <p:nvSpPr>
            <p:cNvPr id="11279" name="Text Box 9"/>
            <p:cNvSpPr txBox="1">
              <a:spLocks noChangeArrowheads="1"/>
            </p:cNvSpPr>
            <p:nvPr/>
          </p:nvSpPr>
          <p:spPr bwMode="auto">
            <a:xfrm>
              <a:off x="528" y="1248"/>
              <a:ext cx="4800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dirty="0">
                  <a:solidFill>
                    <a:schemeClr val="tx2"/>
                  </a:solidFill>
                </a:rPr>
                <a:t>DESAFIOS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14400" y="3429000"/>
            <a:ext cx="7690048" cy="2606675"/>
            <a:chOff x="576" y="2592"/>
            <a:chExt cx="4706" cy="1402"/>
          </a:xfrm>
        </p:grpSpPr>
        <p:sp>
          <p:nvSpPr>
            <p:cNvPr id="11271" name="Rectangle 2"/>
            <p:cNvSpPr>
              <a:spLocks noChangeArrowheads="1"/>
            </p:cNvSpPr>
            <p:nvPr/>
          </p:nvSpPr>
          <p:spPr bwMode="auto">
            <a:xfrm>
              <a:off x="576" y="259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PROMOVER E ASSEGURAR  UMA CULTURA DE INOVAÇÃO PERMANENTE</a:t>
              </a:r>
            </a:p>
          </p:txBody>
        </p:sp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576" y="283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TRANSFORMAR O CONHECIMENTO CIENTÍFICO EM RESULTADOS PRÁTICOS </a:t>
              </a:r>
            </a:p>
          </p:txBody>
        </p:sp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576" y="307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ELEVAR O NÚMERO DE PATENTES DEPOSITAS NO EXTERIOR</a:t>
              </a:r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76" y="331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AUMENTAR O VALOR AGREGADO DAS EXPORTAÇÕES </a:t>
              </a:r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576" y="355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OFERECER SUPORTE ÀS PE’s DE BASE TECNOLÓGICA</a:t>
              </a:r>
            </a:p>
          </p:txBody>
        </p:sp>
        <p:sp>
          <p:nvSpPr>
            <p:cNvPr id="11276" name="Rectangle 7"/>
            <p:cNvSpPr>
              <a:spLocks noChangeArrowheads="1"/>
            </p:cNvSpPr>
            <p:nvPr/>
          </p:nvSpPr>
          <p:spPr bwMode="auto">
            <a:xfrm>
              <a:off x="576" y="3792"/>
              <a:ext cx="4706" cy="202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buClr>
                  <a:srgbClr val="99FF99"/>
                </a:buClr>
                <a:buSzPct val="80000"/>
                <a:buFont typeface="Wingdings" pitchFamily="2" charset="2"/>
                <a:buNone/>
              </a:pPr>
              <a:r>
                <a:rPr lang="en-GB" sz="1500">
                  <a:solidFill>
                    <a:schemeClr val="tx1">
                      <a:lumMod val="95000"/>
                      <a:lumOff val="5000"/>
                    </a:schemeClr>
                  </a:solidFill>
                  <a:ea typeface="Lucida Sans Unicode" pitchFamily="34" charset="0"/>
                  <a:cs typeface="Lucida Sans Unicode" pitchFamily="34" charset="0"/>
                </a:rPr>
                <a:t>DESENVOLVER SOLUÇÕES DE INTERESSE AMBIENTAL E SOCIAL </a:t>
              </a:r>
            </a:p>
          </p:txBody>
        </p:sp>
      </p:grpSp>
      <p:pic>
        <p:nvPicPr>
          <p:cNvPr id="8209" name="Picture 17" descr="equilib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4784"/>
            <a:ext cx="396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9538" y="6400800"/>
            <a:ext cx="2695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chemeClr val="tx2"/>
                </a:solidFill>
                <a:cs typeface="Times New Roman" pitchFamily="18" charset="0"/>
              </a:rPr>
              <a:t>PLONSKI </a:t>
            </a:r>
            <a:r>
              <a:rPr lang="pt-BR" sz="1400" b="0" dirty="0">
                <a:solidFill>
                  <a:schemeClr val="tx2"/>
                </a:solidFill>
                <a:cs typeface="Times New Roman" pitchFamily="18" charset="0"/>
              </a:rPr>
              <a:t>(2005), 4ª. CNCTI (2010)</a:t>
            </a:r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INOVAR É PRECISO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5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sz="2800" dirty="0"/>
              <a:t>INOVAÇÃO COMO COMPONENTE SISTÊMICO DA ESTRUTURA PRODUTIVA NACIONAL</a:t>
            </a:r>
            <a:br>
              <a:rPr lang="pt-BR" sz="2800" dirty="0"/>
            </a:br>
            <a:r>
              <a:rPr lang="pt-BR" sz="2400" dirty="0">
                <a:solidFill>
                  <a:srgbClr val="FF0000"/>
                </a:solidFill>
              </a:rPr>
              <a:t>Recomendações da 4ª. </a:t>
            </a:r>
            <a:r>
              <a:rPr lang="pt-BR" sz="2400" dirty="0" smtClean="0">
                <a:solidFill>
                  <a:srgbClr val="FF0000"/>
                </a:solidFill>
              </a:rPr>
              <a:t>CNCTI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7"/>
            <a:ext cx="8568952" cy="5492353"/>
          </a:xfrm>
        </p:spPr>
        <p:txBody>
          <a:bodyPr>
            <a:normAutofit fontScale="85000" lnSpcReduction="10000"/>
          </a:bodyPr>
          <a:lstStyle/>
          <a:p>
            <a:r>
              <a:rPr lang="pt-BR" sz="3200" dirty="0" smtClean="0"/>
              <a:t>1</a:t>
            </a:r>
            <a:r>
              <a:rPr lang="pt-BR" sz="3200" dirty="0"/>
              <a:t>. Tratar a inovação como estratégica, para as empresas, a academia e o governo, incentivando e financiando o desenvolvimento de competência na gestão da inovação</a:t>
            </a:r>
            <a:r>
              <a:rPr lang="pt-BR" dirty="0"/>
              <a:t>.</a:t>
            </a:r>
          </a:p>
          <a:p>
            <a:r>
              <a:rPr lang="pt-BR" sz="3200" dirty="0" smtClean="0"/>
              <a:t>2</a:t>
            </a:r>
            <a:r>
              <a:rPr lang="pt-BR" sz="3200" dirty="0"/>
              <a:t>. Fomentar um maior protagonismo privado no processo de inovação e nas  discussões relativas as politicas </a:t>
            </a:r>
            <a:r>
              <a:rPr lang="pt-BR" sz="3200" dirty="0" smtClean="0"/>
              <a:t>publicas,</a:t>
            </a:r>
          </a:p>
          <a:p>
            <a:r>
              <a:rPr lang="pt-BR" sz="3200" dirty="0" smtClean="0"/>
              <a:t>3</a:t>
            </a:r>
            <a:r>
              <a:rPr lang="pt-BR" sz="3200" dirty="0"/>
              <a:t>. Ampliar os investimentos públicos e estimular os investimentos de empresas em P&amp;D </a:t>
            </a:r>
            <a:r>
              <a:rPr lang="pt-BR" sz="3200" dirty="0" smtClean="0"/>
              <a:t> (</a:t>
            </a:r>
            <a:r>
              <a:rPr lang="pt-BR" dirty="0" smtClean="0"/>
              <a:t>Meta para 2020 entre 2,0</a:t>
            </a:r>
            <a:r>
              <a:rPr lang="pt-BR" dirty="0"/>
              <a:t>% e 2,5% do </a:t>
            </a:r>
            <a:r>
              <a:rPr lang="pt-BR" dirty="0" smtClean="0"/>
              <a:t>PIB) </a:t>
            </a:r>
          </a:p>
          <a:p>
            <a:r>
              <a:rPr lang="pt-BR" sz="3200" dirty="0"/>
              <a:t>4. Diversificar as opções de financiamento mediante</a:t>
            </a:r>
            <a:r>
              <a:rPr lang="pt-BR" sz="3200" dirty="0" smtClean="0"/>
              <a:t>:</a:t>
            </a:r>
          </a:p>
          <a:p>
            <a:r>
              <a:rPr lang="pt-BR" sz="3200" dirty="0"/>
              <a:t> 5. Estimular estados e municípios a criar condições locais favoráveis para inovação</a:t>
            </a:r>
          </a:p>
          <a:p>
            <a:r>
              <a:rPr lang="pt-BR" sz="3200" dirty="0"/>
              <a:t>6. Criar ambientes de inovação, atuando em </a:t>
            </a:r>
            <a:r>
              <a:rPr lang="pt-BR" sz="3200" dirty="0" smtClean="0"/>
              <a:t>rede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6525344"/>
            <a:ext cx="955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MCT, 2011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5069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sz="2800" dirty="0"/>
              <a:t>INOVAÇÃO COMO COMPONENTE SISTÊMICO DA ESTRUTURA PRODUTIVA NACIONAL</a:t>
            </a:r>
            <a:br>
              <a:rPr lang="pt-BR" sz="2800" dirty="0"/>
            </a:br>
            <a:r>
              <a:rPr lang="pt-BR" sz="2800" dirty="0">
                <a:solidFill>
                  <a:srgbClr val="FF0000"/>
                </a:solidFill>
              </a:rPr>
              <a:t>Recomendações da 4ª. CNCTI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517232"/>
          </a:xfrm>
        </p:spPr>
        <p:txBody>
          <a:bodyPr>
            <a:normAutofit/>
          </a:bodyPr>
          <a:lstStyle/>
          <a:p>
            <a:r>
              <a:rPr lang="pt-BR" dirty="0"/>
              <a:t>7. Fomentar o desenvolvimento de empresas inovadoras nascentes</a:t>
            </a:r>
          </a:p>
          <a:p>
            <a:r>
              <a:rPr lang="pt-BR" dirty="0"/>
              <a:t>8. Preparar as empresas e o Pais para um ambiente de competição global </a:t>
            </a:r>
            <a:r>
              <a:rPr lang="pt-BR" dirty="0" smtClean="0"/>
              <a:t>crescente</a:t>
            </a:r>
          </a:p>
          <a:p>
            <a:r>
              <a:rPr lang="pt-BR" dirty="0" smtClean="0"/>
              <a:t>9</a:t>
            </a:r>
            <a:r>
              <a:rPr lang="pt-BR" dirty="0"/>
              <a:t>. Incrementar os mecanismos de apoio a inovação nas pequenas e medias </a:t>
            </a:r>
            <a:r>
              <a:rPr lang="pt-BR" dirty="0" smtClean="0"/>
              <a:t>empresas</a:t>
            </a:r>
            <a:r>
              <a:rPr lang="pt-BR" sz="1700" dirty="0"/>
              <a:t> </a:t>
            </a:r>
          </a:p>
          <a:p>
            <a:r>
              <a:rPr lang="pt-BR" dirty="0"/>
              <a:t>10. Dar tratamento especial às regiões menos desenvolvidas do País,</a:t>
            </a:r>
          </a:p>
          <a:p>
            <a:r>
              <a:rPr lang="pt-BR" dirty="0" smtClean="0"/>
              <a:t>11</a:t>
            </a:r>
            <a:r>
              <a:rPr lang="pt-BR" dirty="0"/>
              <a:t>. Reexaminar a Lei de Inovação quanto à segurança jurídica e as contradições legais existentes,</a:t>
            </a:r>
          </a:p>
          <a:p>
            <a:r>
              <a:rPr lang="pt-BR" dirty="0" smtClean="0"/>
              <a:t>12</a:t>
            </a:r>
            <a:r>
              <a:rPr lang="pt-BR" dirty="0"/>
              <a:t>. Revisar e expandir a Lei da </a:t>
            </a:r>
            <a:r>
              <a:rPr lang="pt-BR" dirty="0" smtClean="0"/>
              <a:t>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46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/>
              <a:t>Função</a:t>
            </a:r>
            <a:r>
              <a:rPr lang="en-US" sz="5400" dirty="0" smtClean="0"/>
              <a:t> </a:t>
            </a:r>
            <a:r>
              <a:rPr lang="en-US" sz="5400" dirty="0" err="1" smtClean="0"/>
              <a:t>Tecnológica</a:t>
            </a:r>
            <a:endParaRPr lang="pt-BR" sz="5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650559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University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Western  </a:t>
            </a:r>
            <a:r>
              <a:rPr lang="pt-BR" sz="1400" dirty="0" err="1" smtClean="0"/>
              <a:t>Australia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393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026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sz="36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7620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SzPct val="85000"/>
            </a:pPr>
            <a:endParaRPr lang="en-US" sz="28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FUNÇÃO TECNOLÓGICA 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É A ADMINISTRAÇÃO SISTEMÁTICA, POR MEIO DAS FUNÇÕES DE PLANEJAMENTO, ORGANIZAÇÃO, DIREÇÃO E CONTROLE, DA CONSTRUÇÃO E MANUTENÇÃO DE UMA CAPACIDADE TECNOLÓGICA ADEQUADA ÀS NECESSIDADES DA EMPRESA.</a:t>
            </a:r>
          </a:p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6381328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Função Tecnológica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MISSÃO</a:t>
            </a:r>
          </a:p>
          <a:p>
            <a:pPr lvl="1"/>
            <a:r>
              <a:rPr lang="en-US" dirty="0" err="1" smtClean="0"/>
              <a:t>Auxiliar</a:t>
            </a:r>
            <a:r>
              <a:rPr lang="en-US" dirty="0" smtClean="0"/>
              <a:t> a </a:t>
            </a:r>
            <a:r>
              <a:rPr lang="en-US" dirty="0" err="1" smtClean="0"/>
              <a:t>empresa</a:t>
            </a:r>
            <a:r>
              <a:rPr lang="en-US" dirty="0" smtClean="0"/>
              <a:t> a </a:t>
            </a:r>
            <a:r>
              <a:rPr lang="en-US" dirty="0" err="1" smtClean="0"/>
              <a:t>obter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instrumento</a:t>
            </a:r>
            <a:r>
              <a:rPr lang="en-US" dirty="0" smtClean="0"/>
              <a:t> de </a:t>
            </a:r>
            <a:r>
              <a:rPr lang="en-US" dirty="0" err="1" smtClean="0"/>
              <a:t>competitividade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ATRIBUIÇÕES</a:t>
            </a:r>
          </a:p>
          <a:p>
            <a:pPr lvl="1"/>
            <a:r>
              <a:rPr lang="en-US" dirty="0" err="1" smtClean="0"/>
              <a:t>introduzir</a:t>
            </a:r>
            <a:r>
              <a:rPr lang="en-US" dirty="0" smtClean="0"/>
              <a:t> novas </a:t>
            </a:r>
            <a:r>
              <a:rPr lang="en-US" dirty="0" err="1" smtClean="0"/>
              <a:t>idéias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 a </a:t>
            </a:r>
            <a:r>
              <a:rPr lang="en-US" dirty="0" err="1" smtClean="0"/>
              <a:t>respeito</a:t>
            </a:r>
            <a:r>
              <a:rPr lang="en-US" dirty="0" smtClean="0"/>
              <a:t> de </a:t>
            </a:r>
            <a:r>
              <a:rPr lang="en-US" dirty="0" err="1" smtClean="0"/>
              <a:t>melhorias</a:t>
            </a:r>
            <a:r>
              <a:rPr lang="en-US" dirty="0" smtClean="0"/>
              <a:t> </a:t>
            </a:r>
            <a:r>
              <a:rPr lang="en-US" dirty="0" err="1" smtClean="0"/>
              <a:t>tecnológicas</a:t>
            </a:r>
            <a:endParaRPr lang="en-US" dirty="0" smtClean="0"/>
          </a:p>
          <a:p>
            <a:pPr lvl="1"/>
            <a:r>
              <a:rPr lang="en-US" dirty="0" err="1" smtClean="0"/>
              <a:t>absorver</a:t>
            </a:r>
            <a:r>
              <a:rPr lang="en-US" dirty="0" smtClean="0"/>
              <a:t>, </a:t>
            </a:r>
            <a:r>
              <a:rPr lang="en-US" dirty="0" err="1" smtClean="0"/>
              <a:t>adaptar</a:t>
            </a:r>
            <a:r>
              <a:rPr lang="en-US" dirty="0" smtClean="0"/>
              <a:t> e </a:t>
            </a:r>
            <a:r>
              <a:rPr lang="en-US" dirty="0" err="1" smtClean="0"/>
              <a:t>otimizar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obtidas</a:t>
            </a:r>
            <a:r>
              <a:rPr lang="en-US" dirty="0" smtClean="0"/>
              <a:t> de </a:t>
            </a:r>
            <a:r>
              <a:rPr lang="en-US" dirty="0" err="1" smtClean="0"/>
              <a:t>terceiros</a:t>
            </a:r>
            <a:endParaRPr lang="en-US" dirty="0" smtClean="0"/>
          </a:p>
          <a:p>
            <a:pPr lvl="1"/>
            <a:r>
              <a:rPr lang="en-US" dirty="0" err="1" smtClean="0"/>
              <a:t>desenvolver</a:t>
            </a:r>
            <a:r>
              <a:rPr lang="en-US" dirty="0" smtClean="0"/>
              <a:t> novas </a:t>
            </a:r>
            <a:r>
              <a:rPr lang="en-US" dirty="0" err="1" smtClean="0"/>
              <a:t>matérias-primas</a:t>
            </a:r>
            <a:r>
              <a:rPr lang="en-US" dirty="0" smtClean="0"/>
              <a:t> 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endParaRPr lang="en-US" dirty="0" smtClean="0"/>
          </a:p>
          <a:p>
            <a:pPr lvl="1"/>
            <a:r>
              <a:rPr lang="en-US" dirty="0" err="1" smtClean="0"/>
              <a:t>agir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elo</a:t>
            </a:r>
            <a:r>
              <a:rPr lang="en-US" dirty="0" smtClean="0"/>
              <a:t> entre a </a:t>
            </a:r>
            <a:r>
              <a:rPr lang="en-US" dirty="0" err="1" smtClean="0"/>
              <a:t>empresa</a:t>
            </a:r>
            <a:r>
              <a:rPr lang="en-US" dirty="0" smtClean="0"/>
              <a:t> e </a:t>
            </a:r>
            <a:r>
              <a:rPr lang="en-US" dirty="0" err="1" smtClean="0"/>
              <a:t>universidade</a:t>
            </a:r>
            <a:r>
              <a:rPr lang="en-US" dirty="0" smtClean="0"/>
              <a:t> e </a:t>
            </a:r>
            <a:r>
              <a:rPr lang="en-US" dirty="0" err="1" smtClean="0"/>
              <a:t>institutos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endParaRPr lang="en-US" dirty="0" smtClean="0"/>
          </a:p>
          <a:p>
            <a:pPr lvl="1"/>
            <a:r>
              <a:rPr lang="en-US" dirty="0" err="1" smtClean="0"/>
              <a:t>prover</a:t>
            </a:r>
            <a:r>
              <a:rPr lang="en-US" dirty="0" smtClean="0"/>
              <a:t>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tecnológico</a:t>
            </a:r>
            <a:r>
              <a:rPr lang="en-US" dirty="0" smtClean="0"/>
              <a:t> à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produtiva</a:t>
            </a:r>
            <a:endParaRPr lang="en-US" dirty="0" smtClean="0"/>
          </a:p>
          <a:p>
            <a:pPr lvl="1"/>
            <a:r>
              <a:rPr lang="en-US" dirty="0" err="1" smtClean="0"/>
              <a:t>melhorar</a:t>
            </a:r>
            <a:r>
              <a:rPr lang="en-US" dirty="0" smtClean="0"/>
              <a:t> a </a:t>
            </a:r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produtos</a:t>
            </a:r>
            <a:endParaRPr lang="en-US" dirty="0" smtClean="0"/>
          </a:p>
          <a:p>
            <a:pPr lvl="1"/>
            <a:r>
              <a:rPr lang="en-US" dirty="0" err="1" smtClean="0"/>
              <a:t>evitar</a:t>
            </a:r>
            <a:r>
              <a:rPr lang="en-US" dirty="0" smtClean="0"/>
              <a:t> a </a:t>
            </a:r>
            <a:r>
              <a:rPr lang="en-US" dirty="0" err="1" smtClean="0"/>
              <a:t>dependência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fornecedores</a:t>
            </a:r>
            <a:r>
              <a:rPr lang="en-US" dirty="0" smtClean="0"/>
              <a:t> de </a:t>
            </a:r>
            <a:r>
              <a:rPr lang="en-US" dirty="0" err="1" smtClean="0"/>
              <a:t>tecnologia</a:t>
            </a:r>
            <a:r>
              <a:rPr lang="en-US" dirty="0" smtClean="0"/>
              <a:t> e de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importados</a:t>
            </a:r>
            <a:endParaRPr lang="en-US" dirty="0" smtClean="0"/>
          </a:p>
          <a:p>
            <a:pPr lvl="1"/>
            <a:r>
              <a:rPr lang="en-US" dirty="0" err="1" smtClean="0"/>
              <a:t>suportar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tecnológicas</a:t>
            </a:r>
            <a:r>
              <a:rPr lang="en-US" dirty="0" smtClean="0"/>
              <a:t> de </a:t>
            </a:r>
            <a:r>
              <a:rPr lang="en-US" dirty="0" err="1" smtClean="0"/>
              <a:t>vulto</a:t>
            </a:r>
            <a:endParaRPr lang="en-US" dirty="0" smtClean="0"/>
          </a:p>
          <a:p>
            <a:pPr lvl="1"/>
            <a:r>
              <a:rPr lang="en-US" dirty="0" err="1" smtClean="0"/>
              <a:t>auxiliar</a:t>
            </a:r>
            <a:r>
              <a:rPr lang="en-US" dirty="0" smtClean="0"/>
              <a:t> a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definição</a:t>
            </a:r>
            <a:r>
              <a:rPr lang="en-US" dirty="0" smtClean="0"/>
              <a:t> e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endParaRPr lang="en-US" dirty="0" smtClean="0"/>
          </a:p>
          <a:p>
            <a:pPr lvl="1"/>
            <a:r>
              <a:rPr lang="en-US" dirty="0" err="1" smtClean="0"/>
              <a:t>contribuir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mentalidade</a:t>
            </a:r>
            <a:r>
              <a:rPr lang="en-US" dirty="0" smtClean="0"/>
              <a:t> </a:t>
            </a:r>
            <a:r>
              <a:rPr lang="en-US" dirty="0" err="1" smtClean="0"/>
              <a:t>inovadora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.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04048" y="6538739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u"/>
            </a:pPr>
            <a:endParaRPr lang="pt-BR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pt-BR" sz="4000" b="1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Função Tecnológica</a:t>
            </a:r>
            <a:endParaRPr lang="pt-BR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REQUISITOS PARA SUCESSO</a:t>
            </a:r>
          </a:p>
          <a:p>
            <a:pPr lvl="1"/>
            <a:r>
              <a:rPr lang="en-US" smtClean="0"/>
              <a:t>Contar com uma equipe competente e orientada para os problemas tecnológicos da empresa</a:t>
            </a:r>
          </a:p>
          <a:p>
            <a:pPr lvl="1"/>
            <a:r>
              <a:rPr lang="en-US" smtClean="0"/>
              <a:t>Definir objetivos e estratégias claras de atuação</a:t>
            </a:r>
          </a:p>
          <a:p>
            <a:pPr lvl="1"/>
            <a:r>
              <a:rPr lang="en-US" smtClean="0"/>
              <a:t>Manter canais fluentes de comunicação, tanto interna quanto externamente</a:t>
            </a:r>
          </a:p>
          <a:p>
            <a:pPr lvl="1"/>
            <a:r>
              <a:rPr lang="en-US" smtClean="0"/>
              <a:t>Usar estilos de administração orientados para o ser humano</a:t>
            </a:r>
          </a:p>
          <a:p>
            <a:pPr lvl="1"/>
            <a:r>
              <a:rPr lang="en-US" smtClean="0"/>
              <a:t>Ter uma certa liberdade para desenvolver novas idéias </a:t>
            </a:r>
          </a:p>
          <a:p>
            <a:pPr lvl="1"/>
            <a:r>
              <a:rPr lang="en-US" smtClean="0"/>
              <a:t>Contar sempre com uma boa carteira de projetos. </a:t>
            </a:r>
            <a:endParaRPr lang="pt-BR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076056" y="6309320"/>
            <a:ext cx="224313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Adaptado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1200" b="1" i="1" dirty="0" err="1">
                <a:solidFill>
                  <a:srgbClr val="FF3300"/>
                </a:solidFill>
                <a:latin typeface="Arial" charset="0"/>
              </a:rPr>
              <a:t>Sbragia</a:t>
            </a:r>
            <a:r>
              <a:rPr lang="en-US" sz="1200" b="1" i="1" dirty="0">
                <a:solidFill>
                  <a:srgbClr val="FF3300"/>
                </a:solidFill>
                <a:latin typeface="Arial" charset="0"/>
              </a:rPr>
              <a:t> FEA/USP</a:t>
            </a:r>
            <a:endParaRPr lang="pt-BR" sz="1200" b="1" i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1027"/>
          <p:cNvSpPr>
            <a:spLocks noChangeArrowheads="1"/>
          </p:cNvSpPr>
          <p:nvPr/>
        </p:nvSpPr>
        <p:spPr bwMode="auto">
          <a:xfrm>
            <a:off x="7543800" y="1828800"/>
            <a:ext cx="1600200" cy="22860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88" name="Text Box 1028"/>
          <p:cNvSpPr txBox="1">
            <a:spLocks noChangeArrowheads="1"/>
          </p:cNvSpPr>
          <p:nvPr/>
        </p:nvSpPr>
        <p:spPr bwMode="auto">
          <a:xfrm>
            <a:off x="7467600" y="2209800"/>
            <a:ext cx="17526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RESULTADOS</a:t>
            </a:r>
          </a:p>
          <a:p>
            <a:pPr algn="ctr" eaLnBrk="0" hangingPunct="0"/>
            <a:endParaRPr lang="pt-BR" sz="1600">
              <a:solidFill>
                <a:srgbClr val="3366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Aumento da competitividade da empresa</a:t>
            </a:r>
          </a:p>
        </p:txBody>
      </p:sp>
      <p:sp>
        <p:nvSpPr>
          <p:cNvPr id="502789" name="Rectangle 1029"/>
          <p:cNvSpPr>
            <a:spLocks noChangeArrowheads="1"/>
          </p:cNvSpPr>
          <p:nvPr/>
        </p:nvSpPr>
        <p:spPr bwMode="auto">
          <a:xfrm>
            <a:off x="4381500" y="1600200"/>
            <a:ext cx="2400300" cy="48006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0" name="Text Box 1030"/>
          <p:cNvSpPr txBox="1">
            <a:spLocks noChangeArrowheads="1"/>
          </p:cNvSpPr>
          <p:nvPr/>
        </p:nvSpPr>
        <p:spPr bwMode="auto">
          <a:xfrm>
            <a:off x="4457700" y="1690688"/>
            <a:ext cx="22113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>
                <a:solidFill>
                  <a:srgbClr val="336600"/>
                </a:solidFill>
                <a:latin typeface="Comic Sans MS" pitchFamily="66" charset="0"/>
              </a:rPr>
              <a:t>EMPRESA</a:t>
            </a:r>
          </a:p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1" name="Rectangle 1031"/>
          <p:cNvSpPr>
            <a:spLocks noChangeArrowheads="1"/>
          </p:cNvSpPr>
          <p:nvPr/>
        </p:nvSpPr>
        <p:spPr bwMode="auto">
          <a:xfrm>
            <a:off x="4533900" y="2133600"/>
            <a:ext cx="2135188" cy="1828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2" name="Text Box 1032"/>
          <p:cNvSpPr txBox="1">
            <a:spLocks noChangeArrowheads="1"/>
          </p:cNvSpPr>
          <p:nvPr/>
        </p:nvSpPr>
        <p:spPr bwMode="auto">
          <a:xfrm>
            <a:off x="4499992" y="2133600"/>
            <a:ext cx="2169096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Estratégia e Auditoria Tecnológica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Estrutura da Função Tecnológica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rgbClr val="336600"/>
                </a:solidFill>
                <a:latin typeface="Comic Sans MS" pitchFamily="66" charset="0"/>
              </a:rPr>
              <a:t>Avaliação de Parcerias e Alianças</a:t>
            </a:r>
            <a:endParaRPr lang="pt-BR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3" name="Rectangle 1033"/>
          <p:cNvSpPr>
            <a:spLocks noChangeArrowheads="1"/>
          </p:cNvSpPr>
          <p:nvPr/>
        </p:nvSpPr>
        <p:spPr bwMode="auto">
          <a:xfrm>
            <a:off x="4533900" y="4191000"/>
            <a:ext cx="2135188" cy="1981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4" name="Text Box 1034"/>
          <p:cNvSpPr txBox="1">
            <a:spLocks noChangeArrowheads="1"/>
          </p:cNvSpPr>
          <p:nvPr/>
        </p:nvSpPr>
        <p:spPr bwMode="auto">
          <a:xfrm>
            <a:off x="4610100" y="4352925"/>
            <a:ext cx="1981200" cy="204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Produção 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Marketing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P&amp;D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RH</a:t>
            </a:r>
          </a:p>
          <a:p>
            <a:pPr algn="ctr" eaLnBrk="0" hangingPunct="0">
              <a:buFontTx/>
              <a:buChar char="•"/>
              <a:defRPr/>
            </a:pPr>
            <a:r>
              <a:rPr lang="pt-BR" sz="1600">
                <a:solidFill>
                  <a:srgbClr val="336600"/>
                </a:solidFill>
                <a:latin typeface="Comic Sans MS" pitchFamily="66" charset="0"/>
              </a:rPr>
              <a:t>Finanças</a:t>
            </a:r>
            <a:endParaRPr lang="en-US" sz="1600">
              <a:solidFill>
                <a:srgbClr val="3366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en-US" sz="1600">
                <a:solidFill>
                  <a:srgbClr val="336600"/>
                </a:solidFill>
                <a:latin typeface="Comic Sans MS" pitchFamily="66" charset="0"/>
              </a:rPr>
              <a:t>Tec. Informação</a:t>
            </a:r>
          </a:p>
          <a:p>
            <a:pPr algn="ctr" eaLnBrk="0" hangingPunct="0">
              <a:buFontTx/>
              <a:buChar char="•"/>
              <a:defRPr/>
            </a:pPr>
            <a:r>
              <a:rPr lang="en-US" sz="1600">
                <a:solidFill>
                  <a:srgbClr val="336600"/>
                </a:solidFill>
                <a:latin typeface="Comic Sans MS" pitchFamily="66" charset="0"/>
              </a:rPr>
              <a:t>Logística</a:t>
            </a:r>
          </a:p>
          <a:p>
            <a:pPr algn="ctr" eaLnBrk="0" hangingPunct="0">
              <a:buFontTx/>
              <a:buChar char="•"/>
              <a:defRPr/>
            </a:pPr>
            <a:endParaRPr lang="pt-BR" sz="16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795" name="Line 1035"/>
          <p:cNvSpPr>
            <a:spLocks noChangeShapeType="1"/>
          </p:cNvSpPr>
          <p:nvPr/>
        </p:nvSpPr>
        <p:spPr bwMode="auto">
          <a:xfrm>
            <a:off x="2109788" y="2133600"/>
            <a:ext cx="1852612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6" name="Line 1036"/>
          <p:cNvSpPr>
            <a:spLocks noChangeShapeType="1"/>
          </p:cNvSpPr>
          <p:nvPr/>
        </p:nvSpPr>
        <p:spPr bwMode="auto">
          <a:xfrm>
            <a:off x="6781800" y="2438400"/>
            <a:ext cx="838200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7" name="Line 1037"/>
          <p:cNvSpPr>
            <a:spLocks noChangeShapeType="1"/>
          </p:cNvSpPr>
          <p:nvPr/>
        </p:nvSpPr>
        <p:spPr bwMode="auto">
          <a:xfrm flipH="1">
            <a:off x="2489200" y="2362200"/>
            <a:ext cx="1778000" cy="0"/>
          </a:xfrm>
          <a:prstGeom prst="line">
            <a:avLst/>
          </a:prstGeom>
          <a:noFill/>
          <a:ln w="41275">
            <a:solidFill>
              <a:srgbClr val="99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798" name="Text Box 1038"/>
          <p:cNvSpPr txBox="1">
            <a:spLocks noChangeArrowheads="1"/>
          </p:cNvSpPr>
          <p:nvPr/>
        </p:nvSpPr>
        <p:spPr bwMode="auto">
          <a:xfrm>
            <a:off x="1905000" y="2514600"/>
            <a:ext cx="2616200" cy="3582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Desenvolvimento Interno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Transferência de Tecnologia da Matriz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Consórcio de Pesquisa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Pesquisa em Parceria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Aquisição de </a:t>
            </a:r>
            <a:r>
              <a:rPr lang="pt-BR" sz="1400" dirty="0" err="1">
                <a:solidFill>
                  <a:srgbClr val="FF0000"/>
                </a:solidFill>
                <a:latin typeface="Comic Sans MS" pitchFamily="66" charset="0"/>
              </a:rPr>
              <a:t>EBT’s</a:t>
            </a:r>
            <a:endParaRPr lang="pt-BR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</a:pPr>
            <a:r>
              <a:rPr lang="pt-BR" sz="1400" dirty="0" err="1">
                <a:solidFill>
                  <a:srgbClr val="FF0000"/>
                </a:solidFill>
                <a:latin typeface="Comic Sans MS" pitchFamily="66" charset="0"/>
              </a:rPr>
              <a:t>Joint-Venture</a:t>
            </a: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 / Aliança</a:t>
            </a: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Cooperação com universidade/ IP </a:t>
            </a:r>
            <a:endParaRPr lang="pt-BR" sz="1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Contratação de Pesquisa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Contratação de Pessoas</a:t>
            </a:r>
          </a:p>
          <a:p>
            <a:pPr algn="ctr" eaLnBrk="0" hangingPunct="0">
              <a:buFontTx/>
              <a:buChar char="•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Licenciamento</a:t>
            </a:r>
          </a:p>
          <a:p>
            <a:pPr algn="ctr">
              <a:spcBef>
                <a:spcPct val="20000"/>
              </a:spcBef>
              <a:buSzPct val="85000"/>
              <a:buFont typeface="Symbol" pitchFamily="18" charset="2"/>
              <a:buChar char="·"/>
            </a:pPr>
            <a:r>
              <a:rPr lang="pt-BR" sz="1400" dirty="0">
                <a:solidFill>
                  <a:srgbClr val="FF0000"/>
                </a:solidFill>
                <a:latin typeface="Comic Sans MS" pitchFamily="66" charset="0"/>
              </a:rPr>
              <a:t>Compra de Equipamentos e Insumos</a:t>
            </a:r>
          </a:p>
          <a:p>
            <a:pPr algn="ctr" eaLnBrk="0" hangingPunct="0">
              <a:buFontTx/>
              <a:buChar char="•"/>
            </a:pPr>
            <a:endParaRPr lang="pt-B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2799" name="Text Box 1039"/>
          <p:cNvSpPr txBox="1">
            <a:spLocks noChangeArrowheads="1"/>
          </p:cNvSpPr>
          <p:nvPr/>
        </p:nvSpPr>
        <p:spPr bwMode="auto">
          <a:xfrm>
            <a:off x="6948265" y="4673600"/>
            <a:ext cx="2043336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Novos produtos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Melhoramento dos produtos atuais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Redução de custos</a:t>
            </a:r>
          </a:p>
          <a:p>
            <a:pPr algn="ctr" eaLnBrk="0" hangingPunct="0">
              <a:buFontTx/>
              <a:buChar char="•"/>
            </a:pP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Patentes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2800" name="AutoShape 1040"/>
          <p:cNvSpPr>
            <a:spLocks noChangeArrowheads="1"/>
          </p:cNvSpPr>
          <p:nvPr/>
        </p:nvSpPr>
        <p:spPr bwMode="auto">
          <a:xfrm>
            <a:off x="8305800" y="38100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502801" name="Rectangle 1041"/>
          <p:cNvSpPr>
            <a:spLocks noChangeArrowheads="1"/>
          </p:cNvSpPr>
          <p:nvPr/>
        </p:nvSpPr>
        <p:spPr bwMode="auto">
          <a:xfrm>
            <a:off x="76200" y="1828800"/>
            <a:ext cx="2033588" cy="3581400"/>
          </a:xfrm>
          <a:prstGeom prst="rect">
            <a:avLst/>
          </a:prstGeom>
          <a:solidFill>
            <a:srgbClr val="DFFAF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BR" sz="200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02802" name="Text Box 1042"/>
          <p:cNvSpPr txBox="1">
            <a:spLocks noChangeArrowheads="1"/>
          </p:cNvSpPr>
          <p:nvPr/>
        </p:nvSpPr>
        <p:spPr bwMode="auto">
          <a:xfrm>
            <a:off x="0" y="1879600"/>
            <a:ext cx="21082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FONTES EXTERNAS DE TECNOLOGIAS: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Universidades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Institutos de Pesquisa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Fornecedores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Concorrentes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Consultorias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Congressos e Feiras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Matriz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Banco de Patentes</a:t>
            </a:r>
          </a:p>
          <a:p>
            <a:pPr algn="ctr" eaLnBrk="0" hangingPunct="0"/>
            <a:r>
              <a:rPr lang="pt-BR" sz="1600">
                <a:solidFill>
                  <a:srgbClr val="006600"/>
                </a:solidFill>
                <a:latin typeface="Comic Sans MS" pitchFamily="66" charset="0"/>
              </a:rPr>
              <a:t>Mercado de Trabalho</a:t>
            </a:r>
          </a:p>
          <a:p>
            <a:pPr algn="ctr" eaLnBrk="0" hangingPunct="0"/>
            <a:endParaRPr lang="pt-BR" sz="1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02803" name="AutoShape 1043"/>
          <p:cNvSpPr>
            <a:spLocks/>
          </p:cNvSpPr>
          <p:nvPr/>
        </p:nvSpPr>
        <p:spPr bwMode="auto">
          <a:xfrm rot="-5400000">
            <a:off x="3009900" y="4610100"/>
            <a:ext cx="381000" cy="2590800"/>
          </a:xfrm>
          <a:prstGeom prst="leftBrace">
            <a:avLst>
              <a:gd name="adj1" fmla="val 5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02804" name="Text Box 1044"/>
          <p:cNvSpPr txBox="1">
            <a:spLocks noChangeArrowheads="1"/>
          </p:cNvSpPr>
          <p:nvPr/>
        </p:nvSpPr>
        <p:spPr bwMode="auto">
          <a:xfrm>
            <a:off x="1689100" y="6019800"/>
            <a:ext cx="287655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Mecanismos de </a:t>
            </a:r>
          </a:p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Aquisição e</a:t>
            </a:r>
          </a:p>
          <a:p>
            <a:pPr algn="ctr"/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Transferência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Tecnologia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02805" name="Picture 1045" descr="BS005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67400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2806" name="Picture 1046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5867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807" name="Picture 1047" descr="TN0068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733800"/>
            <a:ext cx="785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T</a:t>
            </a:r>
            <a:r>
              <a:rPr lang="en-US" dirty="0" smtClean="0"/>
              <a:t>E</a:t>
            </a:r>
            <a:r>
              <a:rPr lang="pt-BR" dirty="0" smtClean="0"/>
              <a:t>CNOLÓGICA: visão integrada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animBg="1" autoUpdateAnimBg="0"/>
      <p:bldP spid="502788" grpId="0" autoUpdateAnimBg="0"/>
      <p:bldP spid="502789" grpId="0" animBg="1" autoUpdateAnimBg="0"/>
      <p:bldP spid="502790" grpId="0" autoUpdateAnimBg="0"/>
      <p:bldP spid="502791" grpId="0" animBg="1" autoUpdateAnimBg="0"/>
      <p:bldP spid="502792" grpId="0" autoUpdateAnimBg="0"/>
      <p:bldP spid="502793" grpId="0" animBg="1" autoUpdateAnimBg="0"/>
      <p:bldP spid="502794" grpId="0" autoUpdateAnimBg="0"/>
      <p:bldP spid="502795" grpId="0" animBg="1"/>
      <p:bldP spid="502796" grpId="0" animBg="1"/>
      <p:bldP spid="502797" grpId="0" animBg="1"/>
      <p:bldP spid="502798" grpId="0" autoUpdateAnimBg="0"/>
      <p:bldP spid="502799" grpId="0" autoUpdateAnimBg="0"/>
      <p:bldP spid="502800" grpId="0" animBg="1"/>
      <p:bldP spid="502801" grpId="0" animBg="1" autoUpdateAnimBg="0"/>
      <p:bldP spid="502802" grpId="0" autoUpdateAnimBg="0"/>
      <p:bldP spid="502803" grpId="0" animBg="1"/>
      <p:bldP spid="50280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92" y="228600"/>
            <a:ext cx="9144000" cy="5334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 DE INOVAÇÃO TECNOLÓGICA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352800" y="2209800"/>
            <a:ext cx="26670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PRODUÇÃO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1950" y="2435225"/>
            <a:ext cx="2000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MATÉRIA-PRIMA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26250" y="2438400"/>
            <a:ext cx="1327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PRODUTO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908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722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18150" y="3778250"/>
            <a:ext cx="1873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PACOTE</a:t>
            </a:r>
          </a:p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TECNOLÓGICO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514600" y="5881688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200400" y="5638800"/>
            <a:ext cx="990600" cy="457200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800">
                <a:solidFill>
                  <a:schemeClr val="folHlink"/>
                </a:solidFill>
                <a:latin typeface="Arial" charset="0"/>
              </a:rPr>
              <a:t>P&amp;D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24200" y="1447800"/>
            <a:ext cx="3213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336600"/>
                </a:solidFill>
                <a:latin typeface="Arial" charset="0"/>
              </a:rPr>
              <a:t>ENFOQUE LIMITADO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75856" y="2204864"/>
            <a:ext cx="2667000" cy="7620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relaxedInset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PRODUÇÃO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0850" y="5729288"/>
            <a:ext cx="206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336600"/>
                </a:solidFill>
                <a:latin typeface="Arial" charset="0"/>
              </a:rPr>
              <a:t>CONHECIMENTO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191000" y="4572000"/>
            <a:ext cx="1219200" cy="1524000"/>
          </a:xfrm>
          <a:custGeom>
            <a:avLst/>
            <a:gdLst>
              <a:gd name="T0" fmla="*/ 2147483647 w 21600"/>
              <a:gd name="T1" fmla="*/ 0 h 21600"/>
              <a:gd name="T2" fmla="*/ 1800643140 w 21600"/>
              <a:gd name="T3" fmla="*/ 2147483647 h 21600"/>
              <a:gd name="T4" fmla="*/ 0 w 21600"/>
              <a:gd name="T5" fmla="*/ 2147483647 h 21600"/>
              <a:gd name="T6" fmla="*/ 1664691221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282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07" y="0"/>
                </a:moveTo>
                <a:lnTo>
                  <a:pt x="10013" y="7200"/>
                </a:lnTo>
                <a:lnTo>
                  <a:pt x="13099" y="7200"/>
                </a:lnTo>
                <a:lnTo>
                  <a:pt x="13099" y="15282"/>
                </a:lnTo>
                <a:lnTo>
                  <a:pt x="0" y="15282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807" y="0"/>
                </a:lnTo>
                <a:close/>
              </a:path>
            </a:pathLst>
          </a:custGeom>
          <a:solidFill>
            <a:srgbClr val="0099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724400" y="42672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343400" y="37338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105400" y="37338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62600" y="3200400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592" y="228600"/>
            <a:ext cx="9144000" cy="5334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PROCESSO DE INOVAÇÃO TECNOLÓGICA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218944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ENFOQUE AMPLO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0" y="2133600"/>
            <a:ext cx="3352800" cy="13716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2819400"/>
            <a:ext cx="32766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P&amp;D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2063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CONHECIMENTO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362200" y="25908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092950" y="2209800"/>
            <a:ext cx="19748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NECESSIDADES</a:t>
            </a:r>
            <a:b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DO MERCADO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048000" y="4800600"/>
            <a:ext cx="3124200" cy="10668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PRODUÇÃO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25775" y="4251325"/>
            <a:ext cx="3756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SOLUÇÕES  TECNOLÓGICAS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648200" y="35052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7239000" y="5003800"/>
            <a:ext cx="162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PRODUTOS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7848600" y="2971800"/>
            <a:ext cx="0" cy="1524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248400" y="51816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04800" y="5195888"/>
            <a:ext cx="2000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MATÉRIA-PRIMA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438400" y="533400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943600" y="54102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114800" y="5638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486400" y="4876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67050" y="2133600"/>
            <a:ext cx="3333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CONCEITO DE TECNOLOGIA</a:t>
            </a:r>
            <a:b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NA EMPRESA</a:t>
            </a:r>
            <a:endParaRPr lang="pt-BR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rot="10782095">
            <a:off x="6477000" y="2513013"/>
            <a:ext cx="60960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429000" y="5410200"/>
            <a:ext cx="2286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pt-PT" sz="180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265" name="Picture 25" descr="NA0144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867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 descr="TN00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10200"/>
            <a:ext cx="785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BS0058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465763"/>
            <a:ext cx="83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Modelos</a:t>
            </a:r>
            <a:r>
              <a:rPr lang="en-US" sz="5400" dirty="0" smtClean="0"/>
              <a:t> de Inovação</a:t>
            </a:r>
            <a:endParaRPr lang="pt-BR" sz="5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Modelo Linear de Inovação ou </a:t>
            </a:r>
            <a:br>
              <a:rPr lang="pt-BR" smtClean="0"/>
            </a:br>
            <a:r>
              <a:rPr lang="pt-BR" smtClean="0"/>
              <a:t>Science Push</a:t>
            </a:r>
          </a:p>
        </p:txBody>
      </p:sp>
      <p:sp>
        <p:nvSpPr>
          <p:cNvPr id="12291" name="Rectangle 1027"/>
          <p:cNvSpPr>
            <a:spLocks noChangeArrowheads="1"/>
          </p:cNvSpPr>
          <p:nvPr/>
        </p:nvSpPr>
        <p:spPr bwMode="auto">
          <a:xfrm>
            <a:off x="76200" y="2667000"/>
            <a:ext cx="1111250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76200" y="3017838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</a:p>
          <a:p>
            <a:r>
              <a:rPr lang="en-US" sz="1800" b="1">
                <a:solidFill>
                  <a:srgbClr val="000099"/>
                </a:solidFill>
              </a:rPr>
              <a:t>Básica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1624013" y="2667000"/>
            <a:ext cx="1141412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4" name="Rectangle 1030"/>
          <p:cNvSpPr>
            <a:spLocks noChangeArrowheads="1"/>
          </p:cNvSpPr>
          <p:nvPr/>
        </p:nvSpPr>
        <p:spPr bwMode="auto">
          <a:xfrm>
            <a:off x="3230563" y="2667000"/>
            <a:ext cx="1722437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5356225" y="2667000"/>
            <a:ext cx="17303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7604125" y="2667000"/>
            <a:ext cx="13874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2297" name="Text Box 1033"/>
          <p:cNvSpPr txBox="1">
            <a:spLocks noChangeArrowheads="1"/>
          </p:cNvSpPr>
          <p:nvPr/>
        </p:nvSpPr>
        <p:spPr bwMode="auto">
          <a:xfrm>
            <a:off x="3146425" y="320040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Desenvolvimento</a:t>
            </a:r>
          </a:p>
          <a:p>
            <a:r>
              <a:rPr lang="en-US" sz="1800" b="1">
                <a:solidFill>
                  <a:srgbClr val="000099"/>
                </a:solidFill>
              </a:rPr>
              <a:t>Experimental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298" name="AutoShape 1034"/>
          <p:cNvSpPr>
            <a:spLocks noChangeArrowheads="1"/>
          </p:cNvSpPr>
          <p:nvPr/>
        </p:nvSpPr>
        <p:spPr bwMode="auto">
          <a:xfrm>
            <a:off x="12303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299" name="AutoShape 1035"/>
          <p:cNvSpPr>
            <a:spLocks noChangeArrowheads="1"/>
          </p:cNvSpPr>
          <p:nvPr/>
        </p:nvSpPr>
        <p:spPr bwMode="auto">
          <a:xfrm>
            <a:off x="28305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AutoShape 1036"/>
          <p:cNvSpPr>
            <a:spLocks noChangeArrowheads="1"/>
          </p:cNvSpPr>
          <p:nvPr/>
        </p:nvSpPr>
        <p:spPr bwMode="auto">
          <a:xfrm>
            <a:off x="494506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AutoShape 1037"/>
          <p:cNvSpPr>
            <a:spLocks noChangeArrowheads="1"/>
          </p:cNvSpPr>
          <p:nvPr/>
        </p:nvSpPr>
        <p:spPr bwMode="auto">
          <a:xfrm>
            <a:off x="71739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Text Box 1038"/>
          <p:cNvSpPr txBox="1">
            <a:spLocks noChangeArrowheads="1"/>
          </p:cNvSpPr>
          <p:nvPr/>
        </p:nvSpPr>
        <p:spPr bwMode="auto">
          <a:xfrm>
            <a:off x="5356225" y="3192463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Engenharia </a:t>
            </a:r>
          </a:p>
          <a:p>
            <a:r>
              <a:rPr lang="en-US" sz="1800" b="1">
                <a:solidFill>
                  <a:srgbClr val="000099"/>
                </a:solidFill>
              </a:rPr>
              <a:t>do produto</a:t>
            </a:r>
          </a:p>
          <a:p>
            <a:r>
              <a:rPr lang="en-US" sz="1800" b="1">
                <a:solidFill>
                  <a:srgbClr val="000099"/>
                </a:solidFill>
              </a:rPr>
              <a:t>e do processo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3" name="Text Box 1039"/>
          <p:cNvSpPr txBox="1">
            <a:spLocks noChangeArrowheads="1"/>
          </p:cNvSpPr>
          <p:nvPr/>
        </p:nvSpPr>
        <p:spPr bwMode="auto">
          <a:xfrm>
            <a:off x="7562850" y="284162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Produção e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lançamento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4" name="Text Box 1040"/>
          <p:cNvSpPr txBox="1">
            <a:spLocks noChangeArrowheads="1"/>
          </p:cNvSpPr>
          <p:nvPr/>
        </p:nvSpPr>
        <p:spPr bwMode="auto">
          <a:xfrm>
            <a:off x="1622425" y="3048000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</a:p>
          <a:p>
            <a:r>
              <a:rPr lang="en-US" sz="1800" b="1">
                <a:solidFill>
                  <a:srgbClr val="000099"/>
                </a:solidFill>
              </a:rPr>
              <a:t>Aplicada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2305" name="Text Box 1041"/>
          <p:cNvSpPr txBox="1">
            <a:spLocks noChangeArrowheads="1"/>
          </p:cNvSpPr>
          <p:nvPr/>
        </p:nvSpPr>
        <p:spPr bwMode="auto">
          <a:xfrm>
            <a:off x="7020272" y="5960313"/>
            <a:ext cx="13083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Comic Sans MS" pitchFamily="66" charset="0"/>
              </a:rPr>
              <a:t>Barbieri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Modelo Linear de Inovação ou </a:t>
            </a:r>
            <a:br>
              <a:rPr lang="pt-BR" smtClean="0"/>
            </a:br>
            <a:r>
              <a:rPr lang="pt-BR" smtClean="0"/>
              <a:t>Demand Pull</a:t>
            </a:r>
          </a:p>
        </p:txBody>
      </p:sp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0" y="2667000"/>
            <a:ext cx="1600200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76200" y="3017838"/>
            <a:ext cx="160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Necessidades Operacionais e de Mercado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1828800" y="2667000"/>
            <a:ext cx="1141413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8" name="Rectangle 1030"/>
          <p:cNvSpPr>
            <a:spLocks noChangeArrowheads="1"/>
          </p:cNvSpPr>
          <p:nvPr/>
        </p:nvSpPr>
        <p:spPr bwMode="auto">
          <a:xfrm>
            <a:off x="3382963" y="2667000"/>
            <a:ext cx="1722437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19" name="Rectangle 1031"/>
          <p:cNvSpPr>
            <a:spLocks noChangeArrowheads="1"/>
          </p:cNvSpPr>
          <p:nvPr/>
        </p:nvSpPr>
        <p:spPr bwMode="auto">
          <a:xfrm>
            <a:off x="5508625" y="2667000"/>
            <a:ext cx="17303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20" name="Rectangle 1032"/>
          <p:cNvSpPr>
            <a:spLocks noChangeArrowheads="1"/>
          </p:cNvSpPr>
          <p:nvPr/>
        </p:nvSpPr>
        <p:spPr bwMode="auto">
          <a:xfrm>
            <a:off x="7680325" y="2667000"/>
            <a:ext cx="1387475" cy="1752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3321" name="Text Box 1033"/>
          <p:cNvSpPr txBox="1">
            <a:spLocks noChangeArrowheads="1"/>
          </p:cNvSpPr>
          <p:nvPr/>
        </p:nvSpPr>
        <p:spPr bwMode="auto">
          <a:xfrm>
            <a:off x="3298825" y="320040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Desenvolvimento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da Idéia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2" name="AutoShape 1034"/>
          <p:cNvSpPr>
            <a:spLocks noChangeArrowheads="1"/>
          </p:cNvSpPr>
          <p:nvPr/>
        </p:nvSpPr>
        <p:spPr bwMode="auto">
          <a:xfrm>
            <a:off x="15351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AutoShape 1035"/>
          <p:cNvSpPr>
            <a:spLocks noChangeArrowheads="1"/>
          </p:cNvSpPr>
          <p:nvPr/>
        </p:nvSpPr>
        <p:spPr bwMode="auto">
          <a:xfrm>
            <a:off x="29829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AutoShape 1036"/>
          <p:cNvSpPr>
            <a:spLocks noChangeArrowheads="1"/>
          </p:cNvSpPr>
          <p:nvPr/>
        </p:nvSpPr>
        <p:spPr bwMode="auto">
          <a:xfrm>
            <a:off x="509746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AutoShape 1037"/>
          <p:cNvSpPr>
            <a:spLocks noChangeArrowheads="1"/>
          </p:cNvSpPr>
          <p:nvPr/>
        </p:nvSpPr>
        <p:spPr bwMode="auto">
          <a:xfrm>
            <a:off x="7250113" y="3192463"/>
            <a:ext cx="369887" cy="8763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6" name="Text Box 1038"/>
          <p:cNvSpPr txBox="1">
            <a:spLocks noChangeArrowheads="1"/>
          </p:cNvSpPr>
          <p:nvPr/>
        </p:nvSpPr>
        <p:spPr bwMode="auto">
          <a:xfrm>
            <a:off x="5607050" y="3048000"/>
            <a:ext cx="147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Engenharia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do produto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e do processo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7" name="Text Box 1039"/>
          <p:cNvSpPr txBox="1">
            <a:spLocks noChangeArrowheads="1"/>
          </p:cNvSpPr>
          <p:nvPr/>
        </p:nvSpPr>
        <p:spPr bwMode="auto">
          <a:xfrm>
            <a:off x="7639050" y="2841625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Produção e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lançamento 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8" name="Text Box 1040"/>
          <p:cNvSpPr txBox="1">
            <a:spLocks noChangeArrowheads="1"/>
          </p:cNvSpPr>
          <p:nvPr/>
        </p:nvSpPr>
        <p:spPr bwMode="auto">
          <a:xfrm>
            <a:off x="1889125" y="3048000"/>
            <a:ext cx="138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Geração </a:t>
            </a:r>
          </a:p>
          <a:p>
            <a:r>
              <a:rPr lang="en-US" sz="1800" b="1">
                <a:solidFill>
                  <a:srgbClr val="000099"/>
                </a:solidFill>
              </a:rPr>
              <a:t>de idéias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3329" name="Text Box 1041"/>
          <p:cNvSpPr txBox="1">
            <a:spLocks noChangeArrowheads="1"/>
          </p:cNvSpPr>
          <p:nvPr/>
        </p:nvSpPr>
        <p:spPr bwMode="auto">
          <a:xfrm>
            <a:off x="6732240" y="5888305"/>
            <a:ext cx="130837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200" dirty="0">
                <a:latin typeface="Comic Sans MS" pitchFamily="66" charset="0"/>
              </a:rPr>
              <a:t>Barbieri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8382000" cy="612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/>
              <a:t>Modelo de Kline </a:t>
            </a:r>
          </a:p>
        </p:txBody>
      </p:sp>
      <p:sp>
        <p:nvSpPr>
          <p:cNvPr id="15363" name="Oval 1027"/>
          <p:cNvSpPr>
            <a:spLocks noChangeArrowheads="1"/>
          </p:cNvSpPr>
          <p:nvPr/>
        </p:nvSpPr>
        <p:spPr bwMode="auto">
          <a:xfrm>
            <a:off x="1219200" y="685800"/>
            <a:ext cx="6705600" cy="9906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pt-BR">
              <a:latin typeface="Comic Sans MS" pitchFamily="66" charset="0"/>
            </a:endParaRPr>
          </a:p>
          <a:p>
            <a:pPr algn="ctr"/>
            <a:r>
              <a:rPr lang="pt-BR">
                <a:latin typeface="Comic Sans MS" pitchFamily="66" charset="0"/>
              </a:rPr>
              <a:t>Investigação</a:t>
            </a:r>
          </a:p>
        </p:txBody>
      </p:sp>
      <p:sp>
        <p:nvSpPr>
          <p:cNvPr id="15364" name="Oval 1028"/>
          <p:cNvSpPr>
            <a:spLocks noChangeArrowheads="1"/>
          </p:cNvSpPr>
          <p:nvPr/>
        </p:nvSpPr>
        <p:spPr bwMode="auto">
          <a:xfrm>
            <a:off x="0" y="4114800"/>
            <a:ext cx="9144000" cy="2362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5" name="Oval 1029"/>
          <p:cNvSpPr>
            <a:spLocks noChangeArrowheads="1"/>
          </p:cNvSpPr>
          <p:nvPr/>
        </p:nvSpPr>
        <p:spPr bwMode="auto">
          <a:xfrm>
            <a:off x="457200" y="2286000"/>
            <a:ext cx="8458200" cy="1295400"/>
          </a:xfrm>
          <a:prstGeom prst="ellipse">
            <a:avLst/>
          </a:prstGeom>
          <a:solidFill>
            <a:srgbClr val="AD7EB8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Oval 1030"/>
          <p:cNvSpPr>
            <a:spLocks noChangeArrowheads="1"/>
          </p:cNvSpPr>
          <p:nvPr/>
        </p:nvSpPr>
        <p:spPr bwMode="auto">
          <a:xfrm>
            <a:off x="19812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7" name="Oval 1031"/>
          <p:cNvSpPr>
            <a:spLocks noChangeArrowheads="1"/>
          </p:cNvSpPr>
          <p:nvPr/>
        </p:nvSpPr>
        <p:spPr bwMode="auto">
          <a:xfrm>
            <a:off x="41148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8" name="Oval 1032"/>
          <p:cNvSpPr>
            <a:spLocks noChangeArrowheads="1"/>
          </p:cNvSpPr>
          <p:nvPr/>
        </p:nvSpPr>
        <p:spPr bwMode="auto">
          <a:xfrm>
            <a:off x="6324600" y="2514600"/>
            <a:ext cx="1066800" cy="3048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Oval 1033"/>
          <p:cNvSpPr>
            <a:spLocks noChangeArrowheads="1"/>
          </p:cNvSpPr>
          <p:nvPr/>
        </p:nvSpPr>
        <p:spPr bwMode="auto">
          <a:xfrm>
            <a:off x="22860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0" name="Oval 1034"/>
          <p:cNvSpPr>
            <a:spLocks noChangeArrowheads="1"/>
          </p:cNvSpPr>
          <p:nvPr/>
        </p:nvSpPr>
        <p:spPr bwMode="auto">
          <a:xfrm>
            <a:off x="39624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1" name="Oval 1035"/>
          <p:cNvSpPr>
            <a:spLocks noChangeArrowheads="1"/>
          </p:cNvSpPr>
          <p:nvPr/>
        </p:nvSpPr>
        <p:spPr bwMode="auto">
          <a:xfrm>
            <a:off x="5715000" y="838200"/>
            <a:ext cx="1066800" cy="304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2" name="Oval 1036"/>
          <p:cNvSpPr>
            <a:spLocks noChangeArrowheads="1"/>
          </p:cNvSpPr>
          <p:nvPr/>
        </p:nvSpPr>
        <p:spPr bwMode="auto">
          <a:xfrm>
            <a:off x="3810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3" name="Oval 1037"/>
          <p:cNvSpPr>
            <a:spLocks noChangeArrowheads="1"/>
          </p:cNvSpPr>
          <p:nvPr/>
        </p:nvSpPr>
        <p:spPr bwMode="auto">
          <a:xfrm>
            <a:off x="19050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4" name="Oval 1038"/>
          <p:cNvSpPr>
            <a:spLocks noChangeArrowheads="1"/>
          </p:cNvSpPr>
          <p:nvPr/>
        </p:nvSpPr>
        <p:spPr bwMode="auto">
          <a:xfrm>
            <a:off x="3429000" y="46482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5" name="Oval 1039"/>
          <p:cNvSpPr>
            <a:spLocks noChangeArrowheads="1"/>
          </p:cNvSpPr>
          <p:nvPr/>
        </p:nvSpPr>
        <p:spPr bwMode="auto">
          <a:xfrm>
            <a:off x="5029200" y="46482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6" name="Oval 1040"/>
          <p:cNvSpPr>
            <a:spLocks noChangeArrowheads="1"/>
          </p:cNvSpPr>
          <p:nvPr/>
        </p:nvSpPr>
        <p:spPr bwMode="auto">
          <a:xfrm>
            <a:off x="6705600" y="4572000"/>
            <a:ext cx="2133600" cy="1447800"/>
          </a:xfrm>
          <a:prstGeom prst="ellipse">
            <a:avLst/>
          </a:prstGeom>
          <a:solidFill>
            <a:srgbClr val="D7CCE4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1828800" y="5562600"/>
            <a:ext cx="533400" cy="527050"/>
            <a:chOff x="1152" y="3744"/>
            <a:chExt cx="336" cy="332"/>
          </a:xfrm>
        </p:grpSpPr>
        <p:sp>
          <p:nvSpPr>
            <p:cNvPr id="15420" name="AutoShape 1042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1" name="AutoShape 1043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3352800" y="5638800"/>
            <a:ext cx="533400" cy="527050"/>
            <a:chOff x="1152" y="3744"/>
            <a:chExt cx="336" cy="332"/>
          </a:xfrm>
        </p:grpSpPr>
        <p:sp>
          <p:nvSpPr>
            <p:cNvPr id="15418" name="AutoShape 1045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9" name="AutoShape 1046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047"/>
          <p:cNvGrpSpPr>
            <a:grpSpLocks/>
          </p:cNvGrpSpPr>
          <p:nvPr/>
        </p:nvGrpSpPr>
        <p:grpSpPr bwMode="auto">
          <a:xfrm>
            <a:off x="5029200" y="5645150"/>
            <a:ext cx="533400" cy="527050"/>
            <a:chOff x="1152" y="3744"/>
            <a:chExt cx="336" cy="332"/>
          </a:xfrm>
        </p:grpSpPr>
        <p:sp>
          <p:nvSpPr>
            <p:cNvPr id="15416" name="AutoShape 1048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7" name="AutoShape 1049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6705600" y="5645150"/>
            <a:ext cx="533400" cy="527050"/>
            <a:chOff x="1152" y="3744"/>
            <a:chExt cx="336" cy="332"/>
          </a:xfrm>
        </p:grpSpPr>
        <p:sp>
          <p:nvSpPr>
            <p:cNvPr id="15414" name="AutoShape 1051"/>
            <p:cNvSpPr>
              <a:spLocks noChangeArrowheads="1"/>
            </p:cNvSpPr>
            <p:nvPr/>
          </p:nvSpPr>
          <p:spPr bwMode="auto">
            <a:xfrm>
              <a:off x="1200" y="3744"/>
              <a:ext cx="288" cy="144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5" name="AutoShape 1052"/>
            <p:cNvSpPr>
              <a:spLocks noChangeArrowheads="1"/>
            </p:cNvSpPr>
            <p:nvPr/>
          </p:nvSpPr>
          <p:spPr bwMode="auto">
            <a:xfrm rot="5839142">
              <a:off x="1224" y="3860"/>
              <a:ext cx="144" cy="288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5381" name="AutoShape 1053"/>
          <p:cNvCxnSpPr>
            <a:cxnSpLocks noChangeShapeType="1"/>
          </p:cNvCxnSpPr>
          <p:nvPr/>
        </p:nvCxnSpPr>
        <p:spPr bwMode="auto">
          <a:xfrm rot="5400000">
            <a:off x="4652169" y="2858294"/>
            <a:ext cx="111125" cy="6434137"/>
          </a:xfrm>
          <a:prstGeom prst="bentConnector3">
            <a:avLst>
              <a:gd name="adj1" fmla="val 617144"/>
            </a:avLst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15382" name="AutoShape 1054"/>
          <p:cNvCxnSpPr>
            <a:cxnSpLocks noChangeShapeType="1"/>
          </p:cNvCxnSpPr>
          <p:nvPr/>
        </p:nvCxnSpPr>
        <p:spPr bwMode="auto">
          <a:xfrm rot="5400000">
            <a:off x="5371306" y="3620294"/>
            <a:ext cx="1588" cy="4800600"/>
          </a:xfrm>
          <a:prstGeom prst="bentConnector3">
            <a:avLst>
              <a:gd name="adj1" fmla="val 33099991"/>
            </a:avLst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15383" name="AutoShape 1055"/>
          <p:cNvCxnSpPr>
            <a:cxnSpLocks noChangeShapeType="1"/>
          </p:cNvCxnSpPr>
          <p:nvPr/>
        </p:nvCxnSpPr>
        <p:spPr bwMode="auto">
          <a:xfrm rot="5400000">
            <a:off x="5867400" y="4419600"/>
            <a:ext cx="76200" cy="3276600"/>
          </a:xfrm>
          <a:prstGeom prst="bentConnector3">
            <a:avLst>
              <a:gd name="adj1" fmla="val 400000"/>
            </a:avLst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triangle" w="sm" len="sm"/>
          </a:ln>
        </p:spPr>
      </p:cxnSp>
      <p:sp>
        <p:nvSpPr>
          <p:cNvPr id="15384" name="Text Box 1056"/>
          <p:cNvSpPr txBox="1">
            <a:spLocks noChangeArrowheads="1"/>
          </p:cNvSpPr>
          <p:nvPr/>
        </p:nvSpPr>
        <p:spPr bwMode="auto">
          <a:xfrm>
            <a:off x="457200" y="4997450"/>
            <a:ext cx="12350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Mercado Potencial</a:t>
            </a:r>
          </a:p>
        </p:txBody>
      </p:sp>
      <p:sp>
        <p:nvSpPr>
          <p:cNvPr id="15385" name="Text Box 1057"/>
          <p:cNvSpPr txBox="1">
            <a:spLocks noChangeArrowheads="1"/>
          </p:cNvSpPr>
          <p:nvPr/>
        </p:nvSpPr>
        <p:spPr bwMode="auto">
          <a:xfrm>
            <a:off x="2133600" y="4799013"/>
            <a:ext cx="16764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Investigação</a:t>
            </a:r>
          </a:p>
          <a:p>
            <a:r>
              <a:rPr lang="pt-BR" sz="1800">
                <a:latin typeface="Comic Sans MS" pitchFamily="66" charset="0"/>
              </a:rPr>
              <a:t>Concepção criação </a:t>
            </a:r>
          </a:p>
        </p:txBody>
      </p:sp>
      <p:sp>
        <p:nvSpPr>
          <p:cNvPr id="15386" name="Text Box 1058"/>
          <p:cNvSpPr txBox="1">
            <a:spLocks noChangeArrowheads="1"/>
          </p:cNvSpPr>
          <p:nvPr/>
        </p:nvSpPr>
        <p:spPr bwMode="auto">
          <a:xfrm>
            <a:off x="3657600" y="4873625"/>
            <a:ext cx="19812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600">
                <a:latin typeface="Comic Sans MS" pitchFamily="66" charset="0"/>
              </a:rPr>
              <a:t>Design desenvolvimento  detalhado  </a:t>
            </a:r>
          </a:p>
          <a:p>
            <a:r>
              <a:rPr lang="pt-BR" sz="1600">
                <a:latin typeface="Comic Sans MS" pitchFamily="66" charset="0"/>
              </a:rPr>
              <a:t>teste  </a:t>
            </a:r>
          </a:p>
        </p:txBody>
      </p:sp>
      <p:sp>
        <p:nvSpPr>
          <p:cNvPr id="15387" name="Text Box 1059"/>
          <p:cNvSpPr txBox="1">
            <a:spLocks noChangeArrowheads="1"/>
          </p:cNvSpPr>
          <p:nvPr/>
        </p:nvSpPr>
        <p:spPr bwMode="auto">
          <a:xfrm>
            <a:off x="5410200" y="4997450"/>
            <a:ext cx="198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Redesign Fabricação  </a:t>
            </a:r>
          </a:p>
        </p:txBody>
      </p:sp>
      <p:sp>
        <p:nvSpPr>
          <p:cNvPr id="15388" name="Text Box 1060"/>
          <p:cNvSpPr txBox="1">
            <a:spLocks noChangeArrowheads="1"/>
          </p:cNvSpPr>
          <p:nvPr/>
        </p:nvSpPr>
        <p:spPr bwMode="auto">
          <a:xfrm>
            <a:off x="7086600" y="4997450"/>
            <a:ext cx="1981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1800">
                <a:latin typeface="Comic Sans MS" pitchFamily="66" charset="0"/>
              </a:rPr>
              <a:t>Distribuição e mercado</a:t>
            </a:r>
          </a:p>
        </p:txBody>
      </p:sp>
      <p:sp>
        <p:nvSpPr>
          <p:cNvPr id="15389" name="AutoShape 1061"/>
          <p:cNvSpPr>
            <a:spLocks noChangeArrowheads="1"/>
          </p:cNvSpPr>
          <p:nvPr/>
        </p:nvSpPr>
        <p:spPr bwMode="auto">
          <a:xfrm>
            <a:off x="19050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0" name="AutoShape 1062"/>
          <p:cNvSpPr>
            <a:spLocks noChangeArrowheads="1"/>
          </p:cNvSpPr>
          <p:nvPr/>
        </p:nvSpPr>
        <p:spPr bwMode="auto">
          <a:xfrm>
            <a:off x="34290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1" name="AutoShape 1063"/>
          <p:cNvSpPr>
            <a:spLocks noChangeArrowheads="1"/>
          </p:cNvSpPr>
          <p:nvPr/>
        </p:nvSpPr>
        <p:spPr bwMode="auto">
          <a:xfrm>
            <a:off x="50292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2" name="AutoShape 1064"/>
          <p:cNvSpPr>
            <a:spLocks noChangeArrowheads="1"/>
          </p:cNvSpPr>
          <p:nvPr/>
        </p:nvSpPr>
        <p:spPr bwMode="auto">
          <a:xfrm>
            <a:off x="6629400" y="4724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9E6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93" name="Text Box 1065"/>
          <p:cNvSpPr txBox="1">
            <a:spLocks noChangeArrowheads="1"/>
          </p:cNvSpPr>
          <p:nvPr/>
        </p:nvSpPr>
        <p:spPr bwMode="auto">
          <a:xfrm>
            <a:off x="1379538" y="2895600"/>
            <a:ext cx="64690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>
                <a:latin typeface="Comic Sans MS" pitchFamily="66" charset="0"/>
              </a:rPr>
              <a:t>Conjunto de conhecimentos científicos e tecnológicos</a:t>
            </a:r>
          </a:p>
        </p:txBody>
      </p:sp>
      <p:sp>
        <p:nvSpPr>
          <p:cNvPr id="15394" name="Text Box 1066"/>
          <p:cNvSpPr txBox="1">
            <a:spLocks noChangeArrowheads="1"/>
          </p:cNvSpPr>
          <p:nvPr/>
        </p:nvSpPr>
        <p:spPr bwMode="auto">
          <a:xfrm>
            <a:off x="23415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5" name="Text Box 1067"/>
          <p:cNvSpPr txBox="1">
            <a:spLocks noChangeArrowheads="1"/>
          </p:cNvSpPr>
          <p:nvPr/>
        </p:nvSpPr>
        <p:spPr bwMode="auto">
          <a:xfrm>
            <a:off x="66849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6" name="Text Box 1068"/>
          <p:cNvSpPr txBox="1">
            <a:spLocks noChangeArrowheads="1"/>
          </p:cNvSpPr>
          <p:nvPr/>
        </p:nvSpPr>
        <p:spPr bwMode="auto">
          <a:xfrm>
            <a:off x="4475163" y="2514600"/>
            <a:ext cx="325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omic Sans MS" pitchFamily="66" charset="0"/>
              </a:rPr>
              <a:t>C</a:t>
            </a:r>
          </a:p>
        </p:txBody>
      </p:sp>
      <p:sp>
        <p:nvSpPr>
          <p:cNvPr id="15397" name="Text Box 1069"/>
          <p:cNvSpPr txBox="1">
            <a:spLocks noChangeArrowheads="1"/>
          </p:cNvSpPr>
          <p:nvPr/>
        </p:nvSpPr>
        <p:spPr bwMode="auto">
          <a:xfrm>
            <a:off x="2667000" y="822325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398" name="Text Box 1070"/>
          <p:cNvSpPr txBox="1">
            <a:spLocks noChangeArrowheads="1"/>
          </p:cNvSpPr>
          <p:nvPr/>
        </p:nvSpPr>
        <p:spPr bwMode="auto">
          <a:xfrm>
            <a:off x="4343400" y="762000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399" name="Text Box 1071"/>
          <p:cNvSpPr txBox="1">
            <a:spLocks noChangeArrowheads="1"/>
          </p:cNvSpPr>
          <p:nvPr/>
        </p:nvSpPr>
        <p:spPr bwMode="auto">
          <a:xfrm>
            <a:off x="6096000" y="822325"/>
            <a:ext cx="30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omic Sans MS" pitchFamily="66" charset="0"/>
              </a:rPr>
              <a:t>I</a:t>
            </a:r>
          </a:p>
        </p:txBody>
      </p:sp>
      <p:sp>
        <p:nvSpPr>
          <p:cNvPr id="15400" name="Arc 1072"/>
          <p:cNvSpPr>
            <a:spLocks/>
          </p:cNvSpPr>
          <p:nvPr/>
        </p:nvSpPr>
        <p:spPr bwMode="auto">
          <a:xfrm flipH="1">
            <a:off x="304800" y="1066800"/>
            <a:ext cx="914400" cy="3721100"/>
          </a:xfrm>
          <a:custGeom>
            <a:avLst/>
            <a:gdLst>
              <a:gd name="T0" fmla="*/ 0 w 26248"/>
              <a:gd name="T1" fmla="*/ 753554782 h 32585"/>
              <a:gd name="T2" fmla="*/ 982807592 w 26248"/>
              <a:gd name="T3" fmla="*/ 2147483647 h 32585"/>
              <a:gd name="T4" fmla="*/ 196510545 w 26248"/>
              <a:gd name="T5" fmla="*/ 2147483647 h 32585"/>
              <a:gd name="T6" fmla="*/ 0 60000 65536"/>
              <a:gd name="T7" fmla="*/ 0 60000 65536"/>
              <a:gd name="T8" fmla="*/ 0 60000 65536"/>
              <a:gd name="T9" fmla="*/ 0 w 26248"/>
              <a:gd name="T10" fmla="*/ 0 h 32585"/>
              <a:gd name="T11" fmla="*/ 26248 w 26248"/>
              <a:gd name="T12" fmla="*/ 32585 h 32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48" h="32585" fill="none" extrusionOk="0">
                <a:moveTo>
                  <a:pt x="0" y="506"/>
                </a:moveTo>
                <a:cubicBezTo>
                  <a:pt x="1526" y="169"/>
                  <a:pt x="3084" y="-1"/>
                  <a:pt x="4648" y="0"/>
                </a:cubicBezTo>
                <a:cubicBezTo>
                  <a:pt x="16577" y="0"/>
                  <a:pt x="26248" y="9670"/>
                  <a:pt x="26248" y="21600"/>
                </a:cubicBezTo>
                <a:cubicBezTo>
                  <a:pt x="26248" y="25464"/>
                  <a:pt x="25211" y="29257"/>
                  <a:pt x="23246" y="32585"/>
                </a:cubicBezTo>
              </a:path>
              <a:path w="26248" h="32585" stroke="0" extrusionOk="0">
                <a:moveTo>
                  <a:pt x="0" y="506"/>
                </a:moveTo>
                <a:cubicBezTo>
                  <a:pt x="1526" y="169"/>
                  <a:pt x="3084" y="-1"/>
                  <a:pt x="4648" y="0"/>
                </a:cubicBezTo>
                <a:cubicBezTo>
                  <a:pt x="16577" y="0"/>
                  <a:pt x="26248" y="9670"/>
                  <a:pt x="26248" y="21600"/>
                </a:cubicBezTo>
                <a:cubicBezTo>
                  <a:pt x="26248" y="25464"/>
                  <a:pt x="25211" y="29257"/>
                  <a:pt x="23246" y="32585"/>
                </a:cubicBezTo>
                <a:lnTo>
                  <a:pt x="4648" y="21600"/>
                </a:lnTo>
                <a:lnTo>
                  <a:pt x="0" y="506"/>
                </a:lnTo>
                <a:close/>
              </a:path>
            </a:pathLst>
          </a:custGeom>
          <a:noFill/>
          <a:ln w="31750">
            <a:solidFill>
              <a:srgbClr val="008000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401" name="Arc 1073"/>
          <p:cNvSpPr>
            <a:spLocks/>
          </p:cNvSpPr>
          <p:nvPr/>
        </p:nvSpPr>
        <p:spPr bwMode="auto">
          <a:xfrm rot="-10351054" flipH="1" flipV="1">
            <a:off x="7772400" y="1295400"/>
            <a:ext cx="1447800" cy="3581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402" name="Line 1074"/>
          <p:cNvSpPr>
            <a:spLocks noChangeShapeType="1"/>
          </p:cNvSpPr>
          <p:nvPr/>
        </p:nvSpPr>
        <p:spPr bwMode="auto">
          <a:xfrm flipV="1">
            <a:off x="2590800" y="12192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3" name="Line 1075"/>
          <p:cNvSpPr>
            <a:spLocks noChangeShapeType="1"/>
          </p:cNvSpPr>
          <p:nvPr/>
        </p:nvSpPr>
        <p:spPr bwMode="auto">
          <a:xfrm flipV="1">
            <a:off x="4572000" y="1219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4" name="Line 1076"/>
          <p:cNvSpPr>
            <a:spLocks noChangeShapeType="1"/>
          </p:cNvSpPr>
          <p:nvPr/>
        </p:nvSpPr>
        <p:spPr bwMode="auto">
          <a:xfrm flipH="1" flipV="1">
            <a:off x="6248400" y="1219200"/>
            <a:ext cx="6096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5" name="Line 1077"/>
          <p:cNvSpPr>
            <a:spLocks noChangeShapeType="1"/>
          </p:cNvSpPr>
          <p:nvPr/>
        </p:nvSpPr>
        <p:spPr bwMode="auto">
          <a:xfrm flipV="1">
            <a:off x="2438400" y="3581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6" name="Line 1078"/>
          <p:cNvSpPr>
            <a:spLocks noChangeShapeType="1"/>
          </p:cNvSpPr>
          <p:nvPr/>
        </p:nvSpPr>
        <p:spPr bwMode="auto">
          <a:xfrm flipV="1">
            <a:off x="4572000" y="36576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7" name="Line 1079"/>
          <p:cNvSpPr>
            <a:spLocks noChangeShapeType="1"/>
          </p:cNvSpPr>
          <p:nvPr/>
        </p:nvSpPr>
        <p:spPr bwMode="auto">
          <a:xfrm flipV="1">
            <a:off x="6248400" y="3581400"/>
            <a:ext cx="304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8" name="Line 1080"/>
          <p:cNvSpPr>
            <a:spLocks noChangeShapeType="1"/>
          </p:cNvSpPr>
          <p:nvPr/>
        </p:nvSpPr>
        <p:spPr bwMode="auto">
          <a:xfrm>
            <a:off x="2743200" y="3505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09" name="Line 1081"/>
          <p:cNvSpPr>
            <a:spLocks noChangeShapeType="1"/>
          </p:cNvSpPr>
          <p:nvPr/>
        </p:nvSpPr>
        <p:spPr bwMode="auto">
          <a:xfrm>
            <a:off x="4800600" y="36576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0" name="Line 1082"/>
          <p:cNvSpPr>
            <a:spLocks noChangeShapeType="1"/>
          </p:cNvSpPr>
          <p:nvPr/>
        </p:nvSpPr>
        <p:spPr bwMode="auto">
          <a:xfrm flipH="1">
            <a:off x="6477000" y="3505200"/>
            <a:ext cx="381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1" name="Line 1083"/>
          <p:cNvSpPr>
            <a:spLocks noChangeShapeType="1"/>
          </p:cNvSpPr>
          <p:nvPr/>
        </p:nvSpPr>
        <p:spPr bwMode="auto">
          <a:xfrm>
            <a:off x="3124200" y="1143000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2" name="Line 1084"/>
          <p:cNvSpPr>
            <a:spLocks noChangeShapeType="1"/>
          </p:cNvSpPr>
          <p:nvPr/>
        </p:nvSpPr>
        <p:spPr bwMode="auto">
          <a:xfrm>
            <a:off x="4953000" y="1219944"/>
            <a:ext cx="7620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413" name="Arc 1085"/>
          <p:cNvSpPr>
            <a:spLocks/>
          </p:cNvSpPr>
          <p:nvPr/>
        </p:nvSpPr>
        <p:spPr bwMode="auto">
          <a:xfrm rot="1162036">
            <a:off x="6172200" y="1219200"/>
            <a:ext cx="1219200" cy="3276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2952328" cy="1152128"/>
          </a:xfrm>
          <a:prstGeom prst="borderCallout1">
            <a:avLst>
              <a:gd name="adj1" fmla="val 47610"/>
              <a:gd name="adj2" fmla="val -11149"/>
              <a:gd name="adj3" fmla="val -49358"/>
              <a:gd name="adj4" fmla="val -594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Mais de 80% da matriz energética mundial é abas- tecida por fontes não renováveis.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417" y="260648"/>
            <a:ext cx="8893175" cy="436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Modelo </a:t>
            </a:r>
            <a:r>
              <a:rPr lang="en-US" dirty="0" err="1" smtClean="0"/>
              <a:t>Paralelo</a:t>
            </a:r>
            <a:r>
              <a:rPr lang="en-US" dirty="0" smtClean="0"/>
              <a:t> do Processo de Inovação</a:t>
            </a:r>
            <a:endParaRPr lang="pt-BR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76375" y="1295400"/>
            <a:ext cx="5980113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84250" y="1295400"/>
            <a:ext cx="724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Estado corrente de necessidades e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 aspirações da Sociedade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76375" y="5105400"/>
            <a:ext cx="6191250" cy="990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7807325" y="3048000"/>
            <a:ext cx="1336675" cy="1143000"/>
          </a:xfrm>
          <a:prstGeom prst="ellipse">
            <a:avLst/>
          </a:prstGeom>
          <a:gradFill rotWithShape="0">
            <a:gsLst>
              <a:gs pos="0">
                <a:srgbClr val="6EEBF8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EEB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877175" y="3124200"/>
            <a:ext cx="1266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Novos </a:t>
            </a:r>
          </a:p>
          <a:p>
            <a:pPr algn="ctr"/>
            <a:r>
              <a:rPr lang="en-US" b="1">
                <a:solidFill>
                  <a:srgbClr val="000099"/>
                </a:solidFill>
              </a:rPr>
              <a:t>Produtos</a:t>
            </a:r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9850" y="2971800"/>
            <a:ext cx="914400" cy="1295400"/>
          </a:xfrm>
          <a:prstGeom prst="ellipse">
            <a:avLst/>
          </a:prstGeom>
          <a:gradFill rotWithShape="0">
            <a:gsLst>
              <a:gs pos="0">
                <a:srgbClr val="6EEBF8"/>
              </a:gs>
              <a:gs pos="100000">
                <a:srgbClr val="FFFF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EEB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850" y="33528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Idéias</a:t>
            </a:r>
            <a:endParaRPr lang="pt-BR" b="1">
              <a:solidFill>
                <a:srgbClr val="000099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36675" y="3276600"/>
            <a:ext cx="84455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66825" y="3429000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Pesquisa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41588" y="3276600"/>
            <a:ext cx="10541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938588" y="3276600"/>
            <a:ext cx="1125537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16550" y="3276600"/>
            <a:ext cx="98425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53225" y="3276600"/>
            <a:ext cx="1054100" cy="762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sz="18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489200" y="331470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Desenvol-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vimento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868738" y="35052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Engenharia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984250" y="3505200"/>
            <a:ext cx="282575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2181225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3581400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064125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400800" y="3505200"/>
            <a:ext cx="280988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400675" y="35052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</a:rPr>
              <a:t>Produção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635750" y="335280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</a:rPr>
              <a:t>Comercia-</a:t>
            </a:r>
          </a:p>
          <a:p>
            <a:pPr algn="ctr"/>
            <a:r>
              <a:rPr lang="en-US" sz="1800" b="1">
                <a:solidFill>
                  <a:srgbClr val="000099"/>
                </a:solidFill>
              </a:rPr>
              <a:t>lização</a:t>
            </a:r>
            <a:endParaRPr lang="pt-BR" sz="1800" b="1">
              <a:solidFill>
                <a:srgbClr val="000099"/>
              </a:solidFill>
            </a:endParaRP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16176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884488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43608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5767388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7104063" y="22860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5767388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71040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16176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2884488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4360863" y="4114800"/>
            <a:ext cx="211137" cy="914400"/>
          </a:xfrm>
          <a:prstGeom prst="upDownArrow">
            <a:avLst>
              <a:gd name="adj1" fmla="val 50000"/>
              <a:gd name="adj2" fmla="val 8661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84363" y="5181600"/>
            <a:ext cx="557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Estado corrente de conhecimentos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 científicos e tecnológicos</a:t>
            </a:r>
            <a:endParaRPr lang="pt-BR" b="1">
              <a:solidFill>
                <a:schemeClr val="tx2"/>
              </a:solidFill>
            </a:endParaRP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 rot="3449039">
            <a:off x="327819" y="47712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 rot="3449039">
            <a:off x="7150894" y="21042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 rot="7449174">
            <a:off x="7292182" y="4695031"/>
            <a:ext cx="1524000" cy="211137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7449174">
            <a:off x="327819" y="2256631"/>
            <a:ext cx="1524000" cy="211138"/>
          </a:xfrm>
          <a:prstGeom prst="leftRightArrow">
            <a:avLst>
              <a:gd name="adj1" fmla="val 50000"/>
              <a:gd name="adj2" fmla="val 14436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-85725" y="5578475"/>
            <a:ext cx="1739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Capacidade</a:t>
            </a:r>
          </a:p>
          <a:p>
            <a:r>
              <a:rPr lang="en-US" b="1">
                <a:solidFill>
                  <a:schemeClr val="hlink"/>
                </a:solidFill>
              </a:rPr>
              <a:t>Tecnológica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737475" y="5654675"/>
            <a:ext cx="168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Tecnologia </a:t>
            </a:r>
          </a:p>
          <a:p>
            <a:r>
              <a:rPr lang="en-US" b="1">
                <a:solidFill>
                  <a:schemeClr val="hlink"/>
                </a:solidFill>
              </a:rPr>
              <a:t>Absorvida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8004175" y="1108075"/>
            <a:ext cx="138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Adoção</a:t>
            </a:r>
          </a:p>
          <a:p>
            <a:r>
              <a:rPr lang="en-US" b="1">
                <a:solidFill>
                  <a:schemeClr val="hlink"/>
                </a:solidFill>
              </a:rPr>
              <a:t>Utilidade</a:t>
            </a:r>
            <a:endParaRPr lang="pt-BR" b="1">
              <a:solidFill>
                <a:schemeClr val="hlink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0" y="838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Recohecimento</a:t>
            </a:r>
          </a:p>
          <a:p>
            <a:pPr algn="ctr"/>
            <a:r>
              <a:rPr lang="en-US" b="1">
                <a:solidFill>
                  <a:schemeClr val="hlink"/>
                </a:solidFill>
              </a:rPr>
              <a:t>da Necessidade</a:t>
            </a:r>
            <a:endParaRPr lang="pt-B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57250" y="1831975"/>
            <a:ext cx="130984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CARACTERÍSTICAS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41625" y="1897063"/>
            <a:ext cx="54579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META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403725" y="1897063"/>
            <a:ext cx="8181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54725" y="1897063"/>
            <a:ext cx="92955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HORIZONTE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4450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4450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3975" y="1803400"/>
            <a:ext cx="2220913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289175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97113" y="18034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997325" y="18034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008438" y="1803400"/>
            <a:ext cx="1689100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710238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721350" y="1803400"/>
            <a:ext cx="168433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419975" y="18034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429500" y="18034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9129713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9129713" y="1803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4450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2289175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3997325" y="1814513"/>
            <a:ext cx="14288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853113" y="1814513"/>
            <a:ext cx="14287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419975" y="1814513"/>
            <a:ext cx="15875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9129713" y="1814513"/>
            <a:ext cx="14287" cy="2873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2046288"/>
            <a:ext cx="78495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FASES DO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2197100"/>
            <a:ext cx="105503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 DE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2347913"/>
            <a:ext cx="180382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INOVAÇÃO TECNOLÓGICA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164263" y="2046288"/>
            <a:ext cx="74379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(TEMPO)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4450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289175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3997325" y="211455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853113" y="211455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419975" y="2114550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9129713" y="211455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0" y="2595563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PESQUISA BÁSICA (ABSTRAIR)</a:t>
            </a: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2247900" y="2557463"/>
            <a:ext cx="11085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GERAR NOVOS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2247900" y="2708275"/>
            <a:ext cx="130856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2247900" y="2857500"/>
            <a:ext cx="126983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CIENTÍFICOS SEM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2247900" y="2974975"/>
            <a:ext cx="129529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CONSIDERAR SUA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247900" y="3127375"/>
            <a:ext cx="9012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APLICAÇÃO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3957638" y="2595563"/>
            <a:ext cx="130856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3957638" y="2744788"/>
            <a:ext cx="95725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CIENTÍFICOS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5943600" y="2595563"/>
            <a:ext cx="12795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SEM LIMITES PRÉ-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6368570" y="3001963"/>
            <a:ext cx="87043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DEFINIDOS</a:t>
            </a: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44450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3975" y="256698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2289175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2297113" y="2566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3997325" y="2566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4008438" y="256698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5710238" y="2566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5721350" y="256698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7419975" y="256698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7429500" y="2566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9129713" y="2566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4450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289175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3997325" y="2576513"/>
            <a:ext cx="14288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853113" y="2576513"/>
            <a:ext cx="14287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7419975" y="2576513"/>
            <a:ext cx="15875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9129713" y="2576513"/>
            <a:ext cx="14287" cy="738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0" y="3357563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PESQUISA APLICADA (SÍNTESE)</a:t>
            </a: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2247900" y="3357563"/>
            <a:ext cx="97142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IDENTIFICAR</a:t>
            </a: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2247900" y="3508375"/>
            <a:ext cx="15315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APLICAÇÕES PARA OS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2247900" y="3657600"/>
            <a:ext cx="160396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NOVOS CONHECIMEN-</a:t>
            </a:r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2247900" y="3808413"/>
            <a:ext cx="156004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TOS EM FUNÇÃO    DE</a:t>
            </a: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2247900" y="3938588"/>
            <a:ext cx="111511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NECESSIDADES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2247900" y="4089400"/>
            <a:ext cx="91922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EXISTENTES</a:t>
            </a:r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3957638" y="3443288"/>
            <a:ext cx="162275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CONHECIMENTOS QUE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3957638" y="3594100"/>
            <a:ext cx="17468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CRIAM OPORTUNIDADES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3957638" y="3743325"/>
            <a:ext cx="145206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PARA DESENVOLVER</a:t>
            </a:r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3957638" y="3894138"/>
            <a:ext cx="149226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NOVOS PRODUTOS E</a:t>
            </a:r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3957638" y="4024313"/>
            <a:ext cx="92038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PROCESSOS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223326" y="3357563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3-5 ANOS</a:t>
            </a: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44450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53975" y="332898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2289175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2297113" y="332898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3997325" y="332898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4008438" y="332898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6176963" y="3328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5721350" y="332898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419975" y="332898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9129713" y="332898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8" name="Rectangle 86"/>
          <p:cNvSpPr>
            <a:spLocks noChangeArrowheads="1"/>
          </p:cNvSpPr>
          <p:nvPr/>
        </p:nvSpPr>
        <p:spPr bwMode="auto">
          <a:xfrm>
            <a:off x="44450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2289175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0" name="Rectangle 88"/>
          <p:cNvSpPr>
            <a:spLocks noChangeArrowheads="1"/>
          </p:cNvSpPr>
          <p:nvPr/>
        </p:nvSpPr>
        <p:spPr bwMode="auto">
          <a:xfrm>
            <a:off x="3997325" y="3340100"/>
            <a:ext cx="14288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1" name="Rectangle 89"/>
          <p:cNvSpPr>
            <a:spLocks noChangeArrowheads="1"/>
          </p:cNvSpPr>
          <p:nvPr/>
        </p:nvSpPr>
        <p:spPr bwMode="auto">
          <a:xfrm>
            <a:off x="5853113" y="3340100"/>
            <a:ext cx="14287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2" name="Rectangle 90"/>
          <p:cNvSpPr>
            <a:spLocks noChangeArrowheads="1"/>
          </p:cNvSpPr>
          <p:nvPr/>
        </p:nvSpPr>
        <p:spPr bwMode="auto">
          <a:xfrm>
            <a:off x="7419975" y="3340100"/>
            <a:ext cx="15875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3" name="Rectangle 91"/>
          <p:cNvSpPr>
            <a:spLocks noChangeArrowheads="1"/>
          </p:cNvSpPr>
          <p:nvPr/>
        </p:nvSpPr>
        <p:spPr bwMode="auto">
          <a:xfrm>
            <a:off x="9129713" y="3340100"/>
            <a:ext cx="14287" cy="10398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84" name="Rectangle 92"/>
          <p:cNvSpPr>
            <a:spLocks noChangeArrowheads="1"/>
          </p:cNvSpPr>
          <p:nvPr/>
        </p:nvSpPr>
        <p:spPr bwMode="auto">
          <a:xfrm>
            <a:off x="0" y="4421188"/>
            <a:ext cx="22860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DESENVOLVIMENTO (TESTAR E</a:t>
            </a:r>
          </a:p>
        </p:txBody>
      </p:sp>
      <p:sp>
        <p:nvSpPr>
          <p:cNvPr id="33885" name="Rectangle 93"/>
          <p:cNvSpPr>
            <a:spLocks noChangeArrowheads="1"/>
          </p:cNvSpPr>
          <p:nvPr/>
        </p:nvSpPr>
        <p:spPr bwMode="auto">
          <a:xfrm>
            <a:off x="0" y="4754563"/>
            <a:ext cx="10997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APERFEIÇOAR)</a:t>
            </a:r>
          </a:p>
        </p:txBody>
      </p:sp>
      <p:sp>
        <p:nvSpPr>
          <p:cNvPr id="33886" name="Rectangle 94"/>
          <p:cNvSpPr>
            <a:spLocks noChangeArrowheads="1"/>
          </p:cNvSpPr>
          <p:nvPr/>
        </p:nvSpPr>
        <p:spPr bwMode="auto">
          <a:xfrm>
            <a:off x="2247900" y="4383088"/>
            <a:ext cx="145982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EXPERIMENTAÇÃO E</a:t>
            </a:r>
          </a:p>
        </p:txBody>
      </p:sp>
      <p:sp>
        <p:nvSpPr>
          <p:cNvPr id="33887" name="Rectangle 95"/>
          <p:cNvSpPr>
            <a:spLocks noChangeArrowheads="1"/>
          </p:cNvSpPr>
          <p:nvPr/>
        </p:nvSpPr>
        <p:spPr bwMode="auto">
          <a:xfrm>
            <a:off x="2247900" y="4518025"/>
            <a:ext cx="149585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DEMONSTRAÇÃO DA</a:t>
            </a:r>
          </a:p>
        </p:txBody>
      </p:sp>
      <p:sp>
        <p:nvSpPr>
          <p:cNvPr id="33888" name="Rectangle 96"/>
          <p:cNvSpPr>
            <a:spLocks noChangeArrowheads="1"/>
          </p:cNvSpPr>
          <p:nvPr/>
        </p:nvSpPr>
        <p:spPr bwMode="auto">
          <a:xfrm>
            <a:off x="2247900" y="4668838"/>
            <a:ext cx="130420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VIABILIDADE/</a:t>
            </a:r>
          </a:p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FUNCIONA-IDADE</a:t>
            </a:r>
          </a:p>
        </p:txBody>
      </p:sp>
      <p:sp>
        <p:nvSpPr>
          <p:cNvPr id="33889" name="Rectangle 97"/>
          <p:cNvSpPr>
            <a:spLocks noChangeArrowheads="1"/>
          </p:cNvSpPr>
          <p:nvPr/>
        </p:nvSpPr>
        <p:spPr bwMode="auto">
          <a:xfrm>
            <a:off x="3957638" y="4383088"/>
            <a:ext cx="118821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PROTÓTIPOS DE</a:t>
            </a:r>
          </a:p>
        </p:txBody>
      </p:sp>
      <p:sp>
        <p:nvSpPr>
          <p:cNvPr id="33890" name="Rectangle 98"/>
          <p:cNvSpPr>
            <a:spLocks noChangeArrowheads="1"/>
          </p:cNvSpPr>
          <p:nvPr/>
        </p:nvSpPr>
        <p:spPr bwMode="auto">
          <a:xfrm>
            <a:off x="3957638" y="4518025"/>
            <a:ext cx="99924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PRODUTOS E</a:t>
            </a:r>
          </a:p>
        </p:txBody>
      </p:sp>
      <p:sp>
        <p:nvSpPr>
          <p:cNvPr id="33891" name="Rectangle 99"/>
          <p:cNvSpPr>
            <a:spLocks noChangeArrowheads="1"/>
          </p:cNvSpPr>
          <p:nvPr/>
        </p:nvSpPr>
        <p:spPr bwMode="auto">
          <a:xfrm>
            <a:off x="3957638" y="4668838"/>
            <a:ext cx="152400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PROCESSOS E NOVOS</a:t>
            </a:r>
          </a:p>
        </p:txBody>
      </p:sp>
      <p:sp>
        <p:nvSpPr>
          <p:cNvPr id="33892" name="Rectangle 100"/>
          <p:cNvSpPr>
            <a:spLocks noChangeArrowheads="1"/>
          </p:cNvSpPr>
          <p:nvPr/>
        </p:nvSpPr>
        <p:spPr bwMode="auto">
          <a:xfrm>
            <a:off x="3957638" y="4819650"/>
            <a:ext cx="155869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APERFEIÇOAMENTOS.</a:t>
            </a:r>
          </a:p>
        </p:txBody>
      </p:sp>
      <p:sp>
        <p:nvSpPr>
          <p:cNvPr id="33893" name="Rectangle 101"/>
          <p:cNvSpPr>
            <a:spLocks noChangeArrowheads="1"/>
          </p:cNvSpPr>
          <p:nvPr/>
        </p:nvSpPr>
        <p:spPr bwMode="auto">
          <a:xfrm>
            <a:off x="6223326" y="4421188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2-3 ANOS</a:t>
            </a:r>
          </a:p>
        </p:txBody>
      </p:sp>
      <p:sp>
        <p:nvSpPr>
          <p:cNvPr id="33894" name="Rectangle 102"/>
          <p:cNvSpPr>
            <a:spLocks noChangeArrowheads="1"/>
          </p:cNvSpPr>
          <p:nvPr/>
        </p:nvSpPr>
        <p:spPr bwMode="auto">
          <a:xfrm>
            <a:off x="44450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5" name="Rectangle 103"/>
          <p:cNvSpPr>
            <a:spLocks noChangeArrowheads="1"/>
          </p:cNvSpPr>
          <p:nvPr/>
        </p:nvSpPr>
        <p:spPr bwMode="auto">
          <a:xfrm>
            <a:off x="53975" y="4394200"/>
            <a:ext cx="2220913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6" name="Rectangle 104"/>
          <p:cNvSpPr>
            <a:spLocks noChangeArrowheads="1"/>
          </p:cNvSpPr>
          <p:nvPr/>
        </p:nvSpPr>
        <p:spPr bwMode="auto">
          <a:xfrm>
            <a:off x="2289175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2297113" y="4394200"/>
            <a:ext cx="168592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8" name="Rectangle 106"/>
          <p:cNvSpPr>
            <a:spLocks noChangeArrowheads="1"/>
          </p:cNvSpPr>
          <p:nvPr/>
        </p:nvSpPr>
        <p:spPr bwMode="auto">
          <a:xfrm>
            <a:off x="3997325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899" name="Rectangle 107"/>
          <p:cNvSpPr>
            <a:spLocks noChangeArrowheads="1"/>
          </p:cNvSpPr>
          <p:nvPr/>
        </p:nvSpPr>
        <p:spPr bwMode="auto">
          <a:xfrm>
            <a:off x="4008438" y="4394200"/>
            <a:ext cx="1689100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0" name="Rectangle 108"/>
          <p:cNvSpPr>
            <a:spLocks noChangeArrowheads="1"/>
          </p:cNvSpPr>
          <p:nvPr/>
        </p:nvSpPr>
        <p:spPr bwMode="auto">
          <a:xfrm>
            <a:off x="5867400" y="4394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1" name="Rectangle 109"/>
          <p:cNvSpPr>
            <a:spLocks noChangeArrowheads="1"/>
          </p:cNvSpPr>
          <p:nvPr/>
        </p:nvSpPr>
        <p:spPr bwMode="auto">
          <a:xfrm>
            <a:off x="5721350" y="4394200"/>
            <a:ext cx="168433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2" name="Rectangle 110"/>
          <p:cNvSpPr>
            <a:spLocks noChangeArrowheads="1"/>
          </p:cNvSpPr>
          <p:nvPr/>
        </p:nvSpPr>
        <p:spPr bwMode="auto">
          <a:xfrm>
            <a:off x="7419975" y="43942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3" name="Rectangle 111"/>
          <p:cNvSpPr>
            <a:spLocks noChangeArrowheads="1"/>
          </p:cNvSpPr>
          <p:nvPr/>
        </p:nvSpPr>
        <p:spPr bwMode="auto">
          <a:xfrm>
            <a:off x="9129713" y="43942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4" name="Rectangle 112"/>
          <p:cNvSpPr>
            <a:spLocks noChangeArrowheads="1"/>
          </p:cNvSpPr>
          <p:nvPr/>
        </p:nvSpPr>
        <p:spPr bwMode="auto">
          <a:xfrm>
            <a:off x="44450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5" name="Rectangle 113"/>
          <p:cNvSpPr>
            <a:spLocks noChangeArrowheads="1"/>
          </p:cNvSpPr>
          <p:nvPr/>
        </p:nvSpPr>
        <p:spPr bwMode="auto">
          <a:xfrm>
            <a:off x="2289175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6" name="Rectangle 114"/>
          <p:cNvSpPr>
            <a:spLocks noChangeArrowheads="1"/>
          </p:cNvSpPr>
          <p:nvPr/>
        </p:nvSpPr>
        <p:spPr bwMode="auto">
          <a:xfrm>
            <a:off x="3997325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7" name="Rectangle 115"/>
          <p:cNvSpPr>
            <a:spLocks noChangeArrowheads="1"/>
          </p:cNvSpPr>
          <p:nvPr/>
        </p:nvSpPr>
        <p:spPr bwMode="auto">
          <a:xfrm>
            <a:off x="5867400" y="4403725"/>
            <a:ext cx="14288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8" name="Rectangle 116"/>
          <p:cNvSpPr>
            <a:spLocks noChangeArrowheads="1"/>
          </p:cNvSpPr>
          <p:nvPr/>
        </p:nvSpPr>
        <p:spPr bwMode="auto">
          <a:xfrm>
            <a:off x="7419975" y="4403725"/>
            <a:ext cx="15875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09" name="Rectangle 117"/>
          <p:cNvSpPr>
            <a:spLocks noChangeArrowheads="1"/>
          </p:cNvSpPr>
          <p:nvPr/>
        </p:nvSpPr>
        <p:spPr bwMode="auto">
          <a:xfrm>
            <a:off x="9129713" y="4403725"/>
            <a:ext cx="14287" cy="587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10" name="Rectangle 118"/>
          <p:cNvSpPr>
            <a:spLocks noChangeArrowheads="1"/>
          </p:cNvSpPr>
          <p:nvPr/>
        </p:nvSpPr>
        <p:spPr bwMode="auto">
          <a:xfrm>
            <a:off x="0" y="5110163"/>
            <a:ext cx="184710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ENGENHARIA (PROJETAR E</a:t>
            </a:r>
          </a:p>
        </p:txBody>
      </p:sp>
      <p:sp>
        <p:nvSpPr>
          <p:cNvPr id="33911" name="Rectangle 119"/>
          <p:cNvSpPr>
            <a:spLocks noChangeArrowheads="1"/>
          </p:cNvSpPr>
          <p:nvPr/>
        </p:nvSpPr>
        <p:spPr bwMode="auto">
          <a:xfrm>
            <a:off x="0" y="5413375"/>
            <a:ext cx="115332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DOCUMENTAR)</a:t>
            </a:r>
          </a:p>
        </p:txBody>
      </p:sp>
      <p:sp>
        <p:nvSpPr>
          <p:cNvPr id="33912" name="Rectangle 120"/>
          <p:cNvSpPr>
            <a:spLocks noChangeArrowheads="1"/>
          </p:cNvSpPr>
          <p:nvPr/>
        </p:nvSpPr>
        <p:spPr bwMode="auto">
          <a:xfrm>
            <a:off x="2247900" y="5029200"/>
            <a:ext cx="14346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EFICIÊNCIA E APOIO</a:t>
            </a:r>
          </a:p>
        </p:txBody>
      </p:sp>
      <p:sp>
        <p:nvSpPr>
          <p:cNvPr id="33913" name="Rectangle 121"/>
          <p:cNvSpPr>
            <a:spLocks noChangeArrowheads="1"/>
          </p:cNvSpPr>
          <p:nvPr/>
        </p:nvSpPr>
        <p:spPr bwMode="auto">
          <a:xfrm>
            <a:off x="2247900" y="5257800"/>
            <a:ext cx="17907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TÉCNICO NA PRODUÇÃO</a:t>
            </a:r>
          </a:p>
        </p:txBody>
      </p:sp>
      <p:sp>
        <p:nvSpPr>
          <p:cNvPr id="33914" name="Rectangle 122"/>
          <p:cNvSpPr>
            <a:spLocks noChangeArrowheads="1"/>
          </p:cNvSpPr>
          <p:nvPr/>
        </p:nvSpPr>
        <p:spPr bwMode="auto">
          <a:xfrm>
            <a:off x="3957638" y="5105400"/>
            <a:ext cx="1555939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PROJETO DE NOVOS E</a:t>
            </a:r>
          </a:p>
        </p:txBody>
      </p:sp>
      <p:sp>
        <p:nvSpPr>
          <p:cNvPr id="33915" name="Rectangle 123"/>
          <p:cNvSpPr>
            <a:spLocks noChangeArrowheads="1"/>
          </p:cNvSpPr>
          <p:nvPr/>
        </p:nvSpPr>
        <p:spPr bwMode="auto">
          <a:xfrm>
            <a:off x="3957638" y="5257800"/>
            <a:ext cx="162134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MELHORES PRODUTOS</a:t>
            </a:r>
          </a:p>
        </p:txBody>
      </p:sp>
      <p:sp>
        <p:nvSpPr>
          <p:cNvPr id="33916" name="Rectangle 124"/>
          <p:cNvSpPr>
            <a:spLocks noChangeArrowheads="1"/>
          </p:cNvSpPr>
          <p:nvPr/>
        </p:nvSpPr>
        <p:spPr bwMode="auto">
          <a:xfrm>
            <a:off x="3957638" y="5492750"/>
            <a:ext cx="103098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 PROCESSOS</a:t>
            </a:r>
          </a:p>
        </p:txBody>
      </p:sp>
      <p:sp>
        <p:nvSpPr>
          <p:cNvPr id="33917" name="Rectangle 125"/>
          <p:cNvSpPr>
            <a:spLocks noChangeArrowheads="1"/>
          </p:cNvSpPr>
          <p:nvPr/>
        </p:nvSpPr>
        <p:spPr bwMode="auto">
          <a:xfrm>
            <a:off x="6223326" y="5186363"/>
            <a:ext cx="78707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1-2 ANOS</a:t>
            </a:r>
          </a:p>
        </p:txBody>
      </p:sp>
      <p:sp>
        <p:nvSpPr>
          <p:cNvPr id="33918" name="Rectangle 126"/>
          <p:cNvSpPr>
            <a:spLocks noChangeArrowheads="1"/>
          </p:cNvSpPr>
          <p:nvPr/>
        </p:nvSpPr>
        <p:spPr bwMode="auto">
          <a:xfrm>
            <a:off x="44450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19" name="Rectangle 127"/>
          <p:cNvSpPr>
            <a:spLocks noChangeArrowheads="1"/>
          </p:cNvSpPr>
          <p:nvPr/>
        </p:nvSpPr>
        <p:spPr bwMode="auto">
          <a:xfrm>
            <a:off x="53975" y="5091113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0" name="Rectangle 128"/>
          <p:cNvSpPr>
            <a:spLocks noChangeArrowheads="1"/>
          </p:cNvSpPr>
          <p:nvPr/>
        </p:nvSpPr>
        <p:spPr bwMode="auto">
          <a:xfrm>
            <a:off x="2289175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1" name="Rectangle 129"/>
          <p:cNvSpPr>
            <a:spLocks noChangeArrowheads="1"/>
          </p:cNvSpPr>
          <p:nvPr/>
        </p:nvSpPr>
        <p:spPr bwMode="auto">
          <a:xfrm>
            <a:off x="2297113" y="50911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2" name="Rectangle 130"/>
          <p:cNvSpPr>
            <a:spLocks noChangeArrowheads="1"/>
          </p:cNvSpPr>
          <p:nvPr/>
        </p:nvSpPr>
        <p:spPr bwMode="auto">
          <a:xfrm>
            <a:off x="3997325" y="49530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3" name="Rectangle 131"/>
          <p:cNvSpPr>
            <a:spLocks noChangeArrowheads="1"/>
          </p:cNvSpPr>
          <p:nvPr/>
        </p:nvSpPr>
        <p:spPr bwMode="auto">
          <a:xfrm>
            <a:off x="4008438" y="5091113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4" name="Rectangle 132"/>
          <p:cNvSpPr>
            <a:spLocks noChangeArrowheads="1"/>
          </p:cNvSpPr>
          <p:nvPr/>
        </p:nvSpPr>
        <p:spPr bwMode="auto">
          <a:xfrm>
            <a:off x="5867400" y="5029200"/>
            <a:ext cx="14288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5" name="Rectangle 133"/>
          <p:cNvSpPr>
            <a:spLocks noChangeArrowheads="1"/>
          </p:cNvSpPr>
          <p:nvPr/>
        </p:nvSpPr>
        <p:spPr bwMode="auto">
          <a:xfrm>
            <a:off x="5721350" y="5091113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6" name="Rectangle 134"/>
          <p:cNvSpPr>
            <a:spLocks noChangeArrowheads="1"/>
          </p:cNvSpPr>
          <p:nvPr/>
        </p:nvSpPr>
        <p:spPr bwMode="auto">
          <a:xfrm>
            <a:off x="7419975" y="5105400"/>
            <a:ext cx="15875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7" name="Rectangle 135"/>
          <p:cNvSpPr>
            <a:spLocks noChangeArrowheads="1"/>
          </p:cNvSpPr>
          <p:nvPr/>
        </p:nvSpPr>
        <p:spPr bwMode="auto">
          <a:xfrm>
            <a:off x="9129713" y="5105400"/>
            <a:ext cx="14287" cy="14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8" name="Rectangle 136"/>
          <p:cNvSpPr>
            <a:spLocks noChangeArrowheads="1"/>
          </p:cNvSpPr>
          <p:nvPr/>
        </p:nvSpPr>
        <p:spPr bwMode="auto">
          <a:xfrm>
            <a:off x="44450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29" name="Rectangle 137"/>
          <p:cNvSpPr>
            <a:spLocks noChangeArrowheads="1"/>
          </p:cNvSpPr>
          <p:nvPr/>
        </p:nvSpPr>
        <p:spPr bwMode="auto">
          <a:xfrm>
            <a:off x="2289175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0" name="Rectangle 138"/>
          <p:cNvSpPr>
            <a:spLocks noChangeArrowheads="1"/>
          </p:cNvSpPr>
          <p:nvPr/>
        </p:nvSpPr>
        <p:spPr bwMode="auto">
          <a:xfrm>
            <a:off x="3997325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1" name="Rectangle 139"/>
          <p:cNvSpPr>
            <a:spLocks noChangeArrowheads="1"/>
          </p:cNvSpPr>
          <p:nvPr/>
        </p:nvSpPr>
        <p:spPr bwMode="auto">
          <a:xfrm>
            <a:off x="5867400" y="5245100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2" name="Rectangle 140"/>
          <p:cNvSpPr>
            <a:spLocks noChangeArrowheads="1"/>
          </p:cNvSpPr>
          <p:nvPr/>
        </p:nvSpPr>
        <p:spPr bwMode="auto">
          <a:xfrm>
            <a:off x="7419975" y="5245100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3" name="Rectangle 141"/>
          <p:cNvSpPr>
            <a:spLocks noChangeArrowheads="1"/>
          </p:cNvSpPr>
          <p:nvPr/>
        </p:nvSpPr>
        <p:spPr bwMode="auto">
          <a:xfrm>
            <a:off x="9129713" y="5245100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34" name="Rectangle 142"/>
          <p:cNvSpPr>
            <a:spLocks noChangeArrowheads="1"/>
          </p:cNvSpPr>
          <p:nvPr/>
        </p:nvSpPr>
        <p:spPr bwMode="auto">
          <a:xfrm>
            <a:off x="0" y="5722938"/>
            <a:ext cx="1656864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PRODUÇÃO (FABRICAR)</a:t>
            </a:r>
          </a:p>
        </p:txBody>
      </p:sp>
      <p:sp>
        <p:nvSpPr>
          <p:cNvPr id="33935" name="Rectangle 143"/>
          <p:cNvSpPr>
            <a:spLocks noChangeArrowheads="1"/>
          </p:cNvSpPr>
          <p:nvPr/>
        </p:nvSpPr>
        <p:spPr bwMode="auto">
          <a:xfrm>
            <a:off x="2247900" y="5722938"/>
            <a:ext cx="165378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CUSTO BAIXO, QUANTI-</a:t>
            </a:r>
          </a:p>
        </p:txBody>
      </p:sp>
      <p:sp>
        <p:nvSpPr>
          <p:cNvPr id="33936" name="Rectangle 144"/>
          <p:cNvSpPr>
            <a:spLocks noChangeArrowheads="1"/>
          </p:cNvSpPr>
          <p:nvPr/>
        </p:nvSpPr>
        <p:spPr bwMode="auto">
          <a:xfrm>
            <a:off x="2247900" y="5875338"/>
            <a:ext cx="117859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DADE ELEVADA.</a:t>
            </a:r>
          </a:p>
        </p:txBody>
      </p:sp>
      <p:sp>
        <p:nvSpPr>
          <p:cNvPr id="33937" name="Rectangle 145"/>
          <p:cNvSpPr>
            <a:spLocks noChangeArrowheads="1"/>
          </p:cNvSpPr>
          <p:nvPr/>
        </p:nvSpPr>
        <p:spPr bwMode="auto">
          <a:xfrm>
            <a:off x="3957638" y="5722938"/>
            <a:ext cx="99924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PRODUTOS E</a:t>
            </a:r>
          </a:p>
        </p:txBody>
      </p:sp>
      <p:sp>
        <p:nvSpPr>
          <p:cNvPr id="33938" name="Rectangle 146"/>
          <p:cNvSpPr>
            <a:spLocks noChangeArrowheads="1"/>
          </p:cNvSpPr>
          <p:nvPr/>
        </p:nvSpPr>
        <p:spPr bwMode="auto">
          <a:xfrm>
            <a:off x="3957638" y="5875338"/>
            <a:ext cx="79162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SERVIÇOS</a:t>
            </a:r>
          </a:p>
        </p:txBody>
      </p:sp>
      <p:sp>
        <p:nvSpPr>
          <p:cNvPr id="33939" name="Rectangle 147"/>
          <p:cNvSpPr>
            <a:spLocks noChangeArrowheads="1"/>
          </p:cNvSpPr>
          <p:nvPr/>
        </p:nvSpPr>
        <p:spPr bwMode="auto">
          <a:xfrm>
            <a:off x="6235458" y="5722938"/>
            <a:ext cx="62254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CURTO</a:t>
            </a:r>
          </a:p>
        </p:txBody>
      </p:sp>
      <p:sp>
        <p:nvSpPr>
          <p:cNvPr id="33940" name="Rectangle 148"/>
          <p:cNvSpPr>
            <a:spLocks noChangeArrowheads="1"/>
          </p:cNvSpPr>
          <p:nvPr/>
        </p:nvSpPr>
        <p:spPr bwMode="auto">
          <a:xfrm>
            <a:off x="44450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1" name="Rectangle 149"/>
          <p:cNvSpPr>
            <a:spLocks noChangeArrowheads="1"/>
          </p:cNvSpPr>
          <p:nvPr/>
        </p:nvSpPr>
        <p:spPr bwMode="auto">
          <a:xfrm>
            <a:off x="53975" y="5697538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2" name="Rectangle 150"/>
          <p:cNvSpPr>
            <a:spLocks noChangeArrowheads="1"/>
          </p:cNvSpPr>
          <p:nvPr/>
        </p:nvSpPr>
        <p:spPr bwMode="auto">
          <a:xfrm>
            <a:off x="2289175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3" name="Rectangle 151"/>
          <p:cNvSpPr>
            <a:spLocks noChangeArrowheads="1"/>
          </p:cNvSpPr>
          <p:nvPr/>
        </p:nvSpPr>
        <p:spPr bwMode="auto">
          <a:xfrm>
            <a:off x="2297113" y="5697538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4" name="Rectangle 152"/>
          <p:cNvSpPr>
            <a:spLocks noChangeArrowheads="1"/>
          </p:cNvSpPr>
          <p:nvPr/>
        </p:nvSpPr>
        <p:spPr bwMode="auto">
          <a:xfrm>
            <a:off x="3997325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5" name="Rectangle 153"/>
          <p:cNvSpPr>
            <a:spLocks noChangeArrowheads="1"/>
          </p:cNvSpPr>
          <p:nvPr/>
        </p:nvSpPr>
        <p:spPr bwMode="auto">
          <a:xfrm>
            <a:off x="4008438" y="5697538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6" name="Rectangle 154"/>
          <p:cNvSpPr>
            <a:spLocks noChangeArrowheads="1"/>
          </p:cNvSpPr>
          <p:nvPr/>
        </p:nvSpPr>
        <p:spPr bwMode="auto">
          <a:xfrm>
            <a:off x="5867400" y="5697538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7" name="Rectangle 155"/>
          <p:cNvSpPr>
            <a:spLocks noChangeArrowheads="1"/>
          </p:cNvSpPr>
          <p:nvPr/>
        </p:nvSpPr>
        <p:spPr bwMode="auto">
          <a:xfrm>
            <a:off x="5721350" y="5697538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8" name="Rectangle 156"/>
          <p:cNvSpPr>
            <a:spLocks noChangeArrowheads="1"/>
          </p:cNvSpPr>
          <p:nvPr/>
        </p:nvSpPr>
        <p:spPr bwMode="auto">
          <a:xfrm>
            <a:off x="7419975" y="5697538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49" name="Rectangle 157"/>
          <p:cNvSpPr>
            <a:spLocks noChangeArrowheads="1"/>
          </p:cNvSpPr>
          <p:nvPr/>
        </p:nvSpPr>
        <p:spPr bwMode="auto">
          <a:xfrm>
            <a:off x="9129713" y="5697538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0" name="Rectangle 158"/>
          <p:cNvSpPr>
            <a:spLocks noChangeArrowheads="1"/>
          </p:cNvSpPr>
          <p:nvPr/>
        </p:nvSpPr>
        <p:spPr bwMode="auto">
          <a:xfrm>
            <a:off x="44450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1" name="Rectangle 159"/>
          <p:cNvSpPr>
            <a:spLocks noChangeArrowheads="1"/>
          </p:cNvSpPr>
          <p:nvPr/>
        </p:nvSpPr>
        <p:spPr bwMode="auto">
          <a:xfrm>
            <a:off x="4445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2" name="Rectangle 160"/>
          <p:cNvSpPr>
            <a:spLocks noChangeArrowheads="1"/>
          </p:cNvSpPr>
          <p:nvPr/>
        </p:nvSpPr>
        <p:spPr bwMode="auto">
          <a:xfrm>
            <a:off x="4445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3" name="Rectangle 161"/>
          <p:cNvSpPr>
            <a:spLocks noChangeArrowheads="1"/>
          </p:cNvSpPr>
          <p:nvPr/>
        </p:nvSpPr>
        <p:spPr bwMode="auto">
          <a:xfrm>
            <a:off x="53975" y="6157913"/>
            <a:ext cx="2220913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4" name="Rectangle 162"/>
          <p:cNvSpPr>
            <a:spLocks noChangeArrowheads="1"/>
          </p:cNvSpPr>
          <p:nvPr/>
        </p:nvSpPr>
        <p:spPr bwMode="auto">
          <a:xfrm>
            <a:off x="2289175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5" name="Rectangle 163"/>
          <p:cNvSpPr>
            <a:spLocks noChangeArrowheads="1"/>
          </p:cNvSpPr>
          <p:nvPr/>
        </p:nvSpPr>
        <p:spPr bwMode="auto">
          <a:xfrm>
            <a:off x="2289175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6" name="Rectangle 164"/>
          <p:cNvSpPr>
            <a:spLocks noChangeArrowheads="1"/>
          </p:cNvSpPr>
          <p:nvPr/>
        </p:nvSpPr>
        <p:spPr bwMode="auto">
          <a:xfrm>
            <a:off x="2297113" y="61579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7" name="Rectangle 165"/>
          <p:cNvSpPr>
            <a:spLocks noChangeArrowheads="1"/>
          </p:cNvSpPr>
          <p:nvPr/>
        </p:nvSpPr>
        <p:spPr bwMode="auto">
          <a:xfrm>
            <a:off x="3997325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8" name="Rectangle 166"/>
          <p:cNvSpPr>
            <a:spLocks noChangeArrowheads="1"/>
          </p:cNvSpPr>
          <p:nvPr/>
        </p:nvSpPr>
        <p:spPr bwMode="auto">
          <a:xfrm>
            <a:off x="3997325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59" name="Rectangle 167"/>
          <p:cNvSpPr>
            <a:spLocks noChangeArrowheads="1"/>
          </p:cNvSpPr>
          <p:nvPr/>
        </p:nvSpPr>
        <p:spPr bwMode="auto">
          <a:xfrm>
            <a:off x="4008438" y="6157913"/>
            <a:ext cx="1689100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0" name="Rectangle 168"/>
          <p:cNvSpPr>
            <a:spLocks noChangeArrowheads="1"/>
          </p:cNvSpPr>
          <p:nvPr/>
        </p:nvSpPr>
        <p:spPr bwMode="auto">
          <a:xfrm>
            <a:off x="5867400" y="5707063"/>
            <a:ext cx="14288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1" name="Rectangle 169"/>
          <p:cNvSpPr>
            <a:spLocks noChangeArrowheads="1"/>
          </p:cNvSpPr>
          <p:nvPr/>
        </p:nvSpPr>
        <p:spPr bwMode="auto">
          <a:xfrm>
            <a:off x="5867400" y="6157913"/>
            <a:ext cx="1428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2" name="Rectangle 170"/>
          <p:cNvSpPr>
            <a:spLocks noChangeArrowheads="1"/>
          </p:cNvSpPr>
          <p:nvPr/>
        </p:nvSpPr>
        <p:spPr bwMode="auto">
          <a:xfrm>
            <a:off x="5721350" y="6157913"/>
            <a:ext cx="1684338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3" name="Rectangle 171"/>
          <p:cNvSpPr>
            <a:spLocks noChangeArrowheads="1"/>
          </p:cNvSpPr>
          <p:nvPr/>
        </p:nvSpPr>
        <p:spPr bwMode="auto">
          <a:xfrm>
            <a:off x="7419975" y="5707063"/>
            <a:ext cx="15875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4" name="Rectangle 172"/>
          <p:cNvSpPr>
            <a:spLocks noChangeArrowheads="1"/>
          </p:cNvSpPr>
          <p:nvPr/>
        </p:nvSpPr>
        <p:spPr bwMode="auto">
          <a:xfrm>
            <a:off x="7419975" y="6157913"/>
            <a:ext cx="1587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5" name="Rectangle 173"/>
          <p:cNvSpPr>
            <a:spLocks noChangeArrowheads="1"/>
          </p:cNvSpPr>
          <p:nvPr/>
        </p:nvSpPr>
        <p:spPr bwMode="auto">
          <a:xfrm>
            <a:off x="7429500" y="6157913"/>
            <a:ext cx="1685925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6" name="Rectangle 174"/>
          <p:cNvSpPr>
            <a:spLocks noChangeArrowheads="1"/>
          </p:cNvSpPr>
          <p:nvPr/>
        </p:nvSpPr>
        <p:spPr bwMode="auto">
          <a:xfrm>
            <a:off x="9129713" y="5707063"/>
            <a:ext cx="14287" cy="438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7" name="Rectangle 175"/>
          <p:cNvSpPr>
            <a:spLocks noChangeArrowheads="1"/>
          </p:cNvSpPr>
          <p:nvPr/>
        </p:nvSpPr>
        <p:spPr bwMode="auto">
          <a:xfrm>
            <a:off x="9129713" y="6157913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8" name="Rectangle 176"/>
          <p:cNvSpPr>
            <a:spLocks noChangeArrowheads="1"/>
          </p:cNvSpPr>
          <p:nvPr/>
        </p:nvSpPr>
        <p:spPr bwMode="auto">
          <a:xfrm>
            <a:off x="9129713" y="6157913"/>
            <a:ext cx="14287" cy="142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69" name="Line 177"/>
          <p:cNvSpPr>
            <a:spLocks noChangeShapeType="1"/>
          </p:cNvSpPr>
          <p:nvPr/>
        </p:nvSpPr>
        <p:spPr bwMode="auto">
          <a:xfrm flipH="1" flipV="1">
            <a:off x="120650" y="1835150"/>
            <a:ext cx="21050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0" name="Rectangle 178"/>
          <p:cNvSpPr>
            <a:spLocks noChangeArrowheads="1"/>
          </p:cNvSpPr>
          <p:nvPr/>
        </p:nvSpPr>
        <p:spPr bwMode="auto">
          <a:xfrm>
            <a:off x="7754938" y="1920875"/>
            <a:ext cx="104772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INSTITUIÇÕES</a:t>
            </a:r>
          </a:p>
          <a:p>
            <a:pPr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ENVOLVIDAS</a:t>
            </a:r>
          </a:p>
        </p:txBody>
      </p:sp>
      <p:sp>
        <p:nvSpPr>
          <p:cNvPr id="33971" name="Rectangle 179"/>
          <p:cNvSpPr>
            <a:spLocks noChangeArrowheads="1"/>
          </p:cNvSpPr>
          <p:nvPr/>
        </p:nvSpPr>
        <p:spPr bwMode="auto">
          <a:xfrm>
            <a:off x="7543800" y="2590800"/>
            <a:ext cx="228600" cy="2362200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U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E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33972" name="Rectangle 180"/>
          <p:cNvSpPr>
            <a:spLocks noChangeArrowheads="1"/>
          </p:cNvSpPr>
          <p:nvPr/>
        </p:nvSpPr>
        <p:spPr bwMode="auto">
          <a:xfrm>
            <a:off x="8174038" y="3276600"/>
            <a:ext cx="284162" cy="2133600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eaLnBrk="0" hangingPunct="0"/>
            <a:endParaRPr lang="en-US" sz="1200" b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É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L.</a:t>
            </a:r>
          </a:p>
        </p:txBody>
      </p:sp>
      <p:sp>
        <p:nvSpPr>
          <p:cNvPr id="33973" name="Rectangle 181"/>
          <p:cNvSpPr>
            <a:spLocks noChangeArrowheads="1"/>
          </p:cNvSpPr>
          <p:nvPr/>
        </p:nvSpPr>
        <p:spPr bwMode="auto">
          <a:xfrm>
            <a:off x="8786813" y="4149725"/>
            <a:ext cx="247650" cy="2022475"/>
          </a:xfrm>
          <a:prstGeom prst="rect">
            <a:avLst/>
          </a:prstGeom>
          <a:solidFill>
            <a:srgbClr val="B3FFF1"/>
          </a:solidFill>
          <a:ln w="12700">
            <a:solidFill>
              <a:srgbClr val="F3F3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Ú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S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algn="ctr" eaLnBrk="0" hangingPunct="0"/>
            <a:r>
              <a:rPr lang="en-US" sz="1200" b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974" name="Line 182"/>
          <p:cNvSpPr>
            <a:spLocks noChangeShapeType="1"/>
          </p:cNvSpPr>
          <p:nvPr/>
        </p:nvSpPr>
        <p:spPr bwMode="auto">
          <a:xfrm flipV="1">
            <a:off x="8166100" y="2860675"/>
            <a:ext cx="0" cy="428625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5" name="Line 183"/>
          <p:cNvSpPr>
            <a:spLocks noChangeShapeType="1"/>
          </p:cNvSpPr>
          <p:nvPr/>
        </p:nvSpPr>
        <p:spPr bwMode="auto">
          <a:xfrm>
            <a:off x="8166100" y="2860675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6" name="Line 184"/>
          <p:cNvSpPr>
            <a:spLocks noChangeShapeType="1"/>
          </p:cNvSpPr>
          <p:nvPr/>
        </p:nvSpPr>
        <p:spPr bwMode="auto">
          <a:xfrm>
            <a:off x="8429625" y="2860675"/>
            <a:ext cx="0" cy="428625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7" name="Line 185"/>
          <p:cNvSpPr>
            <a:spLocks noChangeShapeType="1"/>
          </p:cNvSpPr>
          <p:nvPr/>
        </p:nvSpPr>
        <p:spPr bwMode="auto">
          <a:xfrm flipV="1">
            <a:off x="8778875" y="3475409"/>
            <a:ext cx="0" cy="601663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8" name="Line 186"/>
          <p:cNvSpPr>
            <a:spLocks noChangeShapeType="1"/>
          </p:cNvSpPr>
          <p:nvPr/>
        </p:nvSpPr>
        <p:spPr bwMode="auto">
          <a:xfrm>
            <a:off x="8778875" y="3429000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79" name="Line 187"/>
          <p:cNvSpPr>
            <a:spLocks noChangeShapeType="1"/>
          </p:cNvSpPr>
          <p:nvPr/>
        </p:nvSpPr>
        <p:spPr bwMode="auto">
          <a:xfrm>
            <a:off x="9042400" y="3475409"/>
            <a:ext cx="0" cy="601663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0" name="Line 188"/>
          <p:cNvSpPr>
            <a:spLocks noChangeShapeType="1"/>
          </p:cNvSpPr>
          <p:nvPr/>
        </p:nvSpPr>
        <p:spPr bwMode="auto">
          <a:xfrm>
            <a:off x="7553325" y="4148138"/>
            <a:ext cx="0" cy="85725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1" name="Line 189"/>
          <p:cNvSpPr>
            <a:spLocks noChangeShapeType="1"/>
          </p:cNvSpPr>
          <p:nvPr/>
        </p:nvSpPr>
        <p:spPr bwMode="auto">
          <a:xfrm>
            <a:off x="7553325" y="5105400"/>
            <a:ext cx="263525" cy="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2" name="Line 190"/>
          <p:cNvSpPr>
            <a:spLocks noChangeShapeType="1"/>
          </p:cNvSpPr>
          <p:nvPr/>
        </p:nvSpPr>
        <p:spPr bwMode="auto">
          <a:xfrm>
            <a:off x="7816850" y="4148138"/>
            <a:ext cx="0" cy="85725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3" name="Line 191"/>
          <p:cNvSpPr>
            <a:spLocks noChangeShapeType="1"/>
          </p:cNvSpPr>
          <p:nvPr/>
        </p:nvSpPr>
        <p:spPr bwMode="auto">
          <a:xfrm>
            <a:off x="8166100" y="5405438"/>
            <a:ext cx="0" cy="342900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4" name="Line 192"/>
          <p:cNvSpPr>
            <a:spLocks noChangeShapeType="1"/>
          </p:cNvSpPr>
          <p:nvPr/>
        </p:nvSpPr>
        <p:spPr bwMode="auto">
          <a:xfrm>
            <a:off x="8429625" y="5405438"/>
            <a:ext cx="0" cy="342900"/>
          </a:xfrm>
          <a:prstGeom prst="line">
            <a:avLst/>
          </a:prstGeom>
          <a:noFill/>
          <a:ln w="12700">
            <a:solidFill>
              <a:srgbClr val="F3F3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985" name="Line 193"/>
          <p:cNvSpPr>
            <a:spLocks noChangeShapeType="1"/>
          </p:cNvSpPr>
          <p:nvPr/>
        </p:nvSpPr>
        <p:spPr bwMode="auto">
          <a:xfrm>
            <a:off x="8166100" y="5748338"/>
            <a:ext cx="263525" cy="0"/>
          </a:xfrm>
          <a:prstGeom prst="line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" name="Título 1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ATIVIDADES DE P&amp;D&amp;E    E RESPONSABILIDADES INSTITUCIONAIS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41323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24200" y="914400"/>
            <a:ext cx="5867400" cy="59436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pt-B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14400"/>
            <a:ext cx="2362200" cy="59436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endParaRPr lang="pt-B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938213"/>
            <a:ext cx="20383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Produto Atual</a:t>
            </a:r>
          </a:p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800000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66CCFF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Produto Atual</a:t>
            </a: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CC3300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en-US" sz="100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Tecnologia Atual</a:t>
            </a:r>
          </a:p>
          <a:p>
            <a:pPr eaLnBrk="1" hangingPunct="1"/>
            <a:r>
              <a:rPr lang="en-US" sz="1800">
                <a:solidFill>
                  <a:srgbClr val="0066FF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en-US" sz="100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Tecnologia Nova</a:t>
            </a:r>
          </a:p>
          <a:p>
            <a:pPr eaLnBrk="1" hangingPunct="1"/>
            <a:r>
              <a:rPr lang="en-US" sz="1800">
                <a:solidFill>
                  <a:srgbClr val="000099"/>
                </a:solidFill>
                <a:latin typeface="Times New Roman" pitchFamily="18" charset="0"/>
              </a:rPr>
              <a:t>Mercado Atual</a:t>
            </a:r>
          </a:p>
          <a:p>
            <a:pPr eaLnBrk="1" hangingPunct="1"/>
            <a:endParaRPr lang="en-US" sz="100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Produto Novo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Tecnologia Nova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Times New Roman" pitchFamily="18" charset="0"/>
              </a:rPr>
              <a:t>Mercado Novo</a:t>
            </a:r>
          </a:p>
          <a:p>
            <a:pPr eaLnBrk="1" hangingPunct="1"/>
            <a:endParaRPr lang="pt-BR" sz="18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35896" y="908720"/>
            <a:ext cx="60198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existente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com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acomodações</a:t>
            </a:r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endParaRPr lang="en-US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endParaRPr lang="en-US" sz="1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existente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e </a:t>
            </a:r>
          </a:p>
          <a:p>
            <a:pPr eaLnBrk="1" hangingPunct="1"/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criada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equipe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projeto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66CCFF"/>
                </a:solidFill>
                <a:latin typeface="Times New Roman" pitchFamily="18" charset="0"/>
              </a:rPr>
              <a:t>em</a:t>
            </a:r>
            <a:r>
              <a:rPr lang="en-US" sz="1800" dirty="0">
                <a:solidFill>
                  <a:srgbClr val="66CCFF"/>
                </a:solidFill>
                <a:latin typeface="Times New Roman" pitchFamily="18" charset="0"/>
              </a:rPr>
              <a:t> P&amp;D</a:t>
            </a:r>
          </a:p>
          <a:p>
            <a:pPr eaLnBrk="1" hangingPunct="1"/>
            <a:endParaRPr lang="en-US" sz="1800" dirty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mantida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a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organização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atual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com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adaptações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da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equipe</a:t>
            </a:r>
            <a:r>
              <a:rPr lang="en-US" sz="1800" dirty="0">
                <a:solidFill>
                  <a:srgbClr val="CC3300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CC3300"/>
                </a:solidFill>
                <a:latin typeface="Times New Roman" pitchFamily="18" charset="0"/>
              </a:rPr>
              <a:t>vendas</a:t>
            </a:r>
            <a:endParaRPr lang="en-US" sz="1800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endParaRPr lang="en-US" sz="1800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grupo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para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o novo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produto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assessorado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por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P&amp;D e marketing.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Podem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criadas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novas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equipes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66FF"/>
                </a:solidFill>
                <a:latin typeface="Times New Roman" pitchFamily="18" charset="0"/>
              </a:rPr>
              <a:t>projetos</a:t>
            </a:r>
            <a:r>
              <a:rPr lang="en-US" sz="1800" dirty="0">
                <a:solidFill>
                  <a:srgbClr val="0066FF"/>
                </a:solidFill>
                <a:latin typeface="Times New Roman" pitchFamily="18" charset="0"/>
              </a:rPr>
              <a:t> de P&amp;D e Marketing</a:t>
            </a:r>
          </a:p>
          <a:p>
            <a:pPr eaLnBrk="1" hangingPunct="1"/>
            <a:endParaRPr lang="en-US" sz="1800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um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grupo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para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o novo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proudto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Assessorado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P&amp;D e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produção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Eventualmente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nova 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empresa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pode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ser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criada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dependento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da 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intensidade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mudança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 da </a:t>
            </a:r>
            <a:r>
              <a:rPr lang="en-US" sz="1800" dirty="0" err="1">
                <a:solidFill>
                  <a:srgbClr val="000099"/>
                </a:solidFill>
                <a:latin typeface="Times New Roman" pitchFamily="18" charset="0"/>
              </a:rPr>
              <a:t>tecnologia</a:t>
            </a:r>
            <a:r>
              <a:rPr lang="en-US" sz="1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Criar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uma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nova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unidade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de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negócios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ou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joint-venture,</a:t>
            </a:r>
          </a:p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ou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novo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Departamento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na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1800" dirty="0" err="1">
                <a:solidFill>
                  <a:srgbClr val="000066"/>
                </a:solidFill>
                <a:latin typeface="Times New Roman" pitchFamily="18" charset="0"/>
              </a:rPr>
              <a:t>Empresa</a:t>
            </a:r>
            <a:r>
              <a:rPr lang="en-US" sz="1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pt-BR" sz="1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286000" y="2438400"/>
            <a:ext cx="1143000" cy="2819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 rot="-5400000">
            <a:off x="-2261914" y="3593456"/>
            <a:ext cx="482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ABRANGÊNCIA DA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INOVAÇÃO 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-5400000">
            <a:off x="6122194" y="3363119"/>
            <a:ext cx="537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MUDANÇA ORGANIZACIONAL INDICADA</a:t>
            </a: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Abrangência  X Mudança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3042643"/>
      </p:ext>
    </p:extLst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de Caso: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Cristália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21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2952328" cy="1152128"/>
          </a:xfrm>
          <a:prstGeom prst="borderCallout1">
            <a:avLst>
              <a:gd name="adj1" fmla="val 48813"/>
              <a:gd name="adj2" fmla="val -11149"/>
              <a:gd name="adj3" fmla="val -15688"/>
              <a:gd name="adj4" fmla="val -5100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21% da população mundial passou fome em 2011.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43608" y="76470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 é a perspectiva para os próximos 200?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916832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principais problemas da humanidade nos próximos 50 anos estarão relacionados a: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Energia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Alimento</a:t>
            </a:r>
          </a:p>
          <a:p>
            <a:r>
              <a:rPr lang="pt-BR" sz="2400" dirty="0" smtClean="0"/>
              <a:t>Pobreza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Doença</a:t>
            </a:r>
          </a:p>
          <a:p>
            <a:r>
              <a:rPr lang="pt-BR" sz="2400" dirty="0" smtClean="0"/>
              <a:t>Democracia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Água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Meio ambiente</a:t>
            </a:r>
          </a:p>
          <a:p>
            <a:r>
              <a:rPr lang="pt-BR" sz="2400" dirty="0" smtClean="0"/>
              <a:t>Terrorismo e guerra</a:t>
            </a:r>
          </a:p>
          <a:p>
            <a:r>
              <a:rPr lang="pt-BR" sz="2400" dirty="0" smtClean="0"/>
              <a:t>Educação </a:t>
            </a:r>
          </a:p>
          <a:p>
            <a:r>
              <a:rPr lang="pt-BR" sz="2400" dirty="0" smtClean="0"/>
              <a:t>População</a:t>
            </a:r>
            <a:endParaRPr lang="pt-BR" sz="2400" dirty="0"/>
          </a:p>
        </p:txBody>
      </p:sp>
      <p:sp>
        <p:nvSpPr>
          <p:cNvPr id="7" name="Texto Explicativo 1 6"/>
          <p:cNvSpPr/>
          <p:nvPr/>
        </p:nvSpPr>
        <p:spPr>
          <a:xfrm>
            <a:off x="3419872" y="3861048"/>
            <a:ext cx="3888432" cy="1728192"/>
          </a:xfrm>
          <a:prstGeom prst="borderCallout1">
            <a:avLst>
              <a:gd name="adj1" fmla="val 46809"/>
              <a:gd name="adj2" fmla="val -5839"/>
              <a:gd name="adj3" fmla="val 28404"/>
              <a:gd name="adj4" fmla="val -4670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Nos últimos 30 anos a </a:t>
            </a:r>
            <a:r>
              <a:rPr lang="pt-BR" dirty="0" err="1" smtClean="0">
                <a:solidFill>
                  <a:schemeClr val="tx1"/>
                </a:solidFill>
              </a:rPr>
              <a:t>Aids</a:t>
            </a:r>
            <a:r>
              <a:rPr lang="pt-BR" dirty="0" smtClean="0">
                <a:solidFill>
                  <a:schemeClr val="tx1"/>
                </a:solidFill>
              </a:rPr>
              <a:t> já matou mais de 25 milhões de pessoas.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E, por incrível que pareça, 2,5 milhões de pessoas morreram de diarreia só em 2011.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3811</Words>
  <Application>Microsoft Macintosh PowerPoint</Application>
  <PresentationFormat>On-screen Show (4:3)</PresentationFormat>
  <Paragraphs>925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Tema do Office</vt:lpstr>
      <vt:lpstr>PowerPoint Presentation</vt:lpstr>
      <vt:lpstr>AGENDA</vt:lpstr>
      <vt:lpstr> </vt:lpstr>
      <vt:lpstr>O que mudou nos últimos 200 anos?</vt:lpstr>
      <vt:lpstr>            200 países, 200 anos  https://www.youtube.com/watch?v=Qe9Lw_nlFQU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INOVAR É PRECISO</vt:lpstr>
      <vt:lpstr>INOVAR É PRECISO</vt:lpstr>
      <vt:lpstr>COMPARAÇÕES ENTRE PAÍSES</vt:lpstr>
      <vt:lpstr>COMPARAÇÕES ENTRE PAÍSES</vt:lpstr>
      <vt:lpstr>INOVAR É PRECISO</vt:lpstr>
      <vt:lpstr>SISTEMA NACIONAL DE INOVAÇÃO - SNI</vt:lpstr>
      <vt:lpstr>INOVAÇÃO TECNOLÓGICA:  ASPECTOS GERAIS</vt:lpstr>
      <vt:lpstr>INOVAÇÃO TECNOLÓGICA:  ASPECTOS GERAIS</vt:lpstr>
      <vt:lpstr>INOVAÇÃO TECNOLÓGICA:  ASPECTOS GERAIS</vt:lpstr>
      <vt:lpstr>Numa perspectiva abrangente, inovação pode ser...</vt:lpstr>
      <vt:lpstr>Inovação  Incremental          x          Radical</vt:lpstr>
      <vt:lpstr>DE QUE CONTEXTO DA INOVAÇÃO ESTAMOS FALANDO...</vt:lpstr>
      <vt:lpstr>Distribuição percentual de pesquisadores em equivalência de tempo integral, por setores institucionais, de países selecionados, 2000-2010 </vt:lpstr>
      <vt:lpstr>PowerPoint Presentation</vt:lpstr>
      <vt:lpstr>COMPARAÇÕES ENTRE PAÍSES</vt:lpstr>
      <vt:lpstr>Contribuição dos Setores de Alta e Média-Alta Tecnologia no Comércio Exterior Brasileiro </vt:lpstr>
      <vt:lpstr>Inovação &amp; Competitividade </vt:lpstr>
      <vt:lpstr>1. Oportunidades à Inovação - Uma Visão Inicial</vt:lpstr>
      <vt:lpstr>PowerPoint Presentation</vt:lpstr>
      <vt:lpstr>PowerPoint Presentation</vt:lpstr>
      <vt:lpstr>RELEMBRANDO O DESCOMPASSO ENTRE O SETOR ACADEMICO E O SETOR INDUSTRIAL. O BRASIL JA APRESCE COMO PRODUTOR DE CIENCIA DE QUALIDADE NO CENARIO MUNDIAL, MAS NAO APRARECE POR ENQUANTO COMO PRODUTOR DE TECNOLOGIA </vt:lpstr>
      <vt:lpstr>PowerPoint Presentation</vt:lpstr>
      <vt:lpstr>2. Avaliação de Oportunidades à Inovação: Motivações e Naturezas</vt:lpstr>
      <vt:lpstr>2. Avaliação de Oportunidades à Inovação: Motivações e Naturezas</vt:lpstr>
      <vt:lpstr>2. Avaliação de Oportunidades à Inovação: Motivações e Naturezas</vt:lpstr>
      <vt:lpstr>2. Avaliação de Oportunidades à Inovação: Motivações e Naturezas</vt:lpstr>
      <vt:lpstr>PowerPoint Presentation</vt:lpstr>
      <vt:lpstr>2. Avaliação de Oportunidades à Inovação: Motivações e Naturezas</vt:lpstr>
      <vt:lpstr>2. Avaliação de Oportunidades à Inovação: Motivações e Naturezas</vt:lpstr>
      <vt:lpstr>PowerPoint Presentation</vt:lpstr>
      <vt:lpstr>3. Riscos no Contexto Tecnológico</vt:lpstr>
      <vt:lpstr>PowerPoint Presentation</vt:lpstr>
      <vt:lpstr>3. Riscos no Contexto Tecnológico</vt:lpstr>
      <vt:lpstr>3. Riscos no Contexto Tecnológico</vt:lpstr>
      <vt:lpstr>4. Desenvolvimento de Oportunidades</vt:lpstr>
      <vt:lpstr>4. Desenvolvimento de Oportunidades</vt:lpstr>
      <vt:lpstr>4. Desenvolvimento de Oportunidades</vt:lpstr>
      <vt:lpstr>4. Desenvolvimento de Oportunidades</vt:lpstr>
      <vt:lpstr>4. Desenvolvimento de Oportunidades</vt:lpstr>
      <vt:lpstr>4. Desenvolvimento de Oportunidades</vt:lpstr>
      <vt:lpstr>PowerPoint Presentation</vt:lpstr>
      <vt:lpstr>5. Oportunidades em Setores Específicos</vt:lpstr>
      <vt:lpstr>5. Oportunidades em Setores Específicos</vt:lpstr>
      <vt:lpstr> Vídeos:  Visão da Microsoft para 2019 https://www.youtube.com/watch?v=P2PMbvVGS-o Future of Screen Technology  A Day Made of Glass  ATIVIDADE: Pensem em oportunidades …  O que as grandes empresas estão buscando… </vt:lpstr>
      <vt:lpstr>INOVAR É PRECISO</vt:lpstr>
      <vt:lpstr>INOVAÇÃO COMO COMPONENTE SISTÊMICO DA ESTRUTURA PRODUTIVA NACIONAL Recomendações da 4ª. CNCTI</vt:lpstr>
      <vt:lpstr>INOVAÇÃO COMO COMPONENTE SISTÊMICO DA ESTRUTURA PRODUTIVA NACIONAL Recomendações da 4ª. CNCTI</vt:lpstr>
      <vt:lpstr>Função Tecnológica</vt:lpstr>
      <vt:lpstr>FUNÇÃO TECNOLÓGICA </vt:lpstr>
      <vt:lpstr>Função Tecnológica</vt:lpstr>
      <vt:lpstr>Função Tecnológica</vt:lpstr>
      <vt:lpstr>FUNÇÃO TECNOLÓGICA: visão integrada</vt:lpstr>
      <vt:lpstr>PROCESSO DE INOVAÇÃO TECNOLÓGICA </vt:lpstr>
      <vt:lpstr>PROCESSO DE INOVAÇÃO TECNOLÓGICA</vt:lpstr>
      <vt:lpstr>Modelos de Inovação</vt:lpstr>
      <vt:lpstr>Modelo Linear de Inovação ou  Science Push</vt:lpstr>
      <vt:lpstr>Modelo Linear de Inovação ou  Demand Pull</vt:lpstr>
      <vt:lpstr>Modelo de Kline </vt:lpstr>
      <vt:lpstr>Modelo Paralelo do Processo de Inovação</vt:lpstr>
      <vt:lpstr>ATIVIDADES DE P&amp;D&amp;E    E RESPONSABILIDADES INSTITUCIONAIS</vt:lpstr>
      <vt:lpstr>Abrangência  X Mudança </vt:lpstr>
      <vt:lpstr>Estudo de Caso: Laboratório Cristália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 Porto</cp:lastModifiedBy>
  <cp:revision>267</cp:revision>
  <dcterms:created xsi:type="dcterms:W3CDTF">2011-02-15T13:13:19Z</dcterms:created>
  <dcterms:modified xsi:type="dcterms:W3CDTF">2015-02-25T23:08:42Z</dcterms:modified>
</cp:coreProperties>
</file>